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62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63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i6VP7qXcizXBITeDf58yN7v7zWA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85B996-A86D-4EA3-9CE6-1C0B5613B0C1}">
  <a:tblStyle styleId="{D285B996-A86D-4EA3-9CE6-1C0B5613B0C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31A19FB-829C-4FCB-AFAF-9F8E342EA94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8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1" y="9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539979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9" name="Google Shape;5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89577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12622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>
  <p:cSld name="标题和内容">
    <p:bg>
      <p:bgPr>
        <a:solidFill>
          <a:schemeClr val="lt1">
            <a:alpha val="47058"/>
          </a:schemeClr>
        </a:solid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oogle Shape;11;p7"/>
          <p:cNvPicPr preferRelativeResize="0"/>
          <p:nvPr/>
        </p:nvPicPr>
        <p:blipFill rotWithShape="1">
          <a:blip r:embed="rId2">
            <a:alphaModFix/>
          </a:blip>
          <a:srcRect b="922"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7"/>
          <p:cNvSpPr txBox="1">
            <a:spLocks noGrp="1"/>
          </p:cNvSpPr>
          <p:nvPr>
            <p:ph type="body" idx="1"/>
          </p:nvPr>
        </p:nvSpPr>
        <p:spPr>
          <a:xfrm>
            <a:off x="1695014" y="2475474"/>
            <a:ext cx="9607204" cy="102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61616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16161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2"/>
          </p:nvPr>
        </p:nvSpPr>
        <p:spPr>
          <a:xfrm>
            <a:off x="1734342" y="3671841"/>
            <a:ext cx="3551455" cy="52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61616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161616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67171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76717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67171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76717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67171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76717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67171"/>
              </a:buClr>
              <a:buSzPts val="3200"/>
              <a:buFont typeface="Arial"/>
              <a:buNone/>
              <a:defRPr sz="3200" b="1" i="0" u="none" strike="noStrike" cap="none">
                <a:solidFill>
                  <a:srgbClr val="76717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body" idx="3"/>
          </p:nvPr>
        </p:nvSpPr>
        <p:spPr>
          <a:xfrm>
            <a:off x="7759093" y="5486308"/>
            <a:ext cx="3474864" cy="457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/>
              <a:buNone/>
              <a:defRPr sz="2000" b="1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body" idx="4"/>
          </p:nvPr>
        </p:nvSpPr>
        <p:spPr>
          <a:xfrm>
            <a:off x="8145267" y="6071589"/>
            <a:ext cx="3125729" cy="424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1" i="0" u="none" strike="noStrike" cap="none">
                <a:solidFill>
                  <a:srgbClr val="7F7F7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6" name="Google Shape;1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9687" y="575484"/>
            <a:ext cx="2814716" cy="5389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7"/>
          <p:cNvPicPr preferRelativeResize="0"/>
          <p:nvPr/>
        </p:nvPicPr>
        <p:blipFill rotWithShape="1">
          <a:blip r:embed="rId4">
            <a:alphaModFix/>
          </a:blip>
          <a:srcRect r="77108"/>
          <a:stretch/>
        </p:blipFill>
        <p:spPr>
          <a:xfrm>
            <a:off x="-795805" y="-283258"/>
            <a:ext cx="2790984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空白">
  <p:cSld name="1_空白">
    <p:bg>
      <p:bgPr>
        <a:solidFill>
          <a:schemeClr val="lt1">
            <a:alpha val="40000"/>
          </a:schemeClr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8"/>
          <p:cNvPicPr preferRelativeResize="0"/>
          <p:nvPr/>
        </p:nvPicPr>
        <p:blipFill rotWithShape="1">
          <a:blip r:embed="rId2">
            <a:alphaModFix/>
          </a:blip>
          <a:srcRect t="59790"/>
          <a:stretch/>
        </p:blipFill>
        <p:spPr>
          <a:xfrm>
            <a:off x="0" y="4100362"/>
            <a:ext cx="12192000" cy="275763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8"/>
          <p:cNvSpPr txBox="1">
            <a:spLocks noGrp="1"/>
          </p:cNvSpPr>
          <p:nvPr>
            <p:ph type="body" idx="1"/>
          </p:nvPr>
        </p:nvSpPr>
        <p:spPr>
          <a:xfrm>
            <a:off x="982661" y="1381649"/>
            <a:ext cx="10226675" cy="4692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1" name="Google Shape;21;p8"/>
          <p:cNvSpPr txBox="1"/>
          <p:nvPr/>
        </p:nvSpPr>
        <p:spPr>
          <a:xfrm>
            <a:off x="10975593" y="6371611"/>
            <a:ext cx="1057623" cy="33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zh-TW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551" y="6371611"/>
            <a:ext cx="1692002" cy="324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8"/>
          <p:cNvSpPr txBox="1">
            <a:spLocks noGrp="1"/>
          </p:cNvSpPr>
          <p:nvPr>
            <p:ph type="title"/>
          </p:nvPr>
        </p:nvSpPr>
        <p:spPr>
          <a:xfrm>
            <a:off x="749553" y="441565"/>
            <a:ext cx="10226040" cy="60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Microsoft JhengHei"/>
              <a:buNone/>
              <a:defRPr sz="4000" b="1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4" name="Google Shape;24;p8"/>
          <p:cNvPicPr preferRelativeResize="0"/>
          <p:nvPr/>
        </p:nvPicPr>
        <p:blipFill rotWithShape="1">
          <a:blip r:embed="rId2">
            <a:alphaModFix/>
          </a:blip>
          <a:srcRect l="4018" t="5844" r="91797" b="80395"/>
          <a:stretch/>
        </p:blipFill>
        <p:spPr>
          <a:xfrm>
            <a:off x="261262" y="272431"/>
            <a:ext cx="510138" cy="94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自訂版面配置">
  <p:cSld name="3_自訂版面配置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9"/>
          <p:cNvPicPr preferRelativeResize="0"/>
          <p:nvPr/>
        </p:nvPicPr>
        <p:blipFill rotWithShape="1">
          <a:blip r:embed="rId2">
            <a:alphaModFix/>
          </a:blip>
          <a:srcRect l="70895" t="53051" r="524" b="1053"/>
          <a:stretch/>
        </p:blipFill>
        <p:spPr>
          <a:xfrm>
            <a:off x="8707653" y="3710536"/>
            <a:ext cx="3484347" cy="3147464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9"/>
          <p:cNvSpPr txBox="1">
            <a:spLocks noGrp="1"/>
          </p:cNvSpPr>
          <p:nvPr>
            <p:ph type="body" idx="1"/>
          </p:nvPr>
        </p:nvSpPr>
        <p:spPr>
          <a:xfrm>
            <a:off x="6486998" y="3436810"/>
            <a:ext cx="816828" cy="620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937430" y="2261174"/>
            <a:ext cx="816828" cy="620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3"/>
          </p:nvPr>
        </p:nvSpPr>
        <p:spPr>
          <a:xfrm>
            <a:off x="1754258" y="2325664"/>
            <a:ext cx="3399288" cy="55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40404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4"/>
          </p:nvPr>
        </p:nvSpPr>
        <p:spPr>
          <a:xfrm>
            <a:off x="1754258" y="3502762"/>
            <a:ext cx="3399288" cy="55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40404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5"/>
          </p:nvPr>
        </p:nvSpPr>
        <p:spPr>
          <a:xfrm>
            <a:off x="7303826" y="2349602"/>
            <a:ext cx="3399288" cy="55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40404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6"/>
          </p:nvPr>
        </p:nvSpPr>
        <p:spPr>
          <a:xfrm>
            <a:off x="7303826" y="3496220"/>
            <a:ext cx="3399288" cy="55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40404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7"/>
          </p:nvPr>
        </p:nvSpPr>
        <p:spPr>
          <a:xfrm>
            <a:off x="937430" y="3448432"/>
            <a:ext cx="816828" cy="620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8"/>
          </p:nvPr>
        </p:nvSpPr>
        <p:spPr>
          <a:xfrm>
            <a:off x="6486998" y="2295272"/>
            <a:ext cx="816828" cy="620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9"/>
          </p:nvPr>
        </p:nvSpPr>
        <p:spPr>
          <a:xfrm>
            <a:off x="937430" y="631189"/>
            <a:ext cx="4760725" cy="834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40404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9" name="Google Shape;49;p9"/>
          <p:cNvPicPr preferRelativeResize="0"/>
          <p:nvPr/>
        </p:nvPicPr>
        <p:blipFill rotWithShape="1">
          <a:blip r:embed="rId2">
            <a:alphaModFix/>
          </a:blip>
          <a:srcRect l="2449" t="7580" r="92261" b="74034"/>
          <a:stretch/>
        </p:blipFill>
        <p:spPr>
          <a:xfrm>
            <a:off x="298383" y="380065"/>
            <a:ext cx="644893" cy="1260909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9"/>
          <p:cNvSpPr txBox="1">
            <a:spLocks noGrp="1"/>
          </p:cNvSpPr>
          <p:nvPr>
            <p:ph type="body" idx="13"/>
          </p:nvPr>
        </p:nvSpPr>
        <p:spPr>
          <a:xfrm>
            <a:off x="1754258" y="4690020"/>
            <a:ext cx="3399288" cy="55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40404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body" idx="14"/>
          </p:nvPr>
        </p:nvSpPr>
        <p:spPr>
          <a:xfrm>
            <a:off x="937430" y="4635690"/>
            <a:ext cx="816828" cy="620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5"/>
          </p:nvPr>
        </p:nvSpPr>
        <p:spPr>
          <a:xfrm>
            <a:off x="7303826" y="4690020"/>
            <a:ext cx="3399288" cy="555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400"/>
              <a:buFont typeface="Arial"/>
              <a:buNone/>
              <a:defRPr sz="2400" b="1" i="0" u="none" strike="noStrike" cap="none">
                <a:solidFill>
                  <a:srgbClr val="404040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16"/>
          </p:nvPr>
        </p:nvSpPr>
        <p:spPr>
          <a:xfrm>
            <a:off x="6486998" y="4635690"/>
            <a:ext cx="816828" cy="620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/>
          <p:nvPr/>
        </p:nvSpPr>
        <p:spPr>
          <a:xfrm>
            <a:off x="10975593" y="6371611"/>
            <a:ext cx="1057623" cy="331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fld id="{00000000-1234-1234-1234-123412341234}" type="slidenum">
              <a:rPr lang="zh-TW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5551" y="6371611"/>
            <a:ext cx="1692002" cy="3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Athena20230322/webtest/blob/main/README.m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drive.google.com/file/d/1rkgWNLrBMiHB0wAKMo2HOPkKhpNSZapM/view?usp=sharin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rive.google.com/file/d/1wrxSHO16G0wOlTfClX_DBjDddzwQ72cb/view?usp=shar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 txBox="1">
            <a:spLocks noGrp="1"/>
          </p:cNvSpPr>
          <p:nvPr>
            <p:ph type="body" idx="1"/>
          </p:nvPr>
        </p:nvSpPr>
        <p:spPr>
          <a:xfrm>
            <a:off x="1663789" y="3072899"/>
            <a:ext cx="96072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AEBC"/>
              </a:buClr>
              <a:buSzPts val="5500"/>
              <a:buNone/>
            </a:pPr>
            <a:r>
              <a:rPr lang="zh-TW" sz="4800" dirty="0"/>
              <a:t>iCP APP </a:t>
            </a:r>
            <a:r>
              <a:rPr lang="en-US" altLang="zh-TW" sz="4800" dirty="0" smtClean="0"/>
              <a:t>and API </a:t>
            </a:r>
            <a:r>
              <a:rPr lang="zh-TW" altLang="en-US" sz="4800" dirty="0" smtClean="0"/>
              <a:t>測試後上線</a:t>
            </a:r>
            <a:endParaRPr sz="4800" dirty="0"/>
          </a:p>
        </p:txBody>
      </p:sp>
      <p:sp>
        <p:nvSpPr>
          <p:cNvPr id="62" name="Google Shape;62;p1"/>
          <p:cNvSpPr txBox="1">
            <a:spLocks noGrp="1"/>
          </p:cNvSpPr>
          <p:nvPr>
            <p:ph type="body" idx="3"/>
          </p:nvPr>
        </p:nvSpPr>
        <p:spPr>
          <a:xfrm>
            <a:off x="7759093" y="5515516"/>
            <a:ext cx="3474864" cy="457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zh-TW" dirty="0"/>
              <a:t>報告人 : </a:t>
            </a:r>
            <a:r>
              <a:rPr lang="zh-TW" dirty="0" smtClean="0"/>
              <a:t>Adan</a:t>
            </a:r>
            <a:endParaRPr dirty="0"/>
          </a:p>
        </p:txBody>
      </p:sp>
      <p:sp>
        <p:nvSpPr>
          <p:cNvPr id="63" name="Google Shape;63;p1"/>
          <p:cNvSpPr txBox="1">
            <a:spLocks noGrp="1"/>
          </p:cNvSpPr>
          <p:nvPr>
            <p:ph type="body" idx="4"/>
          </p:nvPr>
        </p:nvSpPr>
        <p:spPr>
          <a:xfrm>
            <a:off x="8145267" y="5973264"/>
            <a:ext cx="3125729" cy="424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r>
              <a:rPr lang="zh-TW" dirty="0"/>
              <a:t>日期 : </a:t>
            </a:r>
            <a:r>
              <a:rPr lang="zh-TW" dirty="0" smtClean="0"/>
              <a:t>2025/</a:t>
            </a:r>
            <a:r>
              <a:rPr lang="en-US" altLang="zh-TW" dirty="0" smtClean="0"/>
              <a:t>7</a:t>
            </a:r>
            <a:r>
              <a:rPr lang="zh-TW" dirty="0" smtClean="0"/>
              <a:t> </a:t>
            </a:r>
            <a:endParaRPr dirty="0"/>
          </a:p>
        </p:txBody>
      </p:sp>
      <p:sp>
        <p:nvSpPr>
          <p:cNvPr id="64" name="Google Shape;64;p1"/>
          <p:cNvSpPr txBox="1">
            <a:spLocks noGrp="1"/>
          </p:cNvSpPr>
          <p:nvPr>
            <p:ph type="body" idx="2"/>
          </p:nvPr>
        </p:nvSpPr>
        <p:spPr>
          <a:xfrm>
            <a:off x="1782056" y="2549100"/>
            <a:ext cx="6056100" cy="5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67171"/>
              </a:buClr>
              <a:buSzPts val="3000"/>
              <a:buFont typeface="Arial"/>
              <a:buNone/>
            </a:pPr>
            <a:r>
              <a:rPr lang="zh-TW" sz="3000" dirty="0">
                <a:solidFill>
                  <a:srgbClr val="767171"/>
                </a:solidFill>
              </a:rPr>
              <a:t>icash Pay </a:t>
            </a:r>
            <a:endParaRPr sz="3000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 </a:t>
            </a:r>
            <a:r>
              <a:rPr lang="en-US" altLang="zh-TW" dirty="0" smtClean="0">
                <a:hlinkClick r:id="rId2"/>
              </a:rPr>
              <a:t>node.js</a:t>
            </a:r>
            <a:endParaRPr lang="en-US" altLang="zh-TW" dirty="0" smtClean="0"/>
          </a:p>
          <a:p>
            <a:pPr marL="50800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測試小工具開發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032" y="123785"/>
            <a:ext cx="7674005" cy="629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769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>
            <a:spLocks noGrp="1"/>
          </p:cNvSpPr>
          <p:nvPr>
            <p:ph type="body" idx="1"/>
          </p:nvPr>
        </p:nvSpPr>
        <p:spPr>
          <a:xfrm>
            <a:off x="982661" y="1381649"/>
            <a:ext cx="10226675" cy="4692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AutoNum type="arabicPeriod"/>
            </a:pPr>
            <a:r>
              <a:rPr lang="zh-TW" altLang="en-US" sz="3000" b="1" dirty="0" smtClean="0">
                <a:solidFill>
                  <a:srgbClr val="000000"/>
                </a:solidFill>
              </a:rPr>
              <a:t>上線前測試階段</a:t>
            </a:r>
            <a:endParaRPr sz="3000" b="1" dirty="0">
              <a:solidFill>
                <a:srgbClr val="000000"/>
              </a:solidFill>
            </a:endParaRPr>
          </a:p>
        </p:txBody>
      </p:sp>
      <p:sp>
        <p:nvSpPr>
          <p:cNvPr id="70" name="Google Shape;70;p2"/>
          <p:cNvSpPr txBox="1">
            <a:spLocks noGrp="1"/>
          </p:cNvSpPr>
          <p:nvPr>
            <p:ph type="title"/>
          </p:nvPr>
        </p:nvSpPr>
        <p:spPr>
          <a:xfrm>
            <a:off x="749553" y="441565"/>
            <a:ext cx="10226040" cy="605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Microsoft JhengHei"/>
              <a:buNone/>
            </a:pPr>
            <a:r>
              <a:rPr lang="zh-TW" dirty="0"/>
              <a:t>ICP </a:t>
            </a:r>
            <a:r>
              <a:rPr lang="zh-TW" dirty="0" smtClean="0"/>
              <a:t>APP</a:t>
            </a:r>
            <a:r>
              <a:rPr lang="en-US" altLang="zh-TW" dirty="0" smtClean="0"/>
              <a:t> and API </a:t>
            </a:r>
            <a:r>
              <a:rPr lang="zh-TW" altLang="en-US" dirty="0" smtClean="0"/>
              <a:t>測試上線</a:t>
            </a:r>
            <a:endParaRPr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513882"/>
              </p:ext>
            </p:extLst>
          </p:nvPr>
        </p:nvGraphicFramePr>
        <p:xfrm>
          <a:off x="1311563" y="2026612"/>
          <a:ext cx="9664032" cy="3901440"/>
        </p:xfrm>
        <a:graphic>
          <a:graphicData uri="http://schemas.openxmlformats.org/drawingml/2006/table">
            <a:tbl>
              <a:tblPr firstRow="1" bandRow="1">
                <a:tableStyleId>{D285B996-A86D-4EA3-9CE6-1C0B5613B0C1}</a:tableStyleId>
              </a:tblPr>
              <a:tblGrid>
                <a:gridCol w="2416008"/>
                <a:gridCol w="2416008"/>
                <a:gridCol w="2416008"/>
                <a:gridCol w="2416008"/>
              </a:tblGrid>
              <a:tr h="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UAT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Pilot(</a:t>
                      </a:r>
                      <a:r>
                        <a:rPr lang="zh-TW" altLang="en-US" dirty="0" smtClean="0"/>
                        <a:t>種子測試</a:t>
                      </a:r>
                      <a:r>
                        <a:rPr lang="en-US" altLang="zh-TW" dirty="0" smtClean="0"/>
                        <a:t>)/</a:t>
                      </a:r>
                      <a:r>
                        <a:rPr lang="zh-TW" altLang="en-US" dirty="0" smtClean="0"/>
                        <a:t>上線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APP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</a:t>
                      </a:r>
                      <a:r>
                        <a:rPr lang="zh-TW" altLang="en-US" dirty="0" smtClean="0"/>
                        <a:t>一般測試報告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包含手動測試和自動化測試</a:t>
                      </a:r>
                      <a:r>
                        <a:rPr lang="en-US" altLang="zh-TW" dirty="0" smtClean="0"/>
                        <a:t>)</a:t>
                      </a:r>
                    </a:p>
                    <a:p>
                      <a:r>
                        <a:rPr lang="en-US" altLang="zh-TW" dirty="0" smtClean="0"/>
                        <a:t>2.</a:t>
                      </a:r>
                      <a:r>
                        <a:rPr lang="zh-TW" altLang="en-US" dirty="0" smtClean="0"/>
                        <a:t>情境測試報告</a:t>
                      </a:r>
                      <a:endParaRPr lang="en-US" altLang="zh-TW" dirty="0" smtClean="0"/>
                    </a:p>
                    <a:p>
                      <a:r>
                        <a:rPr lang="en-US" altLang="zh-TW" dirty="0" smtClean="0"/>
                        <a:t>3.</a:t>
                      </a:r>
                      <a:r>
                        <a:rPr lang="zh-TW" altLang="en-US" dirty="0" smtClean="0"/>
                        <a:t>該版本修正及調整問題確認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</a:t>
                      </a:r>
                      <a:r>
                        <a:rPr lang="zh-TW" altLang="en-US" dirty="0" smtClean="0"/>
                        <a:t>主要為企劃</a:t>
                      </a:r>
                      <a:r>
                        <a:rPr lang="en-US" altLang="zh-TW" dirty="0" smtClean="0"/>
                        <a:t>PM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en-US" baseline="0" dirty="0" smtClean="0"/>
                        <a:t>和設計確認</a:t>
                      </a:r>
                      <a:endParaRPr lang="en-US" altLang="zh-TW" baseline="0" dirty="0" smtClean="0"/>
                    </a:p>
                    <a:p>
                      <a:r>
                        <a:rPr lang="en-US" altLang="zh-TW" baseline="0" dirty="0" smtClean="0"/>
                        <a:t>2.</a:t>
                      </a:r>
                      <a:r>
                        <a:rPr lang="zh-TW" altLang="en-US" baseline="0" dirty="0" smtClean="0"/>
                        <a:t>確認該版本功能及畫面是否皆調整</a:t>
                      </a:r>
                      <a:r>
                        <a:rPr lang="en-US" altLang="zh-TW" baseline="0" dirty="0" smtClean="0"/>
                        <a:t>ok</a:t>
                      </a:r>
                    </a:p>
                    <a:p>
                      <a:r>
                        <a:rPr lang="en-US" altLang="zh-TW" baseline="0" dirty="0" smtClean="0"/>
                        <a:t>3.</a:t>
                      </a:r>
                      <a:r>
                        <a:rPr lang="zh-TW" altLang="en-US" baseline="0" dirty="0" smtClean="0"/>
                        <a:t>抽驗所有任何功能</a:t>
                      </a:r>
                      <a:r>
                        <a:rPr lang="en-US" altLang="zh-TW" baseline="0" dirty="0" smtClean="0"/>
                        <a:t>, </a:t>
                      </a:r>
                      <a:r>
                        <a:rPr lang="zh-TW" altLang="en-US" baseline="0" dirty="0" smtClean="0"/>
                        <a:t>若有異常，回報</a:t>
                      </a:r>
                      <a:r>
                        <a:rPr lang="en-US" altLang="zh-TW" baseline="0" dirty="0" smtClean="0"/>
                        <a:t>QA</a:t>
                      </a:r>
                      <a:r>
                        <a:rPr lang="zh-TW" altLang="en-US" baseline="0" dirty="0" smtClean="0"/>
                        <a:t>進行複測。</a:t>
                      </a:r>
                      <a:endParaRPr lang="en-US" altLang="zh-TW" baseline="0" dirty="0" smtClean="0"/>
                    </a:p>
                    <a:p>
                      <a:r>
                        <a:rPr lang="en-US" altLang="zh-TW" baseline="0" dirty="0" smtClean="0"/>
                        <a:t>4.</a:t>
                      </a:r>
                      <a:r>
                        <a:rPr lang="zh-TW" altLang="en-US" baseline="0" dirty="0" smtClean="0"/>
                        <a:t>有爭議功能項目討論是否該版本調整或下一版本再修正。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</a:t>
                      </a:r>
                      <a:r>
                        <a:rPr lang="zh-TW" altLang="en-US" dirty="0" smtClean="0"/>
                        <a:t>產品測試</a:t>
                      </a:r>
                      <a:r>
                        <a:rPr lang="en-US" altLang="zh-TW" dirty="0" smtClean="0"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zh-TW" altLang="en-US" dirty="0" smtClean="0">
                          <a:sym typeface="Wingdings" panose="05000000000000000000" pitchFamily="2" charset="2"/>
                        </a:rPr>
                        <a:t>進行正掃、反掃付款</a:t>
                      </a:r>
                      <a:r>
                        <a:rPr lang="en-US" altLang="zh-TW" dirty="0" smtClean="0">
                          <a:sym typeface="Wingdings" panose="05000000000000000000" pitchFamily="2" charset="2"/>
                        </a:rPr>
                        <a:t>….</a:t>
                      </a:r>
                    </a:p>
                    <a:p>
                      <a:r>
                        <a:rPr lang="en-US" altLang="zh-TW" dirty="0" smtClean="0"/>
                        <a:t>2.</a:t>
                      </a:r>
                      <a:r>
                        <a:rPr lang="zh-TW" altLang="en-US" dirty="0" smtClean="0"/>
                        <a:t>全公司測試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分全功能項進行測試</a:t>
                      </a:r>
                      <a:r>
                        <a:rPr lang="en-US" altLang="zh-TW" dirty="0" smtClean="0"/>
                        <a:t>)</a:t>
                      </a:r>
                    </a:p>
                    <a:p>
                      <a:r>
                        <a:rPr lang="en-US" altLang="zh-TW" dirty="0" smtClean="0"/>
                        <a:t>3.</a:t>
                      </a:r>
                    </a:p>
                    <a:p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API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</a:t>
                      </a:r>
                      <a:r>
                        <a:rPr lang="zh-TW" altLang="en-US" dirty="0" smtClean="0"/>
                        <a:t>目前階段，依規格書盤點現行</a:t>
                      </a:r>
                      <a:r>
                        <a:rPr lang="en-US" altLang="zh-TW" dirty="0" smtClean="0"/>
                        <a:t>SIT</a:t>
                      </a:r>
                      <a:r>
                        <a:rPr lang="zh-TW" altLang="en-US" dirty="0" smtClean="0"/>
                        <a:t>可執行測試</a:t>
                      </a:r>
                      <a:r>
                        <a:rPr lang="en-US" altLang="zh-TW" dirty="0" smtClean="0"/>
                        <a:t>API</a:t>
                      </a:r>
                    </a:p>
                    <a:p>
                      <a:r>
                        <a:rPr lang="en-US" altLang="zh-TW" dirty="0" smtClean="0"/>
                        <a:t>2.</a:t>
                      </a:r>
                      <a:r>
                        <a:rPr lang="zh-TW" altLang="en-US" dirty="0" smtClean="0"/>
                        <a:t>測試報告</a:t>
                      </a:r>
                      <a:r>
                        <a:rPr lang="en-US" altLang="zh-TW" dirty="0" smtClean="0"/>
                        <a:t>(</a:t>
                      </a:r>
                      <a:r>
                        <a:rPr lang="zh-TW" altLang="en-US" dirty="0" smtClean="0"/>
                        <a:t>包含手動測試和自動化測試報告</a:t>
                      </a:r>
                      <a:r>
                        <a:rPr lang="en-US" altLang="zh-TW" dirty="0" smtClean="0"/>
                        <a:t>)</a:t>
                      </a:r>
                    </a:p>
                    <a:p>
                      <a:r>
                        <a:rPr lang="en-US" altLang="zh-TW" dirty="0" smtClean="0"/>
                        <a:t>3.SA </a:t>
                      </a:r>
                      <a:r>
                        <a:rPr lang="zh-TW" altLang="en-US" dirty="0" smtClean="0"/>
                        <a:t>若有調整或更新</a:t>
                      </a:r>
                      <a:r>
                        <a:rPr lang="en-US" altLang="zh-TW" dirty="0" smtClean="0"/>
                        <a:t>API</a:t>
                      </a:r>
                      <a:r>
                        <a:rPr lang="zh-TW" altLang="en-US" dirty="0" smtClean="0"/>
                        <a:t>，提供規格書，確認調整後，</a:t>
                      </a:r>
                      <a:r>
                        <a:rPr lang="en-US" altLang="zh-TW" dirty="0" smtClean="0"/>
                        <a:t>QA</a:t>
                      </a:r>
                      <a:r>
                        <a:rPr lang="zh-TW" altLang="en-US" dirty="0" smtClean="0"/>
                        <a:t>測試後，提供測試報。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1.</a:t>
                      </a:r>
                      <a:r>
                        <a:rPr lang="zh-TW" altLang="en-US" dirty="0" smtClean="0"/>
                        <a:t>目前階段盤點後</a:t>
                      </a:r>
                      <a:r>
                        <a:rPr lang="en-US" altLang="zh-TW" dirty="0" smtClean="0"/>
                        <a:t>,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zh-TW" altLang="en-US" dirty="0" smtClean="0"/>
                        <a:t>依照目前可以執行的</a:t>
                      </a:r>
                      <a:r>
                        <a:rPr lang="en-US" altLang="zh-TW" dirty="0" smtClean="0"/>
                        <a:t>API</a:t>
                      </a:r>
                      <a:r>
                        <a:rPr lang="zh-TW" altLang="en-US" dirty="0" smtClean="0"/>
                        <a:t>數量，分為自動測化和手動測試，回報測試</a:t>
                      </a:r>
                      <a:r>
                        <a:rPr lang="en-US" altLang="zh-TW" dirty="0" smtClean="0"/>
                        <a:t>API</a:t>
                      </a:r>
                      <a:r>
                        <a:rPr lang="zh-TW" altLang="en-US" dirty="0" smtClean="0"/>
                        <a:t>測試數量，是否皆為</a:t>
                      </a:r>
                      <a:r>
                        <a:rPr lang="en-US" altLang="zh-TW" dirty="0" smtClean="0"/>
                        <a:t>Pass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/>
                        <a:t>此階段需使用</a:t>
                      </a:r>
                      <a:r>
                        <a:rPr lang="zh-TW" altLang="en-US" dirty="0" smtClean="0"/>
                        <a:t>個人正式帳號</a:t>
                      </a:r>
                      <a:r>
                        <a:rPr lang="zh-TW" altLang="en-US" dirty="0" smtClean="0"/>
                        <a:t>於電腦中執行</a:t>
                      </a:r>
                      <a:r>
                        <a:rPr lang="en-US" altLang="zh-TW" dirty="0" smtClean="0"/>
                        <a:t>API</a:t>
                      </a:r>
                      <a:r>
                        <a:rPr lang="zh-TW" altLang="en-US" dirty="0" smtClean="0"/>
                        <a:t>，建議於</a:t>
                      </a:r>
                      <a:r>
                        <a:rPr lang="en-US" altLang="zh-TW" dirty="0" smtClean="0"/>
                        <a:t>SIT/UAT</a:t>
                      </a:r>
                      <a:r>
                        <a:rPr lang="zh-TW" altLang="en-US" dirty="0" smtClean="0"/>
                        <a:t>階段中</a:t>
                      </a:r>
                      <a:r>
                        <a:rPr lang="zh-TW" altLang="en-US" dirty="0" smtClean="0"/>
                        <a:t>執行。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APP</a:t>
            </a:r>
            <a:r>
              <a:rPr lang="zh-TW" altLang="en-US" dirty="0" smtClean="0"/>
              <a:t>自動化 使用工具</a:t>
            </a:r>
            <a:r>
              <a:rPr lang="en-US" altLang="zh-TW" dirty="0" err="1" smtClean="0"/>
              <a:t>python+pytest+bluestack</a:t>
            </a:r>
            <a:r>
              <a:rPr lang="zh-TW" altLang="en-US" dirty="0" smtClean="0"/>
              <a:t>模擬器</a:t>
            </a:r>
            <a:r>
              <a:rPr lang="en-US" altLang="zh-TW" dirty="0" smtClean="0"/>
              <a:t> </a:t>
            </a:r>
          </a:p>
          <a:p>
            <a:r>
              <a:rPr lang="en-US" altLang="zh-TW" dirty="0" smtClean="0"/>
              <a:t>APP </a:t>
            </a:r>
            <a:r>
              <a:rPr lang="zh-TW" altLang="en-US" dirty="0" smtClean="0"/>
              <a:t>手動測試 使用</a:t>
            </a:r>
            <a:r>
              <a:rPr lang="en-US" altLang="zh-TW" dirty="0" smtClean="0"/>
              <a:t> node.js </a:t>
            </a:r>
            <a:r>
              <a:rPr lang="zh-TW" altLang="en-US" dirty="0" smtClean="0"/>
              <a:t>建置</a:t>
            </a:r>
            <a:r>
              <a:rPr lang="en-US" altLang="zh-TW" dirty="0" smtClean="0"/>
              <a:t>;</a:t>
            </a:r>
            <a:r>
              <a:rPr lang="en-US" altLang="zh-TW" dirty="0" err="1" smtClean="0"/>
              <a:t>webtest</a:t>
            </a:r>
            <a:r>
              <a:rPr lang="en-US" altLang="zh-TW" dirty="0" smtClean="0"/>
              <a:t>-&gt;node Express.js</a:t>
            </a:r>
            <a:endParaRPr lang="en-US" altLang="zh-TW" dirty="0" smtClean="0"/>
          </a:p>
          <a:p>
            <a:r>
              <a:rPr lang="zh-TW" altLang="en-US" dirty="0" smtClean="0"/>
              <a:t>手動</a:t>
            </a:r>
            <a:r>
              <a:rPr lang="zh-TW" altLang="en-US" dirty="0" smtClean="0"/>
              <a:t>測試</a:t>
            </a:r>
            <a:r>
              <a:rPr lang="en-US" altLang="zh-TW" dirty="0" smtClean="0"/>
              <a:t>(</a:t>
            </a:r>
            <a:r>
              <a:rPr lang="zh-TW" altLang="en-US" dirty="0" smtClean="0"/>
              <a:t>主要以反掃扣款、現金儲值、授權綁定、跳轉</a:t>
            </a:r>
            <a:r>
              <a:rPr lang="en-US" altLang="zh-TW" dirty="0" smtClean="0"/>
              <a:t>URL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WebQrcode</a:t>
            </a:r>
            <a:r>
              <a:rPr lang="en-US" altLang="zh-TW" dirty="0" smtClean="0"/>
              <a:t>)</a:t>
            </a: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</a:t>
            </a:r>
            <a:r>
              <a:rPr lang="en-US" altLang="zh-TW" dirty="0" smtClean="0"/>
              <a:t> </a:t>
            </a:r>
            <a:r>
              <a:rPr lang="zh-TW" altLang="en-US" dirty="0" smtClean="0"/>
              <a:t>產出報告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4878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APP </a:t>
            </a:r>
            <a:r>
              <a:rPr lang="zh-TW" altLang="en-US" dirty="0" smtClean="0">
                <a:hlinkClick r:id="rId2"/>
              </a:rPr>
              <a:t>自動化測報</a:t>
            </a:r>
            <a:endParaRPr lang="en-US" altLang="zh-TW" dirty="0" smtClean="0"/>
          </a:p>
          <a:p>
            <a:pPr marL="5080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       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APP </a:t>
            </a:r>
            <a:r>
              <a:rPr lang="en-US" altLang="zh-TW" dirty="0" smtClean="0"/>
              <a:t> </a:t>
            </a:r>
            <a:r>
              <a:rPr lang="zh-TW" altLang="en-US" dirty="0" smtClean="0"/>
              <a:t>產出報告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460" y="441565"/>
            <a:ext cx="5661980" cy="582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797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4200823" y="512181"/>
            <a:ext cx="2467121" cy="413900"/>
          </a:xfrm>
        </p:spPr>
        <p:txBody>
          <a:bodyPr/>
          <a:lstStyle/>
          <a:p>
            <a:r>
              <a:rPr lang="en-US" altLang="zh-TW" sz="1800" dirty="0" smtClean="0"/>
              <a:t>APP </a:t>
            </a:r>
            <a:r>
              <a:rPr lang="zh-TW" altLang="en-US" sz="1800" dirty="0" smtClean="0"/>
              <a:t>手動測試</a:t>
            </a:r>
            <a:endParaRPr lang="en-US" altLang="zh-TW" sz="1800" dirty="0" smtClean="0"/>
          </a:p>
          <a:p>
            <a:pPr marL="50800" indent="0">
              <a:buNone/>
            </a:pPr>
            <a:endParaRPr lang="en-US" altLang="zh-TW" dirty="0" smtClean="0"/>
          </a:p>
          <a:p>
            <a:pPr marL="50800" indent="0">
              <a:buNone/>
            </a:pPr>
            <a:r>
              <a:rPr lang="en-US" altLang="zh-TW" dirty="0"/>
              <a:t> </a:t>
            </a:r>
            <a:r>
              <a:rPr lang="en-US" altLang="zh-TW" dirty="0" smtClean="0"/>
              <a:t>                 </a:t>
            </a:r>
            <a:endParaRPr lang="en-US" altLang="zh-TW" dirty="0" smtClean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716302" y="416627"/>
            <a:ext cx="10226040" cy="605009"/>
          </a:xfrm>
        </p:spPr>
        <p:txBody>
          <a:bodyPr/>
          <a:lstStyle/>
          <a:p>
            <a:r>
              <a:rPr lang="en-US" altLang="zh-TW" dirty="0" smtClean="0"/>
              <a:t>APP </a:t>
            </a:r>
            <a:r>
              <a:rPr lang="en-US" altLang="zh-TW" dirty="0" smtClean="0"/>
              <a:t> </a:t>
            </a:r>
            <a:r>
              <a:rPr lang="zh-TW" altLang="en-US" dirty="0" smtClean="0"/>
              <a:t>產出報告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71" y="1021635"/>
            <a:ext cx="7163897" cy="5580958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4173" y="0"/>
            <a:ext cx="3086100" cy="6736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69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API</a:t>
            </a:r>
            <a:r>
              <a:rPr lang="zh-TW" altLang="en-US" dirty="0" smtClean="0"/>
              <a:t>自動化 原本</a:t>
            </a:r>
            <a:r>
              <a:rPr lang="en-US" altLang="zh-TW" dirty="0" smtClean="0"/>
              <a:t>C# </a:t>
            </a:r>
            <a:r>
              <a:rPr lang="zh-TW" altLang="en-US" dirty="0" smtClean="0"/>
              <a:t>執行</a:t>
            </a:r>
            <a:r>
              <a:rPr lang="en-US" altLang="zh-TW" dirty="0" smtClean="0"/>
              <a:t>, </a:t>
            </a:r>
            <a:r>
              <a:rPr lang="zh-TW" altLang="en-US" dirty="0" smtClean="0"/>
              <a:t>目前更變至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執行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err="1" smtClean="0"/>
              <a:t>icppython</a:t>
            </a:r>
            <a:r>
              <a:rPr lang="en-US" altLang="zh-TW" dirty="0" smtClean="0"/>
              <a:t> -&gt;python run_icplogin.py</a:t>
            </a:r>
            <a:endParaRPr lang="en-US" altLang="zh-TW" dirty="0" smtClean="0"/>
          </a:p>
          <a:p>
            <a:r>
              <a:rPr lang="en-US" altLang="zh-TW" dirty="0" smtClean="0"/>
              <a:t>API </a:t>
            </a:r>
            <a:r>
              <a:rPr lang="zh-TW" altLang="en-US" dirty="0" smtClean="0"/>
              <a:t>手動測試 </a:t>
            </a:r>
            <a:r>
              <a:rPr lang="en-US" altLang="zh-TW" dirty="0" smtClean="0"/>
              <a:t> </a:t>
            </a:r>
            <a:r>
              <a:rPr lang="zh-TW" altLang="en-US" dirty="0" smtClean="0"/>
              <a:t>原</a:t>
            </a:r>
            <a:r>
              <a:rPr lang="en-US" altLang="zh-TW" dirty="0" err="1" smtClean="0"/>
              <a:t>C#mock</a:t>
            </a:r>
            <a:r>
              <a:rPr lang="en-US" altLang="zh-TW" dirty="0" smtClean="0"/>
              <a:t> </a:t>
            </a:r>
            <a:r>
              <a:rPr lang="en-US" altLang="zh-TW" dirty="0" smtClean="0"/>
              <a:t>, </a:t>
            </a:r>
            <a:r>
              <a:rPr lang="zh-TW" altLang="en-US" dirty="0" smtClean="0"/>
              <a:t>目前更變至</a:t>
            </a:r>
            <a:r>
              <a:rPr lang="en-US" altLang="zh-TW" dirty="0" smtClean="0"/>
              <a:t>Python</a:t>
            </a:r>
            <a:r>
              <a:rPr lang="zh-TW" altLang="en-US" dirty="0" smtClean="0"/>
              <a:t>執行</a:t>
            </a:r>
            <a:endParaRPr lang="en-US" altLang="zh-TW" dirty="0" smtClean="0"/>
          </a:p>
          <a:p>
            <a:r>
              <a:rPr lang="en-US" altLang="zh-TW" dirty="0"/>
              <a:t> </a:t>
            </a:r>
            <a:r>
              <a:rPr lang="en-US" altLang="zh-TW" dirty="0" err="1" smtClean="0"/>
              <a:t>icp</a:t>
            </a:r>
            <a:r>
              <a:rPr lang="en-US" altLang="zh-TW" dirty="0" smtClean="0"/>
              <a:t>-</a:t>
            </a:r>
            <a:r>
              <a:rPr lang="en-US" altLang="zh-TW" dirty="0" err="1" smtClean="0"/>
              <a:t>api</a:t>
            </a:r>
            <a:r>
              <a:rPr lang="en-US" altLang="zh-TW" dirty="0" smtClean="0"/>
              <a:t>-tester </a:t>
            </a:r>
            <a:r>
              <a:rPr lang="en-US" altLang="zh-TW" dirty="0" smtClean="0">
                <a:sym typeface="Wingdings" panose="05000000000000000000" pitchFamily="2" charset="2"/>
              </a:rPr>
              <a:t>python api_tester.py</a:t>
            </a:r>
            <a:endParaRPr lang="en-US" altLang="zh-TW" dirty="0" smtClean="0"/>
          </a:p>
          <a:p>
            <a:pPr marL="50800" indent="0">
              <a:buNone/>
            </a:pPr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API </a:t>
            </a:r>
            <a:r>
              <a:rPr lang="zh-TW" altLang="en-US" dirty="0" smtClean="0"/>
              <a:t>產出報告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8961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 API </a:t>
            </a:r>
            <a:r>
              <a:rPr lang="zh-TW" altLang="en-US" dirty="0" smtClean="0">
                <a:hlinkClick r:id="rId2"/>
              </a:rPr>
              <a:t>自動化測報</a:t>
            </a:r>
            <a:endParaRPr lang="en-US" altLang="zh-TW" dirty="0" smtClean="0"/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API </a:t>
            </a:r>
            <a:r>
              <a:rPr lang="zh-TW" altLang="en-US" dirty="0" smtClean="0"/>
              <a:t>自動和手動測試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7428" y="1381649"/>
            <a:ext cx="6698165" cy="473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739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 API </a:t>
            </a:r>
            <a:r>
              <a:rPr lang="zh-TW" altLang="en-US" dirty="0" smtClean="0"/>
              <a:t>執行手動測試</a:t>
            </a:r>
            <a:r>
              <a:rPr lang="en-US" altLang="zh-TW" dirty="0" smtClean="0"/>
              <a:t>(</a:t>
            </a:r>
            <a:r>
              <a:rPr lang="zh-TW" altLang="en-US" dirty="0" smtClean="0"/>
              <a:t>一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API </a:t>
            </a:r>
            <a:r>
              <a:rPr lang="zh-TW" altLang="en-US" dirty="0" smtClean="0"/>
              <a:t>自動和手動測試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213" y="1997347"/>
            <a:ext cx="10348576" cy="307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829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/>
          <p:cNvSpPr>
            <a:spLocks noGrp="1"/>
          </p:cNvSpPr>
          <p:nvPr>
            <p:ph type="body" idx="1"/>
          </p:nvPr>
        </p:nvSpPr>
        <p:spPr>
          <a:xfrm>
            <a:off x="949769" y="1098777"/>
            <a:ext cx="10226675" cy="4692184"/>
          </a:xfrm>
        </p:spPr>
        <p:txBody>
          <a:bodyPr/>
          <a:lstStyle/>
          <a:p>
            <a:r>
              <a:rPr lang="en-US" altLang="zh-TW" dirty="0" smtClean="0"/>
              <a:t> API </a:t>
            </a:r>
            <a:r>
              <a:rPr lang="zh-TW" altLang="en-US" dirty="0" smtClean="0"/>
              <a:t>執行手動測試</a:t>
            </a:r>
            <a:r>
              <a:rPr lang="en-US" altLang="zh-TW" dirty="0" smtClean="0"/>
              <a:t>(</a:t>
            </a:r>
            <a:r>
              <a:rPr lang="zh-TW" altLang="en-US" dirty="0" smtClean="0"/>
              <a:t>二</a:t>
            </a:r>
            <a:r>
              <a:rPr lang="en-US" altLang="zh-TW" dirty="0" smtClean="0"/>
              <a:t>)</a:t>
            </a:r>
          </a:p>
          <a:p>
            <a:endParaRPr lang="zh-TW" altLang="en-US" dirty="0"/>
          </a:p>
        </p:txBody>
      </p:sp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API </a:t>
            </a:r>
            <a:r>
              <a:rPr lang="zh-TW" altLang="en-US" dirty="0" smtClean="0"/>
              <a:t>自動和手動測試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769" y="1636116"/>
            <a:ext cx="9569120" cy="473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37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灰階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392</Words>
  <Application>Microsoft Office PowerPoint</Application>
  <PresentationFormat>寬螢幕</PresentationFormat>
  <Paragraphs>51</Paragraphs>
  <Slides>10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4" baseType="lpstr">
      <vt:lpstr>Microsoft JhengHei</vt:lpstr>
      <vt:lpstr>Arial</vt:lpstr>
      <vt:lpstr>Wingdings</vt:lpstr>
      <vt:lpstr>Office 主题</vt:lpstr>
      <vt:lpstr>PowerPoint 簡報</vt:lpstr>
      <vt:lpstr>ICP APP and API 測試上線</vt:lpstr>
      <vt:lpstr>APP  產出報告</vt:lpstr>
      <vt:lpstr>APP  產出報告</vt:lpstr>
      <vt:lpstr>APP  產出報告</vt:lpstr>
      <vt:lpstr>API 產出報告</vt:lpstr>
      <vt:lpstr>API 自動和手動測試</vt:lpstr>
      <vt:lpstr>API 自動和手動測試</vt:lpstr>
      <vt:lpstr>API 自動和手動測試</vt:lpstr>
      <vt:lpstr>測試小工具開發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姚季緯</dc:creator>
  <cp:lastModifiedBy>姚季緯</cp:lastModifiedBy>
  <cp:revision>24</cp:revision>
  <dcterms:created xsi:type="dcterms:W3CDTF">2022-01-12T10:28:33Z</dcterms:created>
  <dcterms:modified xsi:type="dcterms:W3CDTF">2025-07-14T02:45:18Z</dcterms:modified>
</cp:coreProperties>
</file>