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2"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251" autoAdjust="0"/>
  </p:normalViewPr>
  <p:slideViewPr>
    <p:cSldViewPr snapToGrid="0" snapToObjects="1">
      <p:cViewPr varScale="1">
        <p:scale>
          <a:sx n="68" d="100"/>
          <a:sy n="68" d="100"/>
        </p:scale>
        <p:origin x="-104" y="-1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563F21-8E74-6F43-860D-F2180426707D}" type="datetimeFigureOut">
              <a:rPr lang="en-US" smtClean="0"/>
              <a:t>8/31/15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2F5FC5-BF7F-D043-824A-55B32E3668EA}" type="slidenum">
              <a:rPr lang="en-US" smtClean="0"/>
              <a:t>‹#›</a:t>
            </a:fld>
            <a:endParaRPr lang="en-US"/>
          </a:p>
        </p:txBody>
      </p:sp>
    </p:spTree>
    <p:extLst>
      <p:ext uri="{BB962C8B-B14F-4D97-AF65-F5344CB8AC3E}">
        <p14:creationId xmlns:p14="http://schemas.microsoft.com/office/powerpoint/2010/main" val="22583228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BULLET 1: </a:t>
            </a:r>
          </a:p>
          <a:p>
            <a:pPr marL="171450" indent="-171450">
              <a:buFontTx/>
              <a:buChar char="-"/>
            </a:pPr>
            <a:r>
              <a:rPr lang="en-US" dirty="0" smtClean="0"/>
              <a:t>SSJS</a:t>
            </a:r>
            <a:r>
              <a:rPr lang="en-US" baseline="0" dirty="0" smtClean="0"/>
              <a:t> </a:t>
            </a:r>
            <a:r>
              <a:rPr lang="en-US" baseline="0" dirty="0" err="1" smtClean="0"/>
              <a:t>overviw</a:t>
            </a:r>
            <a:endParaRPr lang="en-US" baseline="0" dirty="0" smtClean="0"/>
          </a:p>
          <a:p>
            <a:pPr marL="171450" indent="-171450">
              <a:buFontTx/>
              <a:buChar char="-"/>
            </a:pPr>
            <a:r>
              <a:rPr lang="en-US" baseline="0" dirty="0" smtClean="0"/>
              <a:t>Phantom is different</a:t>
            </a:r>
          </a:p>
          <a:p>
            <a:pPr marL="171450" indent="-171450">
              <a:buFontTx/>
              <a:buChar char="-"/>
            </a:pPr>
            <a:r>
              <a:rPr lang="en-US" baseline="0" dirty="0" smtClean="0"/>
              <a:t>The JS syntax is the same, so it’s familiar</a:t>
            </a:r>
          </a:p>
          <a:p>
            <a:pPr marL="171450" indent="-171450">
              <a:buFontTx/>
              <a:buChar char="-"/>
            </a:pPr>
            <a:r>
              <a:rPr lang="en-US" baseline="0" dirty="0" smtClean="0"/>
              <a:t>But what you do with JS/the tools available are not</a:t>
            </a:r>
          </a:p>
          <a:p>
            <a:pPr marL="171450" indent="-171450">
              <a:buFontTx/>
              <a:buChar char="-"/>
            </a:pPr>
            <a:r>
              <a:rPr lang="en-US" baseline="0" dirty="0" smtClean="0"/>
              <a:t>No DOM.</a:t>
            </a:r>
          </a:p>
          <a:p>
            <a:pPr marL="0" indent="0">
              <a:buFontTx/>
              <a:buNone/>
            </a:pPr>
            <a:r>
              <a:rPr lang="en-US" baseline="0" dirty="0" smtClean="0"/>
              <a:t>BULLET 2:</a:t>
            </a:r>
          </a:p>
          <a:p>
            <a:pPr marL="0" indent="0">
              <a:buFontTx/>
              <a:buNone/>
            </a:pPr>
            <a:r>
              <a:rPr lang="en-US" baseline="0" dirty="0" smtClean="0"/>
              <a:t>More on this later</a:t>
            </a:r>
          </a:p>
          <a:p>
            <a:pPr marL="0" indent="0">
              <a:buFontTx/>
              <a:buNone/>
            </a:pPr>
            <a:r>
              <a:rPr lang="en-US" baseline="0" dirty="0" smtClean="0"/>
              <a:t>BULLET 3:</a:t>
            </a:r>
          </a:p>
          <a:p>
            <a:pPr marL="0" indent="0">
              <a:buFontTx/>
              <a:buNone/>
            </a:pPr>
            <a:r>
              <a:rPr lang="en-US" baseline="0" dirty="0" smtClean="0"/>
              <a:t>This is the JS engine formerly maintained by Google, so they didn’t rewrite the language from scratch; just found a way to make it headless.</a:t>
            </a:r>
          </a:p>
          <a:p>
            <a:pPr marL="0" indent="0">
              <a:buFontTx/>
              <a:buNone/>
            </a:pPr>
            <a:r>
              <a:rPr lang="en-US" baseline="0" dirty="0" smtClean="0"/>
              <a:t>BULLET 4:</a:t>
            </a:r>
          </a:p>
          <a:p>
            <a:pPr marL="171450" indent="-171450">
              <a:buFontTx/>
              <a:buChar char="-"/>
            </a:pPr>
            <a:r>
              <a:rPr lang="en-US" baseline="0" dirty="0" smtClean="0"/>
              <a:t>Libraries for every systems-side task you could imagine. Databases, protocols, file management, monitoring, whatever you want.</a:t>
            </a:r>
          </a:p>
          <a:p>
            <a:pPr marL="171450" indent="-171450">
              <a:buFontTx/>
              <a:buChar char="-"/>
            </a:pPr>
            <a:r>
              <a:rPr lang="en-US" baseline="0" dirty="0" smtClean="0"/>
              <a:t>A lot of the libs are pure JS, which is somewhat unique among programming languages.</a:t>
            </a:r>
          </a:p>
          <a:p>
            <a:pPr marL="171450" indent="-171450">
              <a:buFontTx/>
              <a:buChar char="-"/>
            </a:pPr>
            <a:r>
              <a:rPr lang="en-US" baseline="0" dirty="0" smtClean="0"/>
              <a:t>The require syntax is more or less </a:t>
            </a:r>
            <a:r>
              <a:rPr lang="en-US" baseline="0" dirty="0" err="1" smtClean="0"/>
              <a:t>RequireJS</a:t>
            </a:r>
            <a:r>
              <a:rPr lang="en-US" baseline="0" dirty="0" smtClean="0"/>
              <a:t>, which takes a lot of the pain out of using </a:t>
            </a:r>
            <a:r>
              <a:rPr lang="en-US" baseline="0" dirty="0" err="1" smtClean="0"/>
              <a:t>javascript</a:t>
            </a:r>
            <a:r>
              <a:rPr lang="en-US" baseline="0" dirty="0" smtClean="0"/>
              <a:t> (how to include someone else’s code)?</a:t>
            </a:r>
          </a:p>
          <a:p>
            <a:pPr marL="628650" lvl="1" indent="-171450">
              <a:buFontTx/>
              <a:buChar char="-"/>
            </a:pPr>
            <a:r>
              <a:rPr lang="en-US" baseline="0" dirty="0" smtClean="0"/>
              <a:t>Of course, it’s easy to remove that pain when you don’t have to deal with stuff like externally loading resources in a page on some random browser with a cache </a:t>
            </a:r>
            <a:r>
              <a:rPr lang="en-US" baseline="0" dirty="0" err="1" smtClean="0"/>
              <a:t>etc</a:t>
            </a:r>
            <a:r>
              <a:rPr lang="en-US" baseline="0" dirty="0" smtClean="0"/>
              <a:t> etc…so maybe this isn’t a huge accomplishment. It just feels nice to be able to pull in code easily in </a:t>
            </a:r>
            <a:r>
              <a:rPr lang="en-US" baseline="0" dirty="0" err="1" smtClean="0"/>
              <a:t>javascript</a:t>
            </a:r>
            <a:r>
              <a:rPr lang="en-US" baseline="0" dirty="0" smtClean="0"/>
              <a:t>, okay?!</a:t>
            </a:r>
          </a:p>
          <a:p>
            <a:pPr marL="171450" indent="-171450">
              <a:buFontTx/>
              <a:buChar char="-"/>
            </a:pPr>
            <a:r>
              <a:rPr lang="en-US" baseline="0" dirty="0" smtClean="0"/>
              <a:t>NPM is a </a:t>
            </a:r>
            <a:r>
              <a:rPr lang="en-US" baseline="0" dirty="0" err="1" smtClean="0"/>
              <a:t>reeeeeally</a:t>
            </a:r>
            <a:r>
              <a:rPr lang="en-US" baseline="0" dirty="0" smtClean="0"/>
              <a:t> nice package manager. Like really really.</a:t>
            </a:r>
          </a:p>
          <a:p>
            <a:pPr marL="628650" lvl="1" indent="-171450">
              <a:buFontTx/>
              <a:buChar char="-"/>
            </a:pPr>
            <a:r>
              <a:rPr lang="en-US" baseline="0" dirty="0" smtClean="0"/>
              <a:t>One of the few that gets version </a:t>
            </a:r>
            <a:r>
              <a:rPr lang="en-US" baseline="0" dirty="0" err="1" smtClean="0"/>
              <a:t>conflics</a:t>
            </a:r>
            <a:r>
              <a:rPr lang="en-US" baseline="0" dirty="0" smtClean="0"/>
              <a:t> right</a:t>
            </a:r>
          </a:p>
          <a:p>
            <a:pPr marL="0" lvl="0" indent="0">
              <a:buFontTx/>
              <a:buNone/>
            </a:pPr>
            <a:r>
              <a:rPr lang="en-US" baseline="0" dirty="0" smtClean="0"/>
              <a:t>BULLET LAST:</a:t>
            </a:r>
          </a:p>
          <a:p>
            <a:pPr marL="171450" lvl="0" indent="-171450">
              <a:buFontTx/>
              <a:buChar char="-"/>
            </a:pPr>
            <a:r>
              <a:rPr lang="en-US" baseline="0" dirty="0" smtClean="0"/>
              <a:t>The community is . . . “zealous” to say the least. Lots of people think it’s the one true future of programming.</a:t>
            </a:r>
          </a:p>
          <a:p>
            <a:pPr marL="171450" lvl="0" indent="-171450">
              <a:buFontTx/>
              <a:buChar char="-"/>
            </a:pPr>
            <a:r>
              <a:rPr lang="en-US" baseline="0" dirty="0" smtClean="0"/>
              <a:t>They might have a point; its adoption is huge.</a:t>
            </a:r>
          </a:p>
          <a:p>
            <a:pPr marL="171450" lvl="0" indent="-171450">
              <a:buFontTx/>
              <a:buChar char="-"/>
            </a:pPr>
            <a:r>
              <a:rPr lang="en-US" baseline="0" dirty="0" smtClean="0"/>
              <a:t>Largely because it’s JS, so lots of previously-only-client-side developers can do it</a:t>
            </a:r>
          </a:p>
          <a:p>
            <a:pPr marL="171450" lvl="0" indent="-171450">
              <a:buFontTx/>
              <a:buChar char="-"/>
            </a:pPr>
            <a:r>
              <a:rPr lang="en-US" baseline="0" dirty="0" smtClean="0"/>
              <a:t>Of course, that doesn’t necessarily drive an increase in *quality*….</a:t>
            </a:r>
          </a:p>
          <a:p>
            <a:pPr marL="171450" lvl="0" indent="-171450">
              <a:buFontTx/>
              <a:buChar char="-"/>
            </a:pPr>
            <a:endParaRPr lang="en-US" baseline="0" dirty="0" smtClean="0"/>
          </a:p>
          <a:p>
            <a:pPr marL="0" lvl="0" indent="0">
              <a:buFontTx/>
              <a:buNone/>
            </a:pPr>
            <a:endParaRPr lang="en-US" baseline="0" dirty="0" smtClean="0"/>
          </a:p>
          <a:p>
            <a:pPr marL="0" lvl="0" indent="0">
              <a:buFontTx/>
              <a:buNone/>
            </a:pPr>
            <a:endParaRPr lang="en-US" baseline="0" dirty="0" smtClean="0"/>
          </a:p>
        </p:txBody>
      </p:sp>
      <p:sp>
        <p:nvSpPr>
          <p:cNvPr id="4" name="Slide Number Placeholder 3"/>
          <p:cNvSpPr>
            <a:spLocks noGrp="1"/>
          </p:cNvSpPr>
          <p:nvPr>
            <p:ph type="sldNum" sz="quarter" idx="10"/>
          </p:nvPr>
        </p:nvSpPr>
        <p:spPr/>
        <p:txBody>
          <a:bodyPr/>
          <a:lstStyle/>
          <a:p>
            <a:fld id="{272F5FC5-BF7F-D043-824A-55B32E3668EA}" type="slidenum">
              <a:rPr lang="en-US" smtClean="0"/>
              <a:t>2</a:t>
            </a:fld>
            <a:endParaRPr lang="en-US"/>
          </a:p>
        </p:txBody>
      </p:sp>
    </p:spTree>
    <p:extLst>
      <p:ext uri="{BB962C8B-B14F-4D97-AF65-F5344CB8AC3E}">
        <p14:creationId xmlns:p14="http://schemas.microsoft.com/office/powerpoint/2010/main" val="3988389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err="1" smtClean="0"/>
              <a:t>Async</a:t>
            </a:r>
            <a:r>
              <a:rPr lang="en-US" baseline="0" dirty="0" smtClean="0"/>
              <a:t>/</a:t>
            </a:r>
            <a:r>
              <a:rPr lang="en-US" baseline="0" dirty="0" err="1" smtClean="0"/>
              <a:t>singlethread</a:t>
            </a:r>
            <a:r>
              <a:rPr lang="en-US" baseline="0" dirty="0" smtClean="0"/>
              <a:t>: this combo is Node’s magic. </a:t>
            </a:r>
          </a:p>
          <a:p>
            <a:pPr marL="171450" indent="-171450">
              <a:buFontTx/>
              <a:buChar char="-"/>
            </a:pPr>
            <a:r>
              <a:rPr lang="en-US" baseline="0" dirty="0" smtClean="0"/>
              <a:t>JavaScript itself is just a language; it’s the least special part.</a:t>
            </a:r>
          </a:p>
          <a:p>
            <a:pPr marL="171450" indent="-171450">
              <a:buFontTx/>
              <a:buChar char="-"/>
            </a:pPr>
            <a:r>
              <a:rPr lang="en-US" baseline="0" dirty="0" smtClean="0"/>
              <a:t>But doing </a:t>
            </a:r>
            <a:r>
              <a:rPr lang="en-US" baseline="0" dirty="0" err="1" smtClean="0"/>
              <a:t>async</a:t>
            </a:r>
            <a:r>
              <a:rPr lang="en-US" baseline="0" dirty="0" smtClean="0"/>
              <a:t> like node does is a very nice programming paradigm</a:t>
            </a:r>
          </a:p>
          <a:p>
            <a:pPr marL="628650" lvl="1" indent="-171450">
              <a:buFontTx/>
              <a:buChar char="-"/>
            </a:pPr>
            <a:r>
              <a:rPr lang="en-US" baseline="0" dirty="0" smtClean="0"/>
              <a:t>It’s </a:t>
            </a:r>
            <a:r>
              <a:rPr lang="en-US" baseline="0" dirty="0" err="1" smtClean="0"/>
              <a:t>fundamentaly</a:t>
            </a:r>
            <a:r>
              <a:rPr lang="en-US" baseline="0" dirty="0" smtClean="0"/>
              <a:t> functional programming, with an emphasis on </a:t>
            </a:r>
            <a:r>
              <a:rPr lang="en-US" baseline="0" dirty="0" err="1" smtClean="0"/>
              <a:t>eventing</a:t>
            </a:r>
            <a:r>
              <a:rPr lang="en-US" baseline="0" dirty="0" smtClean="0"/>
              <a:t> and stream declaration. Functional Programmers would call it FRP, functional reactive programming, or, for normal people, the </a:t>
            </a:r>
            <a:r>
              <a:rPr lang="en-US" baseline="0" smtClean="0"/>
              <a:t>reactor model.</a:t>
            </a:r>
            <a:endParaRPr lang="en-US" baseline="0" dirty="0" smtClean="0"/>
          </a:p>
          <a:p>
            <a:pPr marL="628650" lvl="1" indent="-171450">
              <a:buFontTx/>
              <a:buChar char="-"/>
            </a:pPr>
            <a:r>
              <a:rPr lang="en-US" baseline="0" dirty="0" smtClean="0"/>
              <a:t>JS just happens to be good at that.</a:t>
            </a:r>
          </a:p>
          <a:p>
            <a:pPr marL="628650" lvl="1" indent="-171450">
              <a:buFontTx/>
              <a:buChar char="-"/>
            </a:pPr>
            <a:r>
              <a:rPr lang="en-US" baseline="0" dirty="0" smtClean="0"/>
              <a:t>It also picks a very interesting place at which to engage its internal concurrency logic.</a:t>
            </a:r>
          </a:p>
          <a:p>
            <a:pPr marL="171450" indent="-171450">
              <a:buFontTx/>
              <a:buChar char="-"/>
            </a:pPr>
            <a:r>
              <a:rPr lang="en-US" baseline="0" dirty="0" smtClean="0"/>
              <a:t>WHITEBOARD Three ways to do asynchronous programming: interleave, tell someone else to do it, or manage concurrency yourself.</a:t>
            </a:r>
          </a:p>
          <a:p>
            <a:pPr marL="628650" lvl="1" indent="-171450">
              <a:buFontTx/>
              <a:buChar char="-"/>
            </a:pPr>
            <a:r>
              <a:rPr lang="en-US" baseline="0" dirty="0" smtClean="0"/>
              <a:t>Interleave (example with select) is complex and hard to debug. </a:t>
            </a:r>
          </a:p>
          <a:p>
            <a:pPr marL="628650" lvl="1" indent="-171450">
              <a:buFontTx/>
              <a:buChar char="-"/>
            </a:pPr>
            <a:r>
              <a:rPr lang="en-US" baseline="0" dirty="0" smtClean="0"/>
              <a:t>Tell someone else to do it is very simple, but then you end up having to orchestrate complex systems, and/or having to coordinate who you wait on first.</a:t>
            </a:r>
          </a:p>
          <a:p>
            <a:pPr marL="628650" lvl="1" indent="-171450">
              <a:buFontTx/>
              <a:buChar char="-"/>
            </a:pPr>
            <a:r>
              <a:rPr lang="en-US" baseline="0" dirty="0" smtClean="0"/>
              <a:t>Manage concurrency yourself, which sucks: fork in </a:t>
            </a:r>
            <a:r>
              <a:rPr lang="en-US" baseline="0" dirty="0" err="1" smtClean="0"/>
              <a:t>perl</a:t>
            </a:r>
            <a:r>
              <a:rPr lang="en-US" baseline="0" dirty="0" smtClean="0"/>
              <a:t>/processes, threads in interpreted </a:t>
            </a:r>
            <a:r>
              <a:rPr lang="en-US" baseline="0" dirty="0" err="1" smtClean="0"/>
              <a:t>langauges</a:t>
            </a:r>
            <a:r>
              <a:rPr lang="en-US" baseline="0" dirty="0" smtClean="0"/>
              <a:t> (python) are slow and buggy (GIL), threads in “proper” threaded languages are still hard (java is complex, C is even more of a foot-gun than usual with </a:t>
            </a:r>
            <a:r>
              <a:rPr lang="en-US" baseline="0" dirty="0" err="1" smtClean="0"/>
              <a:t>ithreads</a:t>
            </a:r>
            <a:r>
              <a:rPr lang="en-US" baseline="0" dirty="0" smtClean="0"/>
              <a:t>).</a:t>
            </a:r>
          </a:p>
          <a:p>
            <a:pPr marL="171450" lvl="0" indent="-171450">
              <a:buFontTx/>
              <a:buChar char="-"/>
            </a:pPr>
            <a:r>
              <a:rPr lang="en-US" baseline="0" dirty="0" smtClean="0"/>
              <a:t>Node finds an interesting way to split the last two.</a:t>
            </a:r>
          </a:p>
          <a:p>
            <a:pPr marL="628650" lvl="1" indent="-171450">
              <a:buFontTx/>
              <a:buChar char="-"/>
            </a:pPr>
            <a:r>
              <a:rPr lang="en-US" baseline="0" dirty="0" smtClean="0"/>
              <a:t>Most things that need to be parallelized aren’t computations. In modern web apps, they’re usually communication to other things, e.g. hitting a </a:t>
            </a:r>
            <a:r>
              <a:rPr lang="en-US" baseline="0" dirty="0" err="1" smtClean="0"/>
              <a:t>webservice</a:t>
            </a:r>
            <a:r>
              <a:rPr lang="en-US" baseline="0" dirty="0" smtClean="0"/>
              <a:t>, a </a:t>
            </a:r>
            <a:r>
              <a:rPr lang="en-US" baseline="0" dirty="0" err="1" smtClean="0"/>
              <a:t>db</a:t>
            </a:r>
            <a:r>
              <a:rPr lang="en-US" baseline="0" dirty="0" smtClean="0"/>
              <a:t>, reading or writing a file, etc.</a:t>
            </a:r>
          </a:p>
          <a:p>
            <a:pPr marL="628650" lvl="1" indent="-171450">
              <a:buFontTx/>
              <a:buChar char="-"/>
            </a:pPr>
            <a:r>
              <a:rPr lang="en-US" baseline="0" dirty="0" smtClean="0"/>
              <a:t>JavaScript in the client has had this concurrency construct for a long time: your code doesn’t wait on an AJAX responses, it installs a callback. </a:t>
            </a:r>
          </a:p>
          <a:p>
            <a:pPr marL="628650" lvl="1" indent="-171450">
              <a:buFontTx/>
              <a:buChar char="-"/>
            </a:pPr>
            <a:r>
              <a:rPr lang="en-US" baseline="0" dirty="0" smtClean="0"/>
              <a:t>The Node guys thought about extending this paradigm, and realized something interesting: </a:t>
            </a:r>
            <a:r>
              <a:rPr lang="en-US" b="1" baseline="0" dirty="0" smtClean="0"/>
              <a:t>Most operations that people care about doing in parallel are monadic/monadic atoms, and they’re almost all calls to other systems. </a:t>
            </a:r>
            <a:r>
              <a:rPr lang="en-US" b="1" baseline="0" dirty="0" err="1" smtClean="0"/>
              <a:t>Machenry</a:t>
            </a:r>
            <a:r>
              <a:rPr lang="en-US" b="1" baseline="0" dirty="0" smtClean="0"/>
              <a:t>, is that the right usage?</a:t>
            </a:r>
            <a:endParaRPr lang="en-US" b="0" baseline="0" dirty="0" smtClean="0"/>
          </a:p>
          <a:p>
            <a:pPr marL="628650" lvl="1" indent="-171450">
              <a:buFontTx/>
              <a:buChar char="-"/>
            </a:pPr>
            <a:r>
              <a:rPr lang="en-US" b="0" baseline="0" dirty="0" smtClean="0"/>
              <a:t>Basically, an IO operation’s behavior isn’t going to chance once it starts. It’ll be handed data, do something with it, and then finish; it doesn’t depend on any state other than the one thing talking to it.</a:t>
            </a:r>
          </a:p>
          <a:p>
            <a:pPr marL="628650" lvl="1" indent="-171450">
              <a:buFontTx/>
              <a:buChar char="-"/>
            </a:pPr>
            <a:r>
              <a:rPr lang="en-US" b="0" baseline="0" dirty="0" smtClean="0"/>
              <a:t>Based on that, the Node guys started writing </a:t>
            </a:r>
            <a:r>
              <a:rPr lang="en-US" b="0" baseline="0" dirty="0" err="1" smtClean="0"/>
              <a:t>epoll</a:t>
            </a:r>
            <a:r>
              <a:rPr lang="en-US" b="0" baseline="0" dirty="0" smtClean="0"/>
              <a:t>-based functionality for lots of common IO operations.</a:t>
            </a:r>
          </a:p>
          <a:p>
            <a:pPr marL="1085850" lvl="2" indent="-171450">
              <a:buFontTx/>
              <a:buChar char="-"/>
            </a:pPr>
            <a:r>
              <a:rPr lang="en-US" b="0" baseline="0" dirty="0" err="1" smtClean="0"/>
              <a:t>Epoll</a:t>
            </a:r>
            <a:r>
              <a:rPr lang="en-US" b="0" baseline="0" dirty="0" smtClean="0"/>
              <a:t> is the server-side way of doing the background wait-for-thing that client side AJAX-waiting </a:t>
            </a:r>
            <a:r>
              <a:rPr lang="en-US" b="0" baseline="0" dirty="0" err="1" smtClean="0"/>
              <a:t>javascript</a:t>
            </a:r>
            <a:r>
              <a:rPr lang="en-US" b="0" baseline="0" dirty="0" smtClean="0"/>
              <a:t> does.</a:t>
            </a:r>
          </a:p>
          <a:p>
            <a:pPr marL="628650" lvl="1" indent="-171450">
              <a:buFontTx/>
              <a:buChar char="-"/>
            </a:pPr>
            <a:r>
              <a:rPr lang="en-US" b="0" baseline="0" dirty="0" smtClean="0"/>
              <a:t>This means that almost every IO operation in node is asynchronous.</a:t>
            </a:r>
          </a:p>
          <a:p>
            <a:pPr marL="628650" lvl="1" indent="-171450">
              <a:buFontTx/>
              <a:buChar char="-"/>
            </a:pPr>
            <a:r>
              <a:rPr lang="en-US" b="0" baseline="0" dirty="0" smtClean="0"/>
              <a:t>This is a </a:t>
            </a:r>
            <a:r>
              <a:rPr lang="en-US" b="0" baseline="0" dirty="0" err="1" smtClean="0"/>
              <a:t>headfuck</a:t>
            </a:r>
            <a:r>
              <a:rPr lang="en-US" b="0" baseline="0" dirty="0" smtClean="0"/>
              <a:t>. </a:t>
            </a:r>
          </a:p>
          <a:p>
            <a:pPr marL="171450" lvl="0" indent="-171450">
              <a:buFontTx/>
              <a:buChar char="-"/>
            </a:pPr>
            <a:r>
              <a:rPr lang="en-US" b="0" baseline="0" dirty="0" smtClean="0"/>
              <a:t>Fortunately, it’s a </a:t>
            </a:r>
            <a:r>
              <a:rPr lang="en-US" b="0" baseline="0" dirty="0" err="1" smtClean="0"/>
              <a:t>headfuck</a:t>
            </a:r>
            <a:r>
              <a:rPr lang="en-US" b="0" baseline="0" dirty="0" smtClean="0"/>
              <a:t> without the usual pain of locking/synchronization, because it’s </a:t>
            </a:r>
            <a:r>
              <a:rPr lang="en-US" b="1" baseline="0" dirty="0" smtClean="0"/>
              <a:t>single threaded.</a:t>
            </a:r>
            <a:endParaRPr lang="en-US" b="0" baseline="0" dirty="0" smtClean="0"/>
          </a:p>
          <a:p>
            <a:pPr marL="171450" lvl="0" indent="-171450">
              <a:buFontTx/>
              <a:buChar char="-"/>
            </a:pPr>
            <a:r>
              <a:rPr lang="en-US" b="0" baseline="0" dirty="0" smtClean="0"/>
              <a:t>Which means that the language interpreter is single threaded.</a:t>
            </a:r>
          </a:p>
          <a:p>
            <a:pPr marL="171450" lvl="0" indent="-171450">
              <a:buFontTx/>
              <a:buChar char="-"/>
            </a:pPr>
            <a:r>
              <a:rPr lang="en-US" b="0" baseline="0" dirty="0" smtClean="0"/>
              <a:t>Under the covers, there’s a list of atomic language ops, and a queue of </a:t>
            </a:r>
            <a:r>
              <a:rPr lang="en-US" b="0" baseline="0" dirty="0" err="1" smtClean="0"/>
              <a:t>async</a:t>
            </a:r>
            <a:r>
              <a:rPr lang="en-US" b="0" baseline="0" dirty="0" smtClean="0"/>
              <a:t> processes that have completed and have a callback registered. </a:t>
            </a:r>
          </a:p>
          <a:p>
            <a:pPr marL="171450" lvl="0" indent="-171450">
              <a:buFontTx/>
              <a:buChar char="-"/>
            </a:pPr>
            <a:r>
              <a:rPr lang="en-US" b="0" baseline="0" dirty="0" smtClean="0"/>
              <a:t>For each language “tick”, some number of atomic language ops are done, and some number of completion events are processed, which may execute (or queue up the language ops for) those events’ callbacks.</a:t>
            </a:r>
          </a:p>
          <a:p>
            <a:pPr marL="171450" lvl="0" indent="-171450">
              <a:buFontTx/>
              <a:buChar char="-"/>
            </a:pPr>
            <a:endParaRPr lang="en-US" b="0" baseline="0" dirty="0" smtClean="0"/>
          </a:p>
          <a:p>
            <a:pPr marL="171450" lvl="0" indent="-171450">
              <a:buFontTx/>
              <a:buChar char="-"/>
            </a:pPr>
            <a:r>
              <a:rPr lang="en-US" b="0" baseline="0" dirty="0" smtClean="0"/>
              <a:t>So what does that look like?</a:t>
            </a:r>
          </a:p>
          <a:p>
            <a:pPr marL="171450" lvl="0" indent="-171450">
              <a:buFontTx/>
              <a:buChar char="-"/>
            </a:pPr>
            <a:r>
              <a:rPr lang="en-US" b="0" baseline="0" dirty="0" smtClean="0"/>
              <a:t>Let’s play with it.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72F5FC5-BF7F-D043-824A-55B32E3668EA}" type="slidenum">
              <a:rPr lang="en-US" smtClean="0"/>
              <a:t>3</a:t>
            </a:fld>
            <a:endParaRPr lang="en-US"/>
          </a:p>
        </p:txBody>
      </p:sp>
    </p:spTree>
    <p:extLst>
      <p:ext uri="{BB962C8B-B14F-4D97-AF65-F5344CB8AC3E}">
        <p14:creationId xmlns:p14="http://schemas.microsoft.com/office/powerpoint/2010/main" val="3646926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dirty="0" smtClean="0">
                <a:solidFill>
                  <a:schemeClr val="tx1"/>
                </a:solidFill>
                <a:latin typeface="+mn-lt"/>
                <a:ea typeface="+mn-ea"/>
                <a:cs typeface="+mn-cs"/>
              </a:rPr>
              <a:t>0. </a:t>
            </a:r>
            <a:r>
              <a:rPr lang="en-US" sz="1200" kern="1200" dirty="0" err="1" smtClean="0">
                <a:solidFill>
                  <a:schemeClr val="tx1"/>
                </a:solidFill>
                <a:latin typeface="+mn-lt"/>
                <a:ea typeface="+mn-ea"/>
                <a:cs typeface="+mn-cs"/>
              </a:rPr>
              <a:t>Console.log</a:t>
            </a:r>
            <a:r>
              <a:rPr lang="en-US" sz="1200" kern="1200" dirty="0" smtClean="0">
                <a:solidFill>
                  <a:schemeClr val="tx1"/>
                </a:solidFill>
                <a:latin typeface="+mn-lt"/>
                <a:ea typeface="+mn-ea"/>
                <a:cs typeface="+mn-cs"/>
              </a:rPr>
              <a:t> works, just </a:t>
            </a:r>
            <a:r>
              <a:rPr lang="en-US" sz="1200" kern="1200" dirty="0" err="1" smtClean="0">
                <a:solidFill>
                  <a:schemeClr val="tx1"/>
                </a:solidFill>
                <a:latin typeface="+mn-lt"/>
                <a:ea typeface="+mn-ea"/>
                <a:cs typeface="+mn-cs"/>
              </a:rPr>
              <a:t>javascript</a:t>
            </a:r>
            <a:r>
              <a:rPr lang="en-US" sz="1200" kern="1200" dirty="0" smtClean="0">
                <a:solidFill>
                  <a:schemeClr val="tx1"/>
                </a:solidFill>
                <a:latin typeface="+mn-lt"/>
                <a:ea typeface="+mn-ea"/>
                <a:cs typeface="+mn-cs"/>
              </a:rPr>
              <a:t>, example run and module use.</a:t>
            </a:r>
          </a:p>
          <a:p>
            <a:pPr marL="228600" indent="-228600">
              <a:buAutoNum type="arabicPeriod"/>
            </a:pPr>
            <a:r>
              <a:rPr lang="en-US" sz="1200" kern="1200" dirty="0" smtClean="0">
                <a:solidFill>
                  <a:schemeClr val="tx1"/>
                </a:solidFill>
                <a:latin typeface="+mn-lt"/>
                <a:ea typeface="+mn-ea"/>
                <a:cs typeface="+mn-cs"/>
              </a:rPr>
              <a:t>Show </a:t>
            </a:r>
            <a:r>
              <a:rPr lang="en-US" sz="1200" kern="1200" dirty="0" err="1" smtClean="0">
                <a:solidFill>
                  <a:schemeClr val="tx1"/>
                </a:solidFill>
                <a:latin typeface="+mn-lt"/>
                <a:ea typeface="+mn-ea"/>
                <a:cs typeface="+mn-cs"/>
              </a:rPr>
              <a:t>async</a:t>
            </a:r>
            <a:r>
              <a:rPr lang="en-US" sz="1200" kern="1200" dirty="0" smtClean="0">
                <a:solidFill>
                  <a:schemeClr val="tx1"/>
                </a:solidFill>
                <a:latin typeface="+mn-lt"/>
                <a:ea typeface="+mn-ea"/>
                <a:cs typeface="+mn-cs"/>
              </a:rPr>
              <a:t> IO,</a:t>
            </a:r>
            <a:r>
              <a:rPr lang="en-US" sz="1200" kern="1200" baseline="0" dirty="0" smtClean="0">
                <a:solidFill>
                  <a:schemeClr val="tx1"/>
                </a:solidFill>
                <a:latin typeface="+mn-lt"/>
                <a:ea typeface="+mn-ea"/>
                <a:cs typeface="+mn-cs"/>
              </a:rPr>
              <a:t> one command.</a:t>
            </a:r>
            <a:endParaRPr lang="en-US" sz="1200" kern="1200" dirty="0" smtClean="0">
              <a:solidFill>
                <a:schemeClr val="tx1"/>
              </a:solidFill>
              <a:latin typeface="+mn-lt"/>
              <a:ea typeface="+mn-ea"/>
              <a:cs typeface="+mn-cs"/>
            </a:endParaRPr>
          </a:p>
          <a:p>
            <a:pPr marL="228600" indent="-228600">
              <a:buAutoNum type="arabicPeriod"/>
            </a:pPr>
            <a:r>
              <a:rPr lang="en-US" sz="1200" kern="1200" dirty="0" err="1" smtClean="0">
                <a:solidFill>
                  <a:schemeClr val="tx1"/>
                </a:solidFill>
                <a:latin typeface="+mn-lt"/>
                <a:ea typeface="+mn-ea"/>
                <a:cs typeface="+mn-cs"/>
              </a:rPr>
              <a:t>Async</a:t>
            </a:r>
            <a:r>
              <a:rPr lang="en-US" sz="1200" kern="1200" dirty="0" smtClean="0">
                <a:solidFill>
                  <a:schemeClr val="tx1"/>
                </a:solidFill>
                <a:latin typeface="+mn-lt"/>
                <a:ea typeface="+mn-ea"/>
                <a:cs typeface="+mn-cs"/>
              </a:rPr>
              <a:t> IO, two commands in parallel,</a:t>
            </a:r>
            <a:r>
              <a:rPr lang="en-US" sz="1200" kern="1200" baseline="0" dirty="0" smtClean="0">
                <a:solidFill>
                  <a:schemeClr val="tx1"/>
                </a:solidFill>
                <a:latin typeface="+mn-lt"/>
                <a:ea typeface="+mn-ea"/>
                <a:cs typeface="+mn-cs"/>
              </a:rPr>
              <a:t> timed.</a:t>
            </a:r>
          </a:p>
          <a:p>
            <a:pPr marL="685800" lvl="1" indent="-228600">
              <a:buAutoNum type="arabicPeriod"/>
            </a:pPr>
            <a:r>
              <a:rPr lang="en-US" sz="1200" kern="1200" baseline="0" dirty="0" smtClean="0">
                <a:solidFill>
                  <a:schemeClr val="tx1"/>
                </a:solidFill>
                <a:latin typeface="+mn-lt"/>
                <a:ea typeface="+mn-ea"/>
                <a:cs typeface="+mn-cs"/>
              </a:rPr>
              <a:t>Before: that’s ugly, let’s use underscore. Works on the server side too!</a:t>
            </a:r>
          </a:p>
          <a:p>
            <a:pPr marL="228600" indent="-228600">
              <a:buAutoNum type="arabicPeriod"/>
            </a:pPr>
            <a:r>
              <a:rPr lang="en-US" sz="1200" kern="1200" baseline="0" dirty="0" smtClean="0">
                <a:solidFill>
                  <a:schemeClr val="tx1"/>
                </a:solidFill>
                <a:latin typeface="+mn-lt"/>
                <a:ea typeface="+mn-ea"/>
                <a:cs typeface="+mn-cs"/>
              </a:rPr>
              <a:t>Multitude: dispatch </a:t>
            </a:r>
            <a:r>
              <a:rPr lang="en-US" sz="1200" kern="1200" baseline="0" dirty="0" err="1" smtClean="0">
                <a:solidFill>
                  <a:schemeClr val="tx1"/>
                </a:solidFill>
                <a:latin typeface="+mn-lt"/>
                <a:ea typeface="+mn-ea"/>
                <a:cs typeface="+mn-cs"/>
              </a:rPr>
              <a:t>console.log</a:t>
            </a:r>
            <a:r>
              <a:rPr lang="en-US" sz="1200" kern="1200" baseline="0" dirty="0" smtClean="0">
                <a:solidFill>
                  <a:schemeClr val="tx1"/>
                </a:solidFill>
                <a:latin typeface="+mn-lt"/>
                <a:ea typeface="+mn-ea"/>
                <a:cs typeface="+mn-cs"/>
              </a:rPr>
              <a:t> on </a:t>
            </a:r>
            <a:r>
              <a:rPr lang="en-US" sz="1200" kern="1200" baseline="0" dirty="0" err="1" smtClean="0">
                <a:solidFill>
                  <a:schemeClr val="tx1"/>
                </a:solidFill>
                <a:latin typeface="+mn-lt"/>
                <a:ea typeface="+mn-ea"/>
                <a:cs typeface="+mn-cs"/>
              </a:rPr>
              <a:t>keypress</a:t>
            </a:r>
            <a:r>
              <a:rPr lang="en-US" sz="1200" kern="1200" baseline="0" dirty="0" smtClean="0">
                <a:solidFill>
                  <a:schemeClr val="tx1"/>
                </a:solidFill>
                <a:latin typeface="+mn-lt"/>
                <a:ea typeface="+mn-ea"/>
                <a:cs typeface="+mn-cs"/>
              </a:rPr>
              <a:t>.</a:t>
            </a:r>
          </a:p>
          <a:p>
            <a:pPr marL="6858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sz="1200" kern="1200" baseline="0" dirty="0" err="1" smtClean="0">
                <a:solidFill>
                  <a:schemeClr val="tx1"/>
                </a:solidFill>
                <a:latin typeface="+mn-lt"/>
                <a:ea typeface="+mn-ea"/>
                <a:cs typeface="+mn-cs"/>
              </a:rPr>
              <a:t>Multitide</a:t>
            </a:r>
            <a:r>
              <a:rPr lang="en-US" sz="1200" kern="1200" baseline="0" dirty="0" smtClean="0">
                <a:solidFill>
                  <a:schemeClr val="tx1"/>
                </a:solidFill>
                <a:latin typeface="+mn-lt"/>
                <a:ea typeface="+mn-ea"/>
                <a:cs typeface="+mn-cs"/>
              </a:rPr>
              <a:t> is *in parallel*: (</a:t>
            </a:r>
            <a:r>
              <a:rPr lang="en-US" sz="1200" kern="1200" baseline="0" dirty="0" err="1" smtClean="0">
                <a:solidFill>
                  <a:schemeClr val="tx1"/>
                </a:solidFill>
                <a:latin typeface="+mn-lt"/>
                <a:ea typeface="+mn-ea"/>
                <a:cs typeface="+mn-cs"/>
              </a:rPr>
              <a:t>keypress</a:t>
            </a:r>
            <a:r>
              <a:rPr lang="en-US" sz="1200" kern="1200" baseline="0" dirty="0" smtClean="0">
                <a:solidFill>
                  <a:schemeClr val="tx1"/>
                </a:solidFill>
                <a:latin typeface="+mn-lt"/>
                <a:ea typeface="+mn-ea"/>
                <a:cs typeface="+mn-cs"/>
              </a:rPr>
              <a:t> -&gt; sleep), then echo </a:t>
            </a:r>
            <a:r>
              <a:rPr lang="en-US" sz="1200" kern="1200" baseline="0" dirty="0" err="1" smtClean="0">
                <a:solidFill>
                  <a:schemeClr val="tx1"/>
                </a:solidFill>
                <a:latin typeface="+mn-lt"/>
                <a:ea typeface="+mn-ea"/>
                <a:cs typeface="+mn-cs"/>
              </a:rPr>
              <a:t>keypressed</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228600" indent="-228600">
              <a:buAutoNum type="arabicPeriod"/>
            </a:pPr>
            <a:r>
              <a:rPr lang="en-US" sz="1200" kern="1200" baseline="0" dirty="0" smtClean="0">
                <a:solidFill>
                  <a:schemeClr val="tx1"/>
                </a:solidFill>
                <a:latin typeface="+mn-lt"/>
                <a:ea typeface="+mn-ea"/>
                <a:cs typeface="+mn-cs"/>
              </a:rPr>
              <a:t>Static functions are a waste, pyramids are ugly… use </a:t>
            </a:r>
            <a:r>
              <a:rPr lang="en-US" sz="1200" kern="1200" baseline="0" dirty="0" err="1" smtClean="0">
                <a:solidFill>
                  <a:schemeClr val="tx1"/>
                </a:solidFill>
                <a:latin typeface="+mn-lt"/>
                <a:ea typeface="+mn-ea"/>
                <a:cs typeface="+mn-cs"/>
              </a:rPr>
              <a:t>async</a:t>
            </a:r>
            <a:r>
              <a:rPr lang="en-US" sz="1200" kern="1200" baseline="0" dirty="0" smtClean="0">
                <a:solidFill>
                  <a:schemeClr val="tx1"/>
                </a:solidFill>
                <a:latin typeface="+mn-lt"/>
                <a:ea typeface="+mn-ea"/>
                <a:cs typeface="+mn-cs"/>
              </a:rPr>
              <a:t>.</a:t>
            </a:r>
          </a:p>
          <a:p>
            <a:pPr marL="228600" indent="-228600">
              <a:buAutoNum type="arabicPeriod"/>
            </a:pPr>
            <a:r>
              <a:rPr lang="en-US" sz="1200" kern="1200" baseline="0" dirty="0" err="1" smtClean="0">
                <a:solidFill>
                  <a:schemeClr val="tx1"/>
                </a:solidFill>
                <a:latin typeface="+mn-lt"/>
                <a:ea typeface="+mn-ea"/>
                <a:cs typeface="+mn-cs"/>
              </a:rPr>
              <a:t>Async</a:t>
            </a:r>
            <a:r>
              <a:rPr lang="en-US" sz="1200" kern="1200" baseline="0" dirty="0" smtClean="0">
                <a:solidFill>
                  <a:schemeClr val="tx1"/>
                </a:solidFill>
                <a:latin typeface="+mn-lt"/>
                <a:ea typeface="+mn-ea"/>
                <a:cs typeface="+mn-cs"/>
              </a:rPr>
              <a:t> IO parallel: </a:t>
            </a:r>
            <a:r>
              <a:rPr lang="en-US" sz="1200" kern="1200" baseline="0" dirty="0" err="1" smtClean="0">
                <a:solidFill>
                  <a:schemeClr val="tx1"/>
                </a:solidFill>
                <a:latin typeface="+mn-lt"/>
                <a:ea typeface="+mn-ea"/>
                <a:cs typeface="+mn-cs"/>
              </a:rPr>
              <a:t>keypress</a:t>
            </a:r>
            <a:r>
              <a:rPr lang="en-US" sz="1200" kern="1200" baseline="0" dirty="0" smtClean="0">
                <a:solidFill>
                  <a:schemeClr val="tx1"/>
                </a:solidFill>
                <a:latin typeface="+mn-lt"/>
                <a:ea typeface="+mn-ea"/>
                <a:cs typeface="+mn-cs"/>
              </a:rPr>
              <a:t>, wait for two sleep</a:t>
            </a:r>
          </a:p>
          <a:p>
            <a:pPr marL="685800" lvl="1" indent="-228600">
              <a:buAutoNum type="arabicPeriod"/>
            </a:pPr>
            <a:r>
              <a:rPr lang="en-US" sz="1200" kern="1200" baseline="0" dirty="0" smtClean="0">
                <a:solidFill>
                  <a:schemeClr val="tx1"/>
                </a:solidFill>
                <a:latin typeface="+mn-lt"/>
                <a:ea typeface="+mn-ea"/>
                <a:cs typeface="+mn-cs"/>
              </a:rPr>
              <a:t>You can create function composers, chain functions, etc.</a:t>
            </a:r>
          </a:p>
          <a:p>
            <a:pPr marL="228600" indent="-228600">
              <a:buAutoNum type="arabicPeriod"/>
            </a:pPr>
            <a:r>
              <a:rPr lang="en-US" sz="1200" kern="1200" baseline="0" dirty="0" smtClean="0">
                <a:solidFill>
                  <a:schemeClr val="tx1"/>
                </a:solidFill>
                <a:latin typeface="+mn-lt"/>
                <a:ea typeface="+mn-ea"/>
                <a:cs typeface="+mn-cs"/>
              </a:rPr>
              <a:t>Webserver.</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Applications:</a:t>
            </a:r>
          </a:p>
          <a:p>
            <a:r>
              <a:rPr lang="en-US" sz="1200" kern="1200" dirty="0" smtClean="0">
                <a:solidFill>
                  <a:schemeClr val="tx1"/>
                </a:solidFill>
                <a:latin typeface="+mn-lt"/>
                <a:ea typeface="+mn-ea"/>
                <a:cs typeface="+mn-cs"/>
              </a:rPr>
              <a:t>•	I need to hit the DB, run a query, and write a bunch of files. Sequential=slow. In </a:t>
            </a:r>
            <a:r>
              <a:rPr lang="en-US" sz="1200" kern="1200" dirty="0" err="1" smtClean="0">
                <a:solidFill>
                  <a:schemeClr val="tx1"/>
                </a:solidFill>
                <a:latin typeface="+mn-lt"/>
                <a:ea typeface="+mn-ea"/>
                <a:cs typeface="+mn-cs"/>
              </a:rPr>
              <a:t>perl</a:t>
            </a:r>
            <a:r>
              <a:rPr lang="en-US" sz="1200" kern="1200" dirty="0" smtClean="0">
                <a:solidFill>
                  <a:schemeClr val="tx1"/>
                </a:solidFill>
                <a:latin typeface="+mn-lt"/>
                <a:ea typeface="+mn-ea"/>
                <a:cs typeface="+mn-cs"/>
              </a:rPr>
              <a:t>, parallel=hard.</a:t>
            </a:r>
          </a:p>
          <a:p>
            <a:r>
              <a:rPr lang="en-US" sz="1200" kern="1200" dirty="0" smtClean="0">
                <a:solidFill>
                  <a:schemeClr val="tx1"/>
                </a:solidFill>
                <a:latin typeface="+mn-lt"/>
                <a:ea typeface="+mn-ea"/>
                <a:cs typeface="+mn-cs"/>
              </a:rPr>
              <a:t>•	I want to run a bunch of processes in parallel (e.g. CURL, image magic, </a:t>
            </a:r>
            <a:r>
              <a:rPr lang="en-US" sz="1200" kern="1200" dirty="0" err="1" smtClean="0">
                <a:solidFill>
                  <a:schemeClr val="tx1"/>
                </a:solidFill>
                <a:latin typeface="+mn-lt"/>
                <a:ea typeface="+mn-ea"/>
                <a:cs typeface="+mn-cs"/>
              </a:rPr>
              <a:t>etc</a:t>
            </a:r>
            <a:r>
              <a:rPr lang="en-US" sz="1200" kern="1200" dirty="0" smtClean="0">
                <a:solidFill>
                  <a:schemeClr val="tx1"/>
                </a:solidFill>
                <a:latin typeface="+mn-lt"/>
                <a:ea typeface="+mn-ea"/>
                <a:cs typeface="+mn-cs"/>
              </a:rPr>
              <a:t>) and collect their results when they’re all done.</a:t>
            </a:r>
          </a:p>
          <a:p>
            <a:r>
              <a:rPr lang="en-US" sz="1200" kern="1200" dirty="0" smtClean="0">
                <a:solidFill>
                  <a:schemeClr val="tx1"/>
                </a:solidFill>
                <a:latin typeface="+mn-lt"/>
                <a:ea typeface="+mn-ea"/>
                <a:cs typeface="+mn-cs"/>
              </a:rPr>
              <a:t>•	Do something on a timeout;</a:t>
            </a:r>
            <a:r>
              <a:rPr lang="en-US" sz="1200" kern="1200" baseline="0" dirty="0" smtClean="0">
                <a:solidFill>
                  <a:schemeClr val="tx1"/>
                </a:solidFill>
                <a:latin typeface="+mn-lt"/>
                <a:ea typeface="+mn-ea"/>
                <a:cs typeface="+mn-cs"/>
              </a:rPr>
              <a:t> pretty much everything has one.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Do two things: loop for a long time over something, but bail out or do something else when a file is dropped/exists.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Async</a:t>
            </a:r>
            <a:r>
              <a:rPr lang="en-US" sz="1200" kern="1200" dirty="0" smtClean="0">
                <a:solidFill>
                  <a:schemeClr val="tx1"/>
                </a:solidFill>
                <a:latin typeface="+mn-lt"/>
                <a:ea typeface="+mn-ea"/>
                <a:cs typeface="+mn-cs"/>
              </a:rPr>
              <a:t> to solve a pyramid of doom</a:t>
            </a:r>
          </a:p>
          <a:p>
            <a:r>
              <a:rPr lang="en-US" sz="1200" kern="1200" dirty="0" smtClean="0">
                <a:solidFill>
                  <a:schemeClr val="tx1"/>
                </a:solidFill>
                <a:latin typeface="+mn-lt"/>
                <a:ea typeface="+mn-ea"/>
                <a:cs typeface="+mn-cs"/>
              </a:rPr>
              <a:t>Write a webserver (</a:t>
            </a:r>
            <a:r>
              <a:rPr lang="en-US" sz="1200" kern="1200" dirty="0" err="1" smtClean="0">
                <a:solidFill>
                  <a:schemeClr val="tx1"/>
                </a:solidFill>
                <a:latin typeface="+mn-lt"/>
                <a:ea typeface="+mn-ea"/>
                <a:cs typeface="+mn-cs"/>
              </a:rPr>
              <a:t>quintissential</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72F5FC5-BF7F-D043-824A-55B32E3668EA}" type="slidenum">
              <a:rPr lang="en-US" smtClean="0"/>
              <a:t>4</a:t>
            </a:fld>
            <a:endParaRPr lang="en-US"/>
          </a:p>
        </p:txBody>
      </p:sp>
    </p:spTree>
    <p:extLst>
      <p:ext uri="{BB962C8B-B14F-4D97-AF65-F5344CB8AC3E}">
        <p14:creationId xmlns:p14="http://schemas.microsoft.com/office/powerpoint/2010/main" val="2660323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BULLET</a:t>
            </a:r>
            <a:r>
              <a:rPr lang="en-US" baseline="0" dirty="0" smtClean="0"/>
              <a:t> 1:</a:t>
            </a:r>
          </a:p>
          <a:p>
            <a:r>
              <a:rPr lang="en-US" sz="1200" kern="1200" dirty="0" smtClean="0">
                <a:solidFill>
                  <a:schemeClr val="tx1"/>
                </a:solidFill>
                <a:latin typeface="+mn-lt"/>
                <a:ea typeface="+mn-ea"/>
                <a:cs typeface="+mn-cs"/>
              </a:rPr>
              <a:t>Completely outsources the headaches of threaded programming (explain the multithreaded workers but single-threaded JS idea)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BULLET 2:</a:t>
            </a:r>
          </a:p>
          <a:p>
            <a:r>
              <a:rPr lang="en-US" sz="1200" kern="1200" dirty="0" smtClean="0">
                <a:solidFill>
                  <a:schemeClr val="tx1"/>
                </a:solidFill>
                <a:latin typeface="+mn-lt"/>
                <a:ea typeface="+mn-ea"/>
                <a:cs typeface="+mn-cs"/>
              </a:rPr>
              <a:t>Also makes it really easy to decouple parts of your app. Since pretty much every </a:t>
            </a:r>
            <a:r>
              <a:rPr lang="en-US" sz="1200" kern="1200" dirty="0" err="1" smtClean="0">
                <a:solidFill>
                  <a:schemeClr val="tx1"/>
                </a:solidFill>
                <a:latin typeface="+mn-lt"/>
                <a:ea typeface="+mn-ea"/>
                <a:cs typeface="+mn-cs"/>
              </a:rPr>
              <a:t>nodejs</a:t>
            </a:r>
            <a:r>
              <a:rPr lang="en-US" sz="1200" kern="1200" dirty="0" smtClean="0">
                <a:solidFill>
                  <a:schemeClr val="tx1"/>
                </a:solidFill>
                <a:latin typeface="+mn-lt"/>
                <a:ea typeface="+mn-ea"/>
                <a:cs typeface="+mn-cs"/>
              </a:rPr>
              <a:t> process ever acts more or less like a daemon (once you put a listener in it), you can put '</a:t>
            </a:r>
            <a:r>
              <a:rPr lang="en-US" sz="1200" kern="1200" dirty="0" err="1" smtClean="0">
                <a:solidFill>
                  <a:schemeClr val="tx1"/>
                </a:solidFill>
                <a:latin typeface="+mn-lt"/>
                <a:ea typeface="+mn-ea"/>
                <a:cs typeface="+mn-cs"/>
              </a:rPr>
              <a:t>em</a:t>
            </a:r>
            <a:r>
              <a:rPr lang="en-US" sz="1200" kern="1200" dirty="0" smtClean="0">
                <a:solidFill>
                  <a:schemeClr val="tx1"/>
                </a:solidFill>
                <a:latin typeface="+mn-lt"/>
                <a:ea typeface="+mn-ea"/>
                <a:cs typeface="+mn-cs"/>
              </a:rPr>
              <a:t> anywhere, and send JSON or whatever across whenever you like.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BULLET 3:</a:t>
            </a:r>
          </a:p>
          <a:p>
            <a:r>
              <a:rPr lang="en-US" sz="1200" kern="1200" dirty="0" smtClean="0">
                <a:solidFill>
                  <a:schemeClr val="tx1"/>
                </a:solidFill>
                <a:latin typeface="+mn-lt"/>
                <a:ea typeface="+mn-ea"/>
                <a:cs typeface="+mn-cs"/>
              </a:rPr>
              <a:t>Really brief</a:t>
            </a:r>
          </a:p>
          <a:p>
            <a:r>
              <a:rPr lang="en-US" sz="1200" kern="1200" dirty="0" smtClean="0">
                <a:solidFill>
                  <a:schemeClr val="tx1"/>
                </a:solidFill>
                <a:latin typeface="+mn-lt"/>
                <a:ea typeface="+mn-ea"/>
                <a:cs typeface="+mn-cs"/>
              </a:rPr>
              <a:t>If you use </a:t>
            </a:r>
            <a:r>
              <a:rPr lang="en-US" sz="1200" kern="1200" dirty="0" err="1" smtClean="0">
                <a:solidFill>
                  <a:schemeClr val="tx1"/>
                </a:solidFill>
                <a:latin typeface="+mn-lt"/>
                <a:ea typeface="+mn-ea"/>
                <a:cs typeface="+mn-cs"/>
              </a:rPr>
              <a:t>async</a:t>
            </a:r>
            <a:r>
              <a:rPr lang="en-US" sz="1200" kern="1200" dirty="0" smtClean="0">
                <a:solidFill>
                  <a:schemeClr val="tx1"/>
                </a:solidFill>
                <a:latin typeface="+mn-lt"/>
                <a:ea typeface="+mn-ea"/>
                <a:cs typeface="+mn-cs"/>
              </a:rPr>
              <a:t>, it's really expressive (yes, I know callback pyramids aren't that expressive. use named functions and get off my back).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BULLET 4</a:t>
            </a:r>
          </a:p>
          <a:p>
            <a:r>
              <a:rPr lang="en-US" sz="1200" kern="1200" dirty="0" smtClean="0">
                <a:solidFill>
                  <a:schemeClr val="tx1"/>
                </a:solidFill>
                <a:latin typeface="+mn-lt"/>
                <a:ea typeface="+mn-ea"/>
                <a:cs typeface="+mn-cs"/>
              </a:rPr>
              <a:t>V8</a:t>
            </a:r>
            <a:r>
              <a:rPr lang="en-US" sz="1200" kern="1200" baseline="0" dirty="0" smtClean="0">
                <a:solidFill>
                  <a:schemeClr val="tx1"/>
                </a:solidFill>
                <a:latin typeface="+mn-lt"/>
                <a:ea typeface="+mn-ea"/>
                <a:cs typeface="+mn-cs"/>
              </a:rPr>
              <a:t> as a language is zippy, but</a:t>
            </a:r>
          </a:p>
          <a:p>
            <a:r>
              <a:rPr lang="en-US" sz="1200" kern="1200" baseline="0" dirty="0" smtClean="0">
                <a:solidFill>
                  <a:schemeClr val="tx1"/>
                </a:solidFill>
                <a:latin typeface="+mn-lt"/>
                <a:ea typeface="+mn-ea"/>
                <a:cs typeface="+mn-cs"/>
              </a:rPr>
              <a:t>most of the speedup you get from parallelizable IO </a:t>
            </a:r>
            <a:endParaRPr lang="en-US" dirty="0"/>
          </a:p>
        </p:txBody>
      </p:sp>
      <p:sp>
        <p:nvSpPr>
          <p:cNvPr id="4" name="Slide Number Placeholder 3"/>
          <p:cNvSpPr>
            <a:spLocks noGrp="1"/>
          </p:cNvSpPr>
          <p:nvPr>
            <p:ph type="sldNum" sz="quarter" idx="10"/>
          </p:nvPr>
        </p:nvSpPr>
        <p:spPr/>
        <p:txBody>
          <a:bodyPr/>
          <a:lstStyle/>
          <a:p>
            <a:fld id="{272F5FC5-BF7F-D043-824A-55B32E3668EA}" type="slidenum">
              <a:rPr lang="en-US" smtClean="0"/>
              <a:t>5</a:t>
            </a:fld>
            <a:endParaRPr lang="en-US"/>
          </a:p>
        </p:txBody>
      </p:sp>
    </p:spTree>
    <p:extLst>
      <p:ext uri="{BB962C8B-B14F-4D97-AF65-F5344CB8AC3E}">
        <p14:creationId xmlns:p14="http://schemas.microsoft.com/office/powerpoint/2010/main" val="3203488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BULLE</a:t>
            </a:r>
            <a:r>
              <a:rPr lang="en-US" baseline="0" dirty="0" smtClean="0"/>
              <a:t>T 1:</a:t>
            </a:r>
          </a:p>
          <a:p>
            <a:pPr marL="171450" indent="-171450">
              <a:buFontTx/>
              <a:buChar char="-"/>
            </a:pPr>
            <a:r>
              <a:rPr lang="en-US" baseline="0" dirty="0" smtClean="0"/>
              <a:t>Reactor model is rightly criticized a lot.</a:t>
            </a:r>
          </a:p>
          <a:p>
            <a:pPr marL="171450" indent="-171450">
              <a:buFontTx/>
              <a:buChar char="-"/>
            </a:pPr>
            <a:r>
              <a:rPr lang="en-US" sz="1200" kern="1200" dirty="0" smtClean="0">
                <a:solidFill>
                  <a:schemeClr val="tx1"/>
                </a:solidFill>
                <a:latin typeface="+mn-lt"/>
                <a:ea typeface="+mn-ea"/>
                <a:cs typeface="+mn-cs"/>
              </a:rPr>
              <a:t>The "</a:t>
            </a:r>
            <a:r>
              <a:rPr lang="en-US" sz="1200" kern="1200" dirty="0" err="1" smtClean="0">
                <a:solidFill>
                  <a:schemeClr val="tx1"/>
                </a:solidFill>
                <a:latin typeface="+mn-lt"/>
                <a:ea typeface="+mn-ea"/>
                <a:cs typeface="+mn-cs"/>
              </a:rPr>
              <a:t>threadless</a:t>
            </a:r>
            <a:r>
              <a:rPr lang="en-US" sz="1200" kern="1200" dirty="0" smtClean="0">
                <a:solidFill>
                  <a:schemeClr val="tx1"/>
                </a:solidFill>
                <a:latin typeface="+mn-lt"/>
                <a:ea typeface="+mn-ea"/>
                <a:cs typeface="+mn-cs"/>
              </a:rPr>
              <a:t>" abstraction leaks a little. Demo the example of flipping a bit, tearing off some parallel things that finish sooner rather than later, and flipping it when they finish, then checking it later. Explain that between "flip on finish" and "check", another one could flip it. This is a silly example, but the point is made. Imagine an array length check, then an iteration over each member of the array: it might have more members by the time you start iterating over it.  “The technical term for that is, how you say, bullshit”, re: “</a:t>
            </a:r>
            <a:r>
              <a:rPr lang="en-US" sz="1200" kern="1200" dirty="0" err="1" smtClean="0">
                <a:solidFill>
                  <a:schemeClr val="tx1"/>
                </a:solidFill>
                <a:latin typeface="+mn-lt"/>
                <a:ea typeface="+mn-ea"/>
                <a:cs typeface="+mn-cs"/>
              </a:rPr>
              <a:t>nodeJS</a:t>
            </a:r>
            <a:r>
              <a:rPr lang="en-US" sz="1200" kern="1200" dirty="0" smtClean="0">
                <a:solidFill>
                  <a:schemeClr val="tx1"/>
                </a:solidFill>
                <a:latin typeface="+mn-lt"/>
                <a:ea typeface="+mn-ea"/>
                <a:cs typeface="+mn-cs"/>
              </a:rPr>
              <a:t> is single threaded!”</a:t>
            </a:r>
          </a:p>
          <a:p>
            <a:pPr marL="171450" indent="-171450">
              <a:buFontTx/>
              <a:buChar char="-"/>
            </a:pPr>
            <a:r>
              <a:rPr lang="en-US" sz="1200" kern="1200" baseline="0" dirty="0" smtClean="0">
                <a:solidFill>
                  <a:schemeClr val="tx1"/>
                </a:solidFill>
                <a:latin typeface="+mn-lt"/>
                <a:ea typeface="+mn-ea"/>
                <a:cs typeface="+mn-cs"/>
              </a:rPr>
              <a:t>Hard to debug, unless you spend a lot of time making your debug system right. </a:t>
            </a:r>
          </a:p>
          <a:p>
            <a:pPr marL="171450" indent="-171450">
              <a:buFontTx/>
              <a:buChar char="-"/>
            </a:pPr>
            <a:r>
              <a:rPr lang="en-US" sz="1200" kern="1200" baseline="0" dirty="0" smtClean="0">
                <a:solidFill>
                  <a:schemeClr val="tx1"/>
                </a:solidFill>
                <a:latin typeface="+mn-lt"/>
                <a:ea typeface="+mn-ea"/>
                <a:cs typeface="+mn-cs"/>
              </a:rPr>
              <a:t>Most people don’t, because it’s </a:t>
            </a:r>
            <a:r>
              <a:rPr lang="en-US" sz="1200" kern="1200" baseline="0" dirty="0" err="1" smtClean="0">
                <a:solidFill>
                  <a:schemeClr val="tx1"/>
                </a:solidFill>
                <a:latin typeface="+mn-lt"/>
                <a:ea typeface="+mn-ea"/>
                <a:cs typeface="+mn-cs"/>
              </a:rPr>
              <a:t>scriptkiddie</a:t>
            </a:r>
            <a:r>
              <a:rPr lang="en-US" sz="1200" kern="1200" baseline="0" dirty="0" smtClean="0">
                <a:solidFill>
                  <a:schemeClr val="tx1"/>
                </a:solidFill>
                <a:latin typeface="+mn-lt"/>
                <a:ea typeface="+mn-ea"/>
                <a:cs typeface="+mn-cs"/>
              </a:rPr>
              <a:t> quality code…</a:t>
            </a:r>
            <a:endParaRPr lang="en-US" baseline="0" dirty="0" smtClean="0"/>
          </a:p>
          <a:p>
            <a:pPr marL="0" indent="0">
              <a:buFontTx/>
              <a:buNone/>
            </a:pPr>
            <a:r>
              <a:rPr lang="en-US" dirty="0" smtClean="0"/>
              <a:t>BULLET</a:t>
            </a:r>
            <a:r>
              <a:rPr lang="en-US" baseline="0" dirty="0" smtClean="0"/>
              <a:t> 2</a:t>
            </a:r>
          </a:p>
          <a:p>
            <a:pPr marL="0" indent="0">
              <a:buFontTx/>
              <a:buNone/>
            </a:pPr>
            <a:r>
              <a:rPr lang="en-US" sz="1200" kern="1200" dirty="0" smtClean="0">
                <a:solidFill>
                  <a:schemeClr val="tx1"/>
                </a:solidFill>
                <a:latin typeface="+mn-lt"/>
                <a:ea typeface="+mn-ea"/>
                <a:cs typeface="+mn-cs"/>
              </a:rPr>
              <a:t>It forces the callback pattern for </a:t>
            </a:r>
            <a:r>
              <a:rPr lang="en-US" sz="1200" kern="1200" dirty="0" err="1" smtClean="0">
                <a:solidFill>
                  <a:schemeClr val="tx1"/>
                </a:solidFill>
                <a:latin typeface="+mn-lt"/>
                <a:ea typeface="+mn-ea"/>
                <a:cs typeface="+mn-cs"/>
              </a:rPr>
              <a:t>thigns</a:t>
            </a:r>
            <a:r>
              <a:rPr lang="en-US" sz="1200" kern="1200" dirty="0" smtClean="0">
                <a:solidFill>
                  <a:schemeClr val="tx1"/>
                </a:solidFill>
                <a:latin typeface="+mn-lt"/>
                <a:ea typeface="+mn-ea"/>
                <a:cs typeface="+mn-cs"/>
              </a:rPr>
              <a:t> that shouldn't need it. E.g. </a:t>
            </a:r>
            <a:r>
              <a:rPr lang="en-US" sz="1200" kern="1200" dirty="0" err="1" smtClean="0">
                <a:solidFill>
                  <a:schemeClr val="tx1"/>
                </a:solidFill>
                <a:latin typeface="+mn-lt"/>
                <a:ea typeface="+mn-ea"/>
                <a:cs typeface="+mn-cs"/>
              </a:rPr>
              <a:t>commandline</a:t>
            </a:r>
            <a:r>
              <a:rPr lang="en-US" sz="1200" kern="1200" dirty="0" smtClean="0">
                <a:solidFill>
                  <a:schemeClr val="tx1"/>
                </a:solidFill>
                <a:latin typeface="+mn-lt"/>
                <a:ea typeface="+mn-ea"/>
                <a:cs typeface="+mn-cs"/>
              </a:rPr>
              <a:t> option parsing. There are few cases in which you'd want to do that in parallel/</a:t>
            </a:r>
            <a:r>
              <a:rPr lang="en-US" sz="1200" kern="1200" dirty="0" err="1" smtClean="0">
                <a:solidFill>
                  <a:schemeClr val="tx1"/>
                </a:solidFill>
                <a:latin typeface="+mn-lt"/>
                <a:ea typeface="+mn-ea"/>
                <a:cs typeface="+mn-cs"/>
              </a:rPr>
              <a:t>asyncly</a:t>
            </a:r>
            <a:r>
              <a:rPr lang="en-US" sz="1200" kern="1200" dirty="0" smtClean="0">
                <a:solidFill>
                  <a:schemeClr val="tx1"/>
                </a:solidFill>
                <a:latin typeface="+mn-lt"/>
                <a:ea typeface="+mn-ea"/>
                <a:cs typeface="+mn-cs"/>
              </a:rPr>
              <a:t>. That's not really a part of your app where you care about performance. </a:t>
            </a:r>
          </a:p>
          <a:p>
            <a:pPr marL="0" indent="0">
              <a:buFontTx/>
              <a:buNone/>
            </a:pPr>
            <a:r>
              <a:rPr lang="en-US" sz="1200" kern="1200" dirty="0" smtClean="0">
                <a:solidFill>
                  <a:schemeClr val="tx1"/>
                </a:solidFill>
                <a:latin typeface="+mn-lt"/>
                <a:ea typeface="+mn-ea"/>
                <a:cs typeface="+mn-cs"/>
              </a:rPr>
              <a:t>BULLET 3:</a:t>
            </a:r>
          </a:p>
          <a:p>
            <a:pPr marL="0" indent="0">
              <a:buFontTx/>
              <a:buNone/>
            </a:pPr>
            <a:r>
              <a:rPr lang="en-US" sz="1200" kern="1200" dirty="0" err="1" smtClean="0">
                <a:solidFill>
                  <a:schemeClr val="tx1"/>
                </a:solidFill>
                <a:latin typeface="+mn-lt"/>
                <a:ea typeface="+mn-ea"/>
                <a:cs typeface="+mn-cs"/>
              </a:rPr>
              <a:t>Javascript</a:t>
            </a:r>
            <a:r>
              <a:rPr lang="en-US" sz="1200" kern="1200" dirty="0" smtClean="0">
                <a:solidFill>
                  <a:schemeClr val="tx1"/>
                </a:solidFill>
                <a:latin typeface="+mn-lt"/>
                <a:ea typeface="+mn-ea"/>
                <a:cs typeface="+mn-cs"/>
              </a:rPr>
              <a:t> is ultra-flexible, like Perl, with all of the benefits and drawbacks that this entails. For hobby projects, node is great, but it's a struggle to work with at scale. There are ways, but it's tough. </a:t>
            </a:r>
          </a:p>
          <a:p>
            <a:pPr marL="0" indent="0">
              <a:buFontTx/>
              <a:buNone/>
            </a:pPr>
            <a:r>
              <a:rPr lang="en-US" sz="1200" kern="1200" dirty="0" smtClean="0">
                <a:solidFill>
                  <a:schemeClr val="tx1"/>
                </a:solidFill>
                <a:latin typeface="+mn-lt"/>
                <a:ea typeface="+mn-ea"/>
                <a:cs typeface="+mn-cs"/>
              </a:rPr>
              <a:t>BULLET 4</a:t>
            </a:r>
          </a:p>
          <a:p>
            <a:pPr marL="0" indent="0">
              <a:buFontTx/>
              <a:buNone/>
            </a:pPr>
            <a:r>
              <a:rPr lang="en-US" sz="1200" kern="1200" dirty="0" smtClean="0">
                <a:solidFill>
                  <a:schemeClr val="tx1"/>
                </a:solidFill>
                <a:latin typeface="+mn-lt"/>
                <a:ea typeface="+mn-ea"/>
                <a:cs typeface="+mn-cs"/>
              </a:rPr>
              <a:t>The community. Huge assholes. So much so, if you listen to them,</a:t>
            </a:r>
            <a:r>
              <a:rPr lang="en-US" sz="1200" kern="1200" baseline="0" dirty="0" smtClean="0">
                <a:solidFill>
                  <a:schemeClr val="tx1"/>
                </a:solidFill>
                <a:latin typeface="+mn-lt"/>
                <a:ea typeface="+mn-ea"/>
                <a:cs typeface="+mn-cs"/>
              </a:rPr>
              <a:t> that one group of people forked </a:t>
            </a:r>
            <a:r>
              <a:rPr lang="en-US" sz="1200" kern="1200" baseline="0" dirty="0" err="1" smtClean="0">
                <a:solidFill>
                  <a:schemeClr val="tx1"/>
                </a:solidFill>
                <a:latin typeface="+mn-lt"/>
                <a:ea typeface="+mn-ea"/>
                <a:cs typeface="+mn-cs"/>
              </a:rPr>
              <a:t>nodejs</a:t>
            </a:r>
            <a:r>
              <a:rPr lang="en-US" sz="1200" kern="1200" baseline="0" dirty="0" smtClean="0">
                <a:solidFill>
                  <a:schemeClr val="tx1"/>
                </a:solidFill>
                <a:latin typeface="+mn-lt"/>
                <a:ea typeface="+mn-ea"/>
                <a:cs typeface="+mn-cs"/>
              </a:rPr>
              <a:t> over it. </a:t>
            </a:r>
          </a:p>
          <a:p>
            <a:pPr marL="0" indent="0">
              <a:buFontTx/>
              <a:buNone/>
            </a:pPr>
            <a:r>
              <a:rPr lang="en-US" sz="1200" kern="1200" baseline="0" dirty="0" smtClean="0">
                <a:solidFill>
                  <a:schemeClr val="tx1"/>
                </a:solidFill>
                <a:latin typeface="+mn-lt"/>
                <a:ea typeface="+mn-ea"/>
                <a:cs typeface="+mn-cs"/>
              </a:rPr>
              <a:t>Not </a:t>
            </a:r>
            <a:r>
              <a:rPr lang="en-US" sz="1200" kern="1200" baseline="0" dirty="0" err="1" smtClean="0">
                <a:solidFill>
                  <a:schemeClr val="tx1"/>
                </a:solidFill>
                <a:latin typeface="+mn-lt"/>
                <a:ea typeface="+mn-ea"/>
                <a:cs typeface="+mn-cs"/>
              </a:rPr>
              <a:t>gonna</a:t>
            </a:r>
            <a:r>
              <a:rPr lang="en-US" sz="1200" kern="1200" baseline="0" dirty="0" smtClean="0">
                <a:solidFill>
                  <a:schemeClr val="tx1"/>
                </a:solidFill>
                <a:latin typeface="+mn-lt"/>
                <a:ea typeface="+mn-ea"/>
                <a:cs typeface="+mn-cs"/>
              </a:rPr>
              <a:t> touch that last part with a 10 foot pole.</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72F5FC5-BF7F-D043-824A-55B32E3668EA}" type="slidenum">
              <a:rPr lang="en-US" smtClean="0"/>
              <a:t>6</a:t>
            </a:fld>
            <a:endParaRPr lang="en-US"/>
          </a:p>
        </p:txBody>
      </p:sp>
    </p:spTree>
    <p:extLst>
      <p:ext uri="{BB962C8B-B14F-4D97-AF65-F5344CB8AC3E}">
        <p14:creationId xmlns:p14="http://schemas.microsoft.com/office/powerpoint/2010/main" val="3921264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BULLET 1:</a:t>
            </a:r>
          </a:p>
          <a:p>
            <a:pPr marL="171450" indent="-171450">
              <a:buFontTx/>
              <a:buChar char="-"/>
            </a:pPr>
            <a:r>
              <a:rPr lang="en-US" dirty="0" smtClean="0"/>
              <a:t>We already do! LESS/CSS</a:t>
            </a:r>
            <a:r>
              <a:rPr lang="en-US" baseline="0" dirty="0" smtClean="0"/>
              <a:t> compilation.</a:t>
            </a:r>
          </a:p>
          <a:p>
            <a:pPr marL="171450" indent="-171450">
              <a:buFontTx/>
              <a:buChar char="-"/>
            </a:pPr>
            <a:r>
              <a:rPr lang="en-US" dirty="0" smtClean="0"/>
              <a:t>It is super marketable. Like super</a:t>
            </a:r>
            <a:r>
              <a:rPr lang="en-US" baseline="0" dirty="0" smtClean="0"/>
              <a:t> super. Not saying y’all should go find other jobs, but it’s an incredibly popular skill to have. </a:t>
            </a:r>
          </a:p>
          <a:p>
            <a:pPr marL="171450" indent="-171450">
              <a:buFontTx/>
              <a:buChar char="-"/>
            </a:pPr>
            <a:r>
              <a:rPr lang="en-US" baseline="0" dirty="0" smtClean="0"/>
              <a:t>That doesn’t say anything about the quality of the language; it might just be a fad, or it might (as its proponents say) be THE FUTURE OF THE INTERNET LOLZ. I suspect it’s a nice niche language.</a:t>
            </a:r>
          </a:p>
          <a:p>
            <a:pPr marL="171450" indent="-171450">
              <a:buFontTx/>
              <a:buChar char="-"/>
            </a:pPr>
            <a:endParaRPr lang="en-US" baseline="0" dirty="0" smtClean="0"/>
          </a:p>
          <a:p>
            <a:pPr marL="0" indent="0">
              <a:buFontTx/>
              <a:buNone/>
            </a:pPr>
            <a:r>
              <a:rPr lang="en-US" baseline="0" dirty="0" smtClean="0"/>
              <a:t>BULLET 2</a:t>
            </a:r>
          </a:p>
          <a:p>
            <a:pPr marL="171450" indent="-171450">
              <a:buFontTx/>
              <a:buChar char="-"/>
            </a:pPr>
            <a:r>
              <a:rPr lang="en-US" sz="1200" kern="1200" dirty="0" err="1" smtClean="0">
                <a:solidFill>
                  <a:schemeClr val="tx1"/>
                </a:solidFill>
                <a:latin typeface="+mn-lt"/>
                <a:ea typeface="+mn-ea"/>
                <a:cs typeface="+mn-cs"/>
              </a:rPr>
              <a:t>Async</a:t>
            </a:r>
            <a:r>
              <a:rPr lang="en-US" sz="1200" kern="1200" dirty="0" smtClean="0">
                <a:solidFill>
                  <a:schemeClr val="tx1"/>
                </a:solidFill>
                <a:latin typeface="+mn-lt"/>
                <a:ea typeface="+mn-ea"/>
                <a:cs typeface="+mn-cs"/>
              </a:rPr>
              <a:t> principles ARE something Athena is </a:t>
            </a:r>
            <a:r>
              <a:rPr lang="en-US" sz="1200" kern="1200" dirty="0" err="1" smtClean="0">
                <a:solidFill>
                  <a:schemeClr val="tx1"/>
                </a:solidFill>
                <a:latin typeface="+mn-lt"/>
                <a:ea typeface="+mn-ea"/>
                <a:cs typeface="+mn-cs"/>
              </a:rPr>
              <a:t>gonna</a:t>
            </a:r>
            <a:r>
              <a:rPr lang="en-US" sz="1200" kern="1200" dirty="0" smtClean="0">
                <a:solidFill>
                  <a:schemeClr val="tx1"/>
                </a:solidFill>
                <a:latin typeface="+mn-lt"/>
                <a:ea typeface="+mn-ea"/>
                <a:cs typeface="+mn-cs"/>
              </a:rPr>
              <a:t> use. They’re just tough to express in single-threaded Perl the way we use it.</a:t>
            </a:r>
          </a:p>
          <a:p>
            <a:pPr marL="171450" indent="-171450">
              <a:buFontTx/>
              <a:buChar char="-"/>
            </a:pPr>
            <a:r>
              <a:rPr lang="en-US" sz="1200" kern="1200" dirty="0" smtClean="0">
                <a:solidFill>
                  <a:schemeClr val="tx1"/>
                </a:solidFill>
                <a:latin typeface="+mn-lt"/>
                <a:ea typeface="+mn-ea"/>
                <a:cs typeface="+mn-cs"/>
              </a:rPr>
              <a:t>Perl</a:t>
            </a:r>
            <a:r>
              <a:rPr lang="en-US" sz="1200" kern="1200" baseline="0" dirty="0" smtClean="0">
                <a:solidFill>
                  <a:schemeClr val="tx1"/>
                </a:solidFill>
                <a:latin typeface="+mn-lt"/>
                <a:ea typeface="+mn-ea"/>
                <a:cs typeface="+mn-cs"/>
              </a:rPr>
              <a:t> libraries exist for that purpose, though. </a:t>
            </a:r>
          </a:p>
          <a:p>
            <a:pPr marL="171450" indent="-171450">
              <a:buFontTx/>
              <a:buChar char="-"/>
            </a:pPr>
            <a:r>
              <a:rPr lang="en-US" sz="1200" kern="1200" baseline="0" dirty="0" smtClean="0">
                <a:solidFill>
                  <a:schemeClr val="tx1"/>
                </a:solidFill>
                <a:latin typeface="+mn-lt"/>
                <a:ea typeface="+mn-ea"/>
                <a:cs typeface="+mn-cs"/>
              </a:rPr>
              <a:t>And </a:t>
            </a:r>
            <a:r>
              <a:rPr lang="en-US" sz="1200" kern="1200" baseline="0" dirty="0" err="1" smtClean="0">
                <a:solidFill>
                  <a:schemeClr val="tx1"/>
                </a:solidFill>
                <a:latin typeface="+mn-lt"/>
                <a:ea typeface="+mn-ea"/>
                <a:cs typeface="+mn-cs"/>
              </a:rPr>
              <a:t>perl’s</a:t>
            </a:r>
            <a:r>
              <a:rPr lang="en-US" sz="1200" kern="1200" baseline="0" dirty="0" smtClean="0">
                <a:solidFill>
                  <a:schemeClr val="tx1"/>
                </a:solidFill>
                <a:latin typeface="+mn-lt"/>
                <a:ea typeface="+mn-ea"/>
                <a:cs typeface="+mn-cs"/>
              </a:rPr>
              <a:t> a bit evented, as proven by signal handlers</a:t>
            </a:r>
          </a:p>
          <a:p>
            <a:pPr marL="628650" lvl="1" indent="-171450">
              <a:buFontTx/>
              <a:buChar char="-"/>
            </a:pPr>
            <a:r>
              <a:rPr lang="en-US" sz="1200" kern="1200" baseline="0" dirty="0" smtClean="0">
                <a:solidFill>
                  <a:schemeClr val="tx1"/>
                </a:solidFill>
                <a:latin typeface="+mn-lt"/>
                <a:ea typeface="+mn-ea"/>
                <a:cs typeface="+mn-cs"/>
              </a:rPr>
              <a:t>(which are buggy as hell, but whatever . . . ‘</a:t>
            </a:r>
            <a:r>
              <a:rPr lang="en-US" sz="1200" kern="1200" baseline="0" dirty="0" err="1" smtClean="0">
                <a:solidFill>
                  <a:schemeClr val="tx1"/>
                </a:solidFill>
                <a:latin typeface="+mn-lt"/>
                <a:ea typeface="+mn-ea"/>
                <a:cs typeface="+mn-cs"/>
              </a:rPr>
              <a:t>swhatchooget</a:t>
            </a:r>
            <a:r>
              <a:rPr lang="en-US" sz="1200" kern="1200" baseline="0" dirty="0" smtClean="0">
                <a:solidFill>
                  <a:schemeClr val="tx1"/>
                </a:solidFill>
                <a:latin typeface="+mn-lt"/>
                <a:ea typeface="+mn-ea"/>
                <a:cs typeface="+mn-cs"/>
              </a:rPr>
              <a:t> for making a language without an AST/atomic-op list). </a:t>
            </a:r>
            <a:endParaRPr lang="en-US" sz="1200" kern="1200" dirty="0" smtClean="0">
              <a:solidFill>
                <a:schemeClr val="tx1"/>
              </a:solidFill>
              <a:latin typeface="+mn-lt"/>
              <a:ea typeface="+mn-ea"/>
              <a:cs typeface="+mn-cs"/>
            </a:endParaRPr>
          </a:p>
          <a:p>
            <a:pPr marL="0" indent="0">
              <a:buFontTx/>
              <a:buNone/>
            </a:pPr>
            <a:endParaRPr lang="en-US" baseline="0" dirty="0" smtClean="0"/>
          </a:p>
          <a:p>
            <a:pPr marL="0" indent="0">
              <a:buFontTx/>
              <a:buNone/>
            </a:pPr>
            <a:r>
              <a:rPr lang="en-US" baseline="0" dirty="0" smtClean="0"/>
              <a:t>BULLET 3:</a:t>
            </a:r>
          </a:p>
          <a:p>
            <a:pPr marL="0" indent="0">
              <a:buFontTx/>
              <a:buNone/>
            </a:pPr>
            <a:r>
              <a:rPr lang="en-US" baseline="0" dirty="0" smtClean="0"/>
              <a:t>On the 10</a:t>
            </a:r>
            <a:r>
              <a:rPr lang="en-US" baseline="30000" dirty="0" smtClean="0"/>
              <a:t>th</a:t>
            </a:r>
            <a:r>
              <a:rPr lang="en-US" baseline="0" dirty="0" smtClean="0"/>
              <a:t>, we’ll be building something with </a:t>
            </a:r>
            <a:r>
              <a:rPr lang="en-US" baseline="0" dirty="0" err="1" smtClean="0"/>
              <a:t>NodeJS</a:t>
            </a:r>
            <a:r>
              <a:rPr lang="en-US" baseline="0" dirty="0" smtClean="0"/>
              <a:t> to illustrate a possible way to solve a very common Athena infrastructure/architecture problem, and learning a lot about </a:t>
            </a:r>
            <a:r>
              <a:rPr lang="en-US" baseline="0" dirty="0" err="1" smtClean="0"/>
              <a:t>webservices</a:t>
            </a:r>
            <a:r>
              <a:rPr lang="en-US" baseline="0" dirty="0" smtClean="0"/>
              <a:t>/</a:t>
            </a:r>
            <a:r>
              <a:rPr lang="en-US" baseline="0" dirty="0" err="1" smtClean="0"/>
              <a:t>microservices</a:t>
            </a:r>
            <a:r>
              <a:rPr lang="en-US" baseline="0" dirty="0" smtClean="0"/>
              <a:t> as we go.</a:t>
            </a:r>
            <a:endParaRPr lang="en-US" dirty="0"/>
          </a:p>
        </p:txBody>
      </p:sp>
      <p:sp>
        <p:nvSpPr>
          <p:cNvPr id="4" name="Slide Number Placeholder 3"/>
          <p:cNvSpPr>
            <a:spLocks noGrp="1"/>
          </p:cNvSpPr>
          <p:nvPr>
            <p:ph type="sldNum" sz="quarter" idx="10"/>
          </p:nvPr>
        </p:nvSpPr>
        <p:spPr/>
        <p:txBody>
          <a:bodyPr/>
          <a:lstStyle/>
          <a:p>
            <a:fld id="{272F5FC5-BF7F-D043-824A-55B32E3668EA}" type="slidenum">
              <a:rPr lang="en-US" smtClean="0"/>
              <a:t>7</a:t>
            </a:fld>
            <a:endParaRPr lang="en-US"/>
          </a:p>
        </p:txBody>
      </p:sp>
    </p:spTree>
    <p:extLst>
      <p:ext uri="{BB962C8B-B14F-4D97-AF65-F5344CB8AC3E}">
        <p14:creationId xmlns:p14="http://schemas.microsoft.com/office/powerpoint/2010/main" val="2523348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2F5FC5-BF7F-D043-824A-55B32E3668EA}" type="slidenum">
              <a:rPr lang="en-US" smtClean="0"/>
              <a:t>8</a:t>
            </a:fld>
            <a:endParaRPr lang="en-US"/>
          </a:p>
        </p:txBody>
      </p:sp>
    </p:spTree>
    <p:extLst>
      <p:ext uri="{BB962C8B-B14F-4D97-AF65-F5344CB8AC3E}">
        <p14:creationId xmlns:p14="http://schemas.microsoft.com/office/powerpoint/2010/main" val="113228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8/31/15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8/31/15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8/31/15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8/31/15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8/31/15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8/31/15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8/31/15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8/31/15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8/31/15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8/31/15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8/31/15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8/31/15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1" Type="http://schemas.openxmlformats.org/officeDocument/2006/relationships/hyperlink" Target="https://metacpan.org/pod/Coro" TargetMode="External"/><Relationship Id="rId12" Type="http://schemas.openxmlformats.org/officeDocument/2006/relationships/hyperlink" Target="https://nikhilm.github.io/uvbook/introduction.html" TargetMode="External"/><Relationship Id="rId13" Type="http://schemas.openxmlformats.org/officeDocument/2006/relationships/hyperlink" Target="https://en.wikipedia.org/wiki/Epoll" TargetMode="External"/><Relationship Id="rId14" Type="http://schemas.openxmlformats.org/officeDocument/2006/relationships/hyperlink" Target="http://joearms.github.io/2013/04/02/Red-and-Green-Callbacks.html" TargetMode="External"/><Relationship Id="rId15" Type="http://schemas.openxmlformats.org/officeDocument/2006/relationships/hyperlink" Target="https://hackage.haskell.org/package/async" TargetMode="External"/><Relationship Id="rId16" Type="http://schemas.openxmlformats.org/officeDocument/2006/relationships/hyperlink" Target="https://twistedmatrix.com/trac/"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nodejs.org/" TargetMode="External"/><Relationship Id="rId4" Type="http://schemas.openxmlformats.org/officeDocument/2006/relationships/hyperlink" Target="https://iojs.org" TargetMode="External"/><Relationship Id="rId5" Type="http://schemas.openxmlformats.org/officeDocument/2006/relationships/hyperlink" Target="http://nwjs.io/" TargetMode="External"/><Relationship Id="rId6" Type="http://schemas.openxmlformats.org/officeDocument/2006/relationships/hyperlink" Target="http://phantomjs.org/" TargetMode="External"/><Relationship Id="rId7" Type="http://schemas.openxmlformats.org/officeDocument/2006/relationships/hyperlink" Target="http://expressjs.com/" TargetMode="External"/><Relationship Id="rId8" Type="http://schemas.openxmlformats.org/officeDocument/2006/relationships/hyperlink" Target="http://restify.com/" TargetMode="External"/><Relationship Id="rId9" Type="http://schemas.openxmlformats.org/officeDocument/2006/relationships/hyperlink" Target="https://www.meteor.com/" TargetMode="External"/><Relationship Id="rId10" Type="http://schemas.openxmlformats.org/officeDocument/2006/relationships/hyperlink" Target="https://metacpan.org/pod/AnyEv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NodeJS</a:t>
            </a:r>
            <a:r>
              <a:rPr lang="en-US" dirty="0"/>
              <a:t/>
            </a:r>
            <a:br>
              <a:rPr lang="en-US" dirty="0"/>
            </a:br>
            <a:r>
              <a:rPr lang="en-US" dirty="0" smtClean="0"/>
              <a:t>Part 1/2</a:t>
            </a:r>
            <a:endParaRPr lang="en-US" dirty="0"/>
          </a:p>
        </p:txBody>
      </p:sp>
      <p:sp>
        <p:nvSpPr>
          <p:cNvPr id="3" name="Subtitle 2"/>
          <p:cNvSpPr>
            <a:spLocks noGrp="1"/>
          </p:cNvSpPr>
          <p:nvPr>
            <p:ph type="subTitle" idx="1"/>
          </p:nvPr>
        </p:nvSpPr>
        <p:spPr/>
        <p:txBody>
          <a:bodyPr/>
          <a:lstStyle/>
          <a:p>
            <a:r>
              <a:rPr lang="en-US" dirty="0" err="1" smtClean="0"/>
              <a:t>Zac</a:t>
            </a:r>
            <a:r>
              <a:rPr lang="en-US" dirty="0" smtClean="0"/>
              <a:t> Bentley</a:t>
            </a:r>
          </a:p>
          <a:p>
            <a:r>
              <a:rPr lang="en-US" dirty="0" smtClean="0"/>
              <a:t>Platform Development</a:t>
            </a:r>
            <a:endParaRPr lang="en-US" dirty="0"/>
          </a:p>
        </p:txBody>
      </p:sp>
      <p:sp>
        <p:nvSpPr>
          <p:cNvPr id="4" name="TextBox 3"/>
          <p:cNvSpPr txBox="1"/>
          <p:nvPr/>
        </p:nvSpPr>
        <p:spPr>
          <a:xfrm>
            <a:off x="5356626" y="158279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883299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Server-side JavaScript</a:t>
            </a:r>
          </a:p>
          <a:p>
            <a:r>
              <a:rPr lang="en-US" dirty="0" smtClean="0"/>
              <a:t>Interesting concurrency model</a:t>
            </a:r>
          </a:p>
          <a:p>
            <a:r>
              <a:rPr lang="en-US" dirty="0" smtClean="0"/>
              <a:t>Based on V8</a:t>
            </a:r>
          </a:p>
          <a:p>
            <a:r>
              <a:rPr lang="en-US" dirty="0" err="1" smtClean="0"/>
              <a:t>RequireJS-ish</a:t>
            </a:r>
            <a:r>
              <a:rPr lang="en-US" dirty="0" smtClean="0"/>
              <a:t> modules</a:t>
            </a:r>
          </a:p>
          <a:p>
            <a:r>
              <a:rPr lang="en-US" dirty="0" smtClean="0"/>
              <a:t>Tons of libraries (and a great package manager)</a:t>
            </a:r>
          </a:p>
          <a:p>
            <a:r>
              <a:rPr lang="en-US" dirty="0" smtClean="0"/>
              <a:t>Fad</a:t>
            </a:r>
          </a:p>
        </p:txBody>
      </p:sp>
    </p:spTree>
    <p:extLst>
      <p:ext uri="{BB962C8B-B14F-4D97-AF65-F5344CB8AC3E}">
        <p14:creationId xmlns:p14="http://schemas.microsoft.com/office/powerpoint/2010/main" val="9764129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Model</a:t>
            </a:r>
            <a:endParaRPr lang="en-US" dirty="0"/>
          </a:p>
        </p:txBody>
      </p:sp>
      <p:sp>
        <p:nvSpPr>
          <p:cNvPr id="3" name="Content Placeholder 2"/>
          <p:cNvSpPr>
            <a:spLocks noGrp="1"/>
          </p:cNvSpPr>
          <p:nvPr>
            <p:ph idx="1"/>
          </p:nvPr>
        </p:nvSpPr>
        <p:spPr/>
        <p:txBody>
          <a:bodyPr/>
          <a:lstStyle/>
          <a:p>
            <a:r>
              <a:rPr lang="en-US" dirty="0" smtClean="0"/>
              <a:t>Asynchronous</a:t>
            </a:r>
          </a:p>
          <a:p>
            <a:pPr lvl="1"/>
            <a:r>
              <a:rPr lang="en-US" dirty="0" smtClean="0"/>
              <a:t>By IO</a:t>
            </a:r>
          </a:p>
          <a:p>
            <a:r>
              <a:rPr lang="en-US" dirty="0" smtClean="0"/>
              <a:t>“Single Threaded”</a:t>
            </a:r>
          </a:p>
          <a:p>
            <a:r>
              <a:rPr lang="en-US" dirty="0" smtClean="0"/>
              <a:t>Leverages JavaScript’s callback-oriented design</a:t>
            </a:r>
          </a:p>
        </p:txBody>
      </p:sp>
    </p:spTree>
    <p:extLst>
      <p:ext uri="{BB962C8B-B14F-4D97-AF65-F5344CB8AC3E}">
        <p14:creationId xmlns:p14="http://schemas.microsoft.com/office/powerpoint/2010/main" val="1664737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5635645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a:t>
            </a:r>
            <a:endParaRPr lang="en-US" dirty="0"/>
          </a:p>
        </p:txBody>
      </p:sp>
      <p:sp>
        <p:nvSpPr>
          <p:cNvPr id="3" name="Content Placeholder 2"/>
          <p:cNvSpPr>
            <a:spLocks noGrp="1"/>
          </p:cNvSpPr>
          <p:nvPr>
            <p:ph idx="1"/>
          </p:nvPr>
        </p:nvSpPr>
        <p:spPr/>
        <p:txBody>
          <a:bodyPr/>
          <a:lstStyle/>
          <a:p>
            <a:r>
              <a:rPr lang="en-US" dirty="0" smtClean="0"/>
              <a:t>Parallel computing made easy</a:t>
            </a:r>
          </a:p>
          <a:p>
            <a:r>
              <a:rPr lang="en-US" dirty="0" smtClean="0"/>
              <a:t>Decoupling/free </a:t>
            </a:r>
            <a:r>
              <a:rPr lang="en-US" dirty="0" err="1" smtClean="0"/>
              <a:t>microservices</a:t>
            </a:r>
            <a:r>
              <a:rPr lang="en-US" dirty="0" smtClean="0"/>
              <a:t>/</a:t>
            </a:r>
            <a:r>
              <a:rPr lang="en-US" dirty="0" err="1" smtClean="0"/>
              <a:t>daemonization</a:t>
            </a:r>
            <a:endParaRPr lang="en-US" dirty="0" smtClean="0"/>
          </a:p>
          <a:p>
            <a:r>
              <a:rPr lang="en-US" dirty="0" smtClean="0"/>
              <a:t>Expressive (with effort)</a:t>
            </a:r>
          </a:p>
          <a:p>
            <a:r>
              <a:rPr lang="en-US" dirty="0" smtClean="0"/>
              <a:t>Fast</a:t>
            </a:r>
          </a:p>
          <a:p>
            <a:pPr lvl="1"/>
            <a:endParaRPr lang="en-US" dirty="0"/>
          </a:p>
        </p:txBody>
      </p:sp>
    </p:spTree>
    <p:extLst>
      <p:ext uri="{BB962C8B-B14F-4D97-AF65-F5344CB8AC3E}">
        <p14:creationId xmlns:p14="http://schemas.microsoft.com/office/powerpoint/2010/main" val="250567759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Weaknesses</a:t>
            </a:r>
            <a:endParaRPr lang="en-US" dirty="0"/>
          </a:p>
        </p:txBody>
      </p:sp>
      <p:sp>
        <p:nvSpPr>
          <p:cNvPr id="3" name="Content Placeholder 2"/>
          <p:cNvSpPr>
            <a:spLocks noGrp="1"/>
          </p:cNvSpPr>
          <p:nvPr>
            <p:ph idx="1"/>
          </p:nvPr>
        </p:nvSpPr>
        <p:spPr/>
        <p:txBody>
          <a:bodyPr/>
          <a:lstStyle/>
          <a:p>
            <a:r>
              <a:rPr lang="en-US" dirty="0" smtClean="0"/>
              <a:t>Parallel computing made “easy”</a:t>
            </a:r>
          </a:p>
          <a:p>
            <a:r>
              <a:rPr lang="en-US" dirty="0" smtClean="0"/>
              <a:t>Asynchronous until proven guilty</a:t>
            </a:r>
          </a:p>
          <a:p>
            <a:r>
              <a:rPr lang="en-US" dirty="0" smtClean="0"/>
              <a:t>Flexibility</a:t>
            </a:r>
          </a:p>
          <a:p>
            <a:r>
              <a:rPr lang="en-US" dirty="0" smtClean="0"/>
              <a:t>Assholes</a:t>
            </a:r>
          </a:p>
          <a:p>
            <a:endParaRPr lang="en-US" dirty="0" smtClean="0"/>
          </a:p>
        </p:txBody>
      </p:sp>
    </p:spTree>
    <p:extLst>
      <p:ext uri="{BB962C8B-B14F-4D97-AF65-F5344CB8AC3E}">
        <p14:creationId xmlns:p14="http://schemas.microsoft.com/office/powerpoint/2010/main" val="154751218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he talking about </a:t>
            </a:r>
            <a:r>
              <a:rPr lang="en-US" dirty="0" err="1" smtClean="0"/>
              <a:t>NodeJS</a:t>
            </a:r>
            <a:r>
              <a:rPr lang="en-US" dirty="0" smtClean="0"/>
              <a:t>?</a:t>
            </a:r>
            <a:endParaRPr lang="en-US" dirty="0"/>
          </a:p>
        </p:txBody>
      </p:sp>
      <p:sp>
        <p:nvSpPr>
          <p:cNvPr id="3" name="Content Placeholder 2"/>
          <p:cNvSpPr>
            <a:spLocks noGrp="1"/>
          </p:cNvSpPr>
          <p:nvPr>
            <p:ph idx="1"/>
          </p:nvPr>
        </p:nvSpPr>
        <p:spPr/>
        <p:txBody>
          <a:bodyPr/>
          <a:lstStyle/>
          <a:p>
            <a:r>
              <a:rPr lang="en-US" dirty="0" smtClean="0"/>
              <a:t>Athena’s never </a:t>
            </a:r>
            <a:r>
              <a:rPr lang="en-US" dirty="0" err="1" smtClean="0"/>
              <a:t>gonna</a:t>
            </a:r>
            <a:r>
              <a:rPr lang="en-US" dirty="0" smtClean="0"/>
              <a:t> use it, but it’s “cool”</a:t>
            </a:r>
          </a:p>
          <a:p>
            <a:r>
              <a:rPr lang="en-US" dirty="0" smtClean="0"/>
              <a:t>Asynchronous programming is important</a:t>
            </a:r>
          </a:p>
          <a:p>
            <a:r>
              <a:rPr lang="en-US" dirty="0" smtClean="0"/>
              <a:t>Stay tuned…</a:t>
            </a:r>
            <a:endParaRPr lang="en-US" dirty="0"/>
          </a:p>
        </p:txBody>
      </p:sp>
    </p:spTree>
    <p:extLst>
      <p:ext uri="{BB962C8B-B14F-4D97-AF65-F5344CB8AC3E}">
        <p14:creationId xmlns:p14="http://schemas.microsoft.com/office/powerpoint/2010/main" val="359533988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Materials</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hlinkClick r:id="rId3"/>
              </a:rPr>
              <a:t>NodeJS</a:t>
            </a:r>
            <a:endParaRPr lang="en-US" dirty="0" smtClean="0"/>
          </a:p>
          <a:p>
            <a:pPr lvl="1"/>
            <a:r>
              <a:rPr lang="en-US" dirty="0" err="1" smtClean="0">
                <a:hlinkClick r:id="rId4"/>
              </a:rPr>
              <a:t>IO.js</a:t>
            </a:r>
            <a:endParaRPr lang="en-US" dirty="0" smtClean="0"/>
          </a:p>
          <a:p>
            <a:pPr lvl="1"/>
            <a:r>
              <a:rPr lang="en-US" dirty="0" err="1" smtClean="0">
                <a:hlinkClick r:id="rId5"/>
              </a:rPr>
              <a:t>NW.js</a:t>
            </a:r>
            <a:endParaRPr lang="en-US" dirty="0" smtClean="0"/>
          </a:p>
          <a:p>
            <a:pPr lvl="1"/>
            <a:r>
              <a:rPr lang="en-US" dirty="0" err="1" smtClean="0">
                <a:hlinkClick r:id="rId6"/>
              </a:rPr>
              <a:t>PhantomJS</a:t>
            </a:r>
            <a:endParaRPr lang="en-US" dirty="0" smtClean="0"/>
          </a:p>
          <a:p>
            <a:pPr lvl="1"/>
            <a:r>
              <a:rPr lang="en-US" dirty="0" smtClean="0"/>
              <a:t>Frameworks:</a:t>
            </a:r>
          </a:p>
          <a:p>
            <a:pPr lvl="2"/>
            <a:r>
              <a:rPr lang="en-US" dirty="0" err="1" smtClean="0">
                <a:hlinkClick r:id="rId7"/>
              </a:rPr>
              <a:t>ExpressJS</a:t>
            </a:r>
            <a:endParaRPr lang="en-US" dirty="0" smtClean="0"/>
          </a:p>
          <a:p>
            <a:pPr lvl="2"/>
            <a:r>
              <a:rPr lang="en-US" dirty="0" err="1" smtClean="0">
                <a:hlinkClick r:id="rId8"/>
              </a:rPr>
              <a:t>RestifyJS</a:t>
            </a:r>
            <a:endParaRPr lang="en-US" dirty="0" smtClean="0"/>
          </a:p>
          <a:p>
            <a:pPr lvl="2"/>
            <a:r>
              <a:rPr lang="en-US" dirty="0" smtClean="0">
                <a:hlinkClick r:id="rId9"/>
              </a:rPr>
              <a:t>Meteor</a:t>
            </a:r>
            <a:endParaRPr lang="en-US" dirty="0" smtClean="0"/>
          </a:p>
          <a:p>
            <a:r>
              <a:rPr lang="en-US" dirty="0" smtClean="0"/>
              <a:t>Other</a:t>
            </a:r>
          </a:p>
          <a:p>
            <a:pPr lvl="1"/>
            <a:r>
              <a:rPr lang="en-US" dirty="0" err="1" smtClean="0">
                <a:hlinkClick r:id="rId10"/>
              </a:rPr>
              <a:t>AnyEvent</a:t>
            </a:r>
            <a:endParaRPr lang="en-US" dirty="0" smtClean="0"/>
          </a:p>
          <a:p>
            <a:pPr lvl="1"/>
            <a:r>
              <a:rPr lang="en-US" dirty="0" smtClean="0">
                <a:hlinkClick r:id="rId11"/>
              </a:rPr>
              <a:t>Coro</a:t>
            </a:r>
            <a:endParaRPr lang="en-US" dirty="0" smtClean="0"/>
          </a:p>
          <a:p>
            <a:pPr lvl="1"/>
            <a:r>
              <a:rPr lang="en-US" dirty="0" smtClean="0">
                <a:hlinkClick r:id="rId12"/>
              </a:rPr>
              <a:t>Libuv</a:t>
            </a:r>
            <a:endParaRPr lang="en-US" dirty="0" smtClean="0"/>
          </a:p>
          <a:p>
            <a:pPr lvl="2"/>
            <a:r>
              <a:rPr lang="en-US" dirty="0" err="1" smtClean="0">
                <a:hlinkClick r:id="rId13"/>
              </a:rPr>
              <a:t>epoll</a:t>
            </a:r>
            <a:endParaRPr lang="en-US" dirty="0" smtClean="0"/>
          </a:p>
          <a:p>
            <a:pPr lvl="1"/>
            <a:r>
              <a:rPr lang="en-US" dirty="0" err="1" smtClean="0">
                <a:hlinkClick r:id="rId14"/>
              </a:rPr>
              <a:t>Erlang</a:t>
            </a:r>
            <a:endParaRPr lang="en-US" dirty="0" smtClean="0"/>
          </a:p>
          <a:p>
            <a:pPr lvl="1"/>
            <a:r>
              <a:rPr lang="en-US" dirty="0" smtClean="0">
                <a:hlinkClick r:id="rId15"/>
              </a:rPr>
              <a:t>Haskell</a:t>
            </a:r>
            <a:endParaRPr lang="en-US" dirty="0" smtClean="0"/>
          </a:p>
          <a:p>
            <a:pPr lvl="1"/>
            <a:r>
              <a:rPr lang="en-US" dirty="0" smtClean="0">
                <a:hlinkClick r:id="rId16"/>
              </a:rPr>
              <a:t>Twisted (Python)</a:t>
            </a:r>
            <a:endParaRPr lang="en-US" dirty="0"/>
          </a:p>
        </p:txBody>
      </p:sp>
    </p:spTree>
    <p:extLst>
      <p:ext uri="{BB962C8B-B14F-4D97-AF65-F5344CB8AC3E}">
        <p14:creationId xmlns:p14="http://schemas.microsoft.com/office/powerpoint/2010/main" val="324033579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290</TotalTime>
  <Words>1733</Words>
  <Application>Microsoft Macintosh PowerPoint</Application>
  <PresentationFormat>On-screen Show (4:3)</PresentationFormat>
  <Paragraphs>160</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 Black </vt:lpstr>
      <vt:lpstr>NodeJS Part 1/2</vt:lpstr>
      <vt:lpstr>Overview</vt:lpstr>
      <vt:lpstr>Concurrency Model</vt:lpstr>
      <vt:lpstr>Demo</vt:lpstr>
      <vt:lpstr>Strengths</vt:lpstr>
      <vt:lpstr>Weaknesses</vt:lpstr>
      <vt:lpstr>Why is he talking about NodeJS?</vt:lpstr>
      <vt:lpstr>Additional Materials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User</dc:creator>
  <cp:lastModifiedBy>User</cp:lastModifiedBy>
  <cp:revision>30</cp:revision>
  <dcterms:created xsi:type="dcterms:W3CDTF">2015-08-26T20:41:48Z</dcterms:created>
  <dcterms:modified xsi:type="dcterms:W3CDTF">2015-08-31T20:52:47Z</dcterms:modified>
</cp:coreProperties>
</file>