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8" r:id="rId5"/>
    <p:sldId id="263"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86" d="100"/>
          <a:sy n="86" d="100"/>
        </p:scale>
        <p:origin x="847" y="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4.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1A2442-9546-4D30-BF95-BC7033FC23FA}"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95C932A-3372-4674-B547-EE38718CECCE}">
      <dgm:prSet custT="1"/>
      <dgm:spPr/>
      <dgm:t>
        <a:bodyPr/>
        <a:lstStyle/>
        <a:p>
          <a:r>
            <a:rPr lang="en-GB" sz="1800" dirty="0"/>
            <a:t>Customer information is currently collected via web forms and email inquiries.</a:t>
          </a:r>
          <a:endParaRPr lang="en-US" sz="1800" dirty="0"/>
        </a:p>
      </dgm:t>
    </dgm:pt>
    <dgm:pt modelId="{54D99471-1CCA-4F74-83AF-9BBB3A5D08D0}" type="parTrans" cxnId="{EE6443B6-B449-450C-BEE2-F2903DEA26D7}">
      <dgm:prSet/>
      <dgm:spPr/>
      <dgm:t>
        <a:bodyPr/>
        <a:lstStyle/>
        <a:p>
          <a:endParaRPr lang="en-US"/>
        </a:p>
      </dgm:t>
    </dgm:pt>
    <dgm:pt modelId="{1B0C70BB-B2F5-458A-87C9-0B9714775ED7}" type="sibTrans" cxnId="{EE6443B6-B449-450C-BEE2-F2903DEA26D7}">
      <dgm:prSet/>
      <dgm:spPr/>
      <dgm:t>
        <a:bodyPr/>
        <a:lstStyle/>
        <a:p>
          <a:endParaRPr lang="en-US"/>
        </a:p>
      </dgm:t>
    </dgm:pt>
    <dgm:pt modelId="{85237C0B-AEC9-4EED-B64E-3C9F5A30FB77}">
      <dgm:prSet custT="1"/>
      <dgm:spPr/>
      <dgm:t>
        <a:bodyPr/>
        <a:lstStyle/>
        <a:p>
          <a:r>
            <a:rPr lang="en-GB" sz="1600" dirty="0"/>
            <a:t>Invoices (received as PDF or HTML attachments via email) must be manually reviewed and entered into company records.</a:t>
          </a:r>
          <a:endParaRPr lang="en-US" sz="1600" dirty="0"/>
        </a:p>
      </dgm:t>
    </dgm:pt>
    <dgm:pt modelId="{17C4A3E5-9ECE-4956-892D-F6857F076B02}" type="parTrans" cxnId="{E0A294DB-548A-4CEC-A67E-F45A42CB8B6C}">
      <dgm:prSet/>
      <dgm:spPr/>
      <dgm:t>
        <a:bodyPr/>
        <a:lstStyle/>
        <a:p>
          <a:endParaRPr lang="en-US"/>
        </a:p>
      </dgm:t>
    </dgm:pt>
    <dgm:pt modelId="{2520B72D-1086-414F-BE70-47B093693CCB}" type="sibTrans" cxnId="{E0A294DB-548A-4CEC-A67E-F45A42CB8B6C}">
      <dgm:prSet/>
      <dgm:spPr/>
      <dgm:t>
        <a:bodyPr/>
        <a:lstStyle/>
        <a:p>
          <a:endParaRPr lang="en-US"/>
        </a:p>
      </dgm:t>
    </dgm:pt>
    <dgm:pt modelId="{FE240DE2-E3C4-4AD3-B9F2-8DAD702E45E9}">
      <dgm:prSet custT="1"/>
      <dgm:spPr/>
      <dgm:t>
        <a:bodyPr/>
        <a:lstStyle/>
        <a:p>
          <a:r>
            <a:rPr lang="en-GB" sz="1600" dirty="0"/>
            <a:t>Staff are required to repeatedly enter, validate, and update data across multiple systems (e.g., Excel, Google Sheets), which increases the potential for inconsistencies and delays.</a:t>
          </a:r>
          <a:endParaRPr lang="en-US" sz="1600" dirty="0"/>
        </a:p>
      </dgm:t>
    </dgm:pt>
    <dgm:pt modelId="{02BB90E1-8B6C-43B4-B436-BB87F726AC0C}" type="parTrans" cxnId="{6B607039-A864-48E8-AE14-A249972C823A}">
      <dgm:prSet/>
      <dgm:spPr/>
      <dgm:t>
        <a:bodyPr/>
        <a:lstStyle/>
        <a:p>
          <a:endParaRPr lang="en-US"/>
        </a:p>
      </dgm:t>
    </dgm:pt>
    <dgm:pt modelId="{99035991-76C6-4D7E-8001-58716E4F0094}" type="sibTrans" cxnId="{6B607039-A864-48E8-AE14-A249972C823A}">
      <dgm:prSet/>
      <dgm:spPr/>
      <dgm:t>
        <a:bodyPr/>
        <a:lstStyle/>
        <a:p>
          <a:endParaRPr lang="en-US"/>
        </a:p>
      </dgm:t>
    </dgm:pt>
    <dgm:pt modelId="{171F5959-6B87-4F52-BE10-6ABFBA9A7C46}" type="pres">
      <dgm:prSet presAssocID="{FB1A2442-9546-4D30-BF95-BC7033FC23FA}" presName="root" presStyleCnt="0">
        <dgm:presLayoutVars>
          <dgm:dir/>
          <dgm:resizeHandles val="exact"/>
        </dgm:presLayoutVars>
      </dgm:prSet>
      <dgm:spPr/>
    </dgm:pt>
    <dgm:pt modelId="{203E2704-9071-4553-9DAB-F583CA73D159}" type="pres">
      <dgm:prSet presAssocID="{895C932A-3372-4674-B547-EE38718CECCE}" presName="compNode" presStyleCnt="0"/>
      <dgm:spPr/>
    </dgm:pt>
    <dgm:pt modelId="{260AD451-90FA-454F-A2B5-463FEA601CB0}" type="pres">
      <dgm:prSet presAssocID="{895C932A-3372-4674-B547-EE38718CECC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ail"/>
        </a:ext>
      </dgm:extLst>
    </dgm:pt>
    <dgm:pt modelId="{45F3A2F4-DCBA-4A92-AAD6-59944BB8B535}" type="pres">
      <dgm:prSet presAssocID="{895C932A-3372-4674-B547-EE38718CECCE}" presName="spaceRect" presStyleCnt="0"/>
      <dgm:spPr/>
    </dgm:pt>
    <dgm:pt modelId="{7A83CF19-1296-4EEA-885D-16AAE2B0347D}" type="pres">
      <dgm:prSet presAssocID="{895C932A-3372-4674-B547-EE38718CECCE}" presName="textRect" presStyleLbl="revTx" presStyleIdx="0" presStyleCnt="3">
        <dgm:presLayoutVars>
          <dgm:chMax val="1"/>
          <dgm:chPref val="1"/>
        </dgm:presLayoutVars>
      </dgm:prSet>
      <dgm:spPr/>
    </dgm:pt>
    <dgm:pt modelId="{E22F07A2-D1A8-479F-9654-6207A301EAFC}" type="pres">
      <dgm:prSet presAssocID="{1B0C70BB-B2F5-458A-87C9-0B9714775ED7}" presName="sibTrans" presStyleCnt="0"/>
      <dgm:spPr/>
    </dgm:pt>
    <dgm:pt modelId="{F6EBD8AD-8C4A-490D-9B50-A67C3D2B022A}" type="pres">
      <dgm:prSet presAssocID="{85237C0B-AEC9-4EED-B64E-3C9F5A30FB77}" presName="compNode" presStyleCnt="0"/>
      <dgm:spPr/>
    </dgm:pt>
    <dgm:pt modelId="{7F96F78D-39E9-42AB-A292-64EB3BFEB025}" type="pres">
      <dgm:prSet presAssocID="{85237C0B-AEC9-4EED-B64E-3C9F5A30FB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684F6A30-9CF3-48B7-9D3E-B3D818D24D87}" type="pres">
      <dgm:prSet presAssocID="{85237C0B-AEC9-4EED-B64E-3C9F5A30FB77}" presName="spaceRect" presStyleCnt="0"/>
      <dgm:spPr/>
    </dgm:pt>
    <dgm:pt modelId="{962B7F20-98F1-4DE5-A88A-8AEE67285F9C}" type="pres">
      <dgm:prSet presAssocID="{85237C0B-AEC9-4EED-B64E-3C9F5A30FB77}" presName="textRect" presStyleLbl="revTx" presStyleIdx="1" presStyleCnt="3">
        <dgm:presLayoutVars>
          <dgm:chMax val="1"/>
          <dgm:chPref val="1"/>
        </dgm:presLayoutVars>
      </dgm:prSet>
      <dgm:spPr/>
    </dgm:pt>
    <dgm:pt modelId="{660C91A4-5C85-4C1D-B1CC-A5D4515D6D62}" type="pres">
      <dgm:prSet presAssocID="{2520B72D-1086-414F-BE70-47B093693CCB}" presName="sibTrans" presStyleCnt="0"/>
      <dgm:spPr/>
    </dgm:pt>
    <dgm:pt modelId="{EB1DFA84-50FA-4B08-9A43-940991F82CD8}" type="pres">
      <dgm:prSet presAssocID="{FE240DE2-E3C4-4AD3-B9F2-8DAD702E45E9}" presName="compNode" presStyleCnt="0"/>
      <dgm:spPr/>
    </dgm:pt>
    <dgm:pt modelId="{F1AD6610-49E6-447A-84C3-7DDC0D139931}" type="pres">
      <dgm:prSet presAssocID="{FE240DE2-E3C4-4AD3-B9F2-8DAD702E45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D22CAB2F-83E8-4324-89CF-843E6E4BC194}" type="pres">
      <dgm:prSet presAssocID="{FE240DE2-E3C4-4AD3-B9F2-8DAD702E45E9}" presName="spaceRect" presStyleCnt="0"/>
      <dgm:spPr/>
    </dgm:pt>
    <dgm:pt modelId="{97514A56-DED9-405E-BDE7-0151E6632EC8}" type="pres">
      <dgm:prSet presAssocID="{FE240DE2-E3C4-4AD3-B9F2-8DAD702E45E9}" presName="textRect" presStyleLbl="revTx" presStyleIdx="2" presStyleCnt="3">
        <dgm:presLayoutVars>
          <dgm:chMax val="1"/>
          <dgm:chPref val="1"/>
        </dgm:presLayoutVars>
      </dgm:prSet>
      <dgm:spPr/>
    </dgm:pt>
  </dgm:ptLst>
  <dgm:cxnLst>
    <dgm:cxn modelId="{C5A0CF0D-B9EE-40DE-8773-7DAB351821D5}" type="presOf" srcId="{FB1A2442-9546-4D30-BF95-BC7033FC23FA}" destId="{171F5959-6B87-4F52-BE10-6ABFBA9A7C46}" srcOrd="0" destOrd="0" presId="urn:microsoft.com/office/officeart/2018/2/layout/IconLabelList"/>
    <dgm:cxn modelId="{7AB7FF30-ECC8-4355-B493-32CE14C0AE43}" type="presOf" srcId="{85237C0B-AEC9-4EED-B64E-3C9F5A30FB77}" destId="{962B7F20-98F1-4DE5-A88A-8AEE67285F9C}" srcOrd="0" destOrd="0" presId="urn:microsoft.com/office/officeart/2018/2/layout/IconLabelList"/>
    <dgm:cxn modelId="{6B607039-A864-48E8-AE14-A249972C823A}" srcId="{FB1A2442-9546-4D30-BF95-BC7033FC23FA}" destId="{FE240DE2-E3C4-4AD3-B9F2-8DAD702E45E9}" srcOrd="2" destOrd="0" parTransId="{02BB90E1-8B6C-43B4-B436-BB87F726AC0C}" sibTransId="{99035991-76C6-4D7E-8001-58716E4F0094}"/>
    <dgm:cxn modelId="{C58D0D4F-DE7F-4A0B-A313-C7353262A3D7}" type="presOf" srcId="{895C932A-3372-4674-B547-EE38718CECCE}" destId="{7A83CF19-1296-4EEA-885D-16AAE2B0347D}" srcOrd="0" destOrd="0" presId="urn:microsoft.com/office/officeart/2018/2/layout/IconLabelList"/>
    <dgm:cxn modelId="{3F7DB17E-8A7C-4040-B770-8D0892887333}" type="presOf" srcId="{FE240DE2-E3C4-4AD3-B9F2-8DAD702E45E9}" destId="{97514A56-DED9-405E-BDE7-0151E6632EC8}" srcOrd="0" destOrd="0" presId="urn:microsoft.com/office/officeart/2018/2/layout/IconLabelList"/>
    <dgm:cxn modelId="{EE6443B6-B449-450C-BEE2-F2903DEA26D7}" srcId="{FB1A2442-9546-4D30-BF95-BC7033FC23FA}" destId="{895C932A-3372-4674-B547-EE38718CECCE}" srcOrd="0" destOrd="0" parTransId="{54D99471-1CCA-4F74-83AF-9BBB3A5D08D0}" sibTransId="{1B0C70BB-B2F5-458A-87C9-0B9714775ED7}"/>
    <dgm:cxn modelId="{E0A294DB-548A-4CEC-A67E-F45A42CB8B6C}" srcId="{FB1A2442-9546-4D30-BF95-BC7033FC23FA}" destId="{85237C0B-AEC9-4EED-B64E-3C9F5A30FB77}" srcOrd="1" destOrd="0" parTransId="{17C4A3E5-9ECE-4956-892D-F6857F076B02}" sibTransId="{2520B72D-1086-414F-BE70-47B093693CCB}"/>
    <dgm:cxn modelId="{62004607-AF4A-40DF-926F-E7CAFDB9973A}" type="presParOf" srcId="{171F5959-6B87-4F52-BE10-6ABFBA9A7C46}" destId="{203E2704-9071-4553-9DAB-F583CA73D159}" srcOrd="0" destOrd="0" presId="urn:microsoft.com/office/officeart/2018/2/layout/IconLabelList"/>
    <dgm:cxn modelId="{CA000AD2-DB20-463C-A22A-E69E58C0C231}" type="presParOf" srcId="{203E2704-9071-4553-9DAB-F583CA73D159}" destId="{260AD451-90FA-454F-A2B5-463FEA601CB0}" srcOrd="0" destOrd="0" presId="urn:microsoft.com/office/officeart/2018/2/layout/IconLabelList"/>
    <dgm:cxn modelId="{D46451DE-F5B5-4737-8BE5-3E1371E5E028}" type="presParOf" srcId="{203E2704-9071-4553-9DAB-F583CA73D159}" destId="{45F3A2F4-DCBA-4A92-AAD6-59944BB8B535}" srcOrd="1" destOrd="0" presId="urn:microsoft.com/office/officeart/2018/2/layout/IconLabelList"/>
    <dgm:cxn modelId="{DE618C98-F0E0-4EAD-A7EB-EC356E1072E9}" type="presParOf" srcId="{203E2704-9071-4553-9DAB-F583CA73D159}" destId="{7A83CF19-1296-4EEA-885D-16AAE2B0347D}" srcOrd="2" destOrd="0" presId="urn:microsoft.com/office/officeart/2018/2/layout/IconLabelList"/>
    <dgm:cxn modelId="{A64BB380-5F59-44FB-A6E5-44ED3ABE0929}" type="presParOf" srcId="{171F5959-6B87-4F52-BE10-6ABFBA9A7C46}" destId="{E22F07A2-D1A8-479F-9654-6207A301EAFC}" srcOrd="1" destOrd="0" presId="urn:microsoft.com/office/officeart/2018/2/layout/IconLabelList"/>
    <dgm:cxn modelId="{FB2B67CB-1056-4799-BF8A-F029C3FF2F22}" type="presParOf" srcId="{171F5959-6B87-4F52-BE10-6ABFBA9A7C46}" destId="{F6EBD8AD-8C4A-490D-9B50-A67C3D2B022A}" srcOrd="2" destOrd="0" presId="urn:microsoft.com/office/officeart/2018/2/layout/IconLabelList"/>
    <dgm:cxn modelId="{636140ED-709E-4547-A404-1007E31D8DDC}" type="presParOf" srcId="{F6EBD8AD-8C4A-490D-9B50-A67C3D2B022A}" destId="{7F96F78D-39E9-42AB-A292-64EB3BFEB025}" srcOrd="0" destOrd="0" presId="urn:microsoft.com/office/officeart/2018/2/layout/IconLabelList"/>
    <dgm:cxn modelId="{265C3620-BBDA-45FD-8451-46561F46EB06}" type="presParOf" srcId="{F6EBD8AD-8C4A-490D-9B50-A67C3D2B022A}" destId="{684F6A30-9CF3-48B7-9D3E-B3D818D24D87}" srcOrd="1" destOrd="0" presId="urn:microsoft.com/office/officeart/2018/2/layout/IconLabelList"/>
    <dgm:cxn modelId="{5A1925B1-D4E1-4FF6-8C43-88010E0B9CA6}" type="presParOf" srcId="{F6EBD8AD-8C4A-490D-9B50-A67C3D2B022A}" destId="{962B7F20-98F1-4DE5-A88A-8AEE67285F9C}" srcOrd="2" destOrd="0" presId="urn:microsoft.com/office/officeart/2018/2/layout/IconLabelList"/>
    <dgm:cxn modelId="{0089A6A7-92D0-40E8-AC83-182FF089B963}" type="presParOf" srcId="{171F5959-6B87-4F52-BE10-6ABFBA9A7C46}" destId="{660C91A4-5C85-4C1D-B1CC-A5D4515D6D62}" srcOrd="3" destOrd="0" presId="urn:microsoft.com/office/officeart/2018/2/layout/IconLabelList"/>
    <dgm:cxn modelId="{09CCE34F-AA0B-48C3-A1C1-0D0A0DFB1132}" type="presParOf" srcId="{171F5959-6B87-4F52-BE10-6ABFBA9A7C46}" destId="{EB1DFA84-50FA-4B08-9A43-940991F82CD8}" srcOrd="4" destOrd="0" presId="urn:microsoft.com/office/officeart/2018/2/layout/IconLabelList"/>
    <dgm:cxn modelId="{58D7E0F9-804B-46B0-8E29-7891F56666B2}" type="presParOf" srcId="{EB1DFA84-50FA-4B08-9A43-940991F82CD8}" destId="{F1AD6610-49E6-447A-84C3-7DDC0D139931}" srcOrd="0" destOrd="0" presId="urn:microsoft.com/office/officeart/2018/2/layout/IconLabelList"/>
    <dgm:cxn modelId="{7738DF18-2B0C-425E-9951-A3F23054B908}" type="presParOf" srcId="{EB1DFA84-50FA-4B08-9A43-940991F82CD8}" destId="{D22CAB2F-83E8-4324-89CF-843E6E4BC194}" srcOrd="1" destOrd="0" presId="urn:microsoft.com/office/officeart/2018/2/layout/IconLabelList"/>
    <dgm:cxn modelId="{831423B1-8444-4F58-AF06-C6B9CE1DB14D}" type="presParOf" srcId="{EB1DFA84-50FA-4B08-9A43-940991F82CD8}" destId="{97514A56-DED9-405E-BDE7-0151E6632EC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FE0B70-2CB1-4E9A-8E07-728B549F6BA4}"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5CC42D0-6434-49AF-9675-7E3ED80F7263}">
      <dgm:prSet/>
      <dgm:spPr/>
      <dgm:t>
        <a:bodyPr/>
        <a:lstStyle/>
        <a:p>
          <a:r>
            <a:rPr lang="en-GB"/>
            <a:t>As TechFlow Solutions scales up its client onboarding and billing activities, the current approach will not suffice to ensure data integrity and service reliability.</a:t>
          </a:r>
          <a:endParaRPr lang="en-US"/>
        </a:p>
      </dgm:t>
    </dgm:pt>
    <dgm:pt modelId="{67458BC5-7473-48A2-9DC3-5FD67627DDF8}" type="parTrans" cxnId="{A8101C00-4BFC-47B3-BE14-2C96686A28D5}">
      <dgm:prSet/>
      <dgm:spPr/>
      <dgm:t>
        <a:bodyPr/>
        <a:lstStyle/>
        <a:p>
          <a:endParaRPr lang="en-US"/>
        </a:p>
      </dgm:t>
    </dgm:pt>
    <dgm:pt modelId="{DD599B1B-A194-4993-84CF-9B3502CAD070}" type="sibTrans" cxnId="{A8101C00-4BFC-47B3-BE14-2C96686A28D5}">
      <dgm:prSet/>
      <dgm:spPr/>
      <dgm:t>
        <a:bodyPr/>
        <a:lstStyle/>
        <a:p>
          <a:endParaRPr lang="en-US"/>
        </a:p>
      </dgm:t>
    </dgm:pt>
    <dgm:pt modelId="{13DD8B04-5864-4863-8274-3462308A9614}">
      <dgm:prSet/>
      <dgm:spPr/>
      <dgm:t>
        <a:bodyPr/>
        <a:lstStyle/>
        <a:p>
          <a:r>
            <a:rPr lang="en-GB"/>
            <a:t>Manual data handling increases GDPR and audit risks, particularly when customer records are stored in inconsistent or decentralized formats.</a:t>
          </a:r>
          <a:endParaRPr lang="en-US"/>
        </a:p>
      </dgm:t>
    </dgm:pt>
    <dgm:pt modelId="{2A0389F5-E6EB-4CB8-BFFD-0E60DFDAACF1}" type="parTrans" cxnId="{B8B1776B-71AA-4FE5-B3F6-E75A6D727CC0}">
      <dgm:prSet/>
      <dgm:spPr/>
      <dgm:t>
        <a:bodyPr/>
        <a:lstStyle/>
        <a:p>
          <a:endParaRPr lang="en-US"/>
        </a:p>
      </dgm:t>
    </dgm:pt>
    <dgm:pt modelId="{19B9333D-D6CB-4BAD-BE94-99141592FCDD}" type="sibTrans" cxnId="{B8B1776B-71AA-4FE5-B3F6-E75A6D727CC0}">
      <dgm:prSet/>
      <dgm:spPr/>
      <dgm:t>
        <a:bodyPr/>
        <a:lstStyle/>
        <a:p>
          <a:endParaRPr lang="en-US"/>
        </a:p>
      </dgm:t>
    </dgm:pt>
    <dgm:pt modelId="{BF1C65FF-B022-4F28-A944-8EB0B3448933}" type="pres">
      <dgm:prSet presAssocID="{2EFE0B70-2CB1-4E9A-8E07-728B549F6BA4}" presName="root" presStyleCnt="0">
        <dgm:presLayoutVars>
          <dgm:dir/>
          <dgm:resizeHandles val="exact"/>
        </dgm:presLayoutVars>
      </dgm:prSet>
      <dgm:spPr/>
    </dgm:pt>
    <dgm:pt modelId="{ADF24824-30A2-4856-9A5E-C8CE2BBE13B4}" type="pres">
      <dgm:prSet presAssocID="{2EFE0B70-2CB1-4E9A-8E07-728B549F6BA4}" presName="container" presStyleCnt="0">
        <dgm:presLayoutVars>
          <dgm:dir/>
          <dgm:resizeHandles val="exact"/>
        </dgm:presLayoutVars>
      </dgm:prSet>
      <dgm:spPr/>
    </dgm:pt>
    <dgm:pt modelId="{3DE7ACB5-21FB-4093-9795-52EBB04E88F2}" type="pres">
      <dgm:prSet presAssocID="{45CC42D0-6434-49AF-9675-7E3ED80F7263}" presName="compNode" presStyleCnt="0"/>
      <dgm:spPr/>
    </dgm:pt>
    <dgm:pt modelId="{9E8E8C31-C6AC-4FBA-9471-E2C694BE143B}" type="pres">
      <dgm:prSet presAssocID="{45CC42D0-6434-49AF-9675-7E3ED80F7263}" presName="iconBgRect" presStyleLbl="bgShp" presStyleIdx="0" presStyleCnt="2"/>
      <dgm:spPr/>
    </dgm:pt>
    <dgm:pt modelId="{A18A44B6-832A-4DAB-BD73-5E2492A43A4B}" type="pres">
      <dgm:prSet presAssocID="{45CC42D0-6434-49AF-9675-7E3ED80F726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78B8999E-3EF9-460B-A3C3-8D82CABE1FBB}" type="pres">
      <dgm:prSet presAssocID="{45CC42D0-6434-49AF-9675-7E3ED80F7263}" presName="spaceRect" presStyleCnt="0"/>
      <dgm:spPr/>
    </dgm:pt>
    <dgm:pt modelId="{8141F732-4C10-4564-8AA2-AD7630FE7045}" type="pres">
      <dgm:prSet presAssocID="{45CC42D0-6434-49AF-9675-7E3ED80F7263}" presName="textRect" presStyleLbl="revTx" presStyleIdx="0" presStyleCnt="2">
        <dgm:presLayoutVars>
          <dgm:chMax val="1"/>
          <dgm:chPref val="1"/>
        </dgm:presLayoutVars>
      </dgm:prSet>
      <dgm:spPr/>
    </dgm:pt>
    <dgm:pt modelId="{E606BC1B-922B-4426-9583-27AB9820A2BC}" type="pres">
      <dgm:prSet presAssocID="{DD599B1B-A194-4993-84CF-9B3502CAD070}" presName="sibTrans" presStyleLbl="sibTrans2D1" presStyleIdx="0" presStyleCnt="0"/>
      <dgm:spPr/>
    </dgm:pt>
    <dgm:pt modelId="{58B07A82-3363-42AA-AE2B-5E82595A3447}" type="pres">
      <dgm:prSet presAssocID="{13DD8B04-5864-4863-8274-3462308A9614}" presName="compNode" presStyleCnt="0"/>
      <dgm:spPr/>
    </dgm:pt>
    <dgm:pt modelId="{4CA9DE68-4732-403A-B0C4-8CB1B9E38042}" type="pres">
      <dgm:prSet presAssocID="{13DD8B04-5864-4863-8274-3462308A9614}" presName="iconBgRect" presStyleLbl="bgShp" presStyleIdx="1" presStyleCnt="2"/>
      <dgm:spPr/>
    </dgm:pt>
    <dgm:pt modelId="{22A54E60-1A89-4633-9B5A-DB4F1A3D0875}" type="pres">
      <dgm:prSet presAssocID="{13DD8B04-5864-4863-8274-3462308A961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2E1AA63-B702-4D9B-AF5A-28C8C41543B3}" type="pres">
      <dgm:prSet presAssocID="{13DD8B04-5864-4863-8274-3462308A9614}" presName="spaceRect" presStyleCnt="0"/>
      <dgm:spPr/>
    </dgm:pt>
    <dgm:pt modelId="{3571955B-2DCB-4700-8C2B-1BC526A23F1A}" type="pres">
      <dgm:prSet presAssocID="{13DD8B04-5864-4863-8274-3462308A9614}" presName="textRect" presStyleLbl="revTx" presStyleIdx="1" presStyleCnt="2">
        <dgm:presLayoutVars>
          <dgm:chMax val="1"/>
          <dgm:chPref val="1"/>
        </dgm:presLayoutVars>
      </dgm:prSet>
      <dgm:spPr/>
    </dgm:pt>
  </dgm:ptLst>
  <dgm:cxnLst>
    <dgm:cxn modelId="{A8101C00-4BFC-47B3-BE14-2C96686A28D5}" srcId="{2EFE0B70-2CB1-4E9A-8E07-728B549F6BA4}" destId="{45CC42D0-6434-49AF-9675-7E3ED80F7263}" srcOrd="0" destOrd="0" parTransId="{67458BC5-7473-48A2-9DC3-5FD67627DDF8}" sibTransId="{DD599B1B-A194-4993-84CF-9B3502CAD070}"/>
    <dgm:cxn modelId="{B5FE4662-D1D6-41F6-BAF9-F4111E8CFF21}" type="presOf" srcId="{DD599B1B-A194-4993-84CF-9B3502CAD070}" destId="{E606BC1B-922B-4426-9583-27AB9820A2BC}" srcOrd="0" destOrd="0" presId="urn:microsoft.com/office/officeart/2018/2/layout/IconCircleList"/>
    <dgm:cxn modelId="{B8B1776B-71AA-4FE5-B3F6-E75A6D727CC0}" srcId="{2EFE0B70-2CB1-4E9A-8E07-728B549F6BA4}" destId="{13DD8B04-5864-4863-8274-3462308A9614}" srcOrd="1" destOrd="0" parTransId="{2A0389F5-E6EB-4CB8-BFFD-0E60DFDAACF1}" sibTransId="{19B9333D-D6CB-4BAD-BE94-99141592FCDD}"/>
    <dgm:cxn modelId="{8F8C8EA1-8F74-498F-AF85-34DD59E0F5D5}" type="presOf" srcId="{2EFE0B70-2CB1-4E9A-8E07-728B549F6BA4}" destId="{BF1C65FF-B022-4F28-A944-8EB0B3448933}" srcOrd="0" destOrd="0" presId="urn:microsoft.com/office/officeart/2018/2/layout/IconCircleList"/>
    <dgm:cxn modelId="{826EFFAD-EB84-48BD-B8F6-6DE9586C0E33}" type="presOf" srcId="{13DD8B04-5864-4863-8274-3462308A9614}" destId="{3571955B-2DCB-4700-8C2B-1BC526A23F1A}" srcOrd="0" destOrd="0" presId="urn:microsoft.com/office/officeart/2018/2/layout/IconCircleList"/>
    <dgm:cxn modelId="{A22495B7-4C07-4801-931F-0B42E7C7D702}" type="presOf" srcId="{45CC42D0-6434-49AF-9675-7E3ED80F7263}" destId="{8141F732-4C10-4564-8AA2-AD7630FE7045}" srcOrd="0" destOrd="0" presId="urn:microsoft.com/office/officeart/2018/2/layout/IconCircleList"/>
    <dgm:cxn modelId="{F00FF565-BEB3-4DAC-A192-521D0A27AB58}" type="presParOf" srcId="{BF1C65FF-B022-4F28-A944-8EB0B3448933}" destId="{ADF24824-30A2-4856-9A5E-C8CE2BBE13B4}" srcOrd="0" destOrd="0" presId="urn:microsoft.com/office/officeart/2018/2/layout/IconCircleList"/>
    <dgm:cxn modelId="{15D26FEE-D794-420B-B9DB-E4985D1279AB}" type="presParOf" srcId="{ADF24824-30A2-4856-9A5E-C8CE2BBE13B4}" destId="{3DE7ACB5-21FB-4093-9795-52EBB04E88F2}" srcOrd="0" destOrd="0" presId="urn:microsoft.com/office/officeart/2018/2/layout/IconCircleList"/>
    <dgm:cxn modelId="{3A271168-6A90-4922-B65B-7F75C5681670}" type="presParOf" srcId="{3DE7ACB5-21FB-4093-9795-52EBB04E88F2}" destId="{9E8E8C31-C6AC-4FBA-9471-E2C694BE143B}" srcOrd="0" destOrd="0" presId="urn:microsoft.com/office/officeart/2018/2/layout/IconCircleList"/>
    <dgm:cxn modelId="{EE21168D-C03D-458B-8FE1-9492366D6991}" type="presParOf" srcId="{3DE7ACB5-21FB-4093-9795-52EBB04E88F2}" destId="{A18A44B6-832A-4DAB-BD73-5E2492A43A4B}" srcOrd="1" destOrd="0" presId="urn:microsoft.com/office/officeart/2018/2/layout/IconCircleList"/>
    <dgm:cxn modelId="{1A7289B4-7353-4F59-B571-A8EE5DEA3DD3}" type="presParOf" srcId="{3DE7ACB5-21FB-4093-9795-52EBB04E88F2}" destId="{78B8999E-3EF9-460B-A3C3-8D82CABE1FBB}" srcOrd="2" destOrd="0" presId="urn:microsoft.com/office/officeart/2018/2/layout/IconCircleList"/>
    <dgm:cxn modelId="{064EA2F2-3093-49B3-8AA3-805EFE23191B}" type="presParOf" srcId="{3DE7ACB5-21FB-4093-9795-52EBB04E88F2}" destId="{8141F732-4C10-4564-8AA2-AD7630FE7045}" srcOrd="3" destOrd="0" presId="urn:microsoft.com/office/officeart/2018/2/layout/IconCircleList"/>
    <dgm:cxn modelId="{CFE825FB-0714-4413-B883-4F83DEC3881C}" type="presParOf" srcId="{ADF24824-30A2-4856-9A5E-C8CE2BBE13B4}" destId="{E606BC1B-922B-4426-9583-27AB9820A2BC}" srcOrd="1" destOrd="0" presId="urn:microsoft.com/office/officeart/2018/2/layout/IconCircleList"/>
    <dgm:cxn modelId="{A8E45E3E-E50B-4E1B-9C11-609A17E163C0}" type="presParOf" srcId="{ADF24824-30A2-4856-9A5E-C8CE2BBE13B4}" destId="{58B07A82-3363-42AA-AE2B-5E82595A3447}" srcOrd="2" destOrd="0" presId="urn:microsoft.com/office/officeart/2018/2/layout/IconCircleList"/>
    <dgm:cxn modelId="{ABCE48B4-F712-414A-A23B-437589FC0104}" type="presParOf" srcId="{58B07A82-3363-42AA-AE2B-5E82595A3447}" destId="{4CA9DE68-4732-403A-B0C4-8CB1B9E38042}" srcOrd="0" destOrd="0" presId="urn:microsoft.com/office/officeart/2018/2/layout/IconCircleList"/>
    <dgm:cxn modelId="{5240FEEC-0FBD-490D-B9FF-AA6037A46F48}" type="presParOf" srcId="{58B07A82-3363-42AA-AE2B-5E82595A3447}" destId="{22A54E60-1A89-4633-9B5A-DB4F1A3D0875}" srcOrd="1" destOrd="0" presId="urn:microsoft.com/office/officeart/2018/2/layout/IconCircleList"/>
    <dgm:cxn modelId="{5FD172D3-F173-4258-B07A-5B50D8A58703}" type="presParOf" srcId="{58B07A82-3363-42AA-AE2B-5E82595A3447}" destId="{22E1AA63-B702-4D9B-AF5A-28C8C41543B3}" srcOrd="2" destOrd="0" presId="urn:microsoft.com/office/officeart/2018/2/layout/IconCircleList"/>
    <dgm:cxn modelId="{09000EEA-4300-4E2F-8BE1-6A293DE9CC4E}" type="presParOf" srcId="{58B07A82-3363-42AA-AE2B-5E82595A3447}" destId="{3571955B-2DCB-4700-8C2B-1BC526A23F1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9C60A44-0947-429C-B14B-5E52FF65A2A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D8872B1-A01A-4287-B5AF-DC5A8E7A62B6}">
      <dgm:prSet/>
      <dgm:spPr/>
      <dgm:t>
        <a:bodyPr/>
        <a:lstStyle/>
        <a:p>
          <a:pPr>
            <a:lnSpc>
              <a:spcPct val="100000"/>
            </a:lnSpc>
          </a:pPr>
          <a:r>
            <a:rPr lang="en-GB" b="1"/>
            <a:t>Automated data extraction</a:t>
          </a:r>
          <a:r>
            <a:rPr lang="en-GB"/>
            <a:t> from all major sources (forms, emails, invoices), minimizing the need for manual entry.</a:t>
          </a:r>
          <a:endParaRPr lang="en-US"/>
        </a:p>
      </dgm:t>
    </dgm:pt>
    <dgm:pt modelId="{10B7A9CC-CC9A-4401-B238-57D088A8DB85}" type="parTrans" cxnId="{ED243545-53F0-44DA-B74D-6956843DF658}">
      <dgm:prSet/>
      <dgm:spPr/>
      <dgm:t>
        <a:bodyPr/>
        <a:lstStyle/>
        <a:p>
          <a:endParaRPr lang="en-US"/>
        </a:p>
      </dgm:t>
    </dgm:pt>
    <dgm:pt modelId="{451DD2FB-8AD8-4E8A-BB65-0D230262B9DF}" type="sibTrans" cxnId="{ED243545-53F0-44DA-B74D-6956843DF658}">
      <dgm:prSet/>
      <dgm:spPr/>
      <dgm:t>
        <a:bodyPr/>
        <a:lstStyle/>
        <a:p>
          <a:endParaRPr lang="en-US"/>
        </a:p>
      </dgm:t>
    </dgm:pt>
    <dgm:pt modelId="{BC6183CC-CF9B-4225-86AE-672C8EB6A8AC}">
      <dgm:prSet/>
      <dgm:spPr/>
      <dgm:t>
        <a:bodyPr/>
        <a:lstStyle/>
        <a:p>
          <a:pPr>
            <a:lnSpc>
              <a:spcPct val="100000"/>
            </a:lnSpc>
          </a:pPr>
          <a:r>
            <a:rPr lang="en-GB" b="1" dirty="0"/>
            <a:t>Human-in-the-loop workflow</a:t>
          </a:r>
          <a:r>
            <a:rPr lang="en-GB" dirty="0"/>
            <a:t>: The system must present each new entry for human review, with clear options to approve, edit, or reject data before final storage.</a:t>
          </a:r>
          <a:endParaRPr lang="en-US" dirty="0"/>
        </a:p>
      </dgm:t>
    </dgm:pt>
    <dgm:pt modelId="{B8CCF67E-3C63-49E7-A629-54F2A87E519F}" type="parTrans" cxnId="{F21D50AE-68BB-47B6-A3EB-D5F78794D6CC}">
      <dgm:prSet/>
      <dgm:spPr/>
      <dgm:t>
        <a:bodyPr/>
        <a:lstStyle/>
        <a:p>
          <a:endParaRPr lang="en-US"/>
        </a:p>
      </dgm:t>
    </dgm:pt>
    <dgm:pt modelId="{8D407153-D4F5-42C3-90E4-F67050C536B0}" type="sibTrans" cxnId="{F21D50AE-68BB-47B6-A3EB-D5F78794D6CC}">
      <dgm:prSet/>
      <dgm:spPr/>
      <dgm:t>
        <a:bodyPr/>
        <a:lstStyle/>
        <a:p>
          <a:endParaRPr lang="en-US"/>
        </a:p>
      </dgm:t>
    </dgm:pt>
    <dgm:pt modelId="{A6A22C58-E924-4FE9-A751-AEACBA11CF29}">
      <dgm:prSet/>
      <dgm:spPr/>
      <dgm:t>
        <a:bodyPr/>
        <a:lstStyle/>
        <a:p>
          <a:pPr>
            <a:lnSpc>
              <a:spcPct val="100000"/>
            </a:lnSpc>
          </a:pPr>
          <a:r>
            <a:rPr lang="en-GB" b="1"/>
            <a:t>Centralized dashboard</a:t>
          </a:r>
          <a:r>
            <a:rPr lang="en-GB"/>
            <a:t>: Real-time monitoring of all data processing stages, including status tracking, error/warning alerts, and manual intervention capabilities.</a:t>
          </a:r>
          <a:endParaRPr lang="en-US"/>
        </a:p>
      </dgm:t>
    </dgm:pt>
    <dgm:pt modelId="{A2604B0D-DAAE-493C-8F96-BBDF7096DBAB}" type="parTrans" cxnId="{8DB00279-2383-4955-929E-791F04F1566D}">
      <dgm:prSet/>
      <dgm:spPr/>
      <dgm:t>
        <a:bodyPr/>
        <a:lstStyle/>
        <a:p>
          <a:endParaRPr lang="en-US"/>
        </a:p>
      </dgm:t>
    </dgm:pt>
    <dgm:pt modelId="{DC66D155-8D81-44E1-AE92-F56E7EC2598D}" type="sibTrans" cxnId="{8DB00279-2383-4955-929E-791F04F1566D}">
      <dgm:prSet/>
      <dgm:spPr/>
      <dgm:t>
        <a:bodyPr/>
        <a:lstStyle/>
        <a:p>
          <a:endParaRPr lang="en-US"/>
        </a:p>
      </dgm:t>
    </dgm:pt>
    <dgm:pt modelId="{3CE6146F-1A18-4511-8DD7-BF3136BE3060}">
      <dgm:prSet/>
      <dgm:spPr/>
      <dgm:t>
        <a:bodyPr/>
        <a:lstStyle/>
        <a:p>
          <a:pPr>
            <a:lnSpc>
              <a:spcPct val="100000"/>
            </a:lnSpc>
          </a:pPr>
          <a:r>
            <a:rPr lang="en-GB" b="1"/>
            <a:t>Seamless integration</a:t>
          </a:r>
          <a:r>
            <a:rPr lang="en-GB"/>
            <a:t> with Google Sheets or Microsoft Excel for further data processing, reporting, and backup.</a:t>
          </a:r>
          <a:endParaRPr lang="en-US"/>
        </a:p>
      </dgm:t>
    </dgm:pt>
    <dgm:pt modelId="{E7585BD9-4C81-490B-92DA-E92C5D333719}" type="parTrans" cxnId="{99B265BB-13CD-40AD-8528-F0C23120FA74}">
      <dgm:prSet/>
      <dgm:spPr/>
      <dgm:t>
        <a:bodyPr/>
        <a:lstStyle/>
        <a:p>
          <a:endParaRPr lang="en-US"/>
        </a:p>
      </dgm:t>
    </dgm:pt>
    <dgm:pt modelId="{386CC68F-DDBF-440E-9637-FD8697609D4A}" type="sibTrans" cxnId="{99B265BB-13CD-40AD-8528-F0C23120FA74}">
      <dgm:prSet/>
      <dgm:spPr/>
      <dgm:t>
        <a:bodyPr/>
        <a:lstStyle/>
        <a:p>
          <a:endParaRPr lang="en-US"/>
        </a:p>
      </dgm:t>
    </dgm:pt>
    <dgm:pt modelId="{19EAFBA6-5AC7-4A91-A275-7A9ACD8E2508}">
      <dgm:prSet/>
      <dgm:spPr/>
      <dgm:t>
        <a:bodyPr/>
        <a:lstStyle/>
        <a:p>
          <a:pPr>
            <a:lnSpc>
              <a:spcPct val="100000"/>
            </a:lnSpc>
          </a:pPr>
          <a:r>
            <a:rPr lang="en-GB" b="1" dirty="0"/>
            <a:t>Full audit trail</a:t>
          </a:r>
          <a:r>
            <a:rPr lang="en-GB" dirty="0"/>
            <a:t> and robust error logging to ensure transparency and compliance.</a:t>
          </a:r>
          <a:endParaRPr lang="en-US" dirty="0"/>
        </a:p>
      </dgm:t>
    </dgm:pt>
    <dgm:pt modelId="{58BA2AE7-07AC-4804-8669-4B36931FC09E}" type="parTrans" cxnId="{032D3C2F-AEA9-4294-BFE4-FFDEC4666F7E}">
      <dgm:prSet/>
      <dgm:spPr/>
      <dgm:t>
        <a:bodyPr/>
        <a:lstStyle/>
        <a:p>
          <a:endParaRPr lang="en-US"/>
        </a:p>
      </dgm:t>
    </dgm:pt>
    <dgm:pt modelId="{502EAD76-E2E4-4719-88F7-CCEC31F4F1B1}" type="sibTrans" cxnId="{032D3C2F-AEA9-4294-BFE4-FFDEC4666F7E}">
      <dgm:prSet/>
      <dgm:spPr/>
      <dgm:t>
        <a:bodyPr/>
        <a:lstStyle/>
        <a:p>
          <a:endParaRPr lang="en-US"/>
        </a:p>
      </dgm:t>
    </dgm:pt>
    <dgm:pt modelId="{101DC3C0-DE6C-4B36-8FDD-580AE2BDE94F}" type="pres">
      <dgm:prSet presAssocID="{D9C60A44-0947-429C-B14B-5E52FF65A2AE}" presName="root" presStyleCnt="0">
        <dgm:presLayoutVars>
          <dgm:dir/>
          <dgm:resizeHandles val="exact"/>
        </dgm:presLayoutVars>
      </dgm:prSet>
      <dgm:spPr/>
    </dgm:pt>
    <dgm:pt modelId="{8625F523-537C-4C59-A21C-EA56C04677D1}" type="pres">
      <dgm:prSet presAssocID="{8D8872B1-A01A-4287-B5AF-DC5A8E7A62B6}" presName="compNode" presStyleCnt="0"/>
      <dgm:spPr/>
    </dgm:pt>
    <dgm:pt modelId="{B376D9B7-33E1-4C3B-9A18-861C5102D54D}" type="pres">
      <dgm:prSet presAssocID="{8D8872B1-A01A-4287-B5AF-DC5A8E7A62B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4ABC9FD2-1B5A-4EF0-A087-3CE38BC95A8D}" type="pres">
      <dgm:prSet presAssocID="{8D8872B1-A01A-4287-B5AF-DC5A8E7A62B6}" presName="spaceRect" presStyleCnt="0"/>
      <dgm:spPr/>
    </dgm:pt>
    <dgm:pt modelId="{0295F625-E4B7-4738-81AC-5DD90D44FCDC}" type="pres">
      <dgm:prSet presAssocID="{8D8872B1-A01A-4287-B5AF-DC5A8E7A62B6}" presName="textRect" presStyleLbl="revTx" presStyleIdx="0" presStyleCnt="5">
        <dgm:presLayoutVars>
          <dgm:chMax val="1"/>
          <dgm:chPref val="1"/>
        </dgm:presLayoutVars>
      </dgm:prSet>
      <dgm:spPr/>
    </dgm:pt>
    <dgm:pt modelId="{EC0F7DEB-3353-4FBD-84CB-F523EE9E4EF4}" type="pres">
      <dgm:prSet presAssocID="{451DD2FB-8AD8-4E8A-BB65-0D230262B9DF}" presName="sibTrans" presStyleCnt="0"/>
      <dgm:spPr/>
    </dgm:pt>
    <dgm:pt modelId="{30671544-D16A-4C56-AC89-2CDAEABF4F7B}" type="pres">
      <dgm:prSet presAssocID="{BC6183CC-CF9B-4225-86AE-672C8EB6A8AC}" presName="compNode" presStyleCnt="0"/>
      <dgm:spPr/>
    </dgm:pt>
    <dgm:pt modelId="{F10EC94E-E56C-44E2-9F40-3672C6FCC17B}" type="pres">
      <dgm:prSet presAssocID="{BC6183CC-CF9B-4225-86AE-672C8EB6A8A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B1E27A2C-D770-4BE5-98DB-D8F3C8A418E7}" type="pres">
      <dgm:prSet presAssocID="{BC6183CC-CF9B-4225-86AE-672C8EB6A8AC}" presName="spaceRect" presStyleCnt="0"/>
      <dgm:spPr/>
    </dgm:pt>
    <dgm:pt modelId="{08A02548-38D5-46A2-A52E-0426F32B0BBF}" type="pres">
      <dgm:prSet presAssocID="{BC6183CC-CF9B-4225-86AE-672C8EB6A8AC}" presName="textRect" presStyleLbl="revTx" presStyleIdx="1" presStyleCnt="5" custScaleX="122224">
        <dgm:presLayoutVars>
          <dgm:chMax val="1"/>
          <dgm:chPref val="1"/>
        </dgm:presLayoutVars>
      </dgm:prSet>
      <dgm:spPr/>
    </dgm:pt>
    <dgm:pt modelId="{673E58AE-5C11-46BD-A649-68E94DCAC485}" type="pres">
      <dgm:prSet presAssocID="{8D407153-D4F5-42C3-90E4-F67050C536B0}" presName="sibTrans" presStyleCnt="0"/>
      <dgm:spPr/>
    </dgm:pt>
    <dgm:pt modelId="{6D58A7AB-9CB0-4171-AF57-B405129AEB27}" type="pres">
      <dgm:prSet presAssocID="{A6A22C58-E924-4FE9-A751-AEACBA11CF29}" presName="compNode" presStyleCnt="0"/>
      <dgm:spPr/>
    </dgm:pt>
    <dgm:pt modelId="{333ED406-EFF4-424A-8797-796DFDBF974E}" type="pres">
      <dgm:prSet presAssocID="{A6A22C58-E924-4FE9-A751-AEACBA11CF2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ell"/>
        </a:ext>
      </dgm:extLst>
    </dgm:pt>
    <dgm:pt modelId="{3A38C205-3EC1-4702-AD0B-FEB2042BED73}" type="pres">
      <dgm:prSet presAssocID="{A6A22C58-E924-4FE9-A751-AEACBA11CF29}" presName="spaceRect" presStyleCnt="0"/>
      <dgm:spPr/>
    </dgm:pt>
    <dgm:pt modelId="{09FE6BE4-799B-4FBB-A7A7-DEC84B42789B}" type="pres">
      <dgm:prSet presAssocID="{A6A22C58-E924-4FE9-A751-AEACBA11CF29}" presName="textRect" presStyleLbl="revTx" presStyleIdx="2" presStyleCnt="5">
        <dgm:presLayoutVars>
          <dgm:chMax val="1"/>
          <dgm:chPref val="1"/>
        </dgm:presLayoutVars>
      </dgm:prSet>
      <dgm:spPr/>
    </dgm:pt>
    <dgm:pt modelId="{2BED9FE5-44B4-496F-8458-1E0831D0665C}" type="pres">
      <dgm:prSet presAssocID="{DC66D155-8D81-44E1-AE92-F56E7EC2598D}" presName="sibTrans" presStyleCnt="0"/>
      <dgm:spPr/>
    </dgm:pt>
    <dgm:pt modelId="{019BBA97-5261-4DFB-8261-DCE61583547F}" type="pres">
      <dgm:prSet presAssocID="{3CE6146F-1A18-4511-8DD7-BF3136BE3060}" presName="compNode" presStyleCnt="0"/>
      <dgm:spPr/>
    </dgm:pt>
    <dgm:pt modelId="{9CFBE38A-3186-4091-843A-40EB50F001A2}" type="pres">
      <dgm:prSet presAssocID="{3CE6146F-1A18-4511-8DD7-BF3136BE306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yncing Cloud"/>
        </a:ext>
      </dgm:extLst>
    </dgm:pt>
    <dgm:pt modelId="{8736CE8E-6B6A-4E3C-9C37-C9C71EEA2A0B}" type="pres">
      <dgm:prSet presAssocID="{3CE6146F-1A18-4511-8DD7-BF3136BE3060}" presName="spaceRect" presStyleCnt="0"/>
      <dgm:spPr/>
    </dgm:pt>
    <dgm:pt modelId="{D061C1A5-525D-4310-93D1-378F520F06E8}" type="pres">
      <dgm:prSet presAssocID="{3CE6146F-1A18-4511-8DD7-BF3136BE3060}" presName="textRect" presStyleLbl="revTx" presStyleIdx="3" presStyleCnt="5">
        <dgm:presLayoutVars>
          <dgm:chMax val="1"/>
          <dgm:chPref val="1"/>
        </dgm:presLayoutVars>
      </dgm:prSet>
      <dgm:spPr/>
    </dgm:pt>
    <dgm:pt modelId="{E51E6BE9-E54E-43EB-8E31-990AF742B62E}" type="pres">
      <dgm:prSet presAssocID="{386CC68F-DDBF-440E-9637-FD8697609D4A}" presName="sibTrans" presStyleCnt="0"/>
      <dgm:spPr/>
    </dgm:pt>
    <dgm:pt modelId="{91E29D7C-302F-4BE0-9BDC-1B986F01430A}" type="pres">
      <dgm:prSet presAssocID="{19EAFBA6-5AC7-4A91-A275-7A9ACD8E2508}" presName="compNode" presStyleCnt="0"/>
      <dgm:spPr/>
    </dgm:pt>
    <dgm:pt modelId="{DFB4983B-321B-4517-BA02-A92BA25D0FE6}" type="pres">
      <dgm:prSet presAssocID="{19EAFBA6-5AC7-4A91-A275-7A9ACD8E250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agnifying glass"/>
        </a:ext>
      </dgm:extLst>
    </dgm:pt>
    <dgm:pt modelId="{5C58B105-7EC2-4E24-83AF-EB7F1B75B375}" type="pres">
      <dgm:prSet presAssocID="{19EAFBA6-5AC7-4A91-A275-7A9ACD8E2508}" presName="spaceRect" presStyleCnt="0"/>
      <dgm:spPr/>
    </dgm:pt>
    <dgm:pt modelId="{B827E1A4-46C4-4A1D-BE67-54B09BC46CD3}" type="pres">
      <dgm:prSet presAssocID="{19EAFBA6-5AC7-4A91-A275-7A9ACD8E2508}" presName="textRect" presStyleLbl="revTx" presStyleIdx="4" presStyleCnt="5">
        <dgm:presLayoutVars>
          <dgm:chMax val="1"/>
          <dgm:chPref val="1"/>
        </dgm:presLayoutVars>
      </dgm:prSet>
      <dgm:spPr/>
    </dgm:pt>
  </dgm:ptLst>
  <dgm:cxnLst>
    <dgm:cxn modelId="{032D3C2F-AEA9-4294-BFE4-FFDEC4666F7E}" srcId="{D9C60A44-0947-429C-B14B-5E52FF65A2AE}" destId="{19EAFBA6-5AC7-4A91-A275-7A9ACD8E2508}" srcOrd="4" destOrd="0" parTransId="{58BA2AE7-07AC-4804-8669-4B36931FC09E}" sibTransId="{502EAD76-E2E4-4719-88F7-CCEC31F4F1B1}"/>
    <dgm:cxn modelId="{2D230B3D-720F-40A9-BA0D-87F6A34474AB}" type="presOf" srcId="{A6A22C58-E924-4FE9-A751-AEACBA11CF29}" destId="{09FE6BE4-799B-4FBB-A7A7-DEC84B42789B}" srcOrd="0" destOrd="0" presId="urn:microsoft.com/office/officeart/2018/2/layout/IconLabelList"/>
    <dgm:cxn modelId="{ED243545-53F0-44DA-B74D-6956843DF658}" srcId="{D9C60A44-0947-429C-B14B-5E52FF65A2AE}" destId="{8D8872B1-A01A-4287-B5AF-DC5A8E7A62B6}" srcOrd="0" destOrd="0" parTransId="{10B7A9CC-CC9A-4401-B238-57D088A8DB85}" sibTransId="{451DD2FB-8AD8-4E8A-BB65-0D230262B9DF}"/>
    <dgm:cxn modelId="{74CCE367-4134-4D59-8A23-869E86DCE7D2}" type="presOf" srcId="{BC6183CC-CF9B-4225-86AE-672C8EB6A8AC}" destId="{08A02548-38D5-46A2-A52E-0426F32B0BBF}" srcOrd="0" destOrd="0" presId="urn:microsoft.com/office/officeart/2018/2/layout/IconLabelList"/>
    <dgm:cxn modelId="{3CE2B84A-368C-4860-AD28-A850B9CFFDB5}" type="presOf" srcId="{19EAFBA6-5AC7-4A91-A275-7A9ACD8E2508}" destId="{B827E1A4-46C4-4A1D-BE67-54B09BC46CD3}" srcOrd="0" destOrd="0" presId="urn:microsoft.com/office/officeart/2018/2/layout/IconLabelList"/>
    <dgm:cxn modelId="{8DB00279-2383-4955-929E-791F04F1566D}" srcId="{D9C60A44-0947-429C-B14B-5E52FF65A2AE}" destId="{A6A22C58-E924-4FE9-A751-AEACBA11CF29}" srcOrd="2" destOrd="0" parTransId="{A2604B0D-DAAE-493C-8F96-BBDF7096DBAB}" sibTransId="{DC66D155-8D81-44E1-AE92-F56E7EC2598D}"/>
    <dgm:cxn modelId="{422099A5-B6CE-4019-9888-5D27E9D07B26}" type="presOf" srcId="{8D8872B1-A01A-4287-B5AF-DC5A8E7A62B6}" destId="{0295F625-E4B7-4738-81AC-5DD90D44FCDC}" srcOrd="0" destOrd="0" presId="urn:microsoft.com/office/officeart/2018/2/layout/IconLabelList"/>
    <dgm:cxn modelId="{F21D50AE-68BB-47B6-A3EB-D5F78794D6CC}" srcId="{D9C60A44-0947-429C-B14B-5E52FF65A2AE}" destId="{BC6183CC-CF9B-4225-86AE-672C8EB6A8AC}" srcOrd="1" destOrd="0" parTransId="{B8CCF67E-3C63-49E7-A629-54F2A87E519F}" sibTransId="{8D407153-D4F5-42C3-90E4-F67050C536B0}"/>
    <dgm:cxn modelId="{99B265BB-13CD-40AD-8528-F0C23120FA74}" srcId="{D9C60A44-0947-429C-B14B-5E52FF65A2AE}" destId="{3CE6146F-1A18-4511-8DD7-BF3136BE3060}" srcOrd="3" destOrd="0" parTransId="{E7585BD9-4C81-490B-92DA-E92C5D333719}" sibTransId="{386CC68F-DDBF-440E-9637-FD8697609D4A}"/>
    <dgm:cxn modelId="{817F05D0-BC6A-43A5-B768-73661315C794}" type="presOf" srcId="{D9C60A44-0947-429C-B14B-5E52FF65A2AE}" destId="{101DC3C0-DE6C-4B36-8FDD-580AE2BDE94F}" srcOrd="0" destOrd="0" presId="urn:microsoft.com/office/officeart/2018/2/layout/IconLabelList"/>
    <dgm:cxn modelId="{C0A6FDFE-D9A0-4853-93F6-E6F18FA3A795}" type="presOf" srcId="{3CE6146F-1A18-4511-8DD7-BF3136BE3060}" destId="{D061C1A5-525D-4310-93D1-378F520F06E8}" srcOrd="0" destOrd="0" presId="urn:microsoft.com/office/officeart/2018/2/layout/IconLabelList"/>
    <dgm:cxn modelId="{7440AE69-6049-4E36-B033-0CA28ECAF486}" type="presParOf" srcId="{101DC3C0-DE6C-4B36-8FDD-580AE2BDE94F}" destId="{8625F523-537C-4C59-A21C-EA56C04677D1}" srcOrd="0" destOrd="0" presId="urn:microsoft.com/office/officeart/2018/2/layout/IconLabelList"/>
    <dgm:cxn modelId="{8AC190C0-33FE-4F17-9528-095B3DAC7FE5}" type="presParOf" srcId="{8625F523-537C-4C59-A21C-EA56C04677D1}" destId="{B376D9B7-33E1-4C3B-9A18-861C5102D54D}" srcOrd="0" destOrd="0" presId="urn:microsoft.com/office/officeart/2018/2/layout/IconLabelList"/>
    <dgm:cxn modelId="{99C71234-FA8B-47B0-A4E2-DDD1187AB957}" type="presParOf" srcId="{8625F523-537C-4C59-A21C-EA56C04677D1}" destId="{4ABC9FD2-1B5A-4EF0-A087-3CE38BC95A8D}" srcOrd="1" destOrd="0" presId="urn:microsoft.com/office/officeart/2018/2/layout/IconLabelList"/>
    <dgm:cxn modelId="{7485DB81-6075-4AE8-B61E-6FD6DFDA9E3D}" type="presParOf" srcId="{8625F523-537C-4C59-A21C-EA56C04677D1}" destId="{0295F625-E4B7-4738-81AC-5DD90D44FCDC}" srcOrd="2" destOrd="0" presId="urn:microsoft.com/office/officeart/2018/2/layout/IconLabelList"/>
    <dgm:cxn modelId="{5C9E606C-8020-4887-9A2F-C5BA8AE6F8EF}" type="presParOf" srcId="{101DC3C0-DE6C-4B36-8FDD-580AE2BDE94F}" destId="{EC0F7DEB-3353-4FBD-84CB-F523EE9E4EF4}" srcOrd="1" destOrd="0" presId="urn:microsoft.com/office/officeart/2018/2/layout/IconLabelList"/>
    <dgm:cxn modelId="{D6F0F9A7-592A-4722-8E1E-75B94A6F947C}" type="presParOf" srcId="{101DC3C0-DE6C-4B36-8FDD-580AE2BDE94F}" destId="{30671544-D16A-4C56-AC89-2CDAEABF4F7B}" srcOrd="2" destOrd="0" presId="urn:microsoft.com/office/officeart/2018/2/layout/IconLabelList"/>
    <dgm:cxn modelId="{EC4E99D1-620E-4894-9711-393B56B54422}" type="presParOf" srcId="{30671544-D16A-4C56-AC89-2CDAEABF4F7B}" destId="{F10EC94E-E56C-44E2-9F40-3672C6FCC17B}" srcOrd="0" destOrd="0" presId="urn:microsoft.com/office/officeart/2018/2/layout/IconLabelList"/>
    <dgm:cxn modelId="{793A8004-EDCE-468E-8C34-28B335A26A23}" type="presParOf" srcId="{30671544-D16A-4C56-AC89-2CDAEABF4F7B}" destId="{B1E27A2C-D770-4BE5-98DB-D8F3C8A418E7}" srcOrd="1" destOrd="0" presId="urn:microsoft.com/office/officeart/2018/2/layout/IconLabelList"/>
    <dgm:cxn modelId="{F6C71F34-EFC2-4B71-B85E-321D041BD22E}" type="presParOf" srcId="{30671544-D16A-4C56-AC89-2CDAEABF4F7B}" destId="{08A02548-38D5-46A2-A52E-0426F32B0BBF}" srcOrd="2" destOrd="0" presId="urn:microsoft.com/office/officeart/2018/2/layout/IconLabelList"/>
    <dgm:cxn modelId="{235A1023-D22C-4AA4-83CD-D21D6CC8B27C}" type="presParOf" srcId="{101DC3C0-DE6C-4B36-8FDD-580AE2BDE94F}" destId="{673E58AE-5C11-46BD-A649-68E94DCAC485}" srcOrd="3" destOrd="0" presId="urn:microsoft.com/office/officeart/2018/2/layout/IconLabelList"/>
    <dgm:cxn modelId="{45548C5E-349F-4860-8AEE-37C2568ABDCA}" type="presParOf" srcId="{101DC3C0-DE6C-4B36-8FDD-580AE2BDE94F}" destId="{6D58A7AB-9CB0-4171-AF57-B405129AEB27}" srcOrd="4" destOrd="0" presId="urn:microsoft.com/office/officeart/2018/2/layout/IconLabelList"/>
    <dgm:cxn modelId="{600FEFFB-BD9E-4883-8BD1-D9EE3372D188}" type="presParOf" srcId="{6D58A7AB-9CB0-4171-AF57-B405129AEB27}" destId="{333ED406-EFF4-424A-8797-796DFDBF974E}" srcOrd="0" destOrd="0" presId="urn:microsoft.com/office/officeart/2018/2/layout/IconLabelList"/>
    <dgm:cxn modelId="{F2B62DA3-E7B6-4587-BCD1-C06F4A3E3AC1}" type="presParOf" srcId="{6D58A7AB-9CB0-4171-AF57-B405129AEB27}" destId="{3A38C205-3EC1-4702-AD0B-FEB2042BED73}" srcOrd="1" destOrd="0" presId="urn:microsoft.com/office/officeart/2018/2/layout/IconLabelList"/>
    <dgm:cxn modelId="{3C147DD3-2DE5-40ED-BD1B-DF27107519CB}" type="presParOf" srcId="{6D58A7AB-9CB0-4171-AF57-B405129AEB27}" destId="{09FE6BE4-799B-4FBB-A7A7-DEC84B42789B}" srcOrd="2" destOrd="0" presId="urn:microsoft.com/office/officeart/2018/2/layout/IconLabelList"/>
    <dgm:cxn modelId="{59731CAB-DEDE-4E24-9EB8-42E198A5836C}" type="presParOf" srcId="{101DC3C0-DE6C-4B36-8FDD-580AE2BDE94F}" destId="{2BED9FE5-44B4-496F-8458-1E0831D0665C}" srcOrd="5" destOrd="0" presId="urn:microsoft.com/office/officeart/2018/2/layout/IconLabelList"/>
    <dgm:cxn modelId="{1800E776-F631-447E-AACA-78C474E5039D}" type="presParOf" srcId="{101DC3C0-DE6C-4B36-8FDD-580AE2BDE94F}" destId="{019BBA97-5261-4DFB-8261-DCE61583547F}" srcOrd="6" destOrd="0" presId="urn:microsoft.com/office/officeart/2018/2/layout/IconLabelList"/>
    <dgm:cxn modelId="{6D3A8979-65B1-4C31-B749-05F1DDAFE777}" type="presParOf" srcId="{019BBA97-5261-4DFB-8261-DCE61583547F}" destId="{9CFBE38A-3186-4091-843A-40EB50F001A2}" srcOrd="0" destOrd="0" presId="urn:microsoft.com/office/officeart/2018/2/layout/IconLabelList"/>
    <dgm:cxn modelId="{3FB08BB2-8CE3-44FF-AC79-F70E25A63C22}" type="presParOf" srcId="{019BBA97-5261-4DFB-8261-DCE61583547F}" destId="{8736CE8E-6B6A-4E3C-9C37-C9C71EEA2A0B}" srcOrd="1" destOrd="0" presId="urn:microsoft.com/office/officeart/2018/2/layout/IconLabelList"/>
    <dgm:cxn modelId="{02C6F2B6-FA64-4DFF-A25A-624F11024B63}" type="presParOf" srcId="{019BBA97-5261-4DFB-8261-DCE61583547F}" destId="{D061C1A5-525D-4310-93D1-378F520F06E8}" srcOrd="2" destOrd="0" presId="urn:microsoft.com/office/officeart/2018/2/layout/IconLabelList"/>
    <dgm:cxn modelId="{9A5E8A52-3B13-4846-94E3-D4CF40A52E85}" type="presParOf" srcId="{101DC3C0-DE6C-4B36-8FDD-580AE2BDE94F}" destId="{E51E6BE9-E54E-43EB-8E31-990AF742B62E}" srcOrd="7" destOrd="0" presId="urn:microsoft.com/office/officeart/2018/2/layout/IconLabelList"/>
    <dgm:cxn modelId="{E1C72989-3ACA-4459-9672-ABCDD303C774}" type="presParOf" srcId="{101DC3C0-DE6C-4B36-8FDD-580AE2BDE94F}" destId="{91E29D7C-302F-4BE0-9BDC-1B986F01430A}" srcOrd="8" destOrd="0" presId="urn:microsoft.com/office/officeart/2018/2/layout/IconLabelList"/>
    <dgm:cxn modelId="{8B49D9E0-E718-4806-AA89-5D0712BDBBB0}" type="presParOf" srcId="{91E29D7C-302F-4BE0-9BDC-1B986F01430A}" destId="{DFB4983B-321B-4517-BA02-A92BA25D0FE6}" srcOrd="0" destOrd="0" presId="urn:microsoft.com/office/officeart/2018/2/layout/IconLabelList"/>
    <dgm:cxn modelId="{CD923BBE-001C-497B-8195-79D836761AEB}" type="presParOf" srcId="{91E29D7C-302F-4BE0-9BDC-1B986F01430A}" destId="{5C58B105-7EC2-4E24-83AF-EB7F1B75B375}" srcOrd="1" destOrd="0" presId="urn:microsoft.com/office/officeart/2018/2/layout/IconLabelList"/>
    <dgm:cxn modelId="{4D1FA679-D5E4-45E7-9F2B-788A8AB5A3C3}" type="presParOf" srcId="{91E29D7C-302F-4BE0-9BDC-1B986F01430A}" destId="{B827E1A4-46C4-4A1D-BE67-54B09BC46CD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AA6181-FB88-44F8-A20F-31F22A282F29}"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B196F75-E503-495D-A7AC-25E5CEAF2AA9}">
      <dgm:prSet/>
      <dgm:spPr/>
      <dgm:t>
        <a:bodyPr/>
        <a:lstStyle/>
        <a:p>
          <a:pPr>
            <a:lnSpc>
              <a:spcPct val="100000"/>
            </a:lnSpc>
          </a:pPr>
          <a:r>
            <a:rPr lang="en-GB" b="1" dirty="0"/>
            <a:t>Increased productivity</a:t>
          </a:r>
          <a:r>
            <a:rPr lang="en-GB" dirty="0"/>
            <a:t>: By reducing repetitive manual tasks, staff can focus on higher-impact work, improving service quality and client satisfaction.</a:t>
          </a:r>
          <a:endParaRPr lang="en-US" dirty="0"/>
        </a:p>
      </dgm:t>
    </dgm:pt>
    <dgm:pt modelId="{3EE65151-FAC0-4648-9C0C-B3696288B1E6}" type="parTrans" cxnId="{4725D9B6-8CD7-4C3B-A57D-D95DDDB368CF}">
      <dgm:prSet/>
      <dgm:spPr/>
      <dgm:t>
        <a:bodyPr/>
        <a:lstStyle/>
        <a:p>
          <a:endParaRPr lang="en-US"/>
        </a:p>
      </dgm:t>
    </dgm:pt>
    <dgm:pt modelId="{41476842-929D-4435-BC25-C3A0B44F2630}" type="sibTrans" cxnId="{4725D9B6-8CD7-4C3B-A57D-D95DDDB368CF}">
      <dgm:prSet/>
      <dgm:spPr/>
      <dgm:t>
        <a:bodyPr/>
        <a:lstStyle/>
        <a:p>
          <a:pPr>
            <a:lnSpc>
              <a:spcPct val="100000"/>
            </a:lnSpc>
          </a:pPr>
          <a:endParaRPr lang="en-US"/>
        </a:p>
      </dgm:t>
    </dgm:pt>
    <dgm:pt modelId="{3A9B2896-AF69-4F00-9164-3B32591F225A}">
      <dgm:prSet/>
      <dgm:spPr/>
      <dgm:t>
        <a:bodyPr/>
        <a:lstStyle/>
        <a:p>
          <a:pPr>
            <a:lnSpc>
              <a:spcPct val="100000"/>
            </a:lnSpc>
          </a:pPr>
          <a:r>
            <a:rPr lang="en-GB" b="1" dirty="0"/>
            <a:t>Enhanced data quality and reliability</a:t>
          </a:r>
          <a:r>
            <a:rPr lang="en-GB" dirty="0"/>
            <a:t>: Automated extraction and validation reduces human error, ensuring data consistency and accuracy.</a:t>
          </a:r>
          <a:endParaRPr lang="en-US" dirty="0"/>
        </a:p>
      </dgm:t>
    </dgm:pt>
    <dgm:pt modelId="{43D12370-9A25-49A2-80FA-0A7C1F697128}" type="parTrans" cxnId="{1F5D5CFD-5953-4DF3-BE44-93164037583C}">
      <dgm:prSet/>
      <dgm:spPr/>
      <dgm:t>
        <a:bodyPr/>
        <a:lstStyle/>
        <a:p>
          <a:endParaRPr lang="en-US"/>
        </a:p>
      </dgm:t>
    </dgm:pt>
    <dgm:pt modelId="{E989DB00-7A1A-45A6-8CEB-E60C3E791E57}" type="sibTrans" cxnId="{1F5D5CFD-5953-4DF3-BE44-93164037583C}">
      <dgm:prSet/>
      <dgm:spPr/>
      <dgm:t>
        <a:bodyPr/>
        <a:lstStyle/>
        <a:p>
          <a:pPr>
            <a:lnSpc>
              <a:spcPct val="100000"/>
            </a:lnSpc>
          </a:pPr>
          <a:endParaRPr lang="en-US"/>
        </a:p>
      </dgm:t>
    </dgm:pt>
    <dgm:pt modelId="{E3A5372B-845D-47ED-9241-1AC6F98F2E2A}">
      <dgm:prSet/>
      <dgm:spPr/>
      <dgm:t>
        <a:bodyPr/>
        <a:lstStyle/>
        <a:p>
          <a:pPr>
            <a:lnSpc>
              <a:spcPct val="100000"/>
            </a:lnSpc>
          </a:pPr>
          <a:r>
            <a:rPr lang="en-GB" b="1"/>
            <a:t>Scalability</a:t>
          </a:r>
          <a:r>
            <a:rPr lang="en-GB"/>
            <a:t>: The solution provides a robust foundation for future automation and integration with other enterprise systems (e.g., CRM, ERP).</a:t>
          </a:r>
          <a:endParaRPr lang="en-US"/>
        </a:p>
      </dgm:t>
    </dgm:pt>
    <dgm:pt modelId="{320D4C26-01CC-4BC5-BCE1-750B55266C1D}" type="parTrans" cxnId="{A1B4FC99-F72C-4198-9917-3C59B87BA4DE}">
      <dgm:prSet/>
      <dgm:spPr/>
      <dgm:t>
        <a:bodyPr/>
        <a:lstStyle/>
        <a:p>
          <a:endParaRPr lang="en-US"/>
        </a:p>
      </dgm:t>
    </dgm:pt>
    <dgm:pt modelId="{BF0FF71C-1AD3-4B79-BAE2-95F74908728B}" type="sibTrans" cxnId="{A1B4FC99-F72C-4198-9917-3C59B87BA4DE}">
      <dgm:prSet/>
      <dgm:spPr/>
      <dgm:t>
        <a:bodyPr/>
        <a:lstStyle/>
        <a:p>
          <a:pPr>
            <a:lnSpc>
              <a:spcPct val="100000"/>
            </a:lnSpc>
          </a:pPr>
          <a:endParaRPr lang="en-US"/>
        </a:p>
      </dgm:t>
    </dgm:pt>
    <dgm:pt modelId="{B70B0F0E-BEBF-4012-87A2-4C3D04008F32}">
      <dgm:prSet/>
      <dgm:spPr/>
      <dgm:t>
        <a:bodyPr/>
        <a:lstStyle/>
        <a:p>
          <a:pPr>
            <a:lnSpc>
              <a:spcPct val="100000"/>
            </a:lnSpc>
          </a:pPr>
          <a:r>
            <a:rPr lang="en-GB" b="1"/>
            <a:t>Real-time business intelligence</a:t>
          </a:r>
          <a:r>
            <a:rPr lang="en-GB"/>
            <a:t>: Management gains immediate access to consolidated and validated data, supporting agile, data-driven decision-making.</a:t>
          </a:r>
          <a:endParaRPr lang="en-US"/>
        </a:p>
      </dgm:t>
    </dgm:pt>
    <dgm:pt modelId="{CE1FF64E-F37E-4D0D-9081-67FC21518F47}" type="parTrans" cxnId="{74CFAFF0-826A-4C61-8D61-E34CA64B52CA}">
      <dgm:prSet/>
      <dgm:spPr/>
      <dgm:t>
        <a:bodyPr/>
        <a:lstStyle/>
        <a:p>
          <a:endParaRPr lang="en-US"/>
        </a:p>
      </dgm:t>
    </dgm:pt>
    <dgm:pt modelId="{A10F895C-5ECF-4599-B8EE-307027CADEF9}" type="sibTrans" cxnId="{74CFAFF0-826A-4C61-8D61-E34CA64B52CA}">
      <dgm:prSet/>
      <dgm:spPr/>
      <dgm:t>
        <a:bodyPr/>
        <a:lstStyle/>
        <a:p>
          <a:endParaRPr lang="en-US"/>
        </a:p>
      </dgm:t>
    </dgm:pt>
    <dgm:pt modelId="{805294E1-DC56-4E31-82E5-35A51134E917}" type="pres">
      <dgm:prSet presAssocID="{51AA6181-FB88-44F8-A20F-31F22A282F29}" presName="root" presStyleCnt="0">
        <dgm:presLayoutVars>
          <dgm:dir/>
          <dgm:resizeHandles val="exact"/>
        </dgm:presLayoutVars>
      </dgm:prSet>
      <dgm:spPr/>
    </dgm:pt>
    <dgm:pt modelId="{F6383184-FEBF-4986-805E-06D309D6DDDA}" type="pres">
      <dgm:prSet presAssocID="{51AA6181-FB88-44F8-A20F-31F22A282F29}" presName="container" presStyleCnt="0">
        <dgm:presLayoutVars>
          <dgm:dir/>
          <dgm:resizeHandles val="exact"/>
        </dgm:presLayoutVars>
      </dgm:prSet>
      <dgm:spPr/>
    </dgm:pt>
    <dgm:pt modelId="{08F90571-73A6-49C4-B892-FC918F8C3757}" type="pres">
      <dgm:prSet presAssocID="{1B196F75-E503-495D-A7AC-25E5CEAF2AA9}" presName="compNode" presStyleCnt="0"/>
      <dgm:spPr/>
    </dgm:pt>
    <dgm:pt modelId="{23E360C6-B4F0-43E2-8F66-96CA1028AFAD}" type="pres">
      <dgm:prSet presAssocID="{1B196F75-E503-495D-A7AC-25E5CEAF2AA9}" presName="iconBgRect" presStyleLbl="bgShp" presStyleIdx="0" presStyleCnt="4"/>
      <dgm:spPr/>
    </dgm:pt>
    <dgm:pt modelId="{78ED9FDF-5615-4BAE-9534-4EE4CA061F10}" type="pres">
      <dgm:prSet presAssocID="{1B196F75-E503-495D-A7AC-25E5CEAF2AA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817CEA00-87B7-42CD-9CEA-D533A402F895}" type="pres">
      <dgm:prSet presAssocID="{1B196F75-E503-495D-A7AC-25E5CEAF2AA9}" presName="spaceRect" presStyleCnt="0"/>
      <dgm:spPr/>
    </dgm:pt>
    <dgm:pt modelId="{2E81D5DF-A06F-49BB-A85A-C4EEDBC27367}" type="pres">
      <dgm:prSet presAssocID="{1B196F75-E503-495D-A7AC-25E5CEAF2AA9}" presName="textRect" presStyleLbl="revTx" presStyleIdx="0" presStyleCnt="4">
        <dgm:presLayoutVars>
          <dgm:chMax val="1"/>
          <dgm:chPref val="1"/>
        </dgm:presLayoutVars>
      </dgm:prSet>
      <dgm:spPr/>
    </dgm:pt>
    <dgm:pt modelId="{111C08A7-275C-4BE3-A497-0044FCC4B29E}" type="pres">
      <dgm:prSet presAssocID="{41476842-929D-4435-BC25-C3A0B44F2630}" presName="sibTrans" presStyleLbl="sibTrans2D1" presStyleIdx="0" presStyleCnt="0"/>
      <dgm:spPr/>
    </dgm:pt>
    <dgm:pt modelId="{A3FBA35B-CD2E-4425-B6F6-5D8BE69BE913}" type="pres">
      <dgm:prSet presAssocID="{3A9B2896-AF69-4F00-9164-3B32591F225A}" presName="compNode" presStyleCnt="0"/>
      <dgm:spPr/>
    </dgm:pt>
    <dgm:pt modelId="{C300676E-0160-4214-9C9C-1C9036940134}" type="pres">
      <dgm:prSet presAssocID="{3A9B2896-AF69-4F00-9164-3B32591F225A}" presName="iconBgRect" presStyleLbl="bgShp" presStyleIdx="1" presStyleCnt="4"/>
      <dgm:spPr/>
    </dgm:pt>
    <dgm:pt modelId="{3F79830B-45ED-4AAA-88BC-57C1889BFDB2}" type="pres">
      <dgm:prSet presAssocID="{3A9B2896-AF69-4F00-9164-3B32591F225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66B4CD1-001C-4F8E-AA9F-B72E333D3892}" type="pres">
      <dgm:prSet presAssocID="{3A9B2896-AF69-4F00-9164-3B32591F225A}" presName="spaceRect" presStyleCnt="0"/>
      <dgm:spPr/>
    </dgm:pt>
    <dgm:pt modelId="{70B5A1B3-2D65-4B0E-83AD-F19E33DD4064}" type="pres">
      <dgm:prSet presAssocID="{3A9B2896-AF69-4F00-9164-3B32591F225A}" presName="textRect" presStyleLbl="revTx" presStyleIdx="1" presStyleCnt="4">
        <dgm:presLayoutVars>
          <dgm:chMax val="1"/>
          <dgm:chPref val="1"/>
        </dgm:presLayoutVars>
      </dgm:prSet>
      <dgm:spPr/>
    </dgm:pt>
    <dgm:pt modelId="{0C6961D4-7A11-4ECB-9ABA-E7F1771DC62D}" type="pres">
      <dgm:prSet presAssocID="{E989DB00-7A1A-45A6-8CEB-E60C3E791E57}" presName="sibTrans" presStyleLbl="sibTrans2D1" presStyleIdx="0" presStyleCnt="0"/>
      <dgm:spPr/>
    </dgm:pt>
    <dgm:pt modelId="{6CA838E3-5E12-4CA0-A7A5-55FE97F880C6}" type="pres">
      <dgm:prSet presAssocID="{E3A5372B-845D-47ED-9241-1AC6F98F2E2A}" presName="compNode" presStyleCnt="0"/>
      <dgm:spPr/>
    </dgm:pt>
    <dgm:pt modelId="{55C7E848-AC12-474E-AD7C-E4F4A18CADF4}" type="pres">
      <dgm:prSet presAssocID="{E3A5372B-845D-47ED-9241-1AC6F98F2E2A}" presName="iconBgRect" presStyleLbl="bgShp" presStyleIdx="2" presStyleCnt="4"/>
      <dgm:spPr/>
    </dgm:pt>
    <dgm:pt modelId="{44013CC4-DB15-4832-83EC-7EB8335742A7}" type="pres">
      <dgm:prSet presAssocID="{E3A5372B-845D-47ED-9241-1AC6F98F2E2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30310BB2-AE4F-4A3E-A1FD-AE8DDF23FCA9}" type="pres">
      <dgm:prSet presAssocID="{E3A5372B-845D-47ED-9241-1AC6F98F2E2A}" presName="spaceRect" presStyleCnt="0"/>
      <dgm:spPr/>
    </dgm:pt>
    <dgm:pt modelId="{6B727CE1-5CC4-4BB5-ABBB-4FB52AF92E56}" type="pres">
      <dgm:prSet presAssocID="{E3A5372B-845D-47ED-9241-1AC6F98F2E2A}" presName="textRect" presStyleLbl="revTx" presStyleIdx="2" presStyleCnt="4">
        <dgm:presLayoutVars>
          <dgm:chMax val="1"/>
          <dgm:chPref val="1"/>
        </dgm:presLayoutVars>
      </dgm:prSet>
      <dgm:spPr/>
    </dgm:pt>
    <dgm:pt modelId="{2C346895-9782-4157-B767-4A296348F592}" type="pres">
      <dgm:prSet presAssocID="{BF0FF71C-1AD3-4B79-BAE2-95F74908728B}" presName="sibTrans" presStyleLbl="sibTrans2D1" presStyleIdx="0" presStyleCnt="0"/>
      <dgm:spPr/>
    </dgm:pt>
    <dgm:pt modelId="{3CF10378-2396-47C4-8D7D-3BA0F3CF5673}" type="pres">
      <dgm:prSet presAssocID="{B70B0F0E-BEBF-4012-87A2-4C3D04008F32}" presName="compNode" presStyleCnt="0"/>
      <dgm:spPr/>
    </dgm:pt>
    <dgm:pt modelId="{EAD97E99-1DA1-4BBB-B1EA-8478D341C6BF}" type="pres">
      <dgm:prSet presAssocID="{B70B0F0E-BEBF-4012-87A2-4C3D04008F32}" presName="iconBgRect" presStyleLbl="bgShp" presStyleIdx="3" presStyleCnt="4"/>
      <dgm:spPr/>
    </dgm:pt>
    <dgm:pt modelId="{9A5A2760-0585-4B6B-AB75-D4B28298B082}" type="pres">
      <dgm:prSet presAssocID="{B70B0F0E-BEBF-4012-87A2-4C3D04008F3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F5C34E2D-8229-4B66-9656-6A766D98C9FA}" type="pres">
      <dgm:prSet presAssocID="{B70B0F0E-BEBF-4012-87A2-4C3D04008F32}" presName="spaceRect" presStyleCnt="0"/>
      <dgm:spPr/>
    </dgm:pt>
    <dgm:pt modelId="{3F43FE20-1AC7-4A4A-A7DE-C61436B7E29F}" type="pres">
      <dgm:prSet presAssocID="{B70B0F0E-BEBF-4012-87A2-4C3D04008F32}" presName="textRect" presStyleLbl="revTx" presStyleIdx="3" presStyleCnt="4">
        <dgm:presLayoutVars>
          <dgm:chMax val="1"/>
          <dgm:chPref val="1"/>
        </dgm:presLayoutVars>
      </dgm:prSet>
      <dgm:spPr/>
    </dgm:pt>
  </dgm:ptLst>
  <dgm:cxnLst>
    <dgm:cxn modelId="{6B103929-DF56-49BD-B5A5-D164808621A6}" type="presOf" srcId="{B70B0F0E-BEBF-4012-87A2-4C3D04008F32}" destId="{3F43FE20-1AC7-4A4A-A7DE-C61436B7E29F}" srcOrd="0" destOrd="0" presId="urn:microsoft.com/office/officeart/2018/2/layout/IconCircleList"/>
    <dgm:cxn modelId="{FC86A26A-66C0-448C-B1BF-2CD874A428CD}" type="presOf" srcId="{BF0FF71C-1AD3-4B79-BAE2-95F74908728B}" destId="{2C346895-9782-4157-B767-4A296348F592}" srcOrd="0" destOrd="0" presId="urn:microsoft.com/office/officeart/2018/2/layout/IconCircleList"/>
    <dgm:cxn modelId="{35471271-09D8-4656-ADD2-C8E2F365F71F}" type="presOf" srcId="{E989DB00-7A1A-45A6-8CEB-E60C3E791E57}" destId="{0C6961D4-7A11-4ECB-9ABA-E7F1771DC62D}" srcOrd="0" destOrd="0" presId="urn:microsoft.com/office/officeart/2018/2/layout/IconCircleList"/>
    <dgm:cxn modelId="{06AE1779-B837-4466-8168-68619673930F}" type="presOf" srcId="{51AA6181-FB88-44F8-A20F-31F22A282F29}" destId="{805294E1-DC56-4E31-82E5-35A51134E917}" srcOrd="0" destOrd="0" presId="urn:microsoft.com/office/officeart/2018/2/layout/IconCircleList"/>
    <dgm:cxn modelId="{B7352E80-73C2-42A9-A7C1-3F238BA95319}" type="presOf" srcId="{3A9B2896-AF69-4F00-9164-3B32591F225A}" destId="{70B5A1B3-2D65-4B0E-83AD-F19E33DD4064}" srcOrd="0" destOrd="0" presId="urn:microsoft.com/office/officeart/2018/2/layout/IconCircleList"/>
    <dgm:cxn modelId="{96665589-BB35-47BE-A1AB-02AAC3790224}" type="presOf" srcId="{E3A5372B-845D-47ED-9241-1AC6F98F2E2A}" destId="{6B727CE1-5CC4-4BB5-ABBB-4FB52AF92E56}" srcOrd="0" destOrd="0" presId="urn:microsoft.com/office/officeart/2018/2/layout/IconCircleList"/>
    <dgm:cxn modelId="{A84DC390-F70B-4827-8FF5-2BD823802AEC}" type="presOf" srcId="{1B196F75-E503-495D-A7AC-25E5CEAF2AA9}" destId="{2E81D5DF-A06F-49BB-A85A-C4EEDBC27367}" srcOrd="0" destOrd="0" presId="urn:microsoft.com/office/officeart/2018/2/layout/IconCircleList"/>
    <dgm:cxn modelId="{1A985394-5F7C-4480-BA3E-36D51DB14775}" type="presOf" srcId="{41476842-929D-4435-BC25-C3A0B44F2630}" destId="{111C08A7-275C-4BE3-A497-0044FCC4B29E}" srcOrd="0" destOrd="0" presId="urn:microsoft.com/office/officeart/2018/2/layout/IconCircleList"/>
    <dgm:cxn modelId="{A1B4FC99-F72C-4198-9917-3C59B87BA4DE}" srcId="{51AA6181-FB88-44F8-A20F-31F22A282F29}" destId="{E3A5372B-845D-47ED-9241-1AC6F98F2E2A}" srcOrd="2" destOrd="0" parTransId="{320D4C26-01CC-4BC5-BCE1-750B55266C1D}" sibTransId="{BF0FF71C-1AD3-4B79-BAE2-95F74908728B}"/>
    <dgm:cxn modelId="{4725D9B6-8CD7-4C3B-A57D-D95DDDB368CF}" srcId="{51AA6181-FB88-44F8-A20F-31F22A282F29}" destId="{1B196F75-E503-495D-A7AC-25E5CEAF2AA9}" srcOrd="0" destOrd="0" parTransId="{3EE65151-FAC0-4648-9C0C-B3696288B1E6}" sibTransId="{41476842-929D-4435-BC25-C3A0B44F2630}"/>
    <dgm:cxn modelId="{74CFAFF0-826A-4C61-8D61-E34CA64B52CA}" srcId="{51AA6181-FB88-44F8-A20F-31F22A282F29}" destId="{B70B0F0E-BEBF-4012-87A2-4C3D04008F32}" srcOrd="3" destOrd="0" parTransId="{CE1FF64E-F37E-4D0D-9081-67FC21518F47}" sibTransId="{A10F895C-5ECF-4599-B8EE-307027CADEF9}"/>
    <dgm:cxn modelId="{1F5D5CFD-5953-4DF3-BE44-93164037583C}" srcId="{51AA6181-FB88-44F8-A20F-31F22A282F29}" destId="{3A9B2896-AF69-4F00-9164-3B32591F225A}" srcOrd="1" destOrd="0" parTransId="{43D12370-9A25-49A2-80FA-0A7C1F697128}" sibTransId="{E989DB00-7A1A-45A6-8CEB-E60C3E791E57}"/>
    <dgm:cxn modelId="{4ED0239D-9C98-4DBB-B86A-E8EA17F6ED23}" type="presParOf" srcId="{805294E1-DC56-4E31-82E5-35A51134E917}" destId="{F6383184-FEBF-4986-805E-06D309D6DDDA}" srcOrd="0" destOrd="0" presId="urn:microsoft.com/office/officeart/2018/2/layout/IconCircleList"/>
    <dgm:cxn modelId="{DC039205-9A50-4D21-8991-41CE41729D9C}" type="presParOf" srcId="{F6383184-FEBF-4986-805E-06D309D6DDDA}" destId="{08F90571-73A6-49C4-B892-FC918F8C3757}" srcOrd="0" destOrd="0" presId="urn:microsoft.com/office/officeart/2018/2/layout/IconCircleList"/>
    <dgm:cxn modelId="{53AADEE2-265B-4937-8E9E-8C64EB613146}" type="presParOf" srcId="{08F90571-73A6-49C4-B892-FC918F8C3757}" destId="{23E360C6-B4F0-43E2-8F66-96CA1028AFAD}" srcOrd="0" destOrd="0" presId="urn:microsoft.com/office/officeart/2018/2/layout/IconCircleList"/>
    <dgm:cxn modelId="{742196EB-CE9A-485F-BEB5-F80E4D01B9E0}" type="presParOf" srcId="{08F90571-73A6-49C4-B892-FC918F8C3757}" destId="{78ED9FDF-5615-4BAE-9534-4EE4CA061F10}" srcOrd="1" destOrd="0" presId="urn:microsoft.com/office/officeart/2018/2/layout/IconCircleList"/>
    <dgm:cxn modelId="{19E81A58-0A3E-4506-9580-5F7F402B1462}" type="presParOf" srcId="{08F90571-73A6-49C4-B892-FC918F8C3757}" destId="{817CEA00-87B7-42CD-9CEA-D533A402F895}" srcOrd="2" destOrd="0" presId="urn:microsoft.com/office/officeart/2018/2/layout/IconCircleList"/>
    <dgm:cxn modelId="{21AD0536-ADB7-4027-836D-CF431C5142DB}" type="presParOf" srcId="{08F90571-73A6-49C4-B892-FC918F8C3757}" destId="{2E81D5DF-A06F-49BB-A85A-C4EEDBC27367}" srcOrd="3" destOrd="0" presId="urn:microsoft.com/office/officeart/2018/2/layout/IconCircleList"/>
    <dgm:cxn modelId="{9F1DEDD0-8E50-4BFC-AB1F-B98DCD989475}" type="presParOf" srcId="{F6383184-FEBF-4986-805E-06D309D6DDDA}" destId="{111C08A7-275C-4BE3-A497-0044FCC4B29E}" srcOrd="1" destOrd="0" presId="urn:microsoft.com/office/officeart/2018/2/layout/IconCircleList"/>
    <dgm:cxn modelId="{B8CE00AB-7908-447C-8D3B-946A049C9113}" type="presParOf" srcId="{F6383184-FEBF-4986-805E-06D309D6DDDA}" destId="{A3FBA35B-CD2E-4425-B6F6-5D8BE69BE913}" srcOrd="2" destOrd="0" presId="urn:microsoft.com/office/officeart/2018/2/layout/IconCircleList"/>
    <dgm:cxn modelId="{E0F2F000-2593-431E-BFD6-923F144C8C2F}" type="presParOf" srcId="{A3FBA35B-CD2E-4425-B6F6-5D8BE69BE913}" destId="{C300676E-0160-4214-9C9C-1C9036940134}" srcOrd="0" destOrd="0" presId="urn:microsoft.com/office/officeart/2018/2/layout/IconCircleList"/>
    <dgm:cxn modelId="{32CDACCB-75D3-49CA-9FF5-B3FB2D157F55}" type="presParOf" srcId="{A3FBA35B-CD2E-4425-B6F6-5D8BE69BE913}" destId="{3F79830B-45ED-4AAA-88BC-57C1889BFDB2}" srcOrd="1" destOrd="0" presId="urn:microsoft.com/office/officeart/2018/2/layout/IconCircleList"/>
    <dgm:cxn modelId="{0E02B932-F5CB-445C-A548-6C0A6DA464C5}" type="presParOf" srcId="{A3FBA35B-CD2E-4425-B6F6-5D8BE69BE913}" destId="{E66B4CD1-001C-4F8E-AA9F-B72E333D3892}" srcOrd="2" destOrd="0" presId="urn:microsoft.com/office/officeart/2018/2/layout/IconCircleList"/>
    <dgm:cxn modelId="{C532B78E-8614-4CF8-A280-F3DE494E6A14}" type="presParOf" srcId="{A3FBA35B-CD2E-4425-B6F6-5D8BE69BE913}" destId="{70B5A1B3-2D65-4B0E-83AD-F19E33DD4064}" srcOrd="3" destOrd="0" presId="urn:microsoft.com/office/officeart/2018/2/layout/IconCircleList"/>
    <dgm:cxn modelId="{B6769CB6-DAFA-4633-B0A2-3261ADB44B54}" type="presParOf" srcId="{F6383184-FEBF-4986-805E-06D309D6DDDA}" destId="{0C6961D4-7A11-4ECB-9ABA-E7F1771DC62D}" srcOrd="3" destOrd="0" presId="urn:microsoft.com/office/officeart/2018/2/layout/IconCircleList"/>
    <dgm:cxn modelId="{87FEEF5C-F0A8-4EBB-B294-3DA07060C7B4}" type="presParOf" srcId="{F6383184-FEBF-4986-805E-06D309D6DDDA}" destId="{6CA838E3-5E12-4CA0-A7A5-55FE97F880C6}" srcOrd="4" destOrd="0" presId="urn:microsoft.com/office/officeart/2018/2/layout/IconCircleList"/>
    <dgm:cxn modelId="{158B030B-9B7D-4BC3-8FE1-58E5DC5F265F}" type="presParOf" srcId="{6CA838E3-5E12-4CA0-A7A5-55FE97F880C6}" destId="{55C7E848-AC12-474E-AD7C-E4F4A18CADF4}" srcOrd="0" destOrd="0" presId="urn:microsoft.com/office/officeart/2018/2/layout/IconCircleList"/>
    <dgm:cxn modelId="{B97BA075-4D12-4D69-B2C8-0019F6C554F9}" type="presParOf" srcId="{6CA838E3-5E12-4CA0-A7A5-55FE97F880C6}" destId="{44013CC4-DB15-4832-83EC-7EB8335742A7}" srcOrd="1" destOrd="0" presId="urn:microsoft.com/office/officeart/2018/2/layout/IconCircleList"/>
    <dgm:cxn modelId="{549178CC-3EBE-41F0-9F56-DC12C063A874}" type="presParOf" srcId="{6CA838E3-5E12-4CA0-A7A5-55FE97F880C6}" destId="{30310BB2-AE4F-4A3E-A1FD-AE8DDF23FCA9}" srcOrd="2" destOrd="0" presId="urn:microsoft.com/office/officeart/2018/2/layout/IconCircleList"/>
    <dgm:cxn modelId="{24153745-9874-4EA3-9119-5692983303DB}" type="presParOf" srcId="{6CA838E3-5E12-4CA0-A7A5-55FE97F880C6}" destId="{6B727CE1-5CC4-4BB5-ABBB-4FB52AF92E56}" srcOrd="3" destOrd="0" presId="urn:microsoft.com/office/officeart/2018/2/layout/IconCircleList"/>
    <dgm:cxn modelId="{13F3E4A7-2EB5-4A11-8A07-22A0BD99F3F8}" type="presParOf" srcId="{F6383184-FEBF-4986-805E-06D309D6DDDA}" destId="{2C346895-9782-4157-B767-4A296348F592}" srcOrd="5" destOrd="0" presId="urn:microsoft.com/office/officeart/2018/2/layout/IconCircleList"/>
    <dgm:cxn modelId="{4D9595C3-A01A-4246-8E6C-10EDD5DDCD83}" type="presParOf" srcId="{F6383184-FEBF-4986-805E-06D309D6DDDA}" destId="{3CF10378-2396-47C4-8D7D-3BA0F3CF5673}" srcOrd="6" destOrd="0" presId="urn:microsoft.com/office/officeart/2018/2/layout/IconCircleList"/>
    <dgm:cxn modelId="{CB910D65-A61F-4DFA-A6F7-3C0063A54F13}" type="presParOf" srcId="{3CF10378-2396-47C4-8D7D-3BA0F3CF5673}" destId="{EAD97E99-1DA1-4BBB-B1EA-8478D341C6BF}" srcOrd="0" destOrd="0" presId="urn:microsoft.com/office/officeart/2018/2/layout/IconCircleList"/>
    <dgm:cxn modelId="{A0D0340F-F041-4EF1-9DEE-73C12D7E4C16}" type="presParOf" srcId="{3CF10378-2396-47C4-8D7D-3BA0F3CF5673}" destId="{9A5A2760-0585-4B6B-AB75-D4B28298B082}" srcOrd="1" destOrd="0" presId="urn:microsoft.com/office/officeart/2018/2/layout/IconCircleList"/>
    <dgm:cxn modelId="{88FA2725-59F6-4741-BF28-C8E1C32EBFE2}" type="presParOf" srcId="{3CF10378-2396-47C4-8D7D-3BA0F3CF5673}" destId="{F5C34E2D-8229-4B66-9656-6A766D98C9FA}" srcOrd="2" destOrd="0" presId="urn:microsoft.com/office/officeart/2018/2/layout/IconCircleList"/>
    <dgm:cxn modelId="{295839E4-9D28-441F-B739-C26C77ACABF4}" type="presParOf" srcId="{3CF10378-2396-47C4-8D7D-3BA0F3CF5673}" destId="{3F43FE20-1AC7-4A4A-A7DE-C61436B7E29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AD451-90FA-454F-A2B5-463FEA601CB0}">
      <dsp:nvSpPr>
        <dsp:cNvPr id="0" name=""/>
        <dsp:cNvSpPr/>
      </dsp:nvSpPr>
      <dsp:spPr>
        <a:xfrm>
          <a:off x="947201" y="449322"/>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83CF19-1296-4EEA-885D-16AAE2B0347D}">
      <dsp:nvSpPr>
        <dsp:cNvPr id="0" name=""/>
        <dsp:cNvSpPr/>
      </dsp:nvSpPr>
      <dsp:spPr>
        <a:xfrm>
          <a:off x="59990" y="2395417"/>
          <a:ext cx="3226223" cy="1348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kern="1200" dirty="0"/>
            <a:t>Customer information is currently collected via web forms and email inquiries.</a:t>
          </a:r>
          <a:endParaRPr lang="en-US" sz="1800" kern="1200" dirty="0"/>
        </a:p>
      </dsp:txBody>
      <dsp:txXfrm>
        <a:off x="59990" y="2395417"/>
        <a:ext cx="3226223" cy="1348065"/>
      </dsp:txXfrm>
    </dsp:sp>
    <dsp:sp modelId="{7F96F78D-39E9-42AB-A292-64EB3BFEB025}">
      <dsp:nvSpPr>
        <dsp:cNvPr id="0" name=""/>
        <dsp:cNvSpPr/>
      </dsp:nvSpPr>
      <dsp:spPr>
        <a:xfrm>
          <a:off x="4738014" y="449322"/>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2B7F20-98F1-4DE5-A88A-8AEE67285F9C}">
      <dsp:nvSpPr>
        <dsp:cNvPr id="0" name=""/>
        <dsp:cNvSpPr/>
      </dsp:nvSpPr>
      <dsp:spPr>
        <a:xfrm>
          <a:off x="3850802" y="2395417"/>
          <a:ext cx="3226223" cy="1348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GB" sz="1600" kern="1200" dirty="0"/>
            <a:t>Invoices (received as PDF or HTML attachments via email) must be manually reviewed and entered into company records.</a:t>
          </a:r>
          <a:endParaRPr lang="en-US" sz="1600" kern="1200" dirty="0"/>
        </a:p>
      </dsp:txBody>
      <dsp:txXfrm>
        <a:off x="3850802" y="2395417"/>
        <a:ext cx="3226223" cy="1348065"/>
      </dsp:txXfrm>
    </dsp:sp>
    <dsp:sp modelId="{F1AD6610-49E6-447A-84C3-7DDC0D139931}">
      <dsp:nvSpPr>
        <dsp:cNvPr id="0" name=""/>
        <dsp:cNvSpPr/>
      </dsp:nvSpPr>
      <dsp:spPr>
        <a:xfrm>
          <a:off x="8528826" y="449322"/>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514A56-DED9-405E-BDE7-0151E6632EC8}">
      <dsp:nvSpPr>
        <dsp:cNvPr id="0" name=""/>
        <dsp:cNvSpPr/>
      </dsp:nvSpPr>
      <dsp:spPr>
        <a:xfrm>
          <a:off x="7641615" y="2395417"/>
          <a:ext cx="3226223" cy="13480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GB" sz="1600" kern="1200" dirty="0"/>
            <a:t>Staff are required to repeatedly enter, validate, and update data across multiple systems (e.g., Excel, Google Sheets), which increases the potential for inconsistencies and delays.</a:t>
          </a:r>
          <a:endParaRPr lang="en-US" sz="1600" kern="1200" dirty="0"/>
        </a:p>
      </dsp:txBody>
      <dsp:txXfrm>
        <a:off x="7641615" y="2395417"/>
        <a:ext cx="3226223" cy="1348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E8C31-C6AC-4FBA-9471-E2C694BE143B}">
      <dsp:nvSpPr>
        <dsp:cNvPr id="0" name=""/>
        <dsp:cNvSpPr/>
      </dsp:nvSpPr>
      <dsp:spPr>
        <a:xfrm>
          <a:off x="282221" y="141040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8A44B6-832A-4DAB-BD73-5E2492A43A4B}">
      <dsp:nvSpPr>
        <dsp:cNvPr id="0" name=""/>
        <dsp:cNvSpPr/>
      </dsp:nvSpPr>
      <dsp:spPr>
        <a:xfrm>
          <a:off x="570337" y="1698526"/>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41F732-4C10-4564-8AA2-AD7630FE7045}">
      <dsp:nvSpPr>
        <dsp:cNvPr id="0" name=""/>
        <dsp:cNvSpPr/>
      </dsp:nvSpPr>
      <dsp:spPr>
        <a:xfrm>
          <a:off x="1948202"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As TechFlow Solutions scales up its client onboarding and billing activities, the current approach will not suffice to ensure data integrity and service reliability.</a:t>
          </a:r>
          <a:endParaRPr lang="en-US" sz="1700" kern="1200"/>
        </a:p>
      </dsp:txBody>
      <dsp:txXfrm>
        <a:off x="1948202" y="1410409"/>
        <a:ext cx="3233964" cy="1371985"/>
      </dsp:txXfrm>
    </dsp:sp>
    <dsp:sp modelId="{4CA9DE68-4732-403A-B0C4-8CB1B9E38042}">
      <dsp:nvSpPr>
        <dsp:cNvPr id="0" name=""/>
        <dsp:cNvSpPr/>
      </dsp:nvSpPr>
      <dsp:spPr>
        <a:xfrm>
          <a:off x="5745661" y="141040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A54E60-1A89-4633-9B5A-DB4F1A3D0875}">
      <dsp:nvSpPr>
        <dsp:cNvPr id="0" name=""/>
        <dsp:cNvSpPr/>
      </dsp:nvSpPr>
      <dsp:spPr>
        <a:xfrm>
          <a:off x="6033778" y="1698526"/>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71955B-2DCB-4700-8C2B-1BC526A23F1A}">
      <dsp:nvSpPr>
        <dsp:cNvPr id="0" name=""/>
        <dsp:cNvSpPr/>
      </dsp:nvSpPr>
      <dsp:spPr>
        <a:xfrm>
          <a:off x="7411643" y="141040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90000"/>
            </a:lnSpc>
            <a:spcBef>
              <a:spcPct val="0"/>
            </a:spcBef>
            <a:spcAft>
              <a:spcPct val="35000"/>
            </a:spcAft>
            <a:buNone/>
          </a:pPr>
          <a:r>
            <a:rPr lang="en-GB" sz="1700" kern="1200"/>
            <a:t>Manual data handling increases GDPR and audit risks, particularly when customer records are stored in inconsistent or decentralized formats.</a:t>
          </a:r>
          <a:endParaRPr lang="en-US" sz="1700" kern="1200"/>
        </a:p>
      </dsp:txBody>
      <dsp:txXfrm>
        <a:off x="7411643" y="1410409"/>
        <a:ext cx="3233964" cy="13719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6D9B7-33E1-4C3B-9A18-861C5102D54D}">
      <dsp:nvSpPr>
        <dsp:cNvPr id="0" name=""/>
        <dsp:cNvSpPr/>
      </dsp:nvSpPr>
      <dsp:spPr>
        <a:xfrm>
          <a:off x="451952" y="890693"/>
          <a:ext cx="738808" cy="7388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5F625-E4B7-4738-81AC-5DD90D44FCDC}">
      <dsp:nvSpPr>
        <dsp:cNvPr id="0" name=""/>
        <dsp:cNvSpPr/>
      </dsp:nvSpPr>
      <dsp:spPr>
        <a:xfrm>
          <a:off x="457" y="1914878"/>
          <a:ext cx="1641796" cy="877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a:t>Automated data extraction</a:t>
          </a:r>
          <a:r>
            <a:rPr lang="en-GB" sz="1100" kern="1200"/>
            <a:t> from all major sources (forms, emails, invoices), minimizing the need for manual entry.</a:t>
          </a:r>
          <a:endParaRPr lang="en-US" sz="1100" kern="1200"/>
        </a:p>
      </dsp:txBody>
      <dsp:txXfrm>
        <a:off x="457" y="1914878"/>
        <a:ext cx="1641796" cy="877786"/>
      </dsp:txXfrm>
    </dsp:sp>
    <dsp:sp modelId="{F10EC94E-E56C-44E2-9F40-3672C6FCC17B}">
      <dsp:nvSpPr>
        <dsp:cNvPr id="0" name=""/>
        <dsp:cNvSpPr/>
      </dsp:nvSpPr>
      <dsp:spPr>
        <a:xfrm>
          <a:off x="2563499" y="890693"/>
          <a:ext cx="738808" cy="7388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A02548-38D5-46A2-A52E-0426F32B0BBF}">
      <dsp:nvSpPr>
        <dsp:cNvPr id="0" name=""/>
        <dsp:cNvSpPr/>
      </dsp:nvSpPr>
      <dsp:spPr>
        <a:xfrm>
          <a:off x="1929569" y="1914878"/>
          <a:ext cx="2006669" cy="877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dirty="0"/>
            <a:t>Human-in-the-loop workflow</a:t>
          </a:r>
          <a:r>
            <a:rPr lang="en-GB" sz="1100" kern="1200" dirty="0"/>
            <a:t>: The system must present each new entry for human review, with clear options to approve, edit, or reject data before final storage.</a:t>
          </a:r>
          <a:endParaRPr lang="en-US" sz="1100" kern="1200" dirty="0"/>
        </a:p>
      </dsp:txBody>
      <dsp:txXfrm>
        <a:off x="1929569" y="1914878"/>
        <a:ext cx="2006669" cy="877786"/>
      </dsp:txXfrm>
    </dsp:sp>
    <dsp:sp modelId="{333ED406-EFF4-424A-8797-796DFDBF974E}">
      <dsp:nvSpPr>
        <dsp:cNvPr id="0" name=""/>
        <dsp:cNvSpPr/>
      </dsp:nvSpPr>
      <dsp:spPr>
        <a:xfrm>
          <a:off x="4675047" y="890693"/>
          <a:ext cx="738808" cy="7388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FE6BE4-799B-4FBB-A7A7-DEC84B42789B}">
      <dsp:nvSpPr>
        <dsp:cNvPr id="0" name=""/>
        <dsp:cNvSpPr/>
      </dsp:nvSpPr>
      <dsp:spPr>
        <a:xfrm>
          <a:off x="4223553" y="1914878"/>
          <a:ext cx="1641796" cy="877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a:t>Centralized dashboard</a:t>
          </a:r>
          <a:r>
            <a:rPr lang="en-GB" sz="1100" kern="1200"/>
            <a:t>: Real-time monitoring of all data processing stages, including status tracking, error/warning alerts, and manual intervention capabilities.</a:t>
          </a:r>
          <a:endParaRPr lang="en-US" sz="1100" kern="1200"/>
        </a:p>
      </dsp:txBody>
      <dsp:txXfrm>
        <a:off x="4223553" y="1914878"/>
        <a:ext cx="1641796" cy="877786"/>
      </dsp:txXfrm>
    </dsp:sp>
    <dsp:sp modelId="{9CFBE38A-3186-4091-843A-40EB50F001A2}">
      <dsp:nvSpPr>
        <dsp:cNvPr id="0" name=""/>
        <dsp:cNvSpPr/>
      </dsp:nvSpPr>
      <dsp:spPr>
        <a:xfrm>
          <a:off x="6604159" y="890693"/>
          <a:ext cx="738808" cy="7388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61C1A5-525D-4310-93D1-378F520F06E8}">
      <dsp:nvSpPr>
        <dsp:cNvPr id="0" name=""/>
        <dsp:cNvSpPr/>
      </dsp:nvSpPr>
      <dsp:spPr>
        <a:xfrm>
          <a:off x="6152664" y="1914878"/>
          <a:ext cx="1641796" cy="877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a:t>Seamless integration</a:t>
          </a:r>
          <a:r>
            <a:rPr lang="en-GB" sz="1100" kern="1200"/>
            <a:t> with Google Sheets or Microsoft Excel for further data processing, reporting, and backup.</a:t>
          </a:r>
          <a:endParaRPr lang="en-US" sz="1100" kern="1200"/>
        </a:p>
      </dsp:txBody>
      <dsp:txXfrm>
        <a:off x="6152664" y="1914878"/>
        <a:ext cx="1641796" cy="877786"/>
      </dsp:txXfrm>
    </dsp:sp>
    <dsp:sp modelId="{DFB4983B-321B-4517-BA02-A92BA25D0FE6}">
      <dsp:nvSpPr>
        <dsp:cNvPr id="0" name=""/>
        <dsp:cNvSpPr/>
      </dsp:nvSpPr>
      <dsp:spPr>
        <a:xfrm>
          <a:off x="8533270" y="890693"/>
          <a:ext cx="738808" cy="7388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27E1A4-46C4-4A1D-BE67-54B09BC46CD3}">
      <dsp:nvSpPr>
        <dsp:cNvPr id="0" name=""/>
        <dsp:cNvSpPr/>
      </dsp:nvSpPr>
      <dsp:spPr>
        <a:xfrm>
          <a:off x="8081776" y="1914878"/>
          <a:ext cx="1641796" cy="877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dirty="0"/>
            <a:t>Full audit trail</a:t>
          </a:r>
          <a:r>
            <a:rPr lang="en-GB" sz="1100" kern="1200" dirty="0"/>
            <a:t> and robust error logging to ensure transparency and compliance.</a:t>
          </a:r>
          <a:endParaRPr lang="en-US" sz="1100" kern="1200" dirty="0"/>
        </a:p>
      </dsp:txBody>
      <dsp:txXfrm>
        <a:off x="8081776" y="1914878"/>
        <a:ext cx="1641796" cy="8777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360C6-B4F0-43E2-8F66-96CA1028AFAD}">
      <dsp:nvSpPr>
        <dsp:cNvPr id="0" name=""/>
        <dsp:cNvSpPr/>
      </dsp:nvSpPr>
      <dsp:spPr>
        <a:xfrm>
          <a:off x="282221" y="36802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ED9FDF-5615-4BAE-9534-4EE4CA061F10}">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81D5DF-A06F-49BB-A85A-C4EEDBC27367}">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b="1" kern="1200" dirty="0"/>
            <a:t>Increased productivity</a:t>
          </a:r>
          <a:r>
            <a:rPr lang="en-GB" sz="1700" kern="1200" dirty="0"/>
            <a:t>: By reducing repetitive manual tasks, staff can focus on higher-impact work, improving service quality and client satisfaction.</a:t>
          </a:r>
          <a:endParaRPr lang="en-US" sz="1700" kern="1200" dirty="0"/>
        </a:p>
      </dsp:txBody>
      <dsp:txXfrm>
        <a:off x="1948202" y="368029"/>
        <a:ext cx="3233964" cy="1371985"/>
      </dsp:txXfrm>
    </dsp:sp>
    <dsp:sp modelId="{C300676E-0160-4214-9C9C-1C9036940134}">
      <dsp:nvSpPr>
        <dsp:cNvPr id="0" name=""/>
        <dsp:cNvSpPr/>
      </dsp:nvSpPr>
      <dsp:spPr>
        <a:xfrm>
          <a:off x="5745661" y="368029"/>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79830B-45ED-4AAA-88BC-57C1889BFDB2}">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B5A1B3-2D65-4B0E-83AD-F19E33DD4064}">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b="1" kern="1200" dirty="0"/>
            <a:t>Enhanced data quality and reliability</a:t>
          </a:r>
          <a:r>
            <a:rPr lang="en-GB" sz="1700" kern="1200" dirty="0"/>
            <a:t>: Automated extraction and validation reduces human error, ensuring data consistency and accuracy.</a:t>
          </a:r>
          <a:endParaRPr lang="en-US" sz="1700" kern="1200" dirty="0"/>
        </a:p>
      </dsp:txBody>
      <dsp:txXfrm>
        <a:off x="7411643" y="368029"/>
        <a:ext cx="3233964" cy="1371985"/>
      </dsp:txXfrm>
    </dsp:sp>
    <dsp:sp modelId="{55C7E848-AC12-474E-AD7C-E4F4A18CADF4}">
      <dsp:nvSpPr>
        <dsp:cNvPr id="0" name=""/>
        <dsp:cNvSpPr/>
      </dsp:nvSpPr>
      <dsp:spPr>
        <a:xfrm>
          <a:off x="282221" y="2452790"/>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13CC4-DB15-4832-83EC-7EB8335742A7}">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727CE1-5CC4-4BB5-ABBB-4FB52AF92E56}">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b="1" kern="1200"/>
            <a:t>Scalability</a:t>
          </a:r>
          <a:r>
            <a:rPr lang="en-GB" sz="1700" kern="1200"/>
            <a:t>: The solution provides a robust foundation for future automation and integration with other enterprise systems (e.g., CRM, ERP).</a:t>
          </a:r>
          <a:endParaRPr lang="en-US" sz="1700" kern="1200"/>
        </a:p>
      </dsp:txBody>
      <dsp:txXfrm>
        <a:off x="1948202" y="2452790"/>
        <a:ext cx="3233964" cy="1371985"/>
      </dsp:txXfrm>
    </dsp:sp>
    <dsp:sp modelId="{EAD97E99-1DA1-4BBB-B1EA-8478D341C6BF}">
      <dsp:nvSpPr>
        <dsp:cNvPr id="0" name=""/>
        <dsp:cNvSpPr/>
      </dsp:nvSpPr>
      <dsp:spPr>
        <a:xfrm>
          <a:off x="5745661" y="2452790"/>
          <a:ext cx="1371985" cy="1371985"/>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5A2760-0585-4B6B-AB75-D4B28298B082}">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43FE20-1AC7-4A4A-A7DE-C61436B7E29F}">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GB" sz="1700" b="1" kern="1200"/>
            <a:t>Real-time business intelligence</a:t>
          </a:r>
          <a:r>
            <a:rPr lang="en-GB" sz="1700" kern="1200"/>
            <a:t>: Management gains immediate access to consolidated and validated data, supporting agile, data-driven decision-making.</a:t>
          </a:r>
          <a:endParaRPr lang="en-US" sz="1700" kern="1200"/>
        </a:p>
      </dsp:txBody>
      <dsp:txXfrm>
        <a:off x="7411643" y="2452790"/>
        <a:ext cx="3233964" cy="137198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52AAA-8661-BB74-AC00-2DECFF66DA1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858D0A97-2F74-49CD-7812-81A80F2699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FDF06DB2-140E-FCC1-9827-93800278433F}"/>
              </a:ext>
            </a:extLst>
          </p:cNvPr>
          <p:cNvSpPr>
            <a:spLocks noGrp="1"/>
          </p:cNvSpPr>
          <p:nvPr>
            <p:ph type="dt" sz="half" idx="10"/>
          </p:nvPr>
        </p:nvSpPr>
        <p:spPr/>
        <p:txBody>
          <a:bodyPr/>
          <a:lstStyle/>
          <a:p>
            <a:fld id="{B4AAD4C3-FABF-4F83-A506-F6287A507B8C}" type="datetimeFigureOut">
              <a:rPr lang="en-GB" smtClean="0"/>
              <a:t>01/08/2025</a:t>
            </a:fld>
            <a:endParaRPr lang="en-GB"/>
          </a:p>
        </p:txBody>
      </p:sp>
      <p:sp>
        <p:nvSpPr>
          <p:cNvPr id="5" name="Footer Placeholder 4">
            <a:extLst>
              <a:ext uri="{FF2B5EF4-FFF2-40B4-BE49-F238E27FC236}">
                <a16:creationId xmlns:a16="http://schemas.microsoft.com/office/drawing/2014/main" id="{25A74CC7-635F-66DE-1476-4AEDADA524B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350B73-A254-21FB-B978-2F76828B5D71}"/>
              </a:ext>
            </a:extLst>
          </p:cNvPr>
          <p:cNvSpPr>
            <a:spLocks noGrp="1"/>
          </p:cNvSpPr>
          <p:nvPr>
            <p:ph type="sldNum" sz="quarter" idx="12"/>
          </p:nvPr>
        </p:nvSpPr>
        <p:spPr/>
        <p:txBody>
          <a:bodyPr/>
          <a:lstStyle/>
          <a:p>
            <a:fld id="{43F64990-02AE-442B-B3E5-8CD529F043EA}" type="slidenum">
              <a:rPr lang="en-GB" smtClean="0"/>
              <a:t>‹#›</a:t>
            </a:fld>
            <a:endParaRPr lang="en-GB"/>
          </a:p>
        </p:txBody>
      </p:sp>
    </p:spTree>
    <p:extLst>
      <p:ext uri="{BB962C8B-B14F-4D97-AF65-F5344CB8AC3E}">
        <p14:creationId xmlns:p14="http://schemas.microsoft.com/office/powerpoint/2010/main" val="3666918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7080B-6A2A-E84A-261F-D0F92DF3DCCD}"/>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60247A6-A887-56B2-B5CE-2657A255F85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1076C89-B878-D0C4-7B85-340084B1FD5A}"/>
              </a:ext>
            </a:extLst>
          </p:cNvPr>
          <p:cNvSpPr>
            <a:spLocks noGrp="1"/>
          </p:cNvSpPr>
          <p:nvPr>
            <p:ph type="dt" sz="half" idx="10"/>
          </p:nvPr>
        </p:nvSpPr>
        <p:spPr/>
        <p:txBody>
          <a:bodyPr/>
          <a:lstStyle/>
          <a:p>
            <a:fld id="{B4AAD4C3-FABF-4F83-A506-F6287A507B8C}" type="datetimeFigureOut">
              <a:rPr lang="en-GB" smtClean="0"/>
              <a:t>01/08/2025</a:t>
            </a:fld>
            <a:endParaRPr lang="en-GB"/>
          </a:p>
        </p:txBody>
      </p:sp>
      <p:sp>
        <p:nvSpPr>
          <p:cNvPr id="5" name="Footer Placeholder 4">
            <a:extLst>
              <a:ext uri="{FF2B5EF4-FFF2-40B4-BE49-F238E27FC236}">
                <a16:creationId xmlns:a16="http://schemas.microsoft.com/office/drawing/2014/main" id="{A3E0C5D7-A183-F282-213C-721C40E484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F57B92-516F-D759-8F6D-E39FE790355C}"/>
              </a:ext>
            </a:extLst>
          </p:cNvPr>
          <p:cNvSpPr>
            <a:spLocks noGrp="1"/>
          </p:cNvSpPr>
          <p:nvPr>
            <p:ph type="sldNum" sz="quarter" idx="12"/>
          </p:nvPr>
        </p:nvSpPr>
        <p:spPr/>
        <p:txBody>
          <a:bodyPr/>
          <a:lstStyle/>
          <a:p>
            <a:fld id="{43F64990-02AE-442B-B3E5-8CD529F043EA}" type="slidenum">
              <a:rPr lang="en-GB" smtClean="0"/>
              <a:t>‹#›</a:t>
            </a:fld>
            <a:endParaRPr lang="en-GB"/>
          </a:p>
        </p:txBody>
      </p:sp>
    </p:spTree>
    <p:extLst>
      <p:ext uri="{BB962C8B-B14F-4D97-AF65-F5344CB8AC3E}">
        <p14:creationId xmlns:p14="http://schemas.microsoft.com/office/powerpoint/2010/main" val="3530283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A847E3-7B3C-7D58-9D46-6E29876389B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5329390-3827-7BF0-4A47-CBAC80D3E40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B50E04E-8500-3836-4448-05841E6E1F39}"/>
              </a:ext>
            </a:extLst>
          </p:cNvPr>
          <p:cNvSpPr>
            <a:spLocks noGrp="1"/>
          </p:cNvSpPr>
          <p:nvPr>
            <p:ph type="dt" sz="half" idx="10"/>
          </p:nvPr>
        </p:nvSpPr>
        <p:spPr/>
        <p:txBody>
          <a:bodyPr/>
          <a:lstStyle/>
          <a:p>
            <a:fld id="{B4AAD4C3-FABF-4F83-A506-F6287A507B8C}" type="datetimeFigureOut">
              <a:rPr lang="en-GB" smtClean="0"/>
              <a:t>01/08/2025</a:t>
            </a:fld>
            <a:endParaRPr lang="en-GB"/>
          </a:p>
        </p:txBody>
      </p:sp>
      <p:sp>
        <p:nvSpPr>
          <p:cNvPr id="5" name="Footer Placeholder 4">
            <a:extLst>
              <a:ext uri="{FF2B5EF4-FFF2-40B4-BE49-F238E27FC236}">
                <a16:creationId xmlns:a16="http://schemas.microsoft.com/office/drawing/2014/main" id="{55C54C8A-31F2-B3F0-99CD-F4FDDA5B47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8FD806-7CEB-F9FA-CACC-6B32212F95E1}"/>
              </a:ext>
            </a:extLst>
          </p:cNvPr>
          <p:cNvSpPr>
            <a:spLocks noGrp="1"/>
          </p:cNvSpPr>
          <p:nvPr>
            <p:ph type="sldNum" sz="quarter" idx="12"/>
          </p:nvPr>
        </p:nvSpPr>
        <p:spPr/>
        <p:txBody>
          <a:bodyPr/>
          <a:lstStyle/>
          <a:p>
            <a:fld id="{43F64990-02AE-442B-B3E5-8CD529F043EA}" type="slidenum">
              <a:rPr lang="en-GB" smtClean="0"/>
              <a:t>‹#›</a:t>
            </a:fld>
            <a:endParaRPr lang="en-GB"/>
          </a:p>
        </p:txBody>
      </p:sp>
    </p:spTree>
    <p:extLst>
      <p:ext uri="{BB962C8B-B14F-4D97-AF65-F5344CB8AC3E}">
        <p14:creationId xmlns:p14="http://schemas.microsoft.com/office/powerpoint/2010/main" val="321341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C012-9857-D7B9-7907-24A16FDEB59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CD8E430-B4CB-410A-0C07-5D9D511B327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8B089D5-0BD0-9909-345F-CB45BC718A67}"/>
              </a:ext>
            </a:extLst>
          </p:cNvPr>
          <p:cNvSpPr>
            <a:spLocks noGrp="1"/>
          </p:cNvSpPr>
          <p:nvPr>
            <p:ph type="dt" sz="half" idx="10"/>
          </p:nvPr>
        </p:nvSpPr>
        <p:spPr/>
        <p:txBody>
          <a:bodyPr/>
          <a:lstStyle/>
          <a:p>
            <a:fld id="{B4AAD4C3-FABF-4F83-A506-F6287A507B8C}" type="datetimeFigureOut">
              <a:rPr lang="en-GB" smtClean="0"/>
              <a:t>01/08/2025</a:t>
            </a:fld>
            <a:endParaRPr lang="en-GB"/>
          </a:p>
        </p:txBody>
      </p:sp>
      <p:sp>
        <p:nvSpPr>
          <p:cNvPr id="5" name="Footer Placeholder 4">
            <a:extLst>
              <a:ext uri="{FF2B5EF4-FFF2-40B4-BE49-F238E27FC236}">
                <a16:creationId xmlns:a16="http://schemas.microsoft.com/office/drawing/2014/main" id="{3984F54D-478A-F084-F2DF-6C1DB39C67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D7A5C2E-BB1F-27EC-62E2-6280A9E25340}"/>
              </a:ext>
            </a:extLst>
          </p:cNvPr>
          <p:cNvSpPr>
            <a:spLocks noGrp="1"/>
          </p:cNvSpPr>
          <p:nvPr>
            <p:ph type="sldNum" sz="quarter" idx="12"/>
          </p:nvPr>
        </p:nvSpPr>
        <p:spPr/>
        <p:txBody>
          <a:bodyPr/>
          <a:lstStyle/>
          <a:p>
            <a:fld id="{43F64990-02AE-442B-B3E5-8CD529F043EA}" type="slidenum">
              <a:rPr lang="en-GB" smtClean="0"/>
              <a:t>‹#›</a:t>
            </a:fld>
            <a:endParaRPr lang="en-GB"/>
          </a:p>
        </p:txBody>
      </p:sp>
    </p:spTree>
    <p:extLst>
      <p:ext uri="{BB962C8B-B14F-4D97-AF65-F5344CB8AC3E}">
        <p14:creationId xmlns:p14="http://schemas.microsoft.com/office/powerpoint/2010/main" val="3290452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E734-3CDD-D539-D5E0-B8FC250DA16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9300B03C-3D42-A765-5DDA-1C922AD181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4E948C4-F3AD-CD6A-6359-5A3C42CB93C2}"/>
              </a:ext>
            </a:extLst>
          </p:cNvPr>
          <p:cNvSpPr>
            <a:spLocks noGrp="1"/>
          </p:cNvSpPr>
          <p:nvPr>
            <p:ph type="dt" sz="half" idx="10"/>
          </p:nvPr>
        </p:nvSpPr>
        <p:spPr/>
        <p:txBody>
          <a:bodyPr/>
          <a:lstStyle/>
          <a:p>
            <a:fld id="{B4AAD4C3-FABF-4F83-A506-F6287A507B8C}" type="datetimeFigureOut">
              <a:rPr lang="en-GB" smtClean="0"/>
              <a:t>01/08/2025</a:t>
            </a:fld>
            <a:endParaRPr lang="en-GB"/>
          </a:p>
        </p:txBody>
      </p:sp>
      <p:sp>
        <p:nvSpPr>
          <p:cNvPr id="5" name="Footer Placeholder 4">
            <a:extLst>
              <a:ext uri="{FF2B5EF4-FFF2-40B4-BE49-F238E27FC236}">
                <a16:creationId xmlns:a16="http://schemas.microsoft.com/office/drawing/2014/main" id="{AC973DB7-F7B5-0B93-DFBC-57AF3D1BFF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3F149B-A063-7634-0FF2-A81B444B005C}"/>
              </a:ext>
            </a:extLst>
          </p:cNvPr>
          <p:cNvSpPr>
            <a:spLocks noGrp="1"/>
          </p:cNvSpPr>
          <p:nvPr>
            <p:ph type="sldNum" sz="quarter" idx="12"/>
          </p:nvPr>
        </p:nvSpPr>
        <p:spPr/>
        <p:txBody>
          <a:bodyPr/>
          <a:lstStyle/>
          <a:p>
            <a:fld id="{43F64990-02AE-442B-B3E5-8CD529F043EA}" type="slidenum">
              <a:rPr lang="en-GB" smtClean="0"/>
              <a:t>‹#›</a:t>
            </a:fld>
            <a:endParaRPr lang="en-GB"/>
          </a:p>
        </p:txBody>
      </p:sp>
    </p:spTree>
    <p:extLst>
      <p:ext uri="{BB962C8B-B14F-4D97-AF65-F5344CB8AC3E}">
        <p14:creationId xmlns:p14="http://schemas.microsoft.com/office/powerpoint/2010/main" val="3118330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EFD5-FA16-DC9B-D16F-2746241F908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221F1D2-EEC7-B429-6777-BFA84185227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FEA8EF21-99AB-5BC9-CE4E-E9B1445158A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70F943D4-76DF-4799-8BAE-02DB713AFD25}"/>
              </a:ext>
            </a:extLst>
          </p:cNvPr>
          <p:cNvSpPr>
            <a:spLocks noGrp="1"/>
          </p:cNvSpPr>
          <p:nvPr>
            <p:ph type="dt" sz="half" idx="10"/>
          </p:nvPr>
        </p:nvSpPr>
        <p:spPr/>
        <p:txBody>
          <a:bodyPr/>
          <a:lstStyle/>
          <a:p>
            <a:fld id="{B4AAD4C3-FABF-4F83-A506-F6287A507B8C}" type="datetimeFigureOut">
              <a:rPr lang="en-GB" smtClean="0"/>
              <a:t>01/08/2025</a:t>
            </a:fld>
            <a:endParaRPr lang="en-GB"/>
          </a:p>
        </p:txBody>
      </p:sp>
      <p:sp>
        <p:nvSpPr>
          <p:cNvPr id="6" name="Footer Placeholder 5">
            <a:extLst>
              <a:ext uri="{FF2B5EF4-FFF2-40B4-BE49-F238E27FC236}">
                <a16:creationId xmlns:a16="http://schemas.microsoft.com/office/drawing/2014/main" id="{D3365A6D-0A64-2AB0-CEEF-8DC5964251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F152C5-D2BF-7678-4792-1842033FC52B}"/>
              </a:ext>
            </a:extLst>
          </p:cNvPr>
          <p:cNvSpPr>
            <a:spLocks noGrp="1"/>
          </p:cNvSpPr>
          <p:nvPr>
            <p:ph type="sldNum" sz="quarter" idx="12"/>
          </p:nvPr>
        </p:nvSpPr>
        <p:spPr/>
        <p:txBody>
          <a:bodyPr/>
          <a:lstStyle/>
          <a:p>
            <a:fld id="{43F64990-02AE-442B-B3E5-8CD529F043EA}" type="slidenum">
              <a:rPr lang="en-GB" smtClean="0"/>
              <a:t>‹#›</a:t>
            </a:fld>
            <a:endParaRPr lang="en-GB"/>
          </a:p>
        </p:txBody>
      </p:sp>
    </p:spTree>
    <p:extLst>
      <p:ext uri="{BB962C8B-B14F-4D97-AF65-F5344CB8AC3E}">
        <p14:creationId xmlns:p14="http://schemas.microsoft.com/office/powerpoint/2010/main" val="428170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E016-9191-D166-9CDA-FB0C66B2F009}"/>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8F442570-5ADC-F615-32DA-F06BB401FC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A735005-D5F2-BF3C-67E3-1880530FD55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9AAD7F0-50AD-EE21-938B-51BDE27BD5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A082D0B-9AD4-AD49-857C-CBB3B7701BD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DED8C40-11F6-66BC-8358-03E998460F4A}"/>
              </a:ext>
            </a:extLst>
          </p:cNvPr>
          <p:cNvSpPr>
            <a:spLocks noGrp="1"/>
          </p:cNvSpPr>
          <p:nvPr>
            <p:ph type="dt" sz="half" idx="10"/>
          </p:nvPr>
        </p:nvSpPr>
        <p:spPr/>
        <p:txBody>
          <a:bodyPr/>
          <a:lstStyle/>
          <a:p>
            <a:fld id="{B4AAD4C3-FABF-4F83-A506-F6287A507B8C}" type="datetimeFigureOut">
              <a:rPr lang="en-GB" smtClean="0"/>
              <a:t>01/08/2025</a:t>
            </a:fld>
            <a:endParaRPr lang="en-GB"/>
          </a:p>
        </p:txBody>
      </p:sp>
      <p:sp>
        <p:nvSpPr>
          <p:cNvPr id="8" name="Footer Placeholder 7">
            <a:extLst>
              <a:ext uri="{FF2B5EF4-FFF2-40B4-BE49-F238E27FC236}">
                <a16:creationId xmlns:a16="http://schemas.microsoft.com/office/drawing/2014/main" id="{F07169FC-A194-EE35-F2BF-2A908B6517C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70FDC6C-8733-065E-6B48-961532D745C9}"/>
              </a:ext>
            </a:extLst>
          </p:cNvPr>
          <p:cNvSpPr>
            <a:spLocks noGrp="1"/>
          </p:cNvSpPr>
          <p:nvPr>
            <p:ph type="sldNum" sz="quarter" idx="12"/>
          </p:nvPr>
        </p:nvSpPr>
        <p:spPr/>
        <p:txBody>
          <a:bodyPr/>
          <a:lstStyle/>
          <a:p>
            <a:fld id="{43F64990-02AE-442B-B3E5-8CD529F043EA}" type="slidenum">
              <a:rPr lang="en-GB" smtClean="0"/>
              <a:t>‹#›</a:t>
            </a:fld>
            <a:endParaRPr lang="en-GB"/>
          </a:p>
        </p:txBody>
      </p:sp>
    </p:spTree>
    <p:extLst>
      <p:ext uri="{BB962C8B-B14F-4D97-AF65-F5344CB8AC3E}">
        <p14:creationId xmlns:p14="http://schemas.microsoft.com/office/powerpoint/2010/main" val="2486774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D55A2-8B77-579E-A22B-0E89B4F3EB44}"/>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E38E2F3-363F-7889-5657-A0679277F147}"/>
              </a:ext>
            </a:extLst>
          </p:cNvPr>
          <p:cNvSpPr>
            <a:spLocks noGrp="1"/>
          </p:cNvSpPr>
          <p:nvPr>
            <p:ph type="dt" sz="half" idx="10"/>
          </p:nvPr>
        </p:nvSpPr>
        <p:spPr/>
        <p:txBody>
          <a:bodyPr/>
          <a:lstStyle/>
          <a:p>
            <a:fld id="{B4AAD4C3-FABF-4F83-A506-F6287A507B8C}" type="datetimeFigureOut">
              <a:rPr lang="en-GB" smtClean="0"/>
              <a:t>01/08/2025</a:t>
            </a:fld>
            <a:endParaRPr lang="en-GB"/>
          </a:p>
        </p:txBody>
      </p:sp>
      <p:sp>
        <p:nvSpPr>
          <p:cNvPr id="4" name="Footer Placeholder 3">
            <a:extLst>
              <a:ext uri="{FF2B5EF4-FFF2-40B4-BE49-F238E27FC236}">
                <a16:creationId xmlns:a16="http://schemas.microsoft.com/office/drawing/2014/main" id="{36BB0DCD-B560-9657-10AD-B05E994F33B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E17F54B-2DED-4D2E-F5C0-F4811510FDDD}"/>
              </a:ext>
            </a:extLst>
          </p:cNvPr>
          <p:cNvSpPr>
            <a:spLocks noGrp="1"/>
          </p:cNvSpPr>
          <p:nvPr>
            <p:ph type="sldNum" sz="quarter" idx="12"/>
          </p:nvPr>
        </p:nvSpPr>
        <p:spPr/>
        <p:txBody>
          <a:bodyPr/>
          <a:lstStyle/>
          <a:p>
            <a:fld id="{43F64990-02AE-442B-B3E5-8CD529F043EA}" type="slidenum">
              <a:rPr lang="en-GB" smtClean="0"/>
              <a:t>‹#›</a:t>
            </a:fld>
            <a:endParaRPr lang="en-GB"/>
          </a:p>
        </p:txBody>
      </p:sp>
    </p:spTree>
    <p:extLst>
      <p:ext uri="{BB962C8B-B14F-4D97-AF65-F5344CB8AC3E}">
        <p14:creationId xmlns:p14="http://schemas.microsoft.com/office/powerpoint/2010/main" val="2563175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64675E-39D7-057A-AD34-6535C58BB98A}"/>
              </a:ext>
            </a:extLst>
          </p:cNvPr>
          <p:cNvSpPr>
            <a:spLocks noGrp="1"/>
          </p:cNvSpPr>
          <p:nvPr>
            <p:ph type="dt" sz="half" idx="10"/>
          </p:nvPr>
        </p:nvSpPr>
        <p:spPr/>
        <p:txBody>
          <a:bodyPr/>
          <a:lstStyle/>
          <a:p>
            <a:fld id="{B4AAD4C3-FABF-4F83-A506-F6287A507B8C}" type="datetimeFigureOut">
              <a:rPr lang="en-GB" smtClean="0"/>
              <a:t>01/08/2025</a:t>
            </a:fld>
            <a:endParaRPr lang="en-GB"/>
          </a:p>
        </p:txBody>
      </p:sp>
      <p:sp>
        <p:nvSpPr>
          <p:cNvPr id="3" name="Footer Placeholder 2">
            <a:extLst>
              <a:ext uri="{FF2B5EF4-FFF2-40B4-BE49-F238E27FC236}">
                <a16:creationId xmlns:a16="http://schemas.microsoft.com/office/drawing/2014/main" id="{70C49CB8-7C61-295C-A347-EE14CA39613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58F1F10-C236-DBAD-DEAB-194F3E8882B1}"/>
              </a:ext>
            </a:extLst>
          </p:cNvPr>
          <p:cNvSpPr>
            <a:spLocks noGrp="1"/>
          </p:cNvSpPr>
          <p:nvPr>
            <p:ph type="sldNum" sz="quarter" idx="12"/>
          </p:nvPr>
        </p:nvSpPr>
        <p:spPr/>
        <p:txBody>
          <a:bodyPr/>
          <a:lstStyle/>
          <a:p>
            <a:fld id="{43F64990-02AE-442B-B3E5-8CD529F043EA}" type="slidenum">
              <a:rPr lang="en-GB" smtClean="0"/>
              <a:t>‹#›</a:t>
            </a:fld>
            <a:endParaRPr lang="en-GB"/>
          </a:p>
        </p:txBody>
      </p:sp>
    </p:spTree>
    <p:extLst>
      <p:ext uri="{BB962C8B-B14F-4D97-AF65-F5344CB8AC3E}">
        <p14:creationId xmlns:p14="http://schemas.microsoft.com/office/powerpoint/2010/main" val="2611232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557D0-28F0-F70F-7D1F-B56715135C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06074BA8-F10C-E245-80C7-FA4AFFE900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1784842-0AE7-E939-8B68-F251056365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1C7CB7-F3D3-B6B4-803A-D81F00117072}"/>
              </a:ext>
            </a:extLst>
          </p:cNvPr>
          <p:cNvSpPr>
            <a:spLocks noGrp="1"/>
          </p:cNvSpPr>
          <p:nvPr>
            <p:ph type="dt" sz="half" idx="10"/>
          </p:nvPr>
        </p:nvSpPr>
        <p:spPr/>
        <p:txBody>
          <a:bodyPr/>
          <a:lstStyle/>
          <a:p>
            <a:fld id="{B4AAD4C3-FABF-4F83-A506-F6287A507B8C}" type="datetimeFigureOut">
              <a:rPr lang="en-GB" smtClean="0"/>
              <a:t>01/08/2025</a:t>
            </a:fld>
            <a:endParaRPr lang="en-GB"/>
          </a:p>
        </p:txBody>
      </p:sp>
      <p:sp>
        <p:nvSpPr>
          <p:cNvPr id="6" name="Footer Placeholder 5">
            <a:extLst>
              <a:ext uri="{FF2B5EF4-FFF2-40B4-BE49-F238E27FC236}">
                <a16:creationId xmlns:a16="http://schemas.microsoft.com/office/drawing/2014/main" id="{B45329D7-491B-12B4-0E0D-5D4BDA0EE6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EF3E2E-6B18-3EFF-5C76-01CD1D0B2FD5}"/>
              </a:ext>
            </a:extLst>
          </p:cNvPr>
          <p:cNvSpPr>
            <a:spLocks noGrp="1"/>
          </p:cNvSpPr>
          <p:nvPr>
            <p:ph type="sldNum" sz="quarter" idx="12"/>
          </p:nvPr>
        </p:nvSpPr>
        <p:spPr/>
        <p:txBody>
          <a:bodyPr/>
          <a:lstStyle/>
          <a:p>
            <a:fld id="{43F64990-02AE-442B-B3E5-8CD529F043EA}" type="slidenum">
              <a:rPr lang="en-GB" smtClean="0"/>
              <a:t>‹#›</a:t>
            </a:fld>
            <a:endParaRPr lang="en-GB"/>
          </a:p>
        </p:txBody>
      </p:sp>
    </p:spTree>
    <p:extLst>
      <p:ext uri="{BB962C8B-B14F-4D97-AF65-F5344CB8AC3E}">
        <p14:creationId xmlns:p14="http://schemas.microsoft.com/office/powerpoint/2010/main" val="320020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0F3F-FCFB-2412-2D36-501CEA2533B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77F7D60F-6070-09DC-1B8D-BFAE3459C0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84C9752-ACE3-54E0-929D-298422693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B4059A7-7AF2-48EA-8EC1-833246E9C960}"/>
              </a:ext>
            </a:extLst>
          </p:cNvPr>
          <p:cNvSpPr>
            <a:spLocks noGrp="1"/>
          </p:cNvSpPr>
          <p:nvPr>
            <p:ph type="dt" sz="half" idx="10"/>
          </p:nvPr>
        </p:nvSpPr>
        <p:spPr/>
        <p:txBody>
          <a:bodyPr/>
          <a:lstStyle/>
          <a:p>
            <a:fld id="{B4AAD4C3-FABF-4F83-A506-F6287A507B8C}" type="datetimeFigureOut">
              <a:rPr lang="en-GB" smtClean="0"/>
              <a:t>01/08/2025</a:t>
            </a:fld>
            <a:endParaRPr lang="en-GB"/>
          </a:p>
        </p:txBody>
      </p:sp>
      <p:sp>
        <p:nvSpPr>
          <p:cNvPr id="6" name="Footer Placeholder 5">
            <a:extLst>
              <a:ext uri="{FF2B5EF4-FFF2-40B4-BE49-F238E27FC236}">
                <a16:creationId xmlns:a16="http://schemas.microsoft.com/office/drawing/2014/main" id="{E36B41F5-95DF-326C-48EF-F39C711C1D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EE918C-8CA6-0FE6-B8A9-D60370D7054C}"/>
              </a:ext>
            </a:extLst>
          </p:cNvPr>
          <p:cNvSpPr>
            <a:spLocks noGrp="1"/>
          </p:cNvSpPr>
          <p:nvPr>
            <p:ph type="sldNum" sz="quarter" idx="12"/>
          </p:nvPr>
        </p:nvSpPr>
        <p:spPr/>
        <p:txBody>
          <a:bodyPr/>
          <a:lstStyle/>
          <a:p>
            <a:fld id="{43F64990-02AE-442B-B3E5-8CD529F043EA}" type="slidenum">
              <a:rPr lang="en-GB" smtClean="0"/>
              <a:t>‹#›</a:t>
            </a:fld>
            <a:endParaRPr lang="en-GB"/>
          </a:p>
        </p:txBody>
      </p:sp>
    </p:spTree>
    <p:extLst>
      <p:ext uri="{BB962C8B-B14F-4D97-AF65-F5344CB8AC3E}">
        <p14:creationId xmlns:p14="http://schemas.microsoft.com/office/powerpoint/2010/main" val="4065121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3233A1-4B8E-4AE4-C09F-F480E54D27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52FA426-5813-56DF-8058-05DF61E85C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5BA0725-710B-DCA4-E44D-EC4A23DF03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AAD4C3-FABF-4F83-A506-F6287A507B8C}" type="datetimeFigureOut">
              <a:rPr lang="en-GB" smtClean="0"/>
              <a:t>01/08/2025</a:t>
            </a:fld>
            <a:endParaRPr lang="en-GB"/>
          </a:p>
        </p:txBody>
      </p:sp>
      <p:sp>
        <p:nvSpPr>
          <p:cNvPr id="5" name="Footer Placeholder 4">
            <a:extLst>
              <a:ext uri="{FF2B5EF4-FFF2-40B4-BE49-F238E27FC236}">
                <a16:creationId xmlns:a16="http://schemas.microsoft.com/office/drawing/2014/main" id="{C78D569F-AA5D-BDB7-5313-E44F4D5008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4A7A6AD-6D91-8B0F-DCAE-0215FD381D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F64990-02AE-442B-B3E5-8CD529F043EA}" type="slidenum">
              <a:rPr lang="en-GB" smtClean="0"/>
              <a:t>‹#›</a:t>
            </a:fld>
            <a:endParaRPr lang="en-GB"/>
          </a:p>
        </p:txBody>
      </p:sp>
    </p:spTree>
    <p:extLst>
      <p:ext uri="{BB962C8B-B14F-4D97-AF65-F5344CB8AC3E}">
        <p14:creationId xmlns:p14="http://schemas.microsoft.com/office/powerpoint/2010/main" val="1759482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thenaGenAI"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AthenaGenA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hyperlink" Target="https://github.com/AthenaGenAI" TargetMode="Externa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thenaGenA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github.com/AthenaGenAI"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github.com/AthenaGenAI"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hyperlink" Target="https://github.com/AthenaGenAI" TargetMode="Externa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hyperlink" Target="https://github.com/AthenaGenAI" TargetMode="Externa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thenaGenAI"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AFBB560-BCCB-1B57-5D11-183DE910BF44}"/>
              </a:ext>
            </a:extLst>
          </p:cNvPr>
          <p:cNvSpPr>
            <a:spLocks noGrp="1"/>
          </p:cNvSpPr>
          <p:nvPr>
            <p:ph type="ctrTitle"/>
          </p:nvPr>
        </p:nvSpPr>
        <p:spPr>
          <a:xfrm>
            <a:off x="1314824" y="735106"/>
            <a:ext cx="10053763" cy="2928470"/>
          </a:xfrm>
        </p:spPr>
        <p:txBody>
          <a:bodyPr anchor="b">
            <a:normAutofit/>
          </a:bodyPr>
          <a:lstStyle/>
          <a:p>
            <a:pPr algn="l"/>
            <a:r>
              <a:rPr lang="en-GB" sz="4800" b="1" dirty="0">
                <a:solidFill>
                  <a:srgbClr val="FFFFFF"/>
                </a:solidFill>
              </a:rPr>
              <a:t>Customer Needs Analysis  Understanding the Business Problem</a:t>
            </a:r>
            <a:br>
              <a:rPr lang="en-GB" sz="4800" b="1" dirty="0">
                <a:solidFill>
                  <a:srgbClr val="FFFFFF"/>
                </a:solidFill>
              </a:rPr>
            </a:br>
            <a:endParaRPr lang="en-GB" sz="4800" dirty="0">
              <a:solidFill>
                <a:srgbClr val="FFFFFF"/>
              </a:solidFill>
            </a:endParaRPr>
          </a:p>
        </p:txBody>
      </p:sp>
      <p:sp>
        <p:nvSpPr>
          <p:cNvPr id="3" name="Subtitle 2">
            <a:extLst>
              <a:ext uri="{FF2B5EF4-FFF2-40B4-BE49-F238E27FC236}">
                <a16:creationId xmlns:a16="http://schemas.microsoft.com/office/drawing/2014/main" id="{087FD192-B428-2ABD-0BBD-EDA82F55A86C}"/>
              </a:ext>
            </a:extLst>
          </p:cNvPr>
          <p:cNvSpPr>
            <a:spLocks noGrp="1"/>
          </p:cNvSpPr>
          <p:nvPr>
            <p:ph type="subTitle" idx="1"/>
          </p:nvPr>
        </p:nvSpPr>
        <p:spPr>
          <a:xfrm>
            <a:off x="1350682" y="4870824"/>
            <a:ext cx="10005951" cy="1458258"/>
          </a:xfrm>
        </p:spPr>
        <p:txBody>
          <a:bodyPr anchor="ctr">
            <a:normAutofit/>
          </a:bodyPr>
          <a:lstStyle/>
          <a:p>
            <a:pPr algn="l"/>
            <a:r>
              <a:rPr lang="en-GB" b="1" dirty="0"/>
              <a:t>Client:</a:t>
            </a:r>
            <a:r>
              <a:rPr lang="en-GB" dirty="0"/>
              <a:t> </a:t>
            </a:r>
            <a:r>
              <a:rPr lang="en-GB" dirty="0" err="1"/>
              <a:t>TechFlow</a:t>
            </a:r>
            <a:r>
              <a:rPr lang="en-GB" dirty="0"/>
              <a:t> Solutions</a:t>
            </a:r>
            <a:br>
              <a:rPr lang="en-GB" dirty="0"/>
            </a:br>
            <a:r>
              <a:rPr lang="en-GB" b="1" dirty="0"/>
              <a:t>Industry:</a:t>
            </a:r>
            <a:r>
              <a:rPr lang="en-GB" dirty="0"/>
              <a:t> IT Services</a:t>
            </a:r>
            <a:br>
              <a:rPr lang="en-GB" dirty="0"/>
            </a:br>
            <a:r>
              <a:rPr lang="en-GB" b="1" dirty="0"/>
              <a:t>Company Size:</a:t>
            </a:r>
            <a:r>
              <a:rPr lang="en-GB" dirty="0"/>
              <a:t> 50-100 employees</a:t>
            </a:r>
          </a:p>
        </p:txBody>
      </p:sp>
      <p:sp>
        <p:nvSpPr>
          <p:cNvPr id="4" name="TextBox 3">
            <a:extLst>
              <a:ext uri="{FF2B5EF4-FFF2-40B4-BE49-F238E27FC236}">
                <a16:creationId xmlns:a16="http://schemas.microsoft.com/office/drawing/2014/main" id="{DECCFB89-3FA3-5C4B-BAF7-29F8EB44CD93}"/>
              </a:ext>
            </a:extLst>
          </p:cNvPr>
          <p:cNvSpPr txBox="1"/>
          <p:nvPr/>
        </p:nvSpPr>
        <p:spPr>
          <a:xfrm>
            <a:off x="0" y="-965"/>
            <a:ext cx="12192000" cy="338554"/>
          </a:xfrm>
          <a:prstGeom prst="rect">
            <a:avLst/>
          </a:prstGeom>
          <a:noFill/>
        </p:spPr>
        <p:txBody>
          <a:bodyPr wrap="square" rtlCol="0">
            <a:spAutoFit/>
          </a:bodyPr>
          <a:lstStyle/>
          <a:p>
            <a:r>
              <a:rPr lang="en-GB" sz="1600" dirty="0" err="1">
                <a:solidFill>
                  <a:schemeClr val="bg1"/>
                </a:solidFill>
                <a:hlinkClick r:id="rId2">
                  <a:extLst>
                    <a:ext uri="{A12FA001-AC4F-418D-AE19-62706E023703}">
                      <ahyp:hlinkClr xmlns:ahyp="http://schemas.microsoft.com/office/drawing/2018/hyperlinkcolor" val="tx"/>
                    </a:ext>
                  </a:extLst>
                </a:hlinkClick>
              </a:rPr>
              <a:t>AthenaGenAI</a:t>
            </a:r>
            <a:endParaRPr lang="en-GB" sz="1600" dirty="0">
              <a:solidFill>
                <a:schemeClr val="bg1"/>
              </a:solidFill>
            </a:endParaRPr>
          </a:p>
        </p:txBody>
      </p:sp>
    </p:spTree>
    <p:extLst>
      <p:ext uri="{BB962C8B-B14F-4D97-AF65-F5344CB8AC3E}">
        <p14:creationId xmlns:p14="http://schemas.microsoft.com/office/powerpoint/2010/main" val="4202763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8B048B-5949-0210-DF4E-F8D99021A06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5FE3B5-437B-932F-5714-C508AD43CF5B}"/>
              </a:ext>
            </a:extLst>
          </p:cNvPr>
          <p:cNvSpPr>
            <a:spLocks noGrp="1"/>
          </p:cNvSpPr>
          <p:nvPr>
            <p:ph type="title"/>
          </p:nvPr>
        </p:nvSpPr>
        <p:spPr>
          <a:xfrm>
            <a:off x="1371599" y="476250"/>
            <a:ext cx="9895951" cy="851957"/>
          </a:xfrm>
        </p:spPr>
        <p:txBody>
          <a:bodyPr>
            <a:normAutofit fontScale="90000"/>
          </a:bodyPr>
          <a:lstStyle/>
          <a:p>
            <a:r>
              <a:rPr lang="en-GB" sz="3400" b="1" dirty="0">
                <a:solidFill>
                  <a:srgbClr val="FFFFFF"/>
                </a:solidFill>
              </a:rPr>
              <a:t>Executive Summary</a:t>
            </a:r>
            <a:br>
              <a:rPr lang="en-GB" sz="3400" b="1" dirty="0">
                <a:solidFill>
                  <a:srgbClr val="FFFFFF"/>
                </a:solidFill>
              </a:rPr>
            </a:br>
            <a:endParaRPr lang="en-GB" sz="3400" dirty="0">
              <a:solidFill>
                <a:srgbClr val="FFFFFF"/>
              </a:solidFill>
            </a:endParaRPr>
          </a:p>
        </p:txBody>
      </p:sp>
      <p:sp>
        <p:nvSpPr>
          <p:cNvPr id="3" name="Content Placeholder 2">
            <a:extLst>
              <a:ext uri="{FF2B5EF4-FFF2-40B4-BE49-F238E27FC236}">
                <a16:creationId xmlns:a16="http://schemas.microsoft.com/office/drawing/2014/main" id="{3B03E503-6D7A-F9F4-4C08-9114D54B193A}"/>
              </a:ext>
            </a:extLst>
          </p:cNvPr>
          <p:cNvSpPr>
            <a:spLocks noGrp="1"/>
          </p:cNvSpPr>
          <p:nvPr>
            <p:ph idx="1"/>
          </p:nvPr>
        </p:nvSpPr>
        <p:spPr>
          <a:xfrm>
            <a:off x="1371599" y="1891970"/>
            <a:ext cx="9724031" cy="4109585"/>
          </a:xfrm>
        </p:spPr>
        <p:txBody>
          <a:bodyPr anchor="ctr">
            <a:normAutofit/>
          </a:bodyPr>
          <a:lstStyle/>
          <a:p>
            <a:r>
              <a:rPr lang="en-GB" sz="2000" dirty="0" err="1"/>
              <a:t>TechFlow</a:t>
            </a:r>
            <a:r>
              <a:rPr lang="en-GB" sz="2000" dirty="0"/>
              <a:t> Solutions, a growing IT services provider, faces a significant operational bottleneck due to the manual handling of customer data and invoices. With the business expanding and the client base diversifying, the current processes for recording, validating, and consolidating information from customer forms, emails, and invoices have become increasingly unsustainable. The lack of automation not only increases administrative overhead and the risk of human error, but also limits the company’s ability to scale, respond quickly to client requests, and maintain data integrity.</a:t>
            </a:r>
          </a:p>
          <a:p>
            <a:r>
              <a:rPr lang="en-GB" sz="2000" dirty="0"/>
              <a:t>Our analysis indicates that introducing a tailored, semi-automated data management solution—designed with human oversight at each critical step—will enable </a:t>
            </a:r>
            <a:r>
              <a:rPr lang="en-GB" sz="2000" dirty="0" err="1"/>
              <a:t>TechFlow</a:t>
            </a:r>
            <a:r>
              <a:rPr lang="en-GB" sz="2000" dirty="0"/>
              <a:t> Solutions to achieve greater operational efficiency, reduce costs, and unlock new opportunities for data-driven decision-making.</a:t>
            </a:r>
          </a:p>
          <a:p>
            <a:endParaRPr lang="en-GB" sz="2000" dirty="0"/>
          </a:p>
        </p:txBody>
      </p:sp>
      <p:sp>
        <p:nvSpPr>
          <p:cNvPr id="4" name="TextBox 3">
            <a:extLst>
              <a:ext uri="{FF2B5EF4-FFF2-40B4-BE49-F238E27FC236}">
                <a16:creationId xmlns:a16="http://schemas.microsoft.com/office/drawing/2014/main" id="{A65C3681-F875-868B-4375-B513498FA284}"/>
              </a:ext>
            </a:extLst>
          </p:cNvPr>
          <p:cNvSpPr txBox="1"/>
          <p:nvPr/>
        </p:nvSpPr>
        <p:spPr>
          <a:xfrm>
            <a:off x="0" y="-965"/>
            <a:ext cx="12192000" cy="338554"/>
          </a:xfrm>
          <a:prstGeom prst="rect">
            <a:avLst/>
          </a:prstGeom>
          <a:noFill/>
        </p:spPr>
        <p:txBody>
          <a:bodyPr wrap="square" rtlCol="0">
            <a:spAutoFit/>
          </a:bodyPr>
          <a:lstStyle/>
          <a:p>
            <a:r>
              <a:rPr lang="en-GB" sz="1600" dirty="0" err="1">
                <a:solidFill>
                  <a:schemeClr val="bg1"/>
                </a:solidFill>
                <a:hlinkClick r:id="rId2">
                  <a:extLst>
                    <a:ext uri="{A12FA001-AC4F-418D-AE19-62706E023703}">
                      <ahyp:hlinkClr xmlns:ahyp="http://schemas.microsoft.com/office/drawing/2018/hyperlinkcolor" val="tx"/>
                    </a:ext>
                  </a:extLst>
                </a:hlinkClick>
              </a:rPr>
              <a:t>AthenaGenAI</a:t>
            </a:r>
            <a:endParaRPr lang="en-GB" sz="1600" dirty="0">
              <a:solidFill>
                <a:schemeClr val="bg1"/>
              </a:solidFill>
            </a:endParaRPr>
          </a:p>
        </p:txBody>
      </p:sp>
    </p:spTree>
    <p:extLst>
      <p:ext uri="{BB962C8B-B14F-4D97-AF65-F5344CB8AC3E}">
        <p14:creationId xmlns:p14="http://schemas.microsoft.com/office/powerpoint/2010/main" val="592102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63F8ED-C509-49DC-3197-426108F4786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DE1A14-C7DB-7269-C5C7-1AFA2BF90937}"/>
              </a:ext>
            </a:extLst>
          </p:cNvPr>
          <p:cNvSpPr>
            <a:spLocks noGrp="1"/>
          </p:cNvSpPr>
          <p:nvPr>
            <p:ph type="title"/>
          </p:nvPr>
        </p:nvSpPr>
        <p:spPr>
          <a:xfrm>
            <a:off x="1371597" y="348865"/>
            <a:ext cx="10044023" cy="877729"/>
          </a:xfrm>
        </p:spPr>
        <p:txBody>
          <a:bodyPr anchor="ctr">
            <a:normAutofit/>
          </a:bodyPr>
          <a:lstStyle/>
          <a:p>
            <a:r>
              <a:rPr lang="en-GB" sz="2800" b="1" dirty="0">
                <a:solidFill>
                  <a:srgbClr val="FFFFFF"/>
                </a:solidFill>
              </a:rPr>
              <a:t>Detailed Assessment of the Current Situation</a:t>
            </a:r>
            <a:br>
              <a:rPr lang="en-GB" sz="2800" b="1" dirty="0">
                <a:solidFill>
                  <a:srgbClr val="FFFFFF"/>
                </a:solidFill>
              </a:rPr>
            </a:br>
            <a:r>
              <a:rPr lang="en-GB" sz="2400" b="1" dirty="0">
                <a:solidFill>
                  <a:srgbClr val="FFFFFF"/>
                </a:solidFill>
              </a:rPr>
              <a:t>a. Manual Data Capture from Multiple Channels</a:t>
            </a:r>
            <a:endParaRPr lang="en-GB" sz="2800" dirty="0">
              <a:solidFill>
                <a:srgbClr val="FFFFFF"/>
              </a:solidFill>
            </a:endParaRPr>
          </a:p>
        </p:txBody>
      </p:sp>
      <p:graphicFrame>
        <p:nvGraphicFramePr>
          <p:cNvPr id="5" name="Content Placeholder 2">
            <a:extLst>
              <a:ext uri="{FF2B5EF4-FFF2-40B4-BE49-F238E27FC236}">
                <a16:creationId xmlns:a16="http://schemas.microsoft.com/office/drawing/2014/main" id="{515B1484-C9DE-61FB-863E-9E3C4066FAD0}"/>
              </a:ext>
            </a:extLst>
          </p:cNvPr>
          <p:cNvGraphicFramePr>
            <a:graphicFrameLocks noGrp="1"/>
          </p:cNvGraphicFramePr>
          <p:nvPr>
            <p:ph idx="1"/>
            <p:extLst>
              <p:ext uri="{D42A27DB-BD31-4B8C-83A1-F6EECF244321}">
                <p14:modId xmlns:p14="http://schemas.microsoft.com/office/powerpoint/2010/main" val="84520751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C3C0FBE-F613-5632-EA6B-3017F85FE8FD}"/>
              </a:ext>
            </a:extLst>
          </p:cNvPr>
          <p:cNvSpPr txBox="1"/>
          <p:nvPr/>
        </p:nvSpPr>
        <p:spPr>
          <a:xfrm>
            <a:off x="0" y="-965"/>
            <a:ext cx="12192000" cy="338554"/>
          </a:xfrm>
          <a:prstGeom prst="rect">
            <a:avLst/>
          </a:prstGeom>
          <a:noFill/>
        </p:spPr>
        <p:txBody>
          <a:bodyPr wrap="square" rtlCol="0">
            <a:spAutoFit/>
          </a:bodyPr>
          <a:lstStyle/>
          <a:p>
            <a:r>
              <a:rPr lang="en-GB" sz="1600" dirty="0" err="1">
                <a:solidFill>
                  <a:schemeClr val="bg1"/>
                </a:solidFill>
                <a:hlinkClick r:id="rId7">
                  <a:extLst>
                    <a:ext uri="{A12FA001-AC4F-418D-AE19-62706E023703}">
                      <ahyp:hlinkClr xmlns:ahyp="http://schemas.microsoft.com/office/drawing/2018/hyperlinkcolor" val="tx"/>
                    </a:ext>
                  </a:extLst>
                </a:hlinkClick>
              </a:rPr>
              <a:t>AthenaGenAI</a:t>
            </a:r>
            <a:endParaRPr lang="en-GB" sz="1600" dirty="0">
              <a:solidFill>
                <a:schemeClr val="bg1"/>
              </a:solidFill>
            </a:endParaRPr>
          </a:p>
        </p:txBody>
      </p:sp>
    </p:spTree>
    <p:extLst>
      <p:ext uri="{BB962C8B-B14F-4D97-AF65-F5344CB8AC3E}">
        <p14:creationId xmlns:p14="http://schemas.microsoft.com/office/powerpoint/2010/main" val="1430544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425365-C613-0D6C-BC71-BE3F65CF4144}"/>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1C3C27-7EB5-04A2-FC3F-BF5B4430EDCB}"/>
              </a:ext>
            </a:extLst>
          </p:cNvPr>
          <p:cNvSpPr>
            <a:spLocks noGrp="1"/>
          </p:cNvSpPr>
          <p:nvPr>
            <p:ph idx="1"/>
          </p:nvPr>
        </p:nvSpPr>
        <p:spPr>
          <a:xfrm>
            <a:off x="1371599" y="2318197"/>
            <a:ext cx="9724031" cy="3683358"/>
          </a:xfrm>
        </p:spPr>
        <p:txBody>
          <a:bodyPr anchor="ctr">
            <a:normAutofit/>
          </a:bodyPr>
          <a:lstStyle/>
          <a:p>
            <a:r>
              <a:rPr lang="en-GB" sz="2000" b="1" dirty="0"/>
              <a:t>High error rate</a:t>
            </a:r>
            <a:r>
              <a:rPr lang="en-GB" sz="2000" dirty="0"/>
              <a:t> due to manual transcription, especially when dealing with Greek names, multiple currencies, or detailed invoice line items.</a:t>
            </a:r>
          </a:p>
          <a:p>
            <a:r>
              <a:rPr lang="en-GB" sz="2000" b="1" dirty="0"/>
              <a:t>Time-consuming operations</a:t>
            </a:r>
            <a:r>
              <a:rPr lang="en-GB" sz="2000" dirty="0"/>
              <a:t> that divert personnel from higher-value activities (e.g., customer support, business development).</a:t>
            </a:r>
          </a:p>
          <a:p>
            <a:r>
              <a:rPr lang="en-GB" sz="2000" b="1" dirty="0"/>
              <a:t>Fragmented data storage</a:t>
            </a:r>
            <a:r>
              <a:rPr lang="en-GB" sz="2000" dirty="0"/>
              <a:t> leads to difficulties in tracking customer requests, invoice status, and service delivery metrics.</a:t>
            </a:r>
          </a:p>
          <a:p>
            <a:r>
              <a:rPr lang="en-GB" sz="2000" b="1" dirty="0"/>
              <a:t>Limited real-time visibility</a:t>
            </a:r>
            <a:r>
              <a:rPr lang="en-GB" sz="2000" dirty="0"/>
              <a:t> for management, impeding timely decision-making and reporting.</a:t>
            </a:r>
          </a:p>
          <a:p>
            <a:endParaRPr lang="en-GB" sz="2000" dirty="0"/>
          </a:p>
        </p:txBody>
      </p:sp>
      <p:sp>
        <p:nvSpPr>
          <p:cNvPr id="5" name="TextBox 4">
            <a:extLst>
              <a:ext uri="{FF2B5EF4-FFF2-40B4-BE49-F238E27FC236}">
                <a16:creationId xmlns:a16="http://schemas.microsoft.com/office/drawing/2014/main" id="{6D6D1005-ABEF-28C9-794C-9341D2F3224F}"/>
              </a:ext>
            </a:extLst>
          </p:cNvPr>
          <p:cNvSpPr txBox="1"/>
          <p:nvPr/>
        </p:nvSpPr>
        <p:spPr>
          <a:xfrm>
            <a:off x="0" y="-965"/>
            <a:ext cx="12192000" cy="338554"/>
          </a:xfrm>
          <a:prstGeom prst="rect">
            <a:avLst/>
          </a:prstGeom>
          <a:noFill/>
        </p:spPr>
        <p:txBody>
          <a:bodyPr wrap="square" rtlCol="0">
            <a:spAutoFit/>
          </a:bodyPr>
          <a:lstStyle/>
          <a:p>
            <a:r>
              <a:rPr lang="en-GB" sz="1600" dirty="0" err="1">
                <a:solidFill>
                  <a:schemeClr val="bg1"/>
                </a:solidFill>
                <a:hlinkClick r:id="rId2">
                  <a:extLst>
                    <a:ext uri="{A12FA001-AC4F-418D-AE19-62706E023703}">
                      <ahyp:hlinkClr xmlns:ahyp="http://schemas.microsoft.com/office/drawing/2018/hyperlinkcolor" val="tx"/>
                    </a:ext>
                  </a:extLst>
                </a:hlinkClick>
              </a:rPr>
              <a:t>AthenaGenAI</a:t>
            </a:r>
            <a:endParaRPr lang="en-GB" sz="1600" dirty="0">
              <a:solidFill>
                <a:schemeClr val="bg1"/>
              </a:solidFill>
            </a:endParaRPr>
          </a:p>
        </p:txBody>
      </p:sp>
      <p:sp>
        <p:nvSpPr>
          <p:cNvPr id="7" name="Title 1">
            <a:extLst>
              <a:ext uri="{FF2B5EF4-FFF2-40B4-BE49-F238E27FC236}">
                <a16:creationId xmlns:a16="http://schemas.microsoft.com/office/drawing/2014/main" id="{D07E7D86-BEDB-9C69-124C-40D7F2FFE3F9}"/>
              </a:ext>
            </a:extLst>
          </p:cNvPr>
          <p:cNvSpPr>
            <a:spLocks noGrp="1"/>
          </p:cNvSpPr>
          <p:nvPr>
            <p:ph type="title"/>
          </p:nvPr>
        </p:nvSpPr>
        <p:spPr>
          <a:xfrm>
            <a:off x="1371597" y="348865"/>
            <a:ext cx="10044023" cy="877729"/>
          </a:xfrm>
        </p:spPr>
        <p:txBody>
          <a:bodyPr anchor="ctr">
            <a:noAutofit/>
          </a:bodyPr>
          <a:lstStyle/>
          <a:p>
            <a:br>
              <a:rPr lang="en-GB" sz="2800" b="1" dirty="0">
                <a:solidFill>
                  <a:srgbClr val="FFFFFF"/>
                </a:solidFill>
              </a:rPr>
            </a:br>
            <a:r>
              <a:rPr lang="en-GB" sz="2800" b="1" dirty="0">
                <a:solidFill>
                  <a:srgbClr val="FFFFFF"/>
                </a:solidFill>
              </a:rPr>
              <a:t>Detailed Assessment of the Current Situation</a:t>
            </a:r>
            <a:br>
              <a:rPr lang="en-GB" sz="2800" b="1" dirty="0">
                <a:solidFill>
                  <a:srgbClr val="FFFFFF"/>
                </a:solidFill>
              </a:rPr>
            </a:br>
            <a:r>
              <a:rPr lang="en-GB" sz="2400" b="1" dirty="0">
                <a:solidFill>
                  <a:srgbClr val="FFFFFF"/>
                </a:solidFill>
              </a:rPr>
              <a:t>b. Risk Factors and Pain Points</a:t>
            </a:r>
            <a:br>
              <a:rPr lang="en-GB" sz="2800" dirty="0"/>
            </a:br>
            <a:endParaRPr lang="en-GB" sz="2800" dirty="0">
              <a:solidFill>
                <a:srgbClr val="FFFFFF"/>
              </a:solidFill>
            </a:endParaRPr>
          </a:p>
        </p:txBody>
      </p:sp>
    </p:spTree>
    <p:extLst>
      <p:ext uri="{BB962C8B-B14F-4D97-AF65-F5344CB8AC3E}">
        <p14:creationId xmlns:p14="http://schemas.microsoft.com/office/powerpoint/2010/main" val="148261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6470ED-1E8A-E55B-4672-9EB0C599C8BA}"/>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23AAAA-B883-1F1D-9A42-FEBE948143F4}"/>
              </a:ext>
            </a:extLst>
          </p:cNvPr>
          <p:cNvSpPr>
            <a:spLocks noGrp="1"/>
          </p:cNvSpPr>
          <p:nvPr>
            <p:ph type="title"/>
          </p:nvPr>
        </p:nvSpPr>
        <p:spPr>
          <a:xfrm>
            <a:off x="1136397" y="502020"/>
            <a:ext cx="5323715" cy="1642970"/>
          </a:xfrm>
        </p:spPr>
        <p:txBody>
          <a:bodyPr anchor="b">
            <a:normAutofit/>
          </a:bodyPr>
          <a:lstStyle/>
          <a:p>
            <a:r>
              <a:rPr lang="en-GB" sz="2800" b="1" dirty="0"/>
              <a:t>Detailed Assessment of the Current Situation </a:t>
            </a:r>
            <a:br>
              <a:rPr lang="en-GB" sz="2800" b="1" dirty="0"/>
            </a:br>
            <a:r>
              <a:rPr lang="en-GB" sz="2400" b="1" dirty="0"/>
              <a:t>c. Specific Data Processing Needs</a:t>
            </a:r>
            <a:br>
              <a:rPr lang="en-GB" sz="2800" dirty="0"/>
            </a:br>
            <a:endParaRPr lang="en-GB" sz="2800" dirty="0"/>
          </a:p>
        </p:txBody>
      </p:sp>
      <p:sp>
        <p:nvSpPr>
          <p:cNvPr id="3" name="Content Placeholder 2">
            <a:extLst>
              <a:ext uri="{FF2B5EF4-FFF2-40B4-BE49-F238E27FC236}">
                <a16:creationId xmlns:a16="http://schemas.microsoft.com/office/drawing/2014/main" id="{F7535802-15B4-3581-90C1-4F8A753E2308}"/>
              </a:ext>
            </a:extLst>
          </p:cNvPr>
          <p:cNvSpPr>
            <a:spLocks noGrp="1"/>
          </p:cNvSpPr>
          <p:nvPr>
            <p:ph idx="1"/>
          </p:nvPr>
        </p:nvSpPr>
        <p:spPr>
          <a:xfrm>
            <a:off x="1144923" y="2405894"/>
            <a:ext cx="5315189" cy="3535083"/>
          </a:xfrm>
        </p:spPr>
        <p:txBody>
          <a:bodyPr anchor="t">
            <a:normAutofit/>
          </a:bodyPr>
          <a:lstStyle/>
          <a:p>
            <a:r>
              <a:rPr lang="en-GB" sz="1600" dirty="0"/>
              <a:t>Extraction of structured data (name, email, phone, company, requested service, date) from diverse form formats (HTML).</a:t>
            </a:r>
          </a:p>
          <a:p>
            <a:r>
              <a:rPr lang="en-GB" sz="1600" dirty="0"/>
              <a:t>Parsing and classification of incoming emails: distinguishing between customer inquiries and invoice notifications.</a:t>
            </a:r>
          </a:p>
          <a:p>
            <a:r>
              <a:rPr lang="en-GB" sz="1600" dirty="0"/>
              <a:t>Automated extraction of financial information from invoices, including invoice number, date, customer, net/gross amount, and VAT.</a:t>
            </a:r>
          </a:p>
          <a:p>
            <a:r>
              <a:rPr lang="en-GB" sz="1600" dirty="0"/>
              <a:t>Centralized, searchable storage of all extracted data for operational reporting and compliance.</a:t>
            </a:r>
          </a:p>
          <a:p>
            <a:endParaRPr lang="en-GB" sz="1600" dirty="0"/>
          </a:p>
        </p:txBody>
      </p:sp>
      <p:sp>
        <p:nvSpPr>
          <p:cNvPr id="24" name="Rectangle 2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Database">
            <a:extLst>
              <a:ext uri="{FF2B5EF4-FFF2-40B4-BE49-F238E27FC236}">
                <a16:creationId xmlns:a16="http://schemas.microsoft.com/office/drawing/2014/main" id="{025E8096-88EE-922D-5875-BFB164CEF13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
        <p:nvSpPr>
          <p:cNvPr id="4" name="TextBox 3">
            <a:extLst>
              <a:ext uri="{FF2B5EF4-FFF2-40B4-BE49-F238E27FC236}">
                <a16:creationId xmlns:a16="http://schemas.microsoft.com/office/drawing/2014/main" id="{652EC918-5282-17BF-378A-B973F0052B0C}"/>
              </a:ext>
            </a:extLst>
          </p:cNvPr>
          <p:cNvSpPr txBox="1"/>
          <p:nvPr/>
        </p:nvSpPr>
        <p:spPr>
          <a:xfrm>
            <a:off x="0" y="-965"/>
            <a:ext cx="12192000" cy="338554"/>
          </a:xfrm>
          <a:prstGeom prst="rect">
            <a:avLst/>
          </a:prstGeom>
          <a:noFill/>
        </p:spPr>
        <p:txBody>
          <a:bodyPr wrap="square" rtlCol="0">
            <a:spAutoFit/>
          </a:bodyPr>
          <a:lstStyle/>
          <a:p>
            <a:r>
              <a:rPr lang="en-GB" sz="1600" dirty="0" err="1">
                <a:solidFill>
                  <a:schemeClr val="tx2"/>
                </a:solidFill>
                <a:hlinkClick r:id="rId4">
                  <a:extLst>
                    <a:ext uri="{A12FA001-AC4F-418D-AE19-62706E023703}">
                      <ahyp:hlinkClr xmlns:ahyp="http://schemas.microsoft.com/office/drawing/2018/hyperlinkcolor" val="tx"/>
                    </a:ext>
                  </a:extLst>
                </a:hlinkClick>
              </a:rPr>
              <a:t>AthenaGenAI</a:t>
            </a:r>
            <a:endParaRPr lang="en-GB" sz="1600" dirty="0">
              <a:solidFill>
                <a:schemeClr val="tx2"/>
              </a:solidFill>
            </a:endParaRPr>
          </a:p>
        </p:txBody>
      </p:sp>
    </p:spTree>
    <p:extLst>
      <p:ext uri="{BB962C8B-B14F-4D97-AF65-F5344CB8AC3E}">
        <p14:creationId xmlns:p14="http://schemas.microsoft.com/office/powerpoint/2010/main" val="255018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F9749E-469D-0F95-FD39-D53C6ED42047}"/>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1" name="Content Placeholder 2">
            <a:extLst>
              <a:ext uri="{FF2B5EF4-FFF2-40B4-BE49-F238E27FC236}">
                <a16:creationId xmlns:a16="http://schemas.microsoft.com/office/drawing/2014/main" id="{75348CC2-B85E-E62F-BF8B-C40F351DD8AB}"/>
              </a:ext>
            </a:extLst>
          </p:cNvPr>
          <p:cNvGraphicFramePr>
            <a:graphicFrameLocks noGrp="1"/>
          </p:cNvGraphicFramePr>
          <p:nvPr>
            <p:ph idx="1"/>
            <p:extLst>
              <p:ext uri="{D42A27DB-BD31-4B8C-83A1-F6EECF244321}">
                <p14:modId xmlns:p14="http://schemas.microsoft.com/office/powerpoint/2010/main" val="2296368768"/>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B2DCAAB-3ECB-B53B-7C24-DD7F2197F1BA}"/>
              </a:ext>
            </a:extLst>
          </p:cNvPr>
          <p:cNvSpPr txBox="1"/>
          <p:nvPr/>
        </p:nvSpPr>
        <p:spPr>
          <a:xfrm>
            <a:off x="0" y="-965"/>
            <a:ext cx="12192000" cy="338554"/>
          </a:xfrm>
          <a:prstGeom prst="rect">
            <a:avLst/>
          </a:prstGeom>
          <a:noFill/>
        </p:spPr>
        <p:txBody>
          <a:bodyPr wrap="square" rtlCol="0">
            <a:spAutoFit/>
          </a:bodyPr>
          <a:lstStyle/>
          <a:p>
            <a:r>
              <a:rPr lang="en-GB" sz="1600" dirty="0" err="1">
                <a:solidFill>
                  <a:schemeClr val="bg1"/>
                </a:solidFill>
                <a:hlinkClick r:id="rId7">
                  <a:extLst>
                    <a:ext uri="{A12FA001-AC4F-418D-AE19-62706E023703}">
                      <ahyp:hlinkClr xmlns:ahyp="http://schemas.microsoft.com/office/drawing/2018/hyperlinkcolor" val="tx"/>
                    </a:ext>
                  </a:extLst>
                </a:hlinkClick>
              </a:rPr>
              <a:t>AthenaGenAI</a:t>
            </a:r>
            <a:endParaRPr lang="en-GB" sz="1600" dirty="0">
              <a:solidFill>
                <a:schemeClr val="bg1"/>
              </a:solidFill>
            </a:endParaRPr>
          </a:p>
        </p:txBody>
      </p:sp>
      <p:sp>
        <p:nvSpPr>
          <p:cNvPr id="6" name="Title 1">
            <a:extLst>
              <a:ext uri="{FF2B5EF4-FFF2-40B4-BE49-F238E27FC236}">
                <a16:creationId xmlns:a16="http://schemas.microsoft.com/office/drawing/2014/main" id="{EAA6AAE2-1028-C274-2263-DC72E5F2A63F}"/>
              </a:ext>
            </a:extLst>
          </p:cNvPr>
          <p:cNvSpPr txBox="1">
            <a:spLocks/>
          </p:cNvSpPr>
          <p:nvPr/>
        </p:nvSpPr>
        <p:spPr>
          <a:xfrm>
            <a:off x="1371597" y="348865"/>
            <a:ext cx="10044023" cy="87772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GB" sz="2800" b="1" dirty="0">
                <a:solidFill>
                  <a:srgbClr val="FFFFFF"/>
                </a:solidFill>
              </a:rPr>
            </a:br>
            <a:endParaRPr lang="en-GB" sz="2800" b="1" dirty="0">
              <a:solidFill>
                <a:srgbClr val="FFFFFF"/>
              </a:solidFill>
            </a:endParaRPr>
          </a:p>
          <a:p>
            <a:r>
              <a:rPr lang="en-GB" sz="2800" b="1" dirty="0">
                <a:solidFill>
                  <a:srgbClr val="FFFFFF"/>
                </a:solidFill>
              </a:rPr>
              <a:t>Detailed Assessment of the Current Situation</a:t>
            </a:r>
            <a:br>
              <a:rPr lang="en-GB" sz="2800" b="1" dirty="0">
                <a:solidFill>
                  <a:srgbClr val="FFFFFF"/>
                </a:solidFill>
              </a:rPr>
            </a:br>
            <a:r>
              <a:rPr lang="en-GB" sz="2400" b="1" dirty="0">
                <a:solidFill>
                  <a:srgbClr val="FFFFFF"/>
                </a:solidFill>
              </a:rPr>
              <a:t>d. Scalability and Compliance Concerns</a:t>
            </a:r>
            <a:br>
              <a:rPr lang="en-GB" sz="1900" dirty="0">
                <a:solidFill>
                  <a:srgbClr val="FFFFFF"/>
                </a:solidFill>
              </a:rPr>
            </a:br>
            <a:br>
              <a:rPr lang="en-GB" sz="2800" dirty="0"/>
            </a:br>
            <a:endParaRPr lang="en-GB" sz="2800" dirty="0">
              <a:solidFill>
                <a:srgbClr val="FFFFFF"/>
              </a:solidFill>
            </a:endParaRPr>
          </a:p>
        </p:txBody>
      </p:sp>
    </p:spTree>
    <p:extLst>
      <p:ext uri="{BB962C8B-B14F-4D97-AF65-F5344CB8AC3E}">
        <p14:creationId xmlns:p14="http://schemas.microsoft.com/office/powerpoint/2010/main" val="303910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71481D-DAB6-D2AC-78F4-6F17997B45AB}"/>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E14F51-F4B4-EA39-9D63-2B66EF747BB4}"/>
              </a:ext>
            </a:extLst>
          </p:cNvPr>
          <p:cNvSpPr>
            <a:spLocks noGrp="1"/>
          </p:cNvSpPr>
          <p:nvPr>
            <p:ph type="title"/>
          </p:nvPr>
        </p:nvSpPr>
        <p:spPr>
          <a:xfrm>
            <a:off x="1371599" y="294538"/>
            <a:ext cx="9895951" cy="1033669"/>
          </a:xfrm>
        </p:spPr>
        <p:txBody>
          <a:bodyPr>
            <a:normAutofit/>
          </a:bodyPr>
          <a:lstStyle/>
          <a:p>
            <a:r>
              <a:rPr lang="en-GB" sz="2800" b="1" dirty="0">
                <a:solidFill>
                  <a:srgbClr val="FFFFFF"/>
                </a:solidFill>
              </a:rPr>
              <a:t>3. Desired State &amp; Key Requirements</a:t>
            </a:r>
            <a:br>
              <a:rPr lang="en-GB" sz="2800" b="1" dirty="0">
                <a:solidFill>
                  <a:srgbClr val="FFFFFF"/>
                </a:solidFill>
              </a:rPr>
            </a:br>
            <a:endParaRPr lang="en-GB" sz="2800" dirty="0">
              <a:solidFill>
                <a:srgbClr val="FFFFFF"/>
              </a:solidFill>
            </a:endParaRPr>
          </a:p>
        </p:txBody>
      </p:sp>
      <p:graphicFrame>
        <p:nvGraphicFramePr>
          <p:cNvPr id="33" name="Content Placeholder 2">
            <a:extLst>
              <a:ext uri="{FF2B5EF4-FFF2-40B4-BE49-F238E27FC236}">
                <a16:creationId xmlns:a16="http://schemas.microsoft.com/office/drawing/2014/main" id="{6AD3F6F7-4417-70AA-CAD5-9EEB6C5065AD}"/>
              </a:ext>
            </a:extLst>
          </p:cNvPr>
          <p:cNvGraphicFramePr>
            <a:graphicFrameLocks noGrp="1"/>
          </p:cNvGraphicFramePr>
          <p:nvPr>
            <p:ph idx="1"/>
            <p:extLst>
              <p:ext uri="{D42A27DB-BD31-4B8C-83A1-F6EECF244321}">
                <p14:modId xmlns:p14="http://schemas.microsoft.com/office/powerpoint/2010/main" val="1995318246"/>
              </p:ext>
            </p:extLst>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C7A1612-49BB-DCE4-48F3-7E896ED56237}"/>
              </a:ext>
            </a:extLst>
          </p:cNvPr>
          <p:cNvSpPr txBox="1"/>
          <p:nvPr/>
        </p:nvSpPr>
        <p:spPr>
          <a:xfrm>
            <a:off x="0" y="-965"/>
            <a:ext cx="12192000" cy="338554"/>
          </a:xfrm>
          <a:prstGeom prst="rect">
            <a:avLst/>
          </a:prstGeom>
          <a:noFill/>
        </p:spPr>
        <p:txBody>
          <a:bodyPr wrap="square" rtlCol="0">
            <a:spAutoFit/>
          </a:bodyPr>
          <a:lstStyle/>
          <a:p>
            <a:r>
              <a:rPr lang="en-GB" sz="1600" dirty="0" err="1">
                <a:solidFill>
                  <a:schemeClr val="bg1"/>
                </a:solidFill>
                <a:hlinkClick r:id="rId7">
                  <a:extLst>
                    <a:ext uri="{A12FA001-AC4F-418D-AE19-62706E023703}">
                      <ahyp:hlinkClr xmlns:ahyp="http://schemas.microsoft.com/office/drawing/2018/hyperlinkcolor" val="tx"/>
                    </a:ext>
                  </a:extLst>
                </a:hlinkClick>
              </a:rPr>
              <a:t>AthenaGenAI</a:t>
            </a:r>
            <a:endParaRPr lang="en-GB" sz="1600" dirty="0">
              <a:solidFill>
                <a:schemeClr val="bg1"/>
              </a:solidFill>
            </a:endParaRPr>
          </a:p>
        </p:txBody>
      </p:sp>
    </p:spTree>
    <p:extLst>
      <p:ext uri="{BB962C8B-B14F-4D97-AF65-F5344CB8AC3E}">
        <p14:creationId xmlns:p14="http://schemas.microsoft.com/office/powerpoint/2010/main" val="91059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B09416-4C82-04C1-4B85-0B9B87407C4E}"/>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B9065F-4C21-7C35-813C-5DD14678DBB2}"/>
              </a:ext>
            </a:extLst>
          </p:cNvPr>
          <p:cNvSpPr>
            <a:spLocks noGrp="1"/>
          </p:cNvSpPr>
          <p:nvPr>
            <p:ph type="title"/>
          </p:nvPr>
        </p:nvSpPr>
        <p:spPr>
          <a:xfrm>
            <a:off x="1371597" y="348865"/>
            <a:ext cx="10044023" cy="877729"/>
          </a:xfrm>
        </p:spPr>
        <p:txBody>
          <a:bodyPr anchor="ctr">
            <a:noAutofit/>
          </a:bodyPr>
          <a:lstStyle/>
          <a:p>
            <a:r>
              <a:rPr lang="en-GB" sz="2800" b="1" dirty="0">
                <a:solidFill>
                  <a:srgbClr val="FFFFFF"/>
                </a:solidFill>
              </a:rPr>
              <a:t>4. Opportunities for Improvement &amp; Value Creation</a:t>
            </a:r>
            <a:br>
              <a:rPr lang="en-GB" sz="2800" b="1" dirty="0">
                <a:solidFill>
                  <a:srgbClr val="FFFFFF"/>
                </a:solidFill>
              </a:rPr>
            </a:br>
            <a:endParaRPr lang="en-GB" sz="2800" dirty="0">
              <a:solidFill>
                <a:srgbClr val="FFFFFF"/>
              </a:solidFill>
            </a:endParaRPr>
          </a:p>
        </p:txBody>
      </p:sp>
      <p:graphicFrame>
        <p:nvGraphicFramePr>
          <p:cNvPr id="5" name="Content Placeholder 2">
            <a:extLst>
              <a:ext uri="{FF2B5EF4-FFF2-40B4-BE49-F238E27FC236}">
                <a16:creationId xmlns:a16="http://schemas.microsoft.com/office/drawing/2014/main" id="{3B2E39FD-97D1-BA3B-B495-D1356037B43E}"/>
              </a:ext>
            </a:extLst>
          </p:cNvPr>
          <p:cNvGraphicFramePr>
            <a:graphicFrameLocks noGrp="1"/>
          </p:cNvGraphicFramePr>
          <p:nvPr>
            <p:ph idx="1"/>
            <p:extLst>
              <p:ext uri="{D42A27DB-BD31-4B8C-83A1-F6EECF244321}">
                <p14:modId xmlns:p14="http://schemas.microsoft.com/office/powerpoint/2010/main" val="21220875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CFB02C60-8A5A-6604-449E-904A3CCE4188}"/>
              </a:ext>
            </a:extLst>
          </p:cNvPr>
          <p:cNvSpPr txBox="1"/>
          <p:nvPr/>
        </p:nvSpPr>
        <p:spPr>
          <a:xfrm>
            <a:off x="0" y="-965"/>
            <a:ext cx="12192000" cy="338554"/>
          </a:xfrm>
          <a:prstGeom prst="rect">
            <a:avLst/>
          </a:prstGeom>
          <a:noFill/>
        </p:spPr>
        <p:txBody>
          <a:bodyPr wrap="square" rtlCol="0">
            <a:spAutoFit/>
          </a:bodyPr>
          <a:lstStyle/>
          <a:p>
            <a:r>
              <a:rPr lang="en-GB" sz="1600" dirty="0" err="1">
                <a:solidFill>
                  <a:schemeClr val="bg1"/>
                </a:solidFill>
                <a:hlinkClick r:id="rId7">
                  <a:extLst>
                    <a:ext uri="{A12FA001-AC4F-418D-AE19-62706E023703}">
                      <ahyp:hlinkClr xmlns:ahyp="http://schemas.microsoft.com/office/drawing/2018/hyperlinkcolor" val="tx"/>
                    </a:ext>
                  </a:extLst>
                </a:hlinkClick>
              </a:rPr>
              <a:t>AthenaGenAI</a:t>
            </a:r>
            <a:endParaRPr lang="en-GB" sz="1600" dirty="0">
              <a:solidFill>
                <a:schemeClr val="bg1"/>
              </a:solidFill>
            </a:endParaRPr>
          </a:p>
        </p:txBody>
      </p:sp>
    </p:spTree>
    <p:extLst>
      <p:ext uri="{BB962C8B-B14F-4D97-AF65-F5344CB8AC3E}">
        <p14:creationId xmlns:p14="http://schemas.microsoft.com/office/powerpoint/2010/main" val="176174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D696B6-A75F-6CDA-6310-91AAC8BAE82B}"/>
            </a:ext>
          </a:extLst>
        </p:cNvPr>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C0CE5C-791E-AC23-82DF-6F9E3D6926F3}"/>
              </a:ext>
            </a:extLst>
          </p:cNvPr>
          <p:cNvSpPr>
            <a:spLocks noGrp="1"/>
          </p:cNvSpPr>
          <p:nvPr>
            <p:ph type="title"/>
          </p:nvPr>
        </p:nvSpPr>
        <p:spPr>
          <a:xfrm>
            <a:off x="415527" y="604822"/>
            <a:ext cx="4725756" cy="3387497"/>
          </a:xfrm>
        </p:spPr>
        <p:txBody>
          <a:bodyPr anchor="b">
            <a:noAutofit/>
          </a:bodyPr>
          <a:lstStyle/>
          <a:p>
            <a:pPr algn="r"/>
            <a:r>
              <a:rPr lang="en-GB" sz="4000" b="1" dirty="0">
                <a:solidFill>
                  <a:srgbClr val="FFFFFF"/>
                </a:solidFill>
              </a:rPr>
              <a:t> Recommendations for Further Enhancement</a:t>
            </a:r>
            <a:br>
              <a:rPr lang="en-GB" sz="4000" b="1" dirty="0">
                <a:solidFill>
                  <a:srgbClr val="FFFFFF"/>
                </a:solidFill>
              </a:rPr>
            </a:br>
            <a:endParaRPr lang="en-GB" sz="4000" dirty="0">
              <a:solidFill>
                <a:srgbClr val="FFFFFF"/>
              </a:solidFill>
            </a:endParaRPr>
          </a:p>
        </p:txBody>
      </p:sp>
      <p:sp>
        <p:nvSpPr>
          <p:cNvPr id="61" name="Content Placeholder 2">
            <a:extLst>
              <a:ext uri="{FF2B5EF4-FFF2-40B4-BE49-F238E27FC236}">
                <a16:creationId xmlns:a16="http://schemas.microsoft.com/office/drawing/2014/main" id="{74C3298D-9052-4EAB-50CD-CA919E59E2BF}"/>
              </a:ext>
            </a:extLst>
          </p:cNvPr>
          <p:cNvSpPr>
            <a:spLocks noGrp="1"/>
          </p:cNvSpPr>
          <p:nvPr>
            <p:ph idx="1"/>
          </p:nvPr>
        </p:nvSpPr>
        <p:spPr>
          <a:xfrm>
            <a:off x="6503158" y="649480"/>
            <a:ext cx="4862447" cy="5546047"/>
          </a:xfrm>
        </p:spPr>
        <p:txBody>
          <a:bodyPr anchor="ctr">
            <a:normAutofit/>
          </a:bodyPr>
          <a:lstStyle/>
          <a:p>
            <a:pPr marL="0" indent="0">
              <a:buNone/>
            </a:pPr>
            <a:r>
              <a:rPr lang="en-GB" sz="2000" dirty="0"/>
              <a:t>While the immediate focus is on solving current pain points, the proposed solution can be extended to deliver additional value, such as:</a:t>
            </a:r>
          </a:p>
          <a:p>
            <a:r>
              <a:rPr lang="en-GB" sz="2000" dirty="0"/>
              <a:t>Advanced analytics and KPI dashboards for proactive management.</a:t>
            </a:r>
          </a:p>
          <a:p>
            <a:r>
              <a:rPr lang="en-GB" sz="2000" dirty="0"/>
              <a:t>AI-powered data extraction for unstructured or complex documents.</a:t>
            </a:r>
          </a:p>
          <a:p>
            <a:r>
              <a:rPr lang="en-GB" sz="2000" dirty="0"/>
              <a:t>Automated notifications for critical business events (e.g., unpaid invoices, VIP client requests).</a:t>
            </a:r>
          </a:p>
          <a:p>
            <a:r>
              <a:rPr lang="en-GB" sz="2000" dirty="0"/>
              <a:t>Multi-language support for international operations.</a:t>
            </a:r>
          </a:p>
          <a:p>
            <a:endParaRPr lang="en-GB" sz="2000" dirty="0"/>
          </a:p>
        </p:txBody>
      </p:sp>
      <p:sp>
        <p:nvSpPr>
          <p:cNvPr id="4" name="TextBox 3">
            <a:extLst>
              <a:ext uri="{FF2B5EF4-FFF2-40B4-BE49-F238E27FC236}">
                <a16:creationId xmlns:a16="http://schemas.microsoft.com/office/drawing/2014/main" id="{6FED6160-EC1B-D20B-3015-92CBFDB861B9}"/>
              </a:ext>
            </a:extLst>
          </p:cNvPr>
          <p:cNvSpPr txBox="1"/>
          <p:nvPr/>
        </p:nvSpPr>
        <p:spPr>
          <a:xfrm>
            <a:off x="0" y="-965"/>
            <a:ext cx="12192000" cy="338554"/>
          </a:xfrm>
          <a:prstGeom prst="rect">
            <a:avLst/>
          </a:prstGeom>
          <a:noFill/>
        </p:spPr>
        <p:txBody>
          <a:bodyPr wrap="square" rtlCol="0">
            <a:spAutoFit/>
          </a:bodyPr>
          <a:lstStyle/>
          <a:p>
            <a:r>
              <a:rPr lang="en-GB" sz="1600" dirty="0" err="1">
                <a:solidFill>
                  <a:schemeClr val="bg1"/>
                </a:solidFill>
                <a:hlinkClick r:id="rId2">
                  <a:extLst>
                    <a:ext uri="{A12FA001-AC4F-418D-AE19-62706E023703}">
                      <ahyp:hlinkClr xmlns:ahyp="http://schemas.microsoft.com/office/drawing/2018/hyperlinkcolor" val="tx"/>
                    </a:ext>
                  </a:extLst>
                </a:hlinkClick>
              </a:rPr>
              <a:t>AthenaGenAI</a:t>
            </a:r>
            <a:endParaRPr lang="en-GB" sz="1600" dirty="0">
              <a:solidFill>
                <a:schemeClr val="bg1"/>
              </a:solidFill>
            </a:endParaRPr>
          </a:p>
        </p:txBody>
      </p:sp>
    </p:spTree>
    <p:extLst>
      <p:ext uri="{BB962C8B-B14F-4D97-AF65-F5344CB8AC3E}">
        <p14:creationId xmlns:p14="http://schemas.microsoft.com/office/powerpoint/2010/main" val="25037929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TotalTime>
  <Words>785</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Customer Needs Analysis  Understanding the Business Problem </vt:lpstr>
      <vt:lpstr>Executive Summary </vt:lpstr>
      <vt:lpstr>Detailed Assessment of the Current Situation a. Manual Data Capture from Multiple Channels</vt:lpstr>
      <vt:lpstr> Detailed Assessment of the Current Situation b. Risk Factors and Pain Points </vt:lpstr>
      <vt:lpstr>Detailed Assessment of the Current Situation  c. Specific Data Processing Needs </vt:lpstr>
      <vt:lpstr>PowerPoint Presentation</vt:lpstr>
      <vt:lpstr>3. Desired State &amp; Key Requirements </vt:lpstr>
      <vt:lpstr>4. Opportunities for Improvement &amp; Value Creation </vt:lpstr>
      <vt:lpstr> Recommendations for Further Enhancement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Konstantinos Lampropoulos</dc:creator>
  <cp:lastModifiedBy>Konstantinos Lampropoulos</cp:lastModifiedBy>
  <cp:revision>3</cp:revision>
  <dcterms:created xsi:type="dcterms:W3CDTF">2025-08-01T09:40:04Z</dcterms:created>
  <dcterms:modified xsi:type="dcterms:W3CDTF">2025-08-01T10:19:04Z</dcterms:modified>
</cp:coreProperties>
</file>