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69"/>
  </p:notesMasterIdLst>
  <p:sldIdLst>
    <p:sldId id="256" r:id="rId2"/>
    <p:sldId id="259" r:id="rId3"/>
    <p:sldId id="260" r:id="rId4"/>
    <p:sldId id="258" r:id="rId5"/>
    <p:sldId id="261" r:id="rId6"/>
    <p:sldId id="262" r:id="rId7"/>
    <p:sldId id="282" r:id="rId8"/>
    <p:sldId id="28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4" r:id="rId28"/>
    <p:sldId id="288" r:id="rId29"/>
    <p:sldId id="285" r:id="rId30"/>
    <p:sldId id="286" r:id="rId31"/>
    <p:sldId id="289" r:id="rId32"/>
    <p:sldId id="287" r:id="rId33"/>
    <p:sldId id="307" r:id="rId34"/>
    <p:sldId id="30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autoAdjust="0"/>
  </p:normalViewPr>
  <p:slideViewPr>
    <p:cSldViewPr>
      <p:cViewPr varScale="1">
        <p:scale>
          <a:sx n="130" d="100"/>
          <a:sy n="130" d="100"/>
        </p:scale>
        <p:origin x="-150" y="-84"/>
      </p:cViewPr>
      <p:guideLst>
        <p:guide orient="horz" pos="2160"/>
        <p:guide pos="2880"/>
      </p:guideLst>
    </p:cSldViewPr>
  </p:slideViewPr>
  <p:outlineViewPr>
    <p:cViewPr>
      <p:scale>
        <a:sx n="33" d="100"/>
        <a:sy n="33" d="100"/>
      </p:scale>
      <p:origin x="0" y="2898"/>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4/11/2012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B84477D-9278-4F3E-B675-DAB51E6138B4}" type="datetime1">
              <a:rPr lang="en-US" smtClean="0"/>
              <a:pPr/>
              <a:t>4/11/2012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4/11/2012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4/11/2012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4/11/2012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4/11/2012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Arial" pitchFamily="34" charset="0"/>
                <a:cs typeface="Arial" pitchFamily="34" charset="0"/>
              </a:rPr>
              <a:t>Athena 4 Rule Sets</a:t>
            </a:r>
            <a:endParaRPr lang="en-US" sz="3600" b="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2400" b="1" dirty="0" smtClean="0">
                <a:solidFill>
                  <a:schemeClr val="tx1"/>
                </a:solidFill>
                <a:latin typeface="Arial" pitchFamily="34" charset="0"/>
                <a:cs typeface="Arial" pitchFamily="34" charset="0"/>
              </a:rPr>
              <a:t>10 April 2012</a:t>
            </a:r>
          </a:p>
          <a:p>
            <a:r>
              <a:rPr lang="en-US" sz="2400" b="1" dirty="0" smtClean="0">
                <a:solidFill>
                  <a:schemeClr val="tx1"/>
                </a:solidFill>
                <a:latin typeface="Arial" pitchFamily="34" charset="0"/>
                <a:cs typeface="Arial" pitchFamily="34" charset="0"/>
              </a:rPr>
              <a:t>Jet Propulsion Laboratory</a:t>
            </a:r>
          </a:p>
          <a:p>
            <a:r>
              <a:rPr lang="en-US" sz="2400" b="1" dirty="0" smtClean="0">
                <a:solidFill>
                  <a:schemeClr val="tx1"/>
                </a:solidFill>
                <a:latin typeface="Arial" pitchFamily="34" charset="0"/>
                <a:cs typeface="Arial" pitchFamily="34" charset="0"/>
              </a:rPr>
              <a:t>TBD: Copyright Statement</a:t>
            </a:r>
            <a:endParaRPr lang="en-US" sz="24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7000703"/>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COMMOUT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Nothing.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7days </a:t>
                      </a:r>
                      <a:r>
                        <a:rPr lang="en-US" sz="1100" b="0" kern="150" baseline="0" dirty="0" smtClean="0">
                          <a:solidFill>
                            <a:schemeClr val="tx1"/>
                          </a:solidFill>
                          <a:effectLst/>
                          <a:latin typeface="Cambria" pitchFamily="18" charset="0"/>
                          <a:ea typeface="Times New Roman"/>
                          <a:cs typeface="Tahoma"/>
                        </a:rPr>
                        <a:t>(TBD)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1" kern="150" dirty="0" smtClean="0">
                          <a:solidFill>
                            <a:schemeClr val="tx1"/>
                          </a:solidFill>
                          <a:effectLst/>
                          <a:latin typeface="Cambria" pitchFamily="18" charset="0"/>
                          <a:ea typeface="Times New Roman"/>
                          <a:cs typeface="Tahoma"/>
                        </a:rPr>
                        <a:t>:</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Communications remain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19349170"/>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CULSITE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XXXS–</a:t>
                      </a:r>
                      <a:endParaRPr lang="en-US" sz="1100" kern="150" dirty="0" smtClean="0">
                        <a:effectLst/>
                        <a:latin typeface="Cambria" pitchFamily="18" charset="0"/>
                      </a:endParaRP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2456061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DISASTER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Disaster continues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Disaster resolved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53680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SICKNESS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Unhealthy conditions are resolved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8095791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SICKNESS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Epidemic continues to spread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Spread of epidemic is halted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050165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HUNGER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Food shortage is ended by </a:t>
                      </a:r>
                      <a:r>
                        <a:rPr lang="en-US" sz="1100" b="1" kern="150" dirty="0" smtClean="0">
                          <a:effectLst/>
                          <a:latin typeface="Cambria" pitchFamily="18" charset="0"/>
                          <a:ea typeface="Times New Roman"/>
                          <a:cs typeface="Tahoma"/>
                        </a:rPr>
                        <a:t>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0945248"/>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FUELSHRT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Fuel shortage is ended by </a:t>
                      </a:r>
                      <a:r>
                        <a:rPr lang="en-US" sz="1100" b="1" kern="150" dirty="0" smtClean="0">
                          <a:effectLst/>
                          <a:latin typeface="Cambria" pitchFamily="18" charset="0"/>
                          <a:ea typeface="Times New Roman"/>
                          <a:cs typeface="Tahoma"/>
                        </a:rPr>
                        <a:t>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57322070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GARBAGE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Garbage is piled in the streets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Garbage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51824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INDSPILL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Industrial spill has not been cleaned up</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Industrial spill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4799133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ORDNANCE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Minefield remains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Minefield is cleared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See the </a:t>
            </a:r>
            <a:r>
              <a:rPr lang="en-US" i="1" dirty="0" smtClean="0"/>
              <a:t>Athena Analyst’s Guide</a:t>
            </a:r>
            <a:r>
              <a:rPr lang="en-US" dirty="0" smtClean="0"/>
              <a:t> for more information about Athena and its models.</a:t>
            </a:r>
          </a:p>
          <a:p>
            <a:pPr marL="0" indent="0">
              <a:buNone/>
            </a:pPr>
            <a:endParaRPr lang="en-US" dirty="0"/>
          </a:p>
          <a:p>
            <a:pPr marL="0" indent="0">
              <a:buNone/>
            </a:pPr>
            <a:r>
              <a:rPr lang="en-US" dirty="0" smtClean="0"/>
              <a:t>TBD: Add general information, including “cheat sheet”.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471589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THIRST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2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Water supply is restored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27930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ORDNANCE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540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Unexploded ordnance remains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Unexploded ordnance is removed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5114826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PIPELINE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Oil pipeline is still burning</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Oil pipeline fire is extinguished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51382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POWEROUT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Power remains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Power is restored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59135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REFINERY</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Oil refinery is still burning</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Oil refinery fire is extinguished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2528505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RELSITE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Damage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Damage is resolved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6990100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SEWAGE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30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Sewage has pooled in the streets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Sewage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err="1" smtClean="0"/>
              <a:t>insufficent</a:t>
            </a:r>
            <a:r>
              <a:rPr lang="en-US" dirty="0" smtClean="0"/>
              <a: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27</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28</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dirty="0" smtClean="0">
                <a:latin typeface="Courier New" pitchFamily="49" charset="0"/>
                <a:cs typeface="Courier New" pitchFamily="49" charset="0"/>
              </a:rPr>
              <a:t>activity.CIV.*</a:t>
            </a:r>
            <a:r>
              <a:rPr lang="en-US"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29</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a:t>
            </a:r>
            <a:r>
              <a:rPr lang="en-US" dirty="0" smtClean="0"/>
              <a:t>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DISPLACED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a:t>
                      </a:r>
                      <a:r>
                        <a:rPr lang="en-US" sz="1100" kern="150" dirty="0" smtClean="0">
                          <a:effectLst/>
                          <a:latin typeface="Cambria" pitchFamily="18" charset="0"/>
                        </a:rPr>
                        <a:t>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t>
                      </a:r>
                      <a:r>
                        <a:rPr lang="en-US" sz="1100" kern="150" dirty="0" smtClean="0">
                          <a:effectLst/>
                          <a:latin typeface="Cambria" pitchFamily="18" charset="0"/>
                        </a:rPr>
                        <a:t>civilian group conducting the activity.</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a:t>
                      </a:r>
                      <a:r>
                        <a:rPr lang="en-US" sz="1100" i="0" kern="150" baseline="0" dirty="0" smtClean="0">
                          <a:effectLst/>
                          <a:latin typeface="Cambria" pitchFamily="18" charset="0"/>
                          <a:ea typeface="Times New Roman"/>
                          <a:cs typeface="Tahoma"/>
                        </a:rPr>
                        <a:t>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endParaRPr lang="en-US" sz="110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M–</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Technically, a refugee is a person displaced to another country who has been granted refugee status by that country.  Hence, we use the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dirty="0" smtClean="0">
                <a:latin typeface="Courier New" pitchFamily="49" charset="0"/>
                <a:cs typeface="Courier New" pitchFamily="49" charset="0"/>
              </a:rPr>
              <a:t>activity.FRC.*</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32</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CHKPOINT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a:t>
                      </a:r>
                      <a:r>
                        <a:rPr lang="en-US" sz="1100" b="1" i="0" kern="150" baseline="0" dirty="0" smtClean="0">
                          <a:effectLst/>
                          <a:latin typeface="Cambria" pitchFamily="18" charset="0"/>
                        </a:rPr>
                        <a:t>is </a:t>
                      </a:r>
                      <a:r>
                        <a:rPr lang="en-US" sz="1100" b="1" i="0" kern="150" baseline="0" dirty="0" smtClean="0">
                          <a:effectLst/>
                          <a:latin typeface="Cambria" pitchFamily="18" charset="0"/>
                        </a:rPr>
                        <a:t>an enemy </a:t>
                      </a:r>
                      <a:r>
                        <a:rPr lang="en-US" sz="1100" b="1" i="0" kern="150" baseline="0" dirty="0" smtClean="0">
                          <a:effectLst/>
                          <a:latin typeface="Cambria" pitchFamily="18" charset="0"/>
                        </a:rPr>
                        <a:t>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a:t>
                      </a:r>
                      <a:r>
                        <a:rPr lang="en-US" sz="1100" b="0" i="0" kern="150" baseline="0" dirty="0" smtClean="0">
                          <a:effectLst/>
                          <a:latin typeface="Cambria" pitchFamily="18" charset="0"/>
                        </a:rPr>
                        <a:t>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CMOCONST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CMODEV</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CMOEDU</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CMOEMP</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993605811"/>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kern="150" dirty="0" err="1">
                          <a:effectLst/>
                          <a:latin typeface="Courier New" pitchFamily="49"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kern="150" dirty="0">
                          <a:effectLst/>
                          <a:latin typeface="Cambria" pitchFamily="18" charset="0"/>
                        </a:rPr>
                        <a:t>1.1: Civilian casualties </a:t>
                      </a:r>
                      <a:r>
                        <a:rPr lang="en-US" sz="1100" kern="150" dirty="0" smtClean="0">
                          <a:effectLst/>
                          <a:latin typeface="Cambria" pitchFamily="18" charset="0"/>
                        </a:rPr>
                        <a:t>taken</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kern="150" dirty="0" err="1">
                          <a:effectLst/>
                          <a:latin typeface="Courier New" pitchFamily="49"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a:effectLst/>
                          <a:latin typeface="Cambria" pitchFamily="18" charset="0"/>
                        </a:rPr>
                        <a:t>2. Casualties to Civilians: Cooperation Effects</a:t>
                      </a:r>
                      <a:endParaRPr lang="en-US" sz="1100" b="1"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kern="150">
                          <a:effectLst/>
                          <a:latin typeface="Cambria" pitchFamily="18" charset="0"/>
                        </a:rPr>
                        <a:t>2.1 Civilian casualties taken from force group</a:t>
                      </a:r>
                      <a:endParaRPr lang="en-US" sz="1100"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CMOIND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CMOINF</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CMOLAW</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CMOMED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CMOOTHER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COERCION</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CRIMINAL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CURFEW</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a:t>
                      </a:r>
                      <a:r>
                        <a:rPr lang="en-US" sz="1100" b="1" i="0" kern="150" baseline="0" dirty="0" smtClean="0">
                          <a:effectLst/>
                          <a:latin typeface="Cambria" pitchFamily="18" charset="0"/>
                        </a:rPr>
                        <a:t>is </a:t>
                      </a:r>
                      <a:r>
                        <a:rPr lang="en-US" sz="1100" b="1" i="0" kern="150" baseline="0" dirty="0" smtClean="0">
                          <a:effectLst/>
                          <a:latin typeface="Cambria" pitchFamily="18" charset="0"/>
                        </a:rPr>
                        <a:t>an enemy </a:t>
                      </a:r>
                      <a:r>
                        <a:rPr lang="en-US" sz="1100" b="1" i="0" kern="150" baseline="0" dirty="0" smtClean="0">
                          <a:effectLst/>
                          <a:latin typeface="Cambria" pitchFamily="18" charset="0"/>
                        </a:rPr>
                        <a:t>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a:t>
                      </a:r>
                      <a:r>
                        <a:rPr lang="en-US" sz="1100" b="0" i="0" kern="150" baseline="0" dirty="0" smtClean="0">
                          <a:effectLst/>
                          <a:latin typeface="Cambria" pitchFamily="18" charset="0"/>
                        </a:rPr>
                        <a:t>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GUARD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PATROL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p>
          <a:p>
            <a:pPr marL="0" indent="0">
              <a:buNone/>
            </a:pPr>
            <a:r>
              <a:rPr lang="en-US" dirty="0"/>
              <a:t> </a:t>
            </a:r>
          </a:p>
          <a:p>
            <a:pPr marL="0" indent="0">
              <a:buNone/>
            </a:pPr>
            <a:r>
              <a:rPr lang="en-US" b="1" dirty="0"/>
              <a:t>Spawning of Environmental Situations:</a:t>
            </a:r>
            <a:r>
              <a:rPr lang="en-US" dirty="0"/>
              <a:t>  Certain environmental situations, if left unresolved for a sufficient period of time, will spawn additional environmental situations.  A contaminated food supply, for example, will spawn disease.</a:t>
            </a:r>
          </a:p>
          <a:p>
            <a:pPr marL="0" indent="0">
              <a:buNone/>
            </a:pPr>
            <a:r>
              <a:rPr lang="en-US" dirty="0"/>
              <a:t> </a:t>
            </a:r>
          </a:p>
          <a:p>
            <a:pPr marL="0" indent="0">
              <a:buNone/>
            </a:pPr>
            <a:r>
              <a:rPr lang="en-US" b="1" dirty="0"/>
              <a:t>Mitigation 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r>
              <a:rPr lang="en-US" dirty="0" smtClean="0"/>
              <a:t>).</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reward the locals for resolving the situation by local effort.  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PRESENCE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PSYOP</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a:t>
                      </a:r>
                      <a:r>
                        <a:rPr lang="en-US" sz="1100" b="1" i="0" kern="150" baseline="0" dirty="0" smtClean="0">
                          <a:effectLst/>
                          <a:latin typeface="Cambria" pitchFamily="18" charset="0"/>
                        </a:rPr>
                        <a:t>is </a:t>
                      </a:r>
                      <a:r>
                        <a:rPr lang="en-US" sz="1100" b="1" i="0" kern="150" baseline="0" dirty="0" smtClean="0">
                          <a:effectLst/>
                          <a:latin typeface="Cambria" pitchFamily="18" charset="0"/>
                        </a:rPr>
                        <a:t>an enemy </a:t>
                      </a:r>
                      <a:r>
                        <a:rPr lang="en-US" sz="1100" b="1" i="0" kern="150" baseline="0" dirty="0" smtClean="0">
                          <a:effectLst/>
                          <a:latin typeface="Cambria" pitchFamily="18" charset="0"/>
                        </a:rPr>
                        <a:t>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a:t>
                      </a:r>
                      <a:r>
                        <a:rPr lang="en-US" sz="1100" b="0" i="0" kern="150" baseline="0" dirty="0" smtClean="0">
                          <a:effectLst/>
                          <a:latin typeface="Cambria" pitchFamily="18" charset="0"/>
                        </a:rPr>
                        <a:t>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dirty="0" smtClean="0">
                <a:latin typeface="Courier New" pitchFamily="49" charset="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52</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53</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54</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ORGCONST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37586374"/>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ORGEDU</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038931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ORGEMP</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58196196"/>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ORGIND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ORGINF</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31690739"/>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XXXS–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ORGMED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44623300"/>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ORGOTHER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a:t>
            </a:r>
            <a:r>
              <a:rPr lang="en-US" dirty="0" smtClean="0"/>
              <a:t>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62</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9465804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UNEMP</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a:t>
                      </a:r>
                      <a:r>
                        <a:rPr lang="en-US" sz="1100" kern="150" dirty="0" smtClean="0">
                          <a:effectLst/>
                          <a:latin typeface="Cambria" pitchFamily="18" charset="0"/>
                        </a:rPr>
                        <a:t>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t>
                      </a:r>
                      <a:r>
                        <a:rPr lang="en-US" sz="1100" kern="150" dirty="0" smtClean="0">
                          <a:effectLst/>
                          <a:latin typeface="Cambria" pitchFamily="18" charset="0"/>
                        </a:rPr>
                        <a:t>affected civilian group.</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a:t>
                      </a:r>
                      <a:r>
                        <a:rPr lang="en-US" sz="1100" i="0" kern="150" baseline="0" dirty="0" smtClean="0">
                          <a:effectLst/>
                          <a:latin typeface="Cambria" pitchFamily="18" charset="0"/>
                          <a:ea typeface="Times New Roman"/>
                          <a:cs typeface="Tahoma"/>
                        </a:rPr>
                        <a:t>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endParaRPr lang="en-US" sz="110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a:t>
                      </a:r>
                      <a:r>
                        <a:rPr lang="en-US" sz="1100" i="0" kern="150" baseline="0" dirty="0" smtClean="0">
                          <a:effectLst/>
                          <a:latin typeface="Cambria" pitchFamily="18" charset="0"/>
                        </a:rPr>
                        <a:t>factors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p>
          <a:p>
            <a:pPr marL="0" indent="0">
              <a:buNone/>
            </a:pPr>
            <a:r>
              <a:rPr lang="en-US" dirty="0"/>
              <a:t> </a:t>
            </a:r>
          </a:p>
          <a:p>
            <a:pPr marL="0" indent="0">
              <a:buNone/>
            </a:pPr>
            <a:r>
              <a:rPr lang="en-US" b="1" dirty="0"/>
              <a:t>Needs and Expectations Factors:</a:t>
            </a:r>
            <a:r>
              <a:rPr lang="en-US" dirty="0"/>
              <a:t>  Just as activity situations are driven by coverage fractions, service 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p>
          <a:p>
            <a:pPr marL="0" indent="0">
              <a:buNone/>
            </a:pPr>
            <a:r>
              <a:rPr lang="en-US" dirty="0"/>
              <a:t> </a:t>
            </a:r>
          </a:p>
          <a:p>
            <a:pPr marL="0" indent="0">
              <a:buNone/>
            </a:pPr>
            <a:r>
              <a:rPr lang="en-US" b="1" dirty="0" smtClean="0"/>
              <a:t>Attitude </a:t>
            </a:r>
            <a:r>
              <a:rPr lang="en-US" b="1" dirty="0"/>
              <a:t>Effects:</a:t>
            </a:r>
            <a:r>
              <a:rPr lang="en-US" dirty="0"/>
              <a:t>  The magnitude of the resulting changes are scaled by the groups' </a:t>
            </a:r>
            <a:r>
              <a:rPr lang="en-US" i="1" dirty="0"/>
              <a:t>needs</a:t>
            </a:r>
            <a:r>
              <a:rPr lang="en-US" dirty="0"/>
              <a:t> and </a:t>
            </a:r>
            <a:r>
              <a:rPr lang="en-US" i="1" dirty="0" err="1"/>
              <a:t>expectf</a:t>
            </a:r>
            <a:r>
              <a:rPr lang="en-US" dirty="0"/>
              <a:t> factors.</a:t>
            </a:r>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65</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Service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66</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93972920"/>
              </p:ext>
            </p:extLst>
          </p:nvPr>
        </p:nvGraphicFramePr>
        <p:xfrm>
          <a:off x="457200" y="609600"/>
          <a:ext cx="8229600" cy="32004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smtClean="0">
                          <a:effectLst/>
                          <a:latin typeface="Cambria" pitchFamily="18" charset="0"/>
                        </a:rPr>
                        <a:t>ENI</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i="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0" kern="150" dirty="0" smtClean="0">
                          <a:effectLst/>
                          <a:latin typeface="Cambria" pitchFamily="18" charset="0"/>
                          <a:ea typeface="+mn-ea"/>
                          <a:cs typeface="+mn-cs"/>
                        </a:rPr>
                        <a:t>XXS+, XXS</a:t>
                      </a:r>
                      <a:r>
                        <a:rPr lang="en-US" sz="1100" kern="150" dirty="0" smtClean="0">
                          <a:effectLst/>
                          <a:latin typeface="Cambria" pitchFamily="18" charset="0"/>
                        </a:rPr>
                        <a:t>–</a:t>
                      </a:r>
                      <a:endParaRPr lang="en-US" sz="1100" i="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6221846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63848457"/>
              </p:ext>
            </p:extLst>
          </p:nvPr>
        </p:nvGraphicFramePr>
        <p:xfrm>
          <a:off x="443179" y="533400"/>
          <a:ext cx="7924800" cy="2712720"/>
        </p:xfrm>
        <a:graphic>
          <a:graphicData uri="http://schemas.openxmlformats.org/drawingml/2006/table">
            <a:tbl>
              <a:tblPr>
                <a:tableStyleId>{5940675A-B579-460E-94D1-54222C63F5DA}</a:tableStyleId>
              </a:tblPr>
              <a:tblGrid>
                <a:gridCol w="1371600"/>
                <a:gridCol w="1981200"/>
                <a:gridCol w="381000"/>
                <a:gridCol w="1066800"/>
                <a:gridCol w="1143000"/>
                <a:gridCol w="914400"/>
                <a:gridCol w="10668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b="1" kern="150" dirty="0" smtClean="0">
                          <a:solidFill>
                            <a:schemeClr val="tx1"/>
                          </a:solidFill>
                          <a:effectLst/>
                          <a:latin typeface="Cambria" pitchFamily="18" charset="0"/>
                        </a:rPr>
                        <a:t>:</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53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ENI</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t>
                      </a:r>
                      <a:r>
                        <a:rPr lang="en-US" sz="1100" kern="150" dirty="0" smtClean="0">
                          <a:effectLst/>
                          <a:latin typeface="Cambria" pitchFamily="18" charset="0"/>
                        </a:rPr>
                        <a:t>affected civilian group.</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The group’s</a:t>
                      </a:r>
                      <a:r>
                        <a:rPr lang="en-US" sz="1100" kern="150" baseline="0" dirty="0" smtClean="0">
                          <a:effectLst/>
                          <a:latin typeface="Cambria" pitchFamily="18" charset="0"/>
                        </a:rPr>
                        <a:t> ENI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smtClean="0">
                          <a:effectLst/>
                          <a:latin typeface="Cambria" pitchFamily="18" charset="0"/>
                          <a:ea typeface="Times New Roman"/>
                          <a:cs typeface="Tahoma"/>
                        </a:rPr>
                        <a:t>needs</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a:t>
                      </a:r>
                      <a:r>
                        <a:rPr lang="en-US" sz="1100" i="0" kern="150" baseline="0" dirty="0" smtClean="0">
                          <a:effectLst/>
                          <a:latin typeface="Cambria" pitchFamily="18" charset="0"/>
                          <a:ea typeface="Times New Roman"/>
                          <a:cs typeface="Tahoma"/>
                        </a:rPr>
                        <a:t>The group’s ENI needs factor, from 0.0 to 2.0.</a:t>
                      </a:r>
                      <a:endParaRPr lang="en-US" sz="110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ENI Services are less than </a:t>
                      </a:r>
                      <a:r>
                        <a:rPr lang="en-US" sz="1100" b="1" kern="150" dirty="0" smtClean="0">
                          <a:effectLst/>
                          <a:latin typeface="Cambria" pitchFamily="18" charset="0"/>
                        </a:rPr>
                        <a:t>expected</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&lt;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r>
                        <a:rPr lang="en-US" sz="1100" kern="150" dirty="0" smtClean="0">
                          <a:effectLst/>
                          <a:latin typeface="Cambria" pitchFamily="18" charset="0"/>
                        </a:rPr>
                        <a:t>+</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r>
                        <a:rPr lang="en-US" sz="1100" kern="150" dirty="0" smtClean="0">
                          <a:effectLst/>
                          <a:latin typeface="Cambria" pitchFamily="18" charset="0"/>
                        </a:rPr>
                        <a:t>+</a:t>
                      </a: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1.3 </a:t>
                      </a:r>
                      <a:r>
                        <a:rPr lang="en-US" sz="1100" b="1" kern="150" dirty="0" smtClean="0">
                          <a:effectLst/>
                          <a:latin typeface="Cambria" pitchFamily="18" charset="0"/>
                        </a:rPr>
                        <a:t>ENI Services are </a:t>
                      </a:r>
                      <a:r>
                        <a:rPr lang="en-US" sz="1100" b="1" kern="150" dirty="0" smtClean="0">
                          <a:effectLst/>
                          <a:latin typeface="Cambria" pitchFamily="18" charset="0"/>
                        </a:rPr>
                        <a:t>as expected</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a:t>
                      </a:r>
                      <a:r>
                        <a:rPr lang="en-US" sz="1100" i="0" kern="150" dirty="0" smtClean="0">
                          <a:effectLst/>
                          <a:latin typeface="Cambria" pitchFamily="18" charset="0"/>
                        </a:rPr>
                        <a:t>= </a:t>
                      </a:r>
                      <a:r>
                        <a:rPr lang="en-US" sz="1100" i="0" kern="150" dirty="0" smtClean="0">
                          <a:effectLst/>
                          <a:latin typeface="Cambria" pitchFamily="18" charset="0"/>
                        </a:rPr>
                        <a:t>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1.4 </a:t>
                      </a:r>
                      <a:r>
                        <a:rPr lang="en-US" sz="1100" b="1" kern="150" dirty="0" smtClean="0">
                          <a:effectLst/>
                          <a:latin typeface="Cambria" pitchFamily="18" charset="0"/>
                        </a:rPr>
                        <a:t>ENI Services are </a:t>
                      </a:r>
                      <a:r>
                        <a:rPr lang="en-US" sz="1100" b="1" kern="150" dirty="0" smtClean="0">
                          <a:effectLst/>
                          <a:latin typeface="Cambria" pitchFamily="18" charset="0"/>
                        </a:rPr>
                        <a:t>better </a:t>
                      </a:r>
                      <a:r>
                        <a:rPr lang="en-US" sz="1100" b="1" kern="150" dirty="0" smtClean="0">
                          <a:effectLst/>
                          <a:latin typeface="Cambria" pitchFamily="18" charset="0"/>
                        </a:rPr>
                        <a:t>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i="0" kern="150" dirty="0" smtClean="0">
                          <a:effectLst/>
                          <a:latin typeface="Cambria" pitchFamily="18" charset="0"/>
                        </a:rPr>
                        <a:t>= 0.0, </a:t>
                      </a:r>
                      <a:r>
                        <a:rPr lang="en-US" sz="1100" i="1" kern="150" dirty="0" err="1" smtClean="0">
                          <a:effectLst/>
                          <a:latin typeface="Cambria" pitchFamily="18" charset="0"/>
                        </a:rPr>
                        <a:t>expectf</a:t>
                      </a:r>
                      <a:r>
                        <a:rPr lang="en-US" sz="1100" i="0" kern="150" dirty="0" smtClean="0">
                          <a:effectLst/>
                          <a:latin typeface="Cambria" pitchFamily="18" charset="0"/>
                        </a:rPr>
                        <a:t> </a:t>
                      </a:r>
                      <a:r>
                        <a:rPr lang="en-US" sz="1100" i="0" kern="150" dirty="0" smtClean="0">
                          <a:effectLst/>
                          <a:latin typeface="Cambria" pitchFamily="18" charset="0"/>
                        </a:rPr>
                        <a:t>&gt; </a:t>
                      </a:r>
                      <a:r>
                        <a:rPr lang="en-US" sz="1100" i="0" kern="150" dirty="0" smtClean="0">
                          <a:effectLst/>
                          <a:latin typeface="Cambria" pitchFamily="18" charset="0"/>
                        </a:rPr>
                        <a:t>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4398"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32602350"/>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7747612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a:t>
            </a:r>
            <a:r>
              <a:rPr lang="en-US" sz="1400" b="1" dirty="0" smtClean="0">
                <a:latin typeface="Arial" pitchFamily="34" charset="0"/>
                <a:cs typeface="Arial" pitchFamily="34" charset="0"/>
              </a:rPr>
              <a:t>Contaminated </a:t>
            </a:r>
            <a:r>
              <a:rPr lang="en-US" sz="1400" b="1" dirty="0" smtClean="0">
                <a:latin typeface="Arial" pitchFamily="34" charset="0"/>
                <a:cs typeface="Arial" pitchFamily="34" charset="0"/>
              </a:rPr>
              <a:t>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679506"/>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a:t>
                      </a:r>
                      <a:r>
                        <a:rPr lang="en-US" sz="1100" kern="150" dirty="0" smtClean="0">
                          <a:solidFill>
                            <a:schemeClr val="tx1"/>
                          </a:solidFill>
                          <a:effectLst/>
                          <a:latin typeface="Cambria" pitchFamily="18" charset="0"/>
                        </a:rPr>
                        <a:t>water supply </a:t>
                      </a:r>
                      <a:r>
                        <a:rPr lang="en-US" sz="1100" kern="150" dirty="0" smtClean="0">
                          <a:solidFill>
                            <a:schemeClr val="tx1"/>
                          </a:solidFill>
                          <a:effectLst/>
                          <a:latin typeface="Cambria" pitchFamily="18" charset="0"/>
                        </a:rPr>
                        <a:t>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THIRST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DISEASE after 1 week.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5 </a:t>
                      </a:r>
                      <a:r>
                        <a:rPr lang="en-US" sz="1100" b="0" kern="150" baseline="0" dirty="0" smtClean="0">
                          <a:solidFill>
                            <a:schemeClr val="tx1"/>
                          </a:solidFill>
                          <a:effectLst/>
                          <a:latin typeface="Cambria" pitchFamily="18" charset="0"/>
                          <a:ea typeface="Times New Roman"/>
                          <a:cs typeface="Tahoma"/>
                        </a:rPr>
                        <a:t>days (TBD)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b="0" kern="150" dirty="0" smtClean="0">
                          <a:solidFill>
                            <a:schemeClr val="tx1"/>
                          </a:solidFill>
                          <a:effectLst/>
                          <a:latin typeface="Cambria" pitchFamily="18" charset="0"/>
                          <a:ea typeface="Times New Roman"/>
                          <a:cs typeface="Tahoma"/>
                        </a:rPr>
                        <a:t>,</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a:t>
                      </a:r>
                      <a:r>
                        <a:rPr lang="en-US" sz="1100" b="0" kern="150" dirty="0" smtClean="0">
                          <a:solidFill>
                            <a:schemeClr val="tx1"/>
                          </a:solidFill>
                          <a:effectLst/>
                          <a:latin typeface="Cambria" pitchFamily="18" charset="0"/>
                          <a:ea typeface="Times New Roman"/>
                          <a:cs typeface="Tahoma"/>
                        </a:rPr>
                        <a:t>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a:t>
                      </a:r>
                      <a:r>
                        <a:rPr lang="en-US" sz="1100" b="1" kern="150" dirty="0" smtClean="0">
                          <a:effectLst/>
                          <a:latin typeface="Cambria" pitchFamily="18" charset="0"/>
                        </a:rPr>
                        <a:t>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Water </a:t>
                      </a:r>
                      <a:r>
                        <a:rPr lang="en-US" sz="1100" b="1" kern="150" dirty="0" smtClean="0">
                          <a:effectLst/>
                          <a:latin typeface="Cambria" pitchFamily="18" charset="0"/>
                        </a:rPr>
                        <a:t>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Water contamination </a:t>
                      </a:r>
                      <a:r>
                        <a:rPr lang="en-US" sz="1100" b="1" kern="150" dirty="0" smtClean="0">
                          <a:effectLst/>
                          <a:latin typeface="Cambria" pitchFamily="18" charset="0"/>
                          <a:ea typeface="Times New Roman"/>
                          <a:cs typeface="Tahoma"/>
                        </a:rPr>
                        <a:t>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4092</TotalTime>
  <Words>8272</Words>
  <Application>Microsoft Office PowerPoint</Application>
  <PresentationFormat>Letter Paper (8.5x11 in)</PresentationFormat>
  <Paragraphs>2981</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Athena 4 Rule Sets</vt:lpstr>
      <vt:lpstr>1.  Introduction</vt:lpstr>
      <vt:lpstr>2. Casualties</vt:lpstr>
      <vt:lpstr>CIVCAS: Civilian Casualties</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6.  Service Situations</vt:lpstr>
      <vt:lpstr>Rule Set Summary: Service Situations</vt:lpstr>
      <vt:lpstr>ENI: Essential Non-Infrastructure Services</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168</cp:revision>
  <cp:lastPrinted>2012-04-13T17:55:44Z</cp:lastPrinted>
  <dcterms:created xsi:type="dcterms:W3CDTF">2012-04-10T21:20:22Z</dcterms:created>
  <dcterms:modified xsi:type="dcterms:W3CDTF">2012-04-13T22:33:45Z</dcterms:modified>
</cp:coreProperties>
</file>