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9" r:id="rId65"/>
    <p:sldId id="310" r:id="rId66"/>
    <p:sldId id="311" r:id="rId67"/>
    <p:sldId id="312" r:id="rId68"/>
    <p:sldId id="313" r:id="rId69"/>
    <p:sldId id="314" r:id="rId70"/>
    <p:sldId id="315" r:id="rId71"/>
    <p:sldId id="316" r:id="rId72"/>
    <p:sldId id="317" r:id="rId73"/>
    <p:sldId id="318" r:id="rId74"/>
    <p:sldId id="319" r:id="rId75"/>
    <p:sldId id="342" r:id="rId76"/>
    <p:sldId id="321" r:id="rId77"/>
    <p:sldId id="322" r:id="rId78"/>
    <p:sldId id="324" r:id="rId79"/>
    <p:sldId id="337" r:id="rId80"/>
    <p:sldId id="340" r:id="rId81"/>
    <p:sldId id="336" r:id="rId82"/>
    <p:sldId id="335" r:id="rId83"/>
    <p:sldId id="341" r:id="rId8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94" autoAdjust="0"/>
    <p:restoredTop sz="94660" autoAdjust="0"/>
  </p:normalViewPr>
  <p:slideViewPr>
    <p:cSldViewPr>
      <p:cViewPr varScale="1">
        <p:scale>
          <a:sx n="185" d="100"/>
          <a:sy n="185" d="100"/>
        </p:scale>
        <p:origin x="-1320" y="-96"/>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13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2/20/2013</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2/20/2013</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2/20/2013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2/20/2013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2/20/2013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pPr/>
              <a:t>2/20/2013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8 June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6/8/2012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Athena 5, 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97003985"/>
              </p:ext>
            </p:extLst>
          </p:nvPr>
        </p:nvGraphicFramePr>
        <p:xfrm>
          <a:off x="381000" y="609600"/>
          <a:ext cx="8229600" cy="53340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a:t>
            </a:r>
            <a:r>
              <a:rPr lang="en-US" dirty="0" smtClean="0"/>
              <a:t>are two </a:t>
            </a:r>
            <a:r>
              <a:rPr lang="en-US" dirty="0"/>
              <a:t>demographic situation in </a:t>
            </a:r>
            <a:r>
              <a:rPr lang="en-US" dirty="0" smtClean="0"/>
              <a:t>Athena, covering th</a:t>
            </a:r>
            <a:r>
              <a:rPr lang="en-US" dirty="0" smtClean="0"/>
              <a:t>e response of civilian groups to unemployment and consumption of goods</a:t>
            </a:r>
            <a:r>
              <a:rPr lang="en-US" dirty="0" smtClean="0"/>
              <a:t>.</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25164779"/>
              </p:ext>
            </p:extLst>
          </p:nvPr>
        </p:nvGraphicFramePr>
        <p:xfrm>
          <a:off x="443179" y="533400"/>
          <a:ext cx="79987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0505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b="1" kern="150" dirty="0" smtClean="0">
                          <a:solidFill>
                            <a:schemeClr val="tx1"/>
                          </a:solidFill>
                          <a:effectLst/>
                          <a:latin typeface="Cambria" pitchFamily="18" charset="0"/>
                        </a:rPr>
                        <a:t>:</a:t>
                      </a:r>
                      <a:r>
                        <a:rPr lang="en-US" sz="1100" kern="150" dirty="0" smtClean="0">
                          <a:solidFill>
                            <a:schemeClr val="tx1"/>
                          </a:solidFill>
                          <a:effectLst/>
                          <a:latin typeface="Cambria" pitchFamily="18" charset="0"/>
                        </a:rPr>
                        <a:t> A civilian group is affected by </a:t>
                      </a:r>
                      <a:r>
                        <a:rPr lang="en-US" sz="1100" kern="150" dirty="0" smtClean="0">
                          <a:solidFill>
                            <a:schemeClr val="tx1"/>
                          </a:solidFill>
                          <a:effectLst/>
                          <a:latin typeface="Cambria" pitchFamily="18" charset="0"/>
                        </a:rPr>
                        <a:t>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CONSUMP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endParaRPr lang="en-US" sz="1100" kern="150" dirty="0" smtClean="0">
                        <a:effectLst/>
                        <a:latin typeface="Cambria" pitchFamily="18" charset="0"/>
                      </a:endParaRP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a:t>
                      </a:r>
                      <a:r>
                        <a:rPr lang="en-US" sz="1100" kern="150" baseline="0" dirty="0" smtClean="0">
                          <a:effectLst/>
                          <a:latin typeface="Cambria" pitchFamily="18" charset="0"/>
                        </a:rPr>
                        <a:t>factor, from </a:t>
                      </a:r>
                      <a:r>
                        <a:rPr lang="en-US" sz="1100" kern="150" baseline="0" dirty="0" smtClean="0">
                          <a:effectLst/>
                          <a:latin typeface="Cambria" pitchFamily="18" charset="0"/>
                        </a:rPr>
                        <a:t>-3</a:t>
                      </a:r>
                      <a:r>
                        <a:rPr lang="en-US" sz="1100" i="0" kern="150" baseline="0" dirty="0" smtClean="0">
                          <a:effectLst/>
                          <a:latin typeface="Cambria" pitchFamily="18" charset="0"/>
                        </a:rPr>
                        <a:t>.0 </a:t>
                      </a:r>
                      <a:r>
                        <a:rPr lang="en-US" sz="1100" i="0" kern="150" baseline="0" dirty="0" smtClean="0">
                          <a:effectLst/>
                          <a:latin typeface="Cambria" pitchFamily="18" charset="0"/>
                        </a:rPr>
                        <a:t>to </a:t>
                      </a:r>
                      <a:r>
                        <a:rPr lang="en-US" sz="1100" i="0" kern="150" baseline="0" dirty="0" smtClean="0">
                          <a:effectLst/>
                          <a:latin typeface="Cambria" pitchFamily="18" charset="0"/>
                        </a:rPr>
                        <a:t>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a:t>
                      </a:r>
                      <a:r>
                        <a:rPr lang="en-US" sz="1100" i="0" kern="150" baseline="0" dirty="0" smtClean="0">
                          <a:effectLst/>
                          <a:latin typeface="Cambria" pitchFamily="18" charset="0"/>
                          <a:ea typeface="Times New Roman"/>
                          <a:cs typeface="Tahoma"/>
                        </a:rPr>
                        <a:t>poverty factor, from 0.0 to 1.0.</a:t>
                      </a:r>
                      <a:endParaRPr lang="en-US" sz="1100" i="0" kern="150" baseline="0" dirty="0" smtClean="0">
                        <a:effectLst/>
                        <a:latin typeface="Cambria" pitchFamily="18" charset="0"/>
                        <a:ea typeface="Times New Roman"/>
                        <a:cs typeface="Tahoma"/>
                      </a:endParaRP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a:t>
                      </a:r>
                      <a:r>
                        <a:rPr lang="en-US" sz="1100" i="1" kern="150" baseline="0" dirty="0" smtClean="0">
                          <a:effectLst/>
                          <a:latin typeface="Cambria" pitchFamily="18" charset="0"/>
                          <a:ea typeface="Times New Roman"/>
                          <a:cs typeface="Tahoma"/>
                        </a:rPr>
                        <a:t>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a:t>
                      </a:r>
                      <a:r>
                        <a:rPr lang="en-US" sz="1100" i="0" kern="150" baseline="0" dirty="0" smtClean="0">
                          <a:effectLst/>
                          <a:latin typeface="Cambria" pitchFamily="18" charset="0"/>
                          <a:ea typeface="Times New Roman"/>
                          <a:cs typeface="Tahoma"/>
                        </a:rPr>
                        <a:t>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a:t>
                      </a:r>
                      <a:r>
                        <a:rPr lang="en-US" sz="1100" b="1" kern="150" dirty="0" smtClean="0">
                          <a:effectLst/>
                          <a:latin typeface="Cambria" pitchFamily="18" charset="0"/>
                        </a:rPr>
                        <a:t>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r>
                        <a:rPr lang="en-US" sz="1100" kern="150" dirty="0" smtClean="0">
                          <a:effectLst/>
                          <a:latin typeface="Cambria" pitchFamily="18" charset="0"/>
                        </a:rPr>
                        <a:t>–</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baseline="0" dirty="0" smtClean="0">
                          <a:effectLst/>
                          <a:latin typeface="Cambria" pitchFamily="18" charset="0"/>
                        </a:rPr>
                        <a:t>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kern="150" dirty="0" smtClean="0">
                        <a:effectLst/>
                        <a:latin typeface="Cambria" pitchFamily="18" charset="0"/>
                      </a:endParaRP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t>
                      </a:r>
                      <a:r>
                        <a:rPr lang="en-US" sz="1100" b="0" i="0" kern="150" baseline="0" dirty="0" smtClean="0">
                          <a:effectLst/>
                          <a:latin typeface="Cambria" pitchFamily="18" charset="0"/>
                        </a:rPr>
                        <a:t>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&gt;=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a:t>
                      </a:r>
                      <a:r>
                        <a:rPr lang="en-US" sz="1100" b="1" kern="150" dirty="0" smtClean="0">
                          <a:effectLst/>
                          <a:latin typeface="Cambria" pitchFamily="18" charset="0"/>
                        </a:rPr>
                        <a:t>than </a:t>
                      </a:r>
                      <a:r>
                        <a:rPr lang="en-US" sz="1100" b="1" kern="150" dirty="0" smtClean="0">
                          <a:effectLst/>
                          <a:latin typeface="Cambria" pitchFamily="18" charset="0"/>
                        </a:rPr>
                        <a:t>expected</a:t>
                      </a:r>
                    </a:p>
                    <a:p>
                      <a:pPr marL="0" marR="0">
                        <a:spcBef>
                          <a:spcPts val="0"/>
                        </a:spcBef>
                        <a:spcAft>
                          <a:spcPts val="0"/>
                        </a:spcAft>
                      </a:pP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r>
                        <a:rPr lang="en-US" sz="1100" kern="150" dirty="0" smtClean="0">
                          <a:effectLst/>
                          <a:latin typeface="Cambria" pitchFamily="18" charset="0"/>
                        </a:rPr>
                        <a:t>+</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a:t>
                      </a:r>
                      <a:r>
                        <a:rPr lang="en-US" sz="1100" kern="150" dirty="0" smtClean="0">
                          <a:effectLst/>
                          <a:latin typeface="Cambria" pitchFamily="18" charset="0"/>
                        </a:rPr>
                        <a:t>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a:t>
            </a:r>
            <a:r>
              <a:rPr lang="en-US" sz="1100" dirty="0" smtClean="0">
                <a:latin typeface="Cambria" pitchFamily="18" charset="0"/>
              </a:rPr>
              <a:t>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2/20/2013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2/20/2013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5565</TotalTime>
  <Words>12346</Words>
  <Application>Microsoft Office PowerPoint</Application>
  <PresentationFormat>Letter Paper (8.5x11 in)</PresentationFormat>
  <Paragraphs>3662</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Athena 4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  OBSOLETE</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CONSUMP: Consumption of Goods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315</cp:revision>
  <cp:lastPrinted>2013-02-20T15:54:21Z</cp:lastPrinted>
  <dcterms:created xsi:type="dcterms:W3CDTF">2012-04-10T21:20:22Z</dcterms:created>
  <dcterms:modified xsi:type="dcterms:W3CDTF">2013-02-20T20:38:44Z</dcterms:modified>
</cp:coreProperties>
</file>