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75"/>
  </p:notesMasterIdLst>
  <p:sldIdLst>
    <p:sldId id="256" r:id="rId2"/>
    <p:sldId id="331" r:id="rId3"/>
    <p:sldId id="259" r:id="rId4"/>
    <p:sldId id="339" r:id="rId5"/>
    <p:sldId id="325" r:id="rId6"/>
    <p:sldId id="326" r:id="rId7"/>
    <p:sldId id="327" r:id="rId8"/>
    <p:sldId id="328" r:id="rId9"/>
    <p:sldId id="329" r:id="rId10"/>
    <p:sldId id="330" r:id="rId11"/>
    <p:sldId id="260" r:id="rId12"/>
    <p:sldId id="258" r:id="rId13"/>
    <p:sldId id="261" r:id="rId14"/>
    <p:sldId id="333" r:id="rId15"/>
    <p:sldId id="334" r:id="rId16"/>
    <p:sldId id="338" r:id="rId17"/>
    <p:sldId id="332" r:id="rId18"/>
    <p:sldId id="262" r:id="rId19"/>
    <p:sldId id="282" r:id="rId20"/>
    <p:sldId id="281"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4" r:id="rId40"/>
    <p:sldId id="288" r:id="rId41"/>
    <p:sldId id="285" r:id="rId42"/>
    <p:sldId id="286" r:id="rId43"/>
    <p:sldId id="289" r:id="rId44"/>
    <p:sldId id="287" r:id="rId45"/>
    <p:sldId id="307" r:id="rId46"/>
    <p:sldId id="308" r:id="rId47"/>
    <p:sldId id="311" r:id="rId48"/>
    <p:sldId id="290" r:id="rId49"/>
    <p:sldId id="300" r:id="rId50"/>
    <p:sldId id="291" r:id="rId51"/>
    <p:sldId id="301" r:id="rId52"/>
    <p:sldId id="302" r:id="rId53"/>
    <p:sldId id="293" r:id="rId54"/>
    <p:sldId id="294" r:id="rId55"/>
    <p:sldId id="303" r:id="rId56"/>
    <p:sldId id="295" r:id="rId57"/>
    <p:sldId id="296" r:id="rId58"/>
    <p:sldId id="297" r:id="rId59"/>
    <p:sldId id="298" r:id="rId60"/>
    <p:sldId id="304" r:id="rId61"/>
    <p:sldId id="305" r:id="rId62"/>
    <p:sldId id="306" r:id="rId63"/>
    <p:sldId id="299" r:id="rId64"/>
    <p:sldId id="319" r:id="rId65"/>
    <p:sldId id="342" r:id="rId66"/>
    <p:sldId id="321" r:id="rId67"/>
    <p:sldId id="322" r:id="rId68"/>
    <p:sldId id="324" r:id="rId69"/>
    <p:sldId id="337" r:id="rId70"/>
    <p:sldId id="340" r:id="rId71"/>
    <p:sldId id="336" r:id="rId72"/>
    <p:sldId id="335" r:id="rId73"/>
    <p:sldId id="341" r:id="rId74"/>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39"/>
            <p14:sldId id="325"/>
            <p14:sldId id="326"/>
            <p14:sldId id="327"/>
            <p14:sldId id="328"/>
            <p14:sldId id="329"/>
            <p14:sldId id="330"/>
            <p14:sldId id="260"/>
            <p14:sldId id="258"/>
            <p14:sldId id="261"/>
            <p14:sldId id="333"/>
            <p14:sldId id="334"/>
            <p14:sldId id="338"/>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311"/>
            <p14:sldId id="290"/>
            <p14:sldId id="300"/>
            <p14:sldId id="291"/>
            <p14:sldId id="301"/>
            <p14:sldId id="302"/>
            <p14:sldId id="293"/>
            <p14:sldId id="294"/>
            <p14:sldId id="303"/>
            <p14:sldId id="295"/>
            <p14:sldId id="296"/>
            <p14:sldId id="297"/>
            <p14:sldId id="298"/>
            <p14:sldId id="304"/>
            <p14:sldId id="305"/>
            <p14:sldId id="306"/>
            <p14:sldId id="299"/>
            <p14:sldId id="319"/>
            <p14:sldId id="342"/>
            <p14:sldId id="321"/>
            <p14:sldId id="322"/>
            <p14:sldId id="324"/>
            <p14:sldId id="337"/>
            <p14:sldId id="340"/>
            <p14:sldId id="336"/>
            <p14:sldId id="335"/>
            <p14:sldId id="34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68" autoAdjust="0"/>
    <p:restoredTop sz="94660" autoAdjust="0"/>
  </p:normalViewPr>
  <p:slideViewPr>
    <p:cSldViewPr>
      <p:cViewPr varScale="1">
        <p:scale>
          <a:sx n="113" d="100"/>
          <a:sy n="113" d="100"/>
        </p:scale>
        <p:origin x="-102" y="-360"/>
      </p:cViewPr>
      <p:guideLst>
        <p:guide orient="horz" pos="1392"/>
        <p:guide pos="336"/>
      </p:guideLst>
    </p:cSldViewPr>
  </p:slideViewPr>
  <p:outlineViewPr>
    <p:cViewPr>
      <p:scale>
        <a:sx n="33" d="100"/>
        <a:sy n="33" d="100"/>
      </p:scale>
      <p:origin x="0" y="1626"/>
    </p:cViewPr>
  </p:outlineViewPr>
  <p:notesTextViewPr>
    <p:cViewPr>
      <p:scale>
        <a:sx n="1" d="1"/>
        <a:sy n="1" d="1"/>
      </p:scale>
      <p:origin x="0" y="0"/>
    </p:cViewPr>
  </p:notesTextViewPr>
  <p:sorterViewPr>
    <p:cViewPr>
      <p:scale>
        <a:sx n="142" d="100"/>
        <a:sy n="142" d="100"/>
      </p:scale>
      <p:origin x="0" y="335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pPr/>
              <a:t>3/11/2014</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pPr/>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pPr/>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pPr/>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pPr/>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pPr/>
              <a:t>3/11/2014</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7 </a:t>
            </a:r>
            <a:r>
              <a:rPr lang="en-US" dirty="0" smtClean="0"/>
              <a:t>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pPr/>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pPr/>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pPr/>
              <a:t>3/11/2014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pPr/>
              <a:t>3/11/2014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pPr/>
              <a:t>3/11/2014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pPr/>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pPr/>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pPr/>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8/9/2013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pPr/>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a:t>
            </a:r>
            <a:r>
              <a:rPr lang="en-US" sz="2800" b="1" dirty="0" smtClean="0">
                <a:latin typeface="Arial" pitchFamily="34" charset="0"/>
                <a:cs typeface="Arial" pitchFamily="34" charset="0"/>
              </a:rPr>
              <a:t>7 </a:t>
            </a:r>
            <a:r>
              <a:rPr lang="en-US" sz="2800" b="1" dirty="0" smtClean="0">
                <a:latin typeface="Arial" pitchFamily="34" charset="0"/>
                <a:cs typeface="Arial" pitchFamily="34" charset="0"/>
              </a:rPr>
              <a:t>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March 2014</a:t>
            </a:r>
            <a:endParaRPr lang="en-US" sz="1600" b="1" dirty="0" smtClean="0">
              <a:solidFill>
                <a:schemeClr val="tx1"/>
              </a:solidFill>
              <a:latin typeface="Arial" pitchFamily="34" charset="0"/>
              <a:cs typeface="Arial" pitchFamily="34" charset="0"/>
            </a:endParaRP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a:t>
            </a:r>
            <a:r>
              <a:rPr lang="en-US" sz="1200" i="1" dirty="0" smtClean="0">
                <a:solidFill>
                  <a:schemeClr val="tx1"/>
                </a:solidFill>
                <a:latin typeface="Cambria" pitchFamily="18" charset="0"/>
              </a:rPr>
              <a:t>2008-2014, </a:t>
            </a:r>
            <a:r>
              <a:rPr lang="en-US" sz="1200" i="1" dirty="0">
                <a:solidFill>
                  <a:schemeClr val="tx1"/>
                </a:solidFill>
                <a:latin typeface="Cambria" pitchFamily="18" charset="0"/>
              </a:rPr>
              <a:t>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467087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11</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13</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0494818"/>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Vert. rel. 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 </a:t>
                      </a:r>
                      <a:r>
                        <a:rPr lang="en-US" sz="1100" i="0" kern="150" baseline="0" dirty="0" smtClean="0">
                          <a:effectLst/>
                          <a:latin typeface="Cambria" pitchFamily="18" charset="0"/>
                        </a:rPr>
                        <a:t>prior to shift.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Vert. rel. 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baseline="0" dirty="0" smtClean="0">
                          <a:effectLst/>
                          <a:latin typeface="Cambria" pitchFamily="18" charset="0"/>
                        </a:rPr>
                        <a:t> prior to shift</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smtClean="0">
                          <a:effectLst/>
                          <a:latin typeface="Cambria" pitchFamily="18" charset="0"/>
                        </a:rPr>
                        <a:t>Effects</a:t>
                      </a:r>
                      <a:r>
                        <a:rPr lang="en-US" sz="1100" kern="150" dirty="0">
                          <a:effectLst/>
                          <a:latin typeface="Cambria" pitchFamily="18" charset="0"/>
                        </a:rPr>
                        <a:t>: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36357863"/>
              </p:ext>
            </p:extLst>
          </p:nvPr>
        </p:nvGraphicFramePr>
        <p:xfrm>
          <a:off x="457200" y="548640"/>
          <a:ext cx="8229599" cy="452628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Continued on next page...</a:t>
                      </a:r>
                      <a:endParaRPr lang="en-US" sz="1100" i="1" kern="150" dirty="0" smtClean="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94669342"/>
              </p:ext>
            </p:extLst>
          </p:nvPr>
        </p:nvGraphicFramePr>
        <p:xfrm>
          <a:off x="457200" y="548640"/>
          <a:ext cx="8229600" cy="1920240"/>
        </p:xfrm>
        <a:graphic>
          <a:graphicData uri="http://schemas.openxmlformats.org/drawingml/2006/table">
            <a:tbl>
              <a:tblPr>
                <a:tableStyleId>{5940675A-B579-460E-94D1-54222C63F5DA}</a:tableStyleId>
              </a:tblPr>
              <a:tblGrid>
                <a:gridCol w="1295400"/>
                <a:gridCol w="1371600"/>
                <a:gridCol w="762000"/>
                <a:gridCol w="1600200"/>
                <a:gridCol w="1600200"/>
                <a:gridCol w="1600200"/>
              </a:tblGrid>
              <a:tr h="151033">
                <a:tc gridSpan="6">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a:t>
                      </a:r>
                      <a:r>
                        <a:rPr lang="en-US" sz="1100" kern="150" dirty="0" smtClean="0">
                          <a:effectLst/>
                          <a:latin typeface="Cambria" pitchFamily="18" charset="0"/>
                        </a:rPr>
                        <a:t>CONTROL</a:t>
                      </a:r>
                      <a:endParaRPr lang="en-US" sz="1100" kern="150" dirty="0">
                        <a:effectLst/>
                        <a:latin typeface="Cambria" pitchFamily="18" charset="0"/>
                      </a:endParaRPr>
                    </a:p>
                  </a:txBody>
                  <a:tcPr marL="61786" marR="61786" marT="0" marB="0"/>
                </a:tc>
                <a:tc gridSpan="5">
                  <a:txBody>
                    <a:bodyPr/>
                    <a:lstStyle/>
                    <a:p>
                      <a:pPr marL="0" marR="0">
                        <a:spcBef>
                          <a:spcPts val="0"/>
                        </a:spcBef>
                        <a:spcAft>
                          <a:spcPts val="0"/>
                        </a:spcAft>
                        <a:tabLst>
                          <a:tab pos="117475" algn="l"/>
                          <a:tab pos="2055813" algn="l"/>
                          <a:tab pos="2400300"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baseline="0" dirty="0" smtClean="0">
                          <a:effectLst/>
                          <a:latin typeface="Cambria" pitchFamily="18" charset="0"/>
                        </a:rPr>
                        <a:t>V.ga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g</a:t>
                      </a:r>
                      <a:r>
                        <a:rPr lang="en-US" sz="1100" i="0" kern="150" baseline="0" dirty="0" smtClean="0">
                          <a:effectLst/>
                          <a:latin typeface="Cambria" pitchFamily="18" charset="0"/>
                        </a:rPr>
                        <a:t> with </a:t>
                      </a:r>
                      <a:r>
                        <a:rPr lang="en-US" sz="1100" i="1" kern="150" baseline="0" dirty="0" smtClean="0">
                          <a:effectLst/>
                          <a:latin typeface="Cambria" pitchFamily="18" charset="0"/>
                        </a:rPr>
                        <a:t>a</a:t>
                      </a:r>
                      <a:r>
                        <a:rPr lang="en-US" sz="1100" i="0" kern="150" baseline="0" dirty="0" smtClean="0">
                          <a:effectLst/>
                          <a:latin typeface="Cambria" pitchFamily="18" charset="0"/>
                        </a:rPr>
                        <a:t>, prior to shift in control</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An actor.	</a:t>
                      </a: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g</a:t>
                      </a:r>
                      <a:r>
                        <a:rPr lang="en-US" sz="1100" kern="150" dirty="0">
                          <a:effectLst/>
                          <a:latin typeface="Cambria" pitchFamily="18" charset="0"/>
                        </a:rPr>
                        <a:t>	= </a:t>
                      </a:r>
                      <a:r>
                        <a:rPr lang="en-US" sz="1100" kern="150" dirty="0" smtClean="0">
                          <a:effectLst/>
                          <a:latin typeface="Cambria" pitchFamily="18" charset="0"/>
                        </a:rPr>
                        <a:t>Civilian group in </a:t>
                      </a:r>
                      <a:r>
                        <a:rPr lang="en-US" sz="1100" i="1" kern="150" dirty="0" smtClean="0">
                          <a:effectLst/>
                          <a:latin typeface="Cambria" pitchFamily="18" charset="0"/>
                        </a:rPr>
                        <a:t>n</a:t>
                      </a:r>
                      <a:r>
                        <a:rPr lang="en-US" sz="1100" kern="150" dirty="0" smtClean="0">
                          <a:effectLst/>
                          <a:latin typeface="Cambria" pitchFamily="18" charset="0"/>
                        </a:rPr>
                        <a:t>.	</a:t>
                      </a:r>
                      <a:endParaRPr lang="en-US" sz="1100" i="0" kern="150" baseline="0" dirty="0" smtClean="0">
                        <a:effectLst/>
                        <a:latin typeface="Cambria" pitchFamily="18" charset="0"/>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6">
                  <a:txBody>
                    <a:bodyPr/>
                    <a:lstStyle/>
                    <a:p>
                      <a:pPr marL="0" marR="0">
                        <a:spcBef>
                          <a:spcPts val="0"/>
                        </a:spcBef>
                        <a:spcAft>
                          <a:spcPts val="0"/>
                        </a:spcAft>
                      </a:pPr>
                      <a:r>
                        <a:rPr lang="en-US" sz="1100" b="1" kern="150" dirty="0" smtClean="0">
                          <a:effectLst/>
                          <a:latin typeface="Cambria" pitchFamily="18" charset="0"/>
                        </a:rPr>
                        <a:t>Vertical Relationship Effects</a:t>
                      </a:r>
                      <a:r>
                        <a:rPr lang="en-US" sz="1100" kern="150" dirty="0">
                          <a:effectLst/>
                          <a:latin typeface="Cambria" pitchFamily="18" charset="0"/>
                        </a:rPr>
                        <a:t>: </a:t>
                      </a:r>
                      <a:r>
                        <a:rPr lang="en-US" sz="1100" kern="150" dirty="0" smtClean="0">
                          <a:effectLst/>
                          <a:latin typeface="Cambria" pitchFamily="18" charset="0"/>
                        </a:rPr>
                        <a:t> All civilian groups </a:t>
                      </a:r>
                      <a:r>
                        <a:rPr lang="en-US" sz="1100" i="1" kern="150" dirty="0" smtClean="0">
                          <a:effectLst/>
                          <a:latin typeface="Cambria" pitchFamily="18" charset="0"/>
                        </a:rPr>
                        <a:t>g</a:t>
                      </a:r>
                      <a:r>
                        <a:rPr lang="en-US" sz="1100" kern="150" dirty="0" smtClean="0">
                          <a:effectLst/>
                          <a:latin typeface="Cambria" pitchFamily="18" charset="0"/>
                        </a:rPr>
                        <a:t> with non-zero population in </a:t>
                      </a:r>
                      <a:r>
                        <a:rPr lang="en-US" sz="1100" i="1" kern="150" dirty="0" smtClean="0">
                          <a:effectLst/>
                          <a:latin typeface="Cambria" pitchFamily="18" charset="0"/>
                        </a:rPr>
                        <a:t>n</a:t>
                      </a:r>
                      <a:r>
                        <a:rPr lang="en-US" sz="1100" i="0" kern="150" dirty="0" smtClean="0">
                          <a:effectLst/>
                          <a:latin typeface="Cambria" pitchFamily="18" charset="0"/>
                        </a:rPr>
                        <a:t>,</a:t>
                      </a:r>
                      <a:r>
                        <a:rPr lang="en-US" sz="1100" i="0" kern="150" baseline="0" dirty="0" smtClean="0">
                          <a:effectLst/>
                          <a:latin typeface="Cambria" pitchFamily="18" charset="0"/>
                        </a:rPr>
                        <a:t> with  all actors </a:t>
                      </a:r>
                      <a:r>
                        <a:rPr lang="en-US" sz="1100" i="1" kern="150" baseline="0" dirty="0" smtClean="0">
                          <a:effectLst/>
                          <a:latin typeface="Cambria" pitchFamily="18" charset="0"/>
                        </a:rPr>
                        <a:t>a</a:t>
                      </a:r>
                      <a:r>
                        <a:rPr lang="en-US" sz="1100" i="0" kern="150" baseline="0" dirty="0" smtClean="0">
                          <a:effectLst/>
                          <a:latin typeface="Cambria" pitchFamily="18" charset="0"/>
                        </a:rPr>
                        <a:t>.</a:t>
                      </a:r>
                      <a:r>
                        <a:rPr lang="en-US" sz="1100" kern="150" dirty="0" smtClean="0">
                          <a:effectLst/>
                          <a:latin typeface="Cambria" pitchFamily="18" charset="0"/>
                        </a:rPr>
                        <a:t>  </a:t>
                      </a:r>
                      <a:r>
                        <a:rPr lang="en-US" sz="1100" kern="150" dirty="0">
                          <a:effectLst/>
                          <a:latin typeface="Cambria" pitchFamily="18" charset="0"/>
                        </a:rPr>
                        <a:t>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smtClean="0">
                          <a:effectLst/>
                          <a:latin typeface="Cambria" pitchFamily="18" charset="0"/>
                        </a:rPr>
                        <a:t>2. </a:t>
                      </a:r>
                      <a:r>
                        <a:rPr lang="en-US" sz="1100" b="1" kern="150" dirty="0">
                          <a:effectLst/>
                          <a:latin typeface="Cambria" pitchFamily="18" charset="0"/>
                        </a:rPr>
                        <a:t>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baseline="0" dirty="0" smtClean="0">
                          <a:effectLst/>
                          <a:latin typeface="Cambria" pitchFamily="18" charset="0"/>
                          <a:ea typeface="Times New Roman"/>
                          <a:cs typeface="Tahoma"/>
                        </a:rPr>
                        <a:t> has gained control</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smtClean="0">
                          <a:effectLst/>
                          <a:latin typeface="Cambria" pitchFamily="18" charset="0"/>
                          <a:ea typeface="Times New Roman"/>
                          <a:cs typeface="Tahoma"/>
                        </a:rPr>
                        <a:t>a</a:t>
                      </a:r>
                      <a:r>
                        <a:rPr lang="en-US" sz="1100" b="1" i="0" kern="150" baseline="0" smtClean="0">
                          <a:effectLst/>
                          <a:latin typeface="Cambria" pitchFamily="18" charset="0"/>
                          <a:ea typeface="Times New Roman"/>
                          <a:cs typeface="Tahoma"/>
                        </a:rPr>
                        <a:t> is still not in control</a:t>
                      </a:r>
                      <a:endParaRPr lang="en-US" sz="1100" b="1" i="1" kern="150" dirty="0">
                        <a:effectLst/>
                        <a:latin typeface="Cambria" pitchFamily="18" charset="0"/>
                        <a:ea typeface="Times New Roman"/>
                        <a:cs typeface="Tahoma"/>
                      </a:endParaRPr>
                    </a:p>
                  </a:txBody>
                  <a:tcPr marL="61786" marR="61786" marT="0" marB="0"/>
                </a:tc>
                <a:tc>
                  <a:txBody>
                    <a:bodyPr/>
                    <a:lstStyle/>
                    <a:p>
                      <a:pPr algn="ctr"/>
                      <a:r>
                        <a:rPr lang="en-US" sz="1100" b="1" i="1" dirty="0" smtClean="0">
                          <a:latin typeface="Cambria" pitchFamily="18" charset="0"/>
                        </a:rPr>
                        <a:t>a</a:t>
                      </a:r>
                      <a:r>
                        <a:rPr lang="en-US" sz="1100" b="1" i="0" baseline="0" dirty="0" smtClean="0">
                          <a:latin typeface="Cambria" pitchFamily="18" charset="0"/>
                        </a:rPr>
                        <a:t> has lost control</a:t>
                      </a:r>
                      <a:endParaRPr lang="en-US" sz="1100" b="1" i="1" dirty="0">
                        <a:latin typeface="Cambria" pitchFamily="18" charset="0"/>
                      </a:endParaRPr>
                    </a:p>
                  </a:txBody>
                  <a:tcPr marL="61786" marR="61786" marT="0" marB="0"/>
                </a:tc>
              </a:tr>
              <a:tr h="151033">
                <a:tc rowSpan="5" gridSpan="2">
                  <a:txBody>
                    <a:bodyPr/>
                    <a:lstStyle/>
                    <a:p>
                      <a:pPr marL="0" marR="0">
                        <a:spcBef>
                          <a:spcPts val="0"/>
                        </a:spcBef>
                        <a:spcAft>
                          <a:spcPts val="0"/>
                        </a:spcAft>
                      </a:pPr>
                      <a:r>
                        <a:rPr lang="en-US" sz="1100" b="1" kern="150" dirty="0" smtClean="0">
                          <a:effectLst/>
                          <a:latin typeface="Cambria" pitchFamily="18" charset="0"/>
                        </a:rPr>
                        <a:t>2.1</a:t>
                      </a:r>
                      <a:r>
                        <a:rPr lang="en-US" sz="1100" b="1" kern="150" dirty="0">
                          <a:effectLst/>
                          <a:latin typeface="Cambria" pitchFamily="18" charset="0"/>
                        </a:rPr>
                        <a:t>: Neighborhood sees shift in </a:t>
                      </a:r>
                      <a:r>
                        <a:rPr lang="en-US" sz="1100" b="1" kern="150" dirty="0" smtClean="0">
                          <a:effectLst/>
                          <a:latin typeface="Cambria" pitchFamily="18" charset="0"/>
                        </a:rPr>
                        <a:t>control</a:t>
                      </a:r>
                      <a:endParaRPr lang="en-US" sz="1100" b="1" kern="150" dirty="0">
                        <a:effectLst/>
                        <a:latin typeface="Cambria" pitchFamily="18" charset="0"/>
                      </a:endParaRPr>
                    </a:p>
                  </a:txBody>
                  <a:tcPr marL="61786" marR="61786" marT="0" marB="0"/>
                </a:tc>
                <a:tc rowSpan="5" h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SUPPORT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INDIFF</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DISLIKE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OPPOSE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bl>
          </a:graphicData>
        </a:graphic>
      </p:graphicFrame>
      <p:sp>
        <p:nvSpPr>
          <p:cNvPr id="7" name="TextBox 6"/>
          <p:cNvSpPr txBox="1"/>
          <p:nvPr/>
        </p:nvSpPr>
        <p:spPr>
          <a:xfrm>
            <a:off x="457200" y="2743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525914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smtClean="0"/>
              <a:t>Mitigation </a:t>
            </a:r>
            <a:r>
              <a:rPr lang="en-US" b="1" dirty="0"/>
              <a:t>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
            </a:r>
            <a:r>
              <a:rPr lang="en-US" dirty="0" smtClean="0"/>
              <a:t>Athena 7, </a:t>
            </a:r>
            <a:r>
              <a:rPr lang="en-US" dirty="0" smtClean="0"/>
              <a:t>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
            </a:r>
            <a:r>
              <a:rPr lang="en-US" dirty="0" smtClean="0"/>
              <a:t>Athena 7, </a:t>
            </a:r>
            <a:r>
              <a:rPr lang="en-US" dirty="0"/>
              <a:t>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17</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18</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91732"/>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19</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0284434"/>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3/11/2014</a:t>
            </a:r>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cstate="print"/>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cstate="print"/>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0" indent="0">
              <a:buNone/>
            </a:pPr>
            <a:r>
              <a:rPr lang="en-US" b="1" dirty="0" smtClean="0">
                <a:latin typeface="Arial" pitchFamily="34" charset="0"/>
                <a:cs typeface="Arial" pitchFamily="34" charset="0"/>
              </a:rPr>
              <a:t>Legend</a:t>
            </a:r>
          </a:p>
          <a:p>
            <a:pPr marL="0" indent="0">
              <a:buNone/>
            </a:pPr>
            <a:r>
              <a:rPr lang="en-US" b="1" dirty="0" smtClean="0">
                <a:latin typeface="Arial" pitchFamily="34" charset="0"/>
                <a:cs typeface="Arial" pitchFamily="34" charset="0"/>
              </a:rPr>
              <a:t>Table of Contents</a:t>
            </a:r>
          </a:p>
          <a:p>
            <a:pPr marL="228600" indent="-228600">
              <a:buAutoNum type="arabicPeriod"/>
            </a:pPr>
            <a:r>
              <a:rPr lang="en-US" b="1" dirty="0" smtClean="0">
                <a:latin typeface="Arial" pitchFamily="34" charset="0"/>
                <a:cs typeface="Arial" pitchFamily="34" charset="0"/>
              </a:rPr>
              <a:t>Introduction</a:t>
            </a:r>
          </a:p>
          <a:p>
            <a:pPr marL="228600" indent="-228600">
              <a:buAutoNum type="arabicPeriod"/>
            </a:pPr>
            <a:r>
              <a:rPr lang="en-US" b="1" dirty="0" smtClean="0">
                <a:latin typeface="Arial" pitchFamily="34" charset="0"/>
                <a:cs typeface="Arial" pitchFamily="34" charset="0"/>
              </a:rPr>
              <a:t>Casualties</a:t>
            </a:r>
          </a:p>
          <a:p>
            <a:pPr marL="228600" indent="-228600">
              <a:buAutoNum type="arabicPeriod"/>
            </a:pPr>
            <a:r>
              <a:rPr lang="en-US" b="1" dirty="0" smtClean="0">
                <a:latin typeface="Arial" pitchFamily="34" charset="0"/>
                <a:cs typeface="Arial" pitchFamily="34" charset="0"/>
              </a:rPr>
              <a:t>Political Events</a:t>
            </a:r>
          </a:p>
          <a:p>
            <a:pPr marL="228600" indent="-228600">
              <a:buAutoNum type="arabicPeriod"/>
            </a:pPr>
            <a:r>
              <a:rPr lang="en-US" b="1" dirty="0" smtClean="0">
                <a:latin typeface="Arial" pitchFamily="34" charset="0"/>
                <a:cs typeface="Arial" pitchFamily="34" charset="0"/>
              </a:rPr>
              <a:t>Environmental Situations</a:t>
            </a:r>
          </a:p>
          <a:p>
            <a:pPr marL="228600" indent="-228600">
              <a:buAutoNum type="arabicPeriod"/>
            </a:pPr>
            <a:r>
              <a:rPr lang="en-US" b="1" dirty="0" smtClean="0">
                <a:latin typeface="Arial" pitchFamily="34" charset="0"/>
                <a:cs typeface="Arial" pitchFamily="34" charset="0"/>
              </a:rPr>
              <a:t>Activity Situations</a:t>
            </a:r>
          </a:p>
          <a:p>
            <a:pPr marL="228600" indent="-228600">
              <a:buAutoNum type="arabicPeriod"/>
            </a:pPr>
            <a:r>
              <a:rPr lang="en-US" b="1" dirty="0" smtClean="0">
                <a:latin typeface="Arial" pitchFamily="34" charset="0"/>
                <a:cs typeface="Arial" pitchFamily="34" charset="0"/>
              </a:rPr>
              <a:t>Demographic Situations</a:t>
            </a:r>
          </a:p>
          <a:p>
            <a:pPr marL="228600" indent="-228600">
              <a:buAutoNum type="arabicPeriod"/>
            </a:pPr>
            <a:r>
              <a:rPr lang="en-US" b="1" dirty="0" smtClean="0">
                <a:latin typeface="Arial" pitchFamily="34" charset="0"/>
                <a:cs typeface="Arial" pitchFamily="34" charset="0"/>
              </a:rPr>
              <a:t>Service Situations</a:t>
            </a:r>
          </a:p>
          <a:p>
            <a:pPr marL="228600" indent="-228600">
              <a:buAutoNum type="arabicPeriod"/>
            </a:pPr>
            <a:r>
              <a:rPr lang="en-US" b="1" dirty="0" smtClean="0">
                <a:latin typeface="Arial" pitchFamily="34" charset="0"/>
                <a:cs typeface="Arial" pitchFamily="34" charset="0"/>
              </a:rPr>
              <a:t>Information Operations</a:t>
            </a:r>
          </a:p>
          <a:p>
            <a:pPr marL="228600" indent="-228600">
              <a:buAutoNum type="arabicPeriod"/>
            </a:pPr>
            <a:r>
              <a:rPr lang="en-US" b="1" dirty="0" smtClean="0">
                <a:latin typeface="Arial" pitchFamily="34" charset="0"/>
                <a:cs typeface="Arial" pitchFamily="34" charset="0"/>
              </a:rPr>
              <a:t>Miscellaneous Rule Sets</a:t>
            </a:r>
          </a:p>
          <a:p>
            <a:pPr marL="228600" indent="-228600">
              <a:buAutoNum type="arabicPeriod"/>
            </a:pPr>
            <a:endParaRPr lang="en-US" b="1" dirty="0" smtClean="0">
              <a:latin typeface="Arial" pitchFamily="34" charset="0"/>
              <a:cs typeface="Arial" pitchFamily="34" charset="0"/>
            </a:endParaRPr>
          </a:p>
          <a:p>
            <a:pPr marL="0" indent="0">
              <a:buNone/>
            </a:pPr>
            <a:endParaRPr lang="en-US" b="1" dirty="0" smtClean="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EB84477D-9278-4F3E-B675-DAB51E6138B4}"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38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smtClean="0"/>
              <a:t>Nominal and </a:t>
            </a:r>
            <a:r>
              <a:rPr lang="en-US" b="1" dirty="0"/>
              <a:t>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t>
            </a:r>
            <a:r>
              <a:rPr lang="en-US" dirty="0" smtClean="0"/>
              <a:t>are able </a:t>
            </a:r>
            <a:r>
              <a:rPr lang="en-US" dirty="0"/>
              <a:t>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906155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40</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FF0000"/>
                </a:solidFill>
              </a:rPr>
              <a:t>NOTE:  This section is now obsolete.  The DISPLACED and IN_CAMP activities are obsolete, and have been removed from Athena.  Prior to the delivery of </a:t>
            </a:r>
            <a:r>
              <a:rPr lang="en-US" b="1" dirty="0" smtClean="0">
                <a:solidFill>
                  <a:srgbClr val="FF0000"/>
                </a:solidFill>
              </a:rPr>
              <a:t>Athena 7, </a:t>
            </a:r>
            <a:r>
              <a:rPr lang="en-US" b="1" dirty="0" smtClean="0">
                <a:solidFill>
                  <a:srgbClr val="FF0000"/>
                </a:solidFill>
              </a:rPr>
              <a:t>we expect to replace the DISPLACED activity situation with a new DISPLACED demographic situation; the data in this section has been retained as a basis for that work.</a:t>
            </a:r>
            <a:endParaRPr lang="en-US" dirty="0" smtClean="0">
              <a:solidFill>
                <a:srgbClr val="FF0000"/>
              </a:solidFill>
            </a:endParaRPr>
          </a:p>
          <a:p>
            <a:pPr marL="0" indent="0">
              <a:buNone/>
            </a:pPr>
            <a:endParaRPr lang="en-US" b="1" dirty="0" smtClean="0"/>
          </a:p>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41</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42</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		</a:t>
            </a:r>
            <a:r>
              <a:rPr lang="en-US" sz="1400" b="1" dirty="0" smtClean="0">
                <a:solidFill>
                  <a:srgbClr val="FF0000"/>
                </a:solidFill>
                <a:latin typeface="Arial" pitchFamily="34" charset="0"/>
                <a:cs typeface="Arial" pitchFamily="34" charset="0"/>
              </a:rPr>
              <a:t>OBSOLETE</a:t>
            </a:r>
            <a:endParaRPr lang="en-US" sz="1400" b="1" dirty="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and Organization Group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the personnel of a force or organization group by the group’s owning actor using the ASSIGN tactic.  Each activity (except PRESENCE) has its own security requirement; for organization groups, the security requirement can be different for each organization type.</a:t>
            </a:r>
          </a:p>
          <a:p>
            <a:pPr marL="0" indent="0">
              <a:buNone/>
            </a:pPr>
            <a:endParaRPr lang="en-US" dirty="0"/>
          </a:p>
          <a:p>
            <a:pPr marL="0" indent="0">
              <a:buNone/>
            </a:pPr>
            <a:r>
              <a:rPr lang="en-US" dirty="0" smtClean="0"/>
              <a:t>The activity model is governed by the </a:t>
            </a:r>
            <a:r>
              <a:rPr lang="en-US" b="1" dirty="0" smtClean="0">
                <a:cs typeface="Courier New" pitchFamily="49" charset="0"/>
              </a:rPr>
              <a:t>activity.*</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44</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45</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265774809"/>
              </p:ext>
            </p:extLst>
          </p:nvPr>
        </p:nvGraphicFramePr>
        <p:xfrm>
          <a:off x="457200" y="533400"/>
          <a:ext cx="8229599" cy="2590800"/>
        </p:xfrm>
        <a:graphic>
          <a:graphicData uri="http://schemas.openxmlformats.org/drawingml/2006/table">
            <a:tbl>
              <a:tblPr>
                <a:tableStyleId>{5940675A-B579-460E-94D1-54222C63F5DA}</a:tableStyleId>
              </a:tblPr>
              <a:tblGrid>
                <a:gridCol w="926795"/>
                <a:gridCol w="1913661"/>
                <a:gridCol w="639317"/>
                <a:gridCol w="639317"/>
                <a:gridCol w="1218564"/>
                <a:gridCol w="1270053"/>
                <a:gridCol w="1621892"/>
              </a:tblGrid>
              <a:tr h="152400">
                <a:tc>
                  <a:txBody>
                    <a:bodyPr/>
                    <a:lstStyle/>
                    <a:p>
                      <a:pPr marL="0" marR="0">
                        <a:spcBef>
                          <a:spcPts val="0"/>
                        </a:spcBef>
                        <a:spcAft>
                          <a:spcPts val="0"/>
                        </a:spcAft>
                      </a:pPr>
                      <a:r>
                        <a:rPr lang="en-US" sz="1000" b="1" kern="150" dirty="0" smtClean="0">
                          <a:effectLst/>
                          <a:latin typeface="Cambria" pitchFamily="18" charset="0"/>
                        </a:rPr>
                        <a:t>Activity</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smtClean="0">
                          <a:effectLst/>
                          <a:latin typeface="Cambria" pitchFamily="18" charset="0"/>
                        </a:rPr>
                        <a:t>Long Name</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ea typeface="Times New Roman"/>
                          <a:cs typeface="Tahoma"/>
                        </a:rPr>
                        <a:t>FRC</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ea typeface="Times New Roman"/>
                          <a:cs typeface="Tahoma"/>
                        </a:rPr>
                        <a:t>ORG</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Checkpoint/Control Point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COERCION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Coercion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12/1000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COERCION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smtClean="0">
                          <a:effectLst/>
                          <a:latin typeface="Cambria" pitchFamily="18" charset="0"/>
                        </a:rPr>
                        <a:t>CONSTRUCT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smtClean="0">
                          <a:effectLst/>
                          <a:latin typeface="Cambria" pitchFamily="18" charset="0"/>
                        </a:rPr>
                        <a:t>Construction</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bg1"/>
                    </a:solidFill>
                  </a:tcPr>
                </a:tc>
              </a:tr>
              <a:tr h="151033">
                <a:tc>
                  <a:txBody>
                    <a:bodyPr/>
                    <a:lstStyle/>
                    <a:p>
                      <a:pPr marL="0" marR="0">
                        <a:spcBef>
                          <a:spcPts val="0"/>
                        </a:spcBef>
                        <a:spcAft>
                          <a:spcPts val="0"/>
                        </a:spcAft>
                      </a:pPr>
                      <a:r>
                        <a:rPr lang="en-US" sz="1000" kern="150" dirty="0" smtClean="0">
                          <a:effectLst/>
                          <a:latin typeface="Cambria" pitchFamily="18" charset="0"/>
                        </a:rPr>
                        <a:t>CRIME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Criminal Activities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smtClean="0">
                          <a:effectLst/>
                          <a:latin typeface="Cambria" pitchFamily="18" charset="0"/>
                        </a:rPr>
                        <a:t>Curfew</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a:effectLst/>
                          <a:latin typeface="Cambria" pitchFamily="18" charset="0"/>
                        </a:rPr>
                        <a:t>CURFEW</a:t>
                      </a:r>
                      <a:endParaRPr lang="en-US" sz="1000" kern="150" dirty="0">
                        <a:effectLst/>
                        <a:latin typeface="Cambria" pitchFamily="18" charset="0"/>
                        <a:ea typeface="Times New Roman"/>
                        <a:cs typeface="Tahoma"/>
                      </a:endParaRPr>
                    </a:p>
                  </a:txBody>
                  <a:tcPr marL="61786" marR="61786" marT="0" marB="0">
                    <a:solidFill>
                      <a:schemeClr val="bg1"/>
                    </a:solidFill>
                  </a:tcPr>
                </a:tc>
              </a:tr>
              <a:tr h="151033">
                <a:tc>
                  <a:txBody>
                    <a:bodyPr/>
                    <a:lstStyle/>
                    <a:p>
                      <a:pPr marL="0" marR="0">
                        <a:spcBef>
                          <a:spcPts val="0"/>
                        </a:spcBef>
                        <a:spcAft>
                          <a:spcPts val="0"/>
                        </a:spcAft>
                      </a:pPr>
                      <a:r>
                        <a:rPr lang="en-US" sz="1000" kern="150" dirty="0" smtClean="0">
                          <a:effectLst/>
                          <a:latin typeface="Cambria" pitchFamily="18" charset="0"/>
                        </a:rPr>
                        <a:t>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Provide Schools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smtClean="0">
                          <a:effectLst/>
                          <a:latin typeface="Cambria" pitchFamily="18" charset="0"/>
                        </a:rPr>
                        <a:t>EMPLOY</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Provide 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CMOEMP</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smtClean="0">
                          <a:effectLst/>
                          <a:latin typeface="Cambria" pitchFamily="18" charset="0"/>
                        </a:rPr>
                        <a:t>INDUSTRY</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smtClean="0">
                          <a:effectLst/>
                          <a:latin typeface="Cambria" pitchFamily="18" charset="0"/>
                        </a:rPr>
                        <a:t>Support Industry</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bg1"/>
                    </a:solidFill>
                  </a:tcPr>
                </a:tc>
              </a:tr>
              <a:tr h="151033">
                <a:tc>
                  <a:txBody>
                    <a:bodyPr/>
                    <a:lstStyle/>
                    <a:p>
                      <a:pPr marL="0" marR="0">
                        <a:spcBef>
                          <a:spcPts val="0"/>
                        </a:spcBef>
                        <a:spcAft>
                          <a:spcPts val="0"/>
                        </a:spcAft>
                      </a:pPr>
                      <a:r>
                        <a:rPr lang="en-US" sz="1000" kern="150" dirty="0" smtClean="0">
                          <a:effectLst/>
                          <a:latin typeface="Cambria" pitchFamily="18" charset="0"/>
                        </a:rPr>
                        <a:t>INFRA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Support Infrastructure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CMOINF</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smtClean="0">
                          <a:effectLst/>
                          <a:latin typeface="Cambria" pitchFamily="18" charset="0"/>
                        </a:rPr>
                        <a:t>LAWENF</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smtClean="0">
                          <a:effectLst/>
                          <a:latin typeface="Cambria" pitchFamily="18" charset="0"/>
                        </a:rPr>
                        <a:t>Law Enforcement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bg1"/>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bg1"/>
                    </a:solidFill>
                  </a:tcPr>
                </a:tc>
              </a:tr>
              <a:tr h="151033">
                <a:tc>
                  <a:txBody>
                    <a:bodyPr/>
                    <a:lstStyle/>
                    <a:p>
                      <a:pPr marL="0" marR="0">
                        <a:spcBef>
                          <a:spcPts val="0"/>
                        </a:spcBef>
                        <a:spcAft>
                          <a:spcPts val="0"/>
                        </a:spcAft>
                      </a:pPr>
                      <a:r>
                        <a:rPr lang="en-US" sz="1000" kern="150" dirty="0" smtClean="0">
                          <a:effectLst/>
                          <a:latin typeface="Cambria" pitchFamily="18" charset="0"/>
                        </a:rPr>
                        <a:t>MEDICAL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ea typeface="+mn-ea"/>
                          <a:cs typeface="+mn-cs"/>
                        </a:rPr>
                        <a:t>Healthcare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Low</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rPr>
                        <a:t>RELIEF</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Humanitarian Relief</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46</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953267494"/>
              </p:ext>
            </p:extLst>
          </p:nvPr>
        </p:nvGraphicFramePr>
        <p:xfrm>
          <a:off x="457200" y="533400"/>
          <a:ext cx="8229600" cy="43179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CONSTRUCT</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r>
              <a:tr h="228600">
                <a:tc>
                  <a:txBody>
                    <a:bodyPr/>
                    <a:lstStyle/>
                    <a:p>
                      <a:pPr marL="0" marR="0">
                        <a:spcBef>
                          <a:spcPts val="0"/>
                        </a:spcBef>
                        <a:spcAft>
                          <a:spcPts val="0"/>
                        </a:spcAft>
                      </a:pPr>
                      <a:r>
                        <a:rPr lang="en-US" sz="1000" kern="150" dirty="0" smtClean="0">
                          <a:effectLst/>
                          <a:latin typeface="Cambria" pitchFamily="18" charset="0"/>
                        </a:rPr>
                        <a:t>CRIME</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52400">
                <a:tc rowSpan="3">
                  <a:txBody>
                    <a:bodyPr/>
                    <a:lstStyle/>
                    <a:p>
                      <a:pPr marL="0" marR="0">
                        <a:spcBef>
                          <a:spcPts val="0"/>
                        </a:spcBef>
                        <a:spcAft>
                          <a:spcPts val="0"/>
                        </a:spcAft>
                      </a:pPr>
                      <a:r>
                        <a:rPr lang="en-US" sz="1000" kern="150" dirty="0">
                          <a:effectLst/>
                          <a:latin typeface="Cambria" pitchFamily="18" charset="0"/>
                        </a:rPr>
                        <a:t>CURFEW</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0.00</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S–</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S–</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kern="150" dirty="0">
                          <a:effectLst/>
                          <a:latin typeface="Cambria" pitchFamily="18" charset="0"/>
                        </a:rPr>
                        <a:t>S–</a:t>
                      </a:r>
                      <a:endParaRPr lang="en-US" sz="1000" kern="150" dirty="0">
                        <a:effectLst/>
                        <a:latin typeface="Cambria" pitchFamily="18" charset="0"/>
                        <a:ea typeface="Times New Roman"/>
                        <a:cs typeface="Tahoma"/>
                      </a:endParaRPr>
                    </a:p>
                  </a:txBody>
                  <a:tcPr marL="52901" marR="52901" marT="0" marB="0">
                    <a:solidFill>
                      <a:schemeClr val="bg1"/>
                    </a:solidFill>
                  </a:tcPr>
                </a:tc>
                <a:tc rowSpan="3">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bg1"/>
                    </a:solidFill>
                  </a:tcPr>
                </a:tc>
                <a:tc rowSpan="2">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solidFill>
                      <a:schemeClr val="bg1"/>
                    </a:solidFill>
                  </a:tcPr>
                </a:tc>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50" dirty="0" smtClean="0">
                          <a:effectLst/>
                          <a:latin typeface="Cambria" pitchFamily="18" charset="0"/>
                        </a:rPr>
                        <a:t>quad</a:t>
                      </a:r>
                      <a:r>
                        <a:rPr lang="en-US" sz="1000" kern="150" dirty="0" smtClean="0">
                          <a:effectLst/>
                          <a:latin typeface="Cambria" pitchFamily="18" charset="0"/>
                        </a:rPr>
                        <a:t> × M+ </a:t>
                      </a:r>
                      <a:endParaRPr lang="en-US" sz="1000" kern="150" dirty="0" smtClean="0">
                        <a:effectLst/>
                        <a:latin typeface="Cambria" pitchFamily="18" charset="0"/>
                        <a:ea typeface="Times New Roman"/>
                        <a:cs typeface="Tahoma"/>
                      </a:endParaRPr>
                    </a:p>
                  </a:txBody>
                  <a:tcPr marL="52901" marR="52901" marT="0" marB="0">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152400">
                <a:tc vMerge="1">
                  <a:txBody>
                    <a:bodyPr/>
                    <a:lstStyle/>
                    <a:p>
                      <a:pPr marL="0" marR="0">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000" kern="150" dirty="0" smtClean="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vMerge="1">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ea typeface="Times New Roman"/>
                          <a:cs typeface="Tahoma"/>
                        </a:rPr>
                        <a:t>Enemies</a:t>
                      </a:r>
                      <a:endParaRPr lang="en-US" sz="1000" kern="150" dirty="0">
                        <a:effectLst/>
                        <a:latin typeface="Cambria" pitchFamily="18" charset="0"/>
                        <a:ea typeface="Times New Roman"/>
                        <a:cs typeface="Tahoma"/>
                      </a:endParaRPr>
                    </a:p>
                  </a:txBody>
                  <a:tcPr marL="52901" marR="52901" marT="0" marB="0">
                    <a:solidFill>
                      <a:schemeClr val="bg1"/>
                    </a:solidFill>
                  </a:tcPr>
                </a:tc>
              </a:tr>
              <a:tr h="228600">
                <a:tc>
                  <a:txBody>
                    <a:bodyPr/>
                    <a:lstStyle/>
                    <a:p>
                      <a:pPr marL="0" marR="0">
                        <a:spcBef>
                          <a:spcPts val="0"/>
                        </a:spcBef>
                        <a:spcAft>
                          <a:spcPts val="0"/>
                        </a:spcAft>
                      </a:pPr>
                      <a:r>
                        <a:rPr lang="en-US" sz="1000" kern="150" dirty="0" smtClean="0">
                          <a:effectLst/>
                          <a:latin typeface="Cambria" pitchFamily="18" charset="0"/>
                        </a:rPr>
                        <a:t>EDU</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EMPLOY</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smtClean="0">
                          <a:effectLst/>
                          <a:latin typeface="Cambria" pitchFamily="18" charset="0"/>
                        </a:rPr>
                        <a:t>INDUSTRY</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INFRA</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LAWENF</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bg1"/>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bg1"/>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bg1"/>
                    </a:solidFill>
                  </a:tcPr>
                </a:tc>
              </a:tr>
              <a:tr h="228600">
                <a:tc>
                  <a:txBody>
                    <a:bodyPr/>
                    <a:lstStyle/>
                    <a:p>
                      <a:pPr marL="0" marR="0">
                        <a:spcBef>
                          <a:spcPts val="0"/>
                        </a:spcBef>
                        <a:spcAft>
                          <a:spcPts val="0"/>
                        </a:spcAft>
                      </a:pPr>
                      <a:r>
                        <a:rPr lang="en-US" sz="1000" kern="150" dirty="0" smtClean="0">
                          <a:effectLst/>
                          <a:latin typeface="Cambria" pitchFamily="18" charset="0"/>
                        </a:rPr>
                        <a:t>MEDICAL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200">
                <a:tc>
                  <a:txBody>
                    <a:bodyPr/>
                    <a:lstStyle/>
                    <a:p>
                      <a:pPr marL="0" marR="0">
                        <a:spcBef>
                          <a:spcPts val="0"/>
                        </a:spcBef>
                        <a:spcAft>
                          <a:spcPts val="0"/>
                        </a:spcAft>
                      </a:pPr>
                      <a:r>
                        <a:rPr lang="en-US" sz="1000" kern="150" dirty="0" smtClean="0">
                          <a:effectLst/>
                          <a:latin typeface="Cambria" pitchFamily="18" charset="0"/>
                        </a:rPr>
                        <a:t>RELIEF</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47</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8974400"/>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smtClean="0">
                          <a:effectLst/>
                          <a:latin typeface="Cambria" pitchFamily="18" charset="0"/>
                        </a:rPr>
                        <a:t>CONSTRUCT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dirty="0" smtClean="0">
                          <a:effectLst/>
                          <a:latin typeface="Cambria" pitchFamily="18" charset="0"/>
                        </a:rPr>
                        <a:t>EDU</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EMPLOY</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dirty="0" smtClean="0">
                          <a:effectLst/>
                          <a:latin typeface="Cambria" pitchFamily="18" charset="0"/>
                        </a:rPr>
                        <a:t>INDUSTRY</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INFRA</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dirty="0" smtClean="0">
                          <a:effectLst/>
                          <a:latin typeface="Cambria" pitchFamily="18" charset="0"/>
                        </a:rPr>
                        <a:t>MEDICAL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smtClean="0">
                          <a:effectLst/>
                          <a:latin typeface="Cambria" pitchFamily="18" charset="0"/>
                        </a:rPr>
                        <a:t>RELIEF</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59438858"/>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Force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a:t>
                      </a:r>
                      <a:r>
                        <a:rPr lang="en-US" sz="1100" dirty="0" smtClean="0">
                          <a:latin typeface="Cambria" pitchFamily="18" charset="0"/>
                        </a:rPr>
                        <a:t>CHKPOINT</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57197660"/>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066800"/>
                <a:gridCol w="1066800"/>
                <a:gridCol w="990600"/>
                <a:gridCol w="990600"/>
                <a:gridCol w="1063831"/>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57267549"/>
              </p:ext>
            </p:extLst>
          </p:nvPr>
        </p:nvGraphicFramePr>
        <p:xfrm>
          <a:off x="381000" y="609600"/>
          <a:ext cx="8229600" cy="59436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7.0.1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5</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Removed CMODEV rule set; per TRISA, coverage is not a good model for this</a:t>
                      </a:r>
                      <a:r>
                        <a:rPr lang="en-US" sz="1000" kern="150" baseline="0" dirty="0" smtClean="0">
                          <a:effectLst/>
                          <a:latin typeface="Cambria" pitchFamily="18" charset="0"/>
                          <a:ea typeface="Times New Roman"/>
                          <a:cs typeface="Tahoma"/>
                        </a:rPr>
                        <a:t> activity.</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Merged the organization group activity rule sets into the force group activity rule sets</a:t>
                      </a:r>
                      <a:r>
                        <a:rPr lang="en-US" sz="1000" kern="150" baseline="0" dirty="0" smtClean="0">
                          <a:effectLst/>
                          <a:latin typeface="Cambria" pitchFamily="18" charset="0"/>
                          <a:ea typeface="Times New Roman"/>
                          <a:cs typeface="Tahoma"/>
                        </a:rPr>
                        <a: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Redefined the activity names and rule set names to match each other.</a:t>
                      </a:r>
                      <a:endParaRPr lang="en-US" sz="1000" kern="150" baseline="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5.1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CONSUMP rule set, and simplified the UNEMP rule set accordingly.</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4.0.5</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8,9</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table of contents.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Inserted new</a:t>
                      </a:r>
                      <a:r>
                        <a:rPr lang="en-US" sz="1000" kern="150" baseline="0" dirty="0" smtClean="0">
                          <a:effectLst/>
                          <a:latin typeface="Cambria" pitchFamily="18" charset="0"/>
                          <a:ea typeface="Times New Roman"/>
                          <a:cs typeface="Tahoma"/>
                        </a:rPr>
                        <a:t> Section 8 on Information Operations rule sets.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The old Section 8 on Miscellaneous rule sets is now Section 9.</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4.0.3</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3,7</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ENI rule set.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CONTROL rule set.</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MOOD rule set.</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8910497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CONSTRUCT: Construction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57724019"/>
              </p:ext>
            </p:extLst>
          </p:nvPr>
        </p:nvGraphicFramePr>
        <p:xfrm>
          <a:off x="443179" y="533400"/>
          <a:ext cx="8240652" cy="32918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a:t>
                      </a:r>
                      <a:r>
                        <a:rPr lang="en-US" sz="1100" dirty="0" smtClean="0">
                          <a:latin typeface="Cambria" pitchFamily="18" charset="0"/>
                        </a:rPr>
                        <a:t>CONSTRUCT</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CONSTRUCT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pPr marL="0" marR="0">
                        <a:spcBef>
                          <a:spcPts val="0"/>
                        </a:spcBef>
                        <a:spcAft>
                          <a:spcPts val="0"/>
                        </a:spcAft>
                        <a:tabLst>
                          <a:tab pos="457200"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a:spcBef>
                          <a:spcPts val="0"/>
                        </a:spcBef>
                        <a:spcAft>
                          <a:spcPts val="0"/>
                        </a:spcAft>
                        <a:tabLst>
                          <a:tab pos="460375" algn="l"/>
                        </a:tabLst>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34712" y="4267200"/>
            <a:ext cx="8305800" cy="261610"/>
          </a:xfrm>
          <a:prstGeom prst="rect">
            <a:avLst/>
          </a:prstGeom>
          <a:noFill/>
        </p:spPr>
        <p:txBody>
          <a:bodyPr wrap="square" rtlCol="0">
            <a:spAutoFit/>
          </a:bodyPr>
          <a:lstStyle/>
          <a:p>
            <a:r>
              <a:rPr lang="en-US" sz="1100" b="1" dirty="0">
                <a:latin typeface="Cambria" pitchFamily="18" charset="0"/>
              </a:rPr>
              <a:t>Notes:</a:t>
            </a:r>
            <a:r>
              <a:rPr lang="en-US" sz="1100" dirty="0">
                <a:latin typeface="Cambria" pitchFamily="18" charset="0"/>
              </a:rPr>
              <a:t>  Prior to Athena 7, the activity was </a:t>
            </a:r>
            <a:r>
              <a:rPr lang="en-US" sz="1100" dirty="0" smtClean="0">
                <a:latin typeface="Cambria" pitchFamily="18" charset="0"/>
              </a:rPr>
              <a:t>CMO_CONSTRUCTION and </a:t>
            </a:r>
            <a:r>
              <a:rPr lang="en-US" sz="1100" dirty="0">
                <a:latin typeface="Cambria" pitchFamily="18" charset="0"/>
              </a:rPr>
              <a:t>the rule set was </a:t>
            </a:r>
            <a:r>
              <a:rPr lang="en-US" sz="1100" dirty="0" smtClean="0">
                <a:latin typeface="Cambria" pitchFamily="18" charset="0"/>
              </a:rPr>
              <a:t>CMOCONST.</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CRIME: </a:t>
            </a:r>
            <a:r>
              <a:rPr lang="en-US" sz="1400" b="1" dirty="0" smtClean="0">
                <a:latin typeface="Arial" pitchFamily="34" charset="0"/>
                <a:cs typeface="Arial" pitchFamily="34" charset="0"/>
              </a:rPr>
              <a:t>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55499492"/>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066800"/>
                <a:gridCol w="1066800"/>
                <a:gridCol w="990600"/>
                <a:gridCol w="990600"/>
                <a:gridCol w="1063831"/>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a:t>
                      </a:r>
                      <a:r>
                        <a:rPr lang="en-US" sz="1100" dirty="0" smtClean="0">
                          <a:latin typeface="Cambria" pitchFamily="18" charset="0"/>
                        </a:rPr>
                        <a:t>CRIME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CRIME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b="1" dirty="0" smtClean="0">
                <a:latin typeface="Cambria" pitchFamily="18" charset="0"/>
              </a:rPr>
              <a:t>:</a:t>
            </a:r>
            <a:r>
              <a:rPr lang="en-US" sz="1100" dirty="0" smtClean="0">
                <a:latin typeface="Cambria" pitchFamily="18" charset="0"/>
              </a:rPr>
              <a:t>  Prior to Athena 7, the activity was CRIMINAL_ACTIVITIES and the rule set was called CRIMINAL.</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3258217"/>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EDU: Provide Schools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115926"/>
              </p:ext>
            </p:extLst>
          </p:nvPr>
        </p:nvGraphicFramePr>
        <p:xfrm>
          <a:off x="443179" y="533400"/>
          <a:ext cx="8240652" cy="26822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Group is </a:t>
                      </a:r>
                      <a:r>
                        <a:rPr lang="en-US" sz="1100" kern="150" dirty="0" smtClean="0">
                          <a:solidFill>
                            <a:schemeClr val="tx1"/>
                          </a:solidFill>
                          <a:effectLst/>
                          <a:latin typeface="Cambria" pitchFamily="18" charset="0"/>
                        </a:rPr>
                        <a:t>providing schools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a:t>
                      </a:r>
                      <a:r>
                        <a:rPr lang="en-US" sz="1100" dirty="0" smtClean="0">
                          <a:latin typeface="Cambria" pitchFamily="18" charset="0"/>
                        </a:rPr>
                        <a:t>EDU</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EDU</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t>
                      </a:r>
                      <a:r>
                        <a:rPr lang="en-US" sz="1100" b="1" kern="150" baseline="0" dirty="0" smtClean="0">
                          <a:effectLst/>
                          <a:latin typeface="Cambria" pitchFamily="18" charset="0"/>
                        </a:rPr>
                        <a:t>providing schools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7432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a:t>
                      </a:r>
                      <a:r>
                        <a:rPr lang="en-US" sz="1100" b="1" kern="150" baseline="0" dirty="0" smtClean="0">
                          <a:effectLst/>
                          <a:latin typeface="Cambria" pitchFamily="18" charset="0"/>
                        </a:rPr>
                        <a:t>providing schools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a:latin typeface="Cambria" pitchFamily="18" charset="0"/>
              </a:rPr>
              <a:t>Notes:</a:t>
            </a:r>
            <a:r>
              <a:rPr lang="en-US" sz="1100" dirty="0">
                <a:latin typeface="Cambria" pitchFamily="18" charset="0"/>
              </a:rPr>
              <a:t>  Prior to Athena 7, the activity was </a:t>
            </a:r>
            <a:r>
              <a:rPr lang="en-US" sz="1100" dirty="0" smtClean="0">
                <a:latin typeface="Cambria" pitchFamily="18" charset="0"/>
              </a:rPr>
              <a:t>CMO_EDUCATION and </a:t>
            </a:r>
            <a:r>
              <a:rPr lang="en-US" sz="1100" dirty="0">
                <a:latin typeface="Cambria" pitchFamily="18" charset="0"/>
              </a:rPr>
              <a:t>the rule set was </a:t>
            </a:r>
            <a:r>
              <a:rPr lang="en-US" sz="1100" dirty="0" smtClean="0">
                <a:latin typeface="Cambria" pitchFamily="18" charset="0"/>
              </a:rPr>
              <a:t>CMOEDU.</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EMPLOY: Provide 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21145697"/>
              </p:ext>
            </p:extLst>
          </p:nvPr>
        </p:nvGraphicFramePr>
        <p:xfrm>
          <a:off x="443179" y="533400"/>
          <a:ext cx="8240652" cy="26822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a:t>
                      </a:r>
                      <a:r>
                        <a:rPr lang="en-US" sz="1100" dirty="0" smtClean="0">
                          <a:latin typeface="Cambria" pitchFamily="18" charset="0"/>
                        </a:rPr>
                        <a:t>EMPLOY</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EMPLOY</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7432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b="1" dirty="0" smtClean="0">
                <a:latin typeface="Cambria" pitchFamily="18" charset="0"/>
              </a:rPr>
              <a:t>:</a:t>
            </a:r>
            <a:r>
              <a:rPr lang="en-US" sz="1100" dirty="0" smtClean="0">
                <a:latin typeface="Cambria" pitchFamily="18" charset="0"/>
              </a:rPr>
              <a:t>  Prior to Athena 7, the activity was CMO_EMPLOYMENT and the rule set was CMOEMP.</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704602069"/>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1143000"/>
                <a:gridCol w="1066800"/>
                <a:gridCol w="1066800"/>
                <a:gridCol w="10668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INDUSTRY: Support Industry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51824984"/>
              </p:ext>
            </p:extLst>
          </p:nvPr>
        </p:nvGraphicFramePr>
        <p:xfrm>
          <a:off x="443179" y="533400"/>
          <a:ext cx="8240652" cy="31394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a:t>
                      </a:r>
                      <a:r>
                        <a:rPr lang="en-US" sz="1100" dirty="0" smtClean="0">
                          <a:latin typeface="Cambria" pitchFamily="18" charset="0"/>
                        </a:rPr>
                        <a:t>INDUSTRY</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INDUSTRY</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70615"/>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b="1" dirty="0" smtClean="0">
                <a:latin typeface="Cambria" pitchFamily="18" charset="0"/>
              </a:rPr>
              <a:t>: </a:t>
            </a:r>
            <a:r>
              <a:rPr lang="en-US" sz="1100" dirty="0" smtClean="0">
                <a:latin typeface="Cambria" pitchFamily="18" charset="0"/>
              </a:rPr>
              <a:t>Prior to Athen</a:t>
            </a:r>
            <a:r>
              <a:rPr lang="en-US" sz="1100" dirty="0" smtClean="0">
                <a:latin typeface="Cambria" pitchFamily="18" charset="0"/>
              </a:rPr>
              <a:t>a 7, the activity was CMO_INDUSTRY and the rule set was CMOIND.</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INFRA: </a:t>
            </a:r>
            <a:r>
              <a:rPr lang="en-US" sz="1400" dirty="0" smtClean="0"/>
              <a:t>Support </a:t>
            </a:r>
            <a:r>
              <a:rPr lang="en-US" sz="1400" b="1" dirty="0" smtClean="0">
                <a:latin typeface="Arial" pitchFamily="34" charset="0"/>
                <a:cs typeface="Arial" pitchFamily="34" charset="0"/>
              </a:rPr>
              <a:t>Infrastructure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01002016"/>
              </p:ext>
            </p:extLst>
          </p:nvPr>
        </p:nvGraphicFramePr>
        <p:xfrm>
          <a:off x="443179" y="533400"/>
          <a:ext cx="8240652" cy="31394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a:t>
                      </a:r>
                      <a:r>
                        <a:rPr lang="en-US" sz="1100" dirty="0" smtClean="0">
                          <a:latin typeface="Cambria" pitchFamily="18" charset="0"/>
                        </a:rPr>
                        <a:t>INFRA</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INFRA</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88405"/>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b="1" dirty="0" smtClean="0">
                <a:latin typeface="Cambria" pitchFamily="18" charset="0"/>
              </a:rPr>
              <a:t>:</a:t>
            </a:r>
            <a:r>
              <a:rPr lang="en-US" sz="1100" dirty="0" smtClean="0">
                <a:latin typeface="Cambria" pitchFamily="18" charset="0"/>
              </a:rPr>
              <a:t>  Prior to Athena 7, the activity was CMO_INFRASTRUCTURE and the rule set was CMOINF.</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LAWENF: Law </a:t>
            </a:r>
            <a:r>
              <a:rPr lang="en-US" sz="1400" b="1" dirty="0" smtClean="0">
                <a:latin typeface="Arial" pitchFamily="34" charset="0"/>
                <a:cs typeface="Arial" pitchFamily="34" charset="0"/>
              </a:rPr>
              <a:t>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84515882"/>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a:t>
                      </a:r>
                      <a:r>
                        <a:rPr lang="en-US" sz="1100" dirty="0" smtClean="0">
                          <a:latin typeface="Cambria" pitchFamily="18" charset="0"/>
                        </a:rPr>
                        <a:t>LAWENF</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LAWENF</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b="1" dirty="0" smtClean="0">
                <a:latin typeface="Cambria" pitchFamily="18" charset="0"/>
              </a:rPr>
              <a:t>:</a:t>
            </a:r>
            <a:r>
              <a:rPr lang="en-US" sz="1100" dirty="0" smtClean="0">
                <a:latin typeface="Cambria" pitchFamily="18" charset="0"/>
              </a:rPr>
              <a:t>  Prior to Athena 7, the activity was CMO_LAW_ENFORCEMENT and the rule set was CMOLAW.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MEDICAL: Healthcare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58487974"/>
              </p:ext>
            </p:extLst>
          </p:nvPr>
        </p:nvGraphicFramePr>
        <p:xfrm>
          <a:off x="443179" y="533400"/>
          <a:ext cx="8240652" cy="31394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Group is providing </a:t>
                      </a:r>
                      <a:r>
                        <a:rPr lang="en-US" sz="1100" kern="150" dirty="0" smtClean="0">
                          <a:solidFill>
                            <a:schemeClr val="tx1"/>
                          </a:solidFill>
                          <a:effectLst/>
                          <a:latin typeface="Cambria" pitchFamily="18" charset="0"/>
                        </a:rPr>
                        <a:t>healthcare </a:t>
                      </a:r>
                      <a:r>
                        <a:rPr lang="en-US" sz="1100" kern="150" dirty="0" smtClean="0">
                          <a:solidFill>
                            <a:schemeClr val="tx1"/>
                          </a:solidFill>
                          <a:effectLst/>
                          <a:latin typeface="Cambria" pitchFamily="18" charset="0"/>
                        </a:rPr>
                        <a:t>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a:t>
                      </a:r>
                      <a:r>
                        <a:rPr lang="en-US" sz="1100" dirty="0" smtClean="0">
                          <a:latin typeface="Cambria" pitchFamily="18" charset="0"/>
                        </a:rPr>
                        <a:t>MEDICAL</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MEDICAL</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b="1" dirty="0" smtClean="0">
                <a:latin typeface="Cambria" pitchFamily="18" charset="0"/>
              </a:rPr>
              <a:t>:</a:t>
            </a:r>
            <a:r>
              <a:rPr lang="en-US" sz="1100" dirty="0" smtClean="0">
                <a:latin typeface="Cambria" pitchFamily="18" charset="0"/>
              </a:rPr>
              <a:t>  Prior to Athena 7, the activity was CMO_HEALTHCARE and the rule set was CMOMED.</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spTree>
    <p:extLst>
      <p:ext uri="{BB962C8B-B14F-4D97-AF65-F5344CB8AC3E}">
        <p14:creationId xmlns:p14="http://schemas.microsoft.com/office/powerpoint/2010/main" val="13204192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105007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1143000"/>
                <a:gridCol w="1066800"/>
                <a:gridCol w="1066800"/>
                <a:gridCol w="10668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35337386"/>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1143000"/>
                <a:gridCol w="1066800"/>
                <a:gridCol w="1066800"/>
                <a:gridCol w="10668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2">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r>
              <a:rPr lang="en-US" sz="1100" b="1" dirty="0" smtClean="0">
                <a:latin typeface="Cambria" pitchFamily="18" charset="0"/>
              </a:rPr>
              <a:t>This rule set is disabled by default. </a:t>
            </a:r>
            <a:r>
              <a:rPr lang="en-US" sz="1100" dirty="0" smtClean="0">
                <a:latin typeface="Cambria" pitchFamily="18" charset="0"/>
              </a:rPr>
              <a:t> A </a:t>
            </a:r>
            <a:r>
              <a:rPr lang="en-US" sz="1100" dirty="0" smtClean="0">
                <a:latin typeface="Cambria" pitchFamily="18" charset="0"/>
              </a:rPr>
              <a:t>force group’s presence always affects a neighborhood, whether it is engaged in other activities or not</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21030423"/>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RELIEF: Humanitarian Relief</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62678219"/>
              </p:ext>
            </p:extLst>
          </p:nvPr>
        </p:nvGraphicFramePr>
        <p:xfrm>
          <a:off x="443179" y="533400"/>
          <a:ext cx="8240652" cy="3291840"/>
        </p:xfrm>
        <a:graphic>
          <a:graphicData uri="http://schemas.openxmlformats.org/drawingml/2006/table">
            <a:tbl>
              <a:tblPr>
                <a:tableStyleId>{5940675A-B579-460E-94D1-54222C63F5DA}</a:tableStyleId>
              </a:tblPr>
              <a:tblGrid>
                <a:gridCol w="2590800"/>
                <a:gridCol w="381000"/>
                <a:gridCol w="381000"/>
                <a:gridCol w="1066800"/>
                <a:gridCol w="1066800"/>
                <a:gridCol w="914400"/>
                <a:gridCol w="914400"/>
                <a:gridCol w="925452"/>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Group is </a:t>
                      </a:r>
                      <a:r>
                        <a:rPr lang="en-US" sz="1100" kern="150" dirty="0" smtClean="0">
                          <a:solidFill>
                            <a:schemeClr val="tx1"/>
                          </a:solidFill>
                          <a:effectLst/>
                          <a:latin typeface="Cambria" pitchFamily="18" charset="0"/>
                        </a:rPr>
                        <a:t>providing humanitarian relief </a:t>
                      </a:r>
                      <a:r>
                        <a:rPr lang="en-US" sz="1100" kern="150" baseline="0" dirty="0" smtClean="0">
                          <a:solidFill>
                            <a:schemeClr val="tx1"/>
                          </a:solidFill>
                          <a:effectLst/>
                          <a:latin typeface="Cambria" pitchFamily="18" charset="0"/>
                        </a:rPr>
                        <a:t>in </a:t>
                      </a:r>
                      <a:r>
                        <a:rPr lang="en-US" sz="1100" kern="150" baseline="0" dirty="0" smtClean="0">
                          <a:solidFill>
                            <a:schemeClr val="tx1"/>
                          </a:solidFill>
                          <a:effectLst/>
                          <a:latin typeface="Cambria" pitchFamily="18" charset="0"/>
                        </a:rPr>
                        <a:t>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a:t>
                      </a:r>
                      <a:r>
                        <a:rPr lang="en-US" sz="1100" dirty="0" smtClean="0">
                          <a:latin typeface="Cambria" pitchFamily="18" charset="0"/>
                        </a:rPr>
                        <a:t>RELIEF</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RELIEF</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gtype</a:t>
                      </a:r>
                      <a:r>
                        <a:rPr lang="en-US" sz="1100" i="0" kern="150" dirty="0" smtClean="0">
                          <a:effectLst/>
                          <a:latin typeface="Cambria" pitchFamily="18" charset="0"/>
                        </a:rPr>
                        <a:t>	= Group type, FRC or ORG</a:t>
                      </a:r>
                      <a:endParaRPr lang="en-US" sz="1100" i="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smtClean="0">
                          <a:effectLst/>
                          <a:latin typeface="Cambria" pitchFamily="18" charset="0"/>
                        </a:rPr>
                        <a:t>1. Force Activity Situation</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t>
                      </a:r>
                      <a:r>
                        <a:rPr lang="en-US" sz="1100" b="1" kern="150" baseline="0" dirty="0" smtClean="0">
                          <a:effectLst/>
                          <a:latin typeface="Cambria" pitchFamily="18" charset="0"/>
                        </a:rPr>
                        <a:t>providing relief</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FRC,</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 Organization Activity Situation</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tc>
              </a:tr>
              <a:tr h="243840">
                <a:tc>
                  <a:txBody>
                    <a:bodyPr/>
                    <a:lstStyle/>
                    <a:p>
                      <a:pPr marL="0" marR="0">
                        <a:spcBef>
                          <a:spcPts val="0"/>
                        </a:spcBef>
                        <a:spcAft>
                          <a:spcPts val="0"/>
                        </a:spcAft>
                      </a:pPr>
                      <a:r>
                        <a:rPr lang="en-US" sz="1100" b="1" kern="150" dirty="0" smtClean="0">
                          <a:effectLst/>
                          <a:latin typeface="Cambria" pitchFamily="18" charset="0"/>
                        </a:rPr>
                        <a:t>2.1 ORG</a:t>
                      </a:r>
                      <a:r>
                        <a:rPr lang="en-US" sz="1100" b="1" kern="150" baseline="0" dirty="0" smtClean="0">
                          <a:effectLst/>
                          <a:latin typeface="Cambria" pitchFamily="18" charset="0"/>
                        </a:rPr>
                        <a:t> is </a:t>
                      </a:r>
                      <a:r>
                        <a:rPr lang="en-US" sz="1100" b="1" kern="150" baseline="0" dirty="0" smtClean="0">
                          <a:effectLst/>
                          <a:latin typeface="Cambria" pitchFamily="18" charset="0"/>
                        </a:rPr>
                        <a:t>providing relief</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gtype</a:t>
                      </a:r>
                      <a:r>
                        <a:rPr lang="en-US" sz="1100" i="1" kern="150" dirty="0" smtClean="0">
                          <a:effectLst/>
                          <a:latin typeface="Cambria" pitchFamily="18" charset="0"/>
                        </a:rPr>
                        <a:t> </a:t>
                      </a:r>
                      <a:r>
                        <a:rPr lang="en-US" sz="1100" i="0" kern="150" dirty="0" smtClean="0">
                          <a:effectLst/>
                          <a:latin typeface="Cambria" pitchFamily="18" charset="0"/>
                        </a:rPr>
                        <a:t>is ORG,</a:t>
                      </a:r>
                      <a:r>
                        <a:rPr lang="en-US" sz="1100" i="1" kern="150" dirty="0" smtClean="0">
                          <a:effectLst/>
                          <a:latin typeface="Cambria" pitchFamily="18" charset="0"/>
                        </a:rPr>
                        <a:t> </a:t>
                      </a: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91921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b="1" dirty="0" smtClean="0">
                <a:latin typeface="Cambria" pitchFamily="18" charset="0"/>
              </a:rPr>
              <a:t>:</a:t>
            </a:r>
            <a:r>
              <a:rPr lang="en-US" sz="1100" dirty="0" smtClean="0">
                <a:latin typeface="Cambria" pitchFamily="18" charset="0"/>
              </a:rPr>
              <a:t>  Prior to Athena 7, the activity was CMO_OTHER and the rule set was CMOOTHER.</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a:t>
            </a:r>
            <a:r>
              <a:rPr lang="en-US" dirty="0" smtClean="0"/>
              <a:t>are two </a:t>
            </a:r>
            <a:r>
              <a:rPr lang="en-US" dirty="0"/>
              <a:t>demographic situation in </a:t>
            </a:r>
            <a:r>
              <a:rPr lang="en-US" dirty="0" smtClean="0"/>
              <a:t>Athena, covering the response of civilian groups to unemployment and consumption of goods.</a:t>
            </a: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64</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CONSUMP: Consumption of Goods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12944327"/>
              </p:ext>
            </p:extLst>
          </p:nvPr>
        </p:nvGraphicFramePr>
        <p:xfrm>
          <a:off x="443179" y="533400"/>
          <a:ext cx="8243621" cy="3078480"/>
        </p:xfrm>
        <a:graphic>
          <a:graphicData uri="http://schemas.openxmlformats.org/drawingml/2006/table">
            <a:tbl>
              <a:tblPr>
                <a:tableStyleId>{5940675A-B579-460E-94D1-54222C63F5DA}</a:tableStyleId>
              </a:tblPr>
              <a:tblGrid>
                <a:gridCol w="1371600"/>
                <a:gridCol w="2147621"/>
                <a:gridCol w="381000"/>
                <a:gridCol w="1310947"/>
                <a:gridCol w="929184"/>
                <a:gridCol w="807869"/>
                <a:gridCol w="1295400"/>
              </a:tblGrid>
              <a:tr h="182880">
                <a:tc gridSpan="7">
                  <a:txBody>
                    <a:bodyPr/>
                    <a:lstStyle/>
                    <a:p>
                      <a:pPr marL="0" marR="0">
                        <a:spcBef>
                          <a:spcPts val="0"/>
                        </a:spcBef>
                        <a:spcAft>
                          <a:spcPts val="0"/>
                        </a:spcAft>
                      </a:pPr>
                      <a:r>
                        <a:rPr lang="en-US" sz="1100" b="1" kern="150" dirty="0" smtClean="0">
                          <a:solidFill>
                            <a:schemeClr val="tx1"/>
                          </a:solidFill>
                          <a:effectLst/>
                          <a:latin typeface="Cambria" pitchFamily="18" charset="0"/>
                        </a:rPr>
                        <a:t>Demographic Situation:</a:t>
                      </a:r>
                      <a:r>
                        <a:rPr lang="en-US" sz="1100" kern="150" dirty="0" smtClean="0">
                          <a:solidFill>
                            <a:schemeClr val="tx1"/>
                          </a:solidFill>
                          <a:effectLst/>
                          <a:latin typeface="Cambria" pitchFamily="18" charset="0"/>
                        </a:rPr>
                        <a:t> A civilian group is affected by its ability to consume goods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077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CONSUMP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6">
                  <a:txBody>
                    <a:bodyPr/>
                    <a:lstStyle/>
                    <a:p>
                      <a:pPr marL="0" marR="0">
                        <a:spcBef>
                          <a:spcPts val="0"/>
                        </a:spcBef>
                        <a:spcAft>
                          <a:spcPts val="0"/>
                        </a:spcAft>
                        <a:tabLst>
                          <a:tab pos="569913" algn="l"/>
                          <a:tab pos="4114800" algn="l"/>
                          <a:tab pos="4459288"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p>
                    <a:p>
                      <a:pPr marL="0" marR="0">
                        <a:spcBef>
                          <a:spcPts val="0"/>
                        </a:spcBef>
                        <a:spcAft>
                          <a:spcPts val="0"/>
                        </a:spcAft>
                        <a:tabLst>
                          <a:tab pos="569913" algn="l"/>
                          <a:tab pos="4114800" algn="l"/>
                          <a:tab pos="4459288" algn="l"/>
                        </a:tabLst>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a:t>
                      </a:r>
                      <a:r>
                        <a:rPr lang="en-US" sz="1100" kern="150" baseline="0" dirty="0" smtClean="0">
                          <a:effectLst/>
                          <a:latin typeface="Cambria" pitchFamily="18" charset="0"/>
                        </a:rPr>
                        <a:t> consumption expectations factor, from -3</a:t>
                      </a:r>
                      <a:r>
                        <a:rPr lang="en-US" sz="1100" i="0" kern="150" baseline="0" dirty="0" smtClean="0">
                          <a:effectLst/>
                          <a:latin typeface="Cambria" pitchFamily="18" charset="0"/>
                        </a:rPr>
                        <a:t>.0 to 3.0</a:t>
                      </a:r>
                      <a:r>
                        <a:rPr lang="en-US" sz="1100" i="0" kern="150" dirty="0" smtClean="0">
                          <a:effectLst/>
                          <a:latin typeface="Cambria" pitchFamily="18" charset="0"/>
                        </a:rPr>
                        <a:t>.	</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err="1" smtClean="0">
                          <a:effectLst/>
                          <a:latin typeface="Cambria" pitchFamily="18" charset="0"/>
                          <a:ea typeface="Times New Roman"/>
                          <a:cs typeface="Tahoma"/>
                        </a:rPr>
                        <a:t>povf</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poverty factor, from 0.0 to 1.0.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a	</a:t>
                      </a:r>
                      <a:r>
                        <a:rPr lang="en-US" sz="1100" i="0" kern="150" baseline="0" dirty="0" smtClean="0">
                          <a:effectLst/>
                          <a:latin typeface="Cambria" pitchFamily="18" charset="0"/>
                          <a:ea typeface="Times New Roman"/>
                          <a:cs typeface="Tahoma"/>
                        </a:rPr>
                        <a:t>= Actor in control of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Effect of Consumption</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Effect of Consumption</a:t>
                      </a:r>
                    </a:p>
                    <a:p>
                      <a:pPr marL="0" marR="0">
                        <a:spcBef>
                          <a:spcPts val="0"/>
                        </a:spcBef>
                        <a:spcAft>
                          <a:spcPts val="0"/>
                        </a:spcAft>
                      </a:pP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a:t>
                      </a:r>
                      <a:r>
                        <a:rPr lang="en-US" sz="1100" b="0" i="1" kern="150" baseline="0" dirty="0" smtClean="0">
                          <a:effectLst/>
                          <a:latin typeface="Cambria" pitchFamily="18" charset="0"/>
                        </a:rPr>
                        <a:t> </a:t>
                      </a:r>
                      <a:r>
                        <a:rPr lang="en-US" sz="1100" b="0" i="0" kern="150" baseline="0" dirty="0" smtClean="0">
                          <a:effectLst/>
                          <a:latin typeface="Cambria" pitchFamily="18" charset="0"/>
                        </a:rPr>
                        <a:t>or</a:t>
                      </a:r>
                      <a:r>
                        <a:rPr lang="en-US" sz="1100" b="0" i="1" kern="150" baseline="0" dirty="0" smtClean="0">
                          <a:effectLst/>
                          <a:latin typeface="Cambria" pitchFamily="18" charset="0"/>
                        </a:rPr>
                        <a:t>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M</a:t>
                      </a:r>
                      <a:r>
                        <a:rPr lang="en-US" sz="1100" kern="150" dirty="0" smtClean="0">
                          <a:effectLst/>
                          <a:latin typeface="Cambria" pitchFamily="18" charset="0"/>
                        </a:rPr>
                        <a:t>–</a:t>
                      </a:r>
                    </a:p>
                  </a:txBody>
                  <a:tcPr marL="61851" marR="61851" marT="0" marB="0"/>
                </a:tc>
              </a:tr>
              <a:tr h="182880">
                <a:tc gridSpan="7">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actor </a:t>
                      </a:r>
                      <a:r>
                        <a:rPr lang="en-US" sz="1100" b="0" i="1" kern="150" baseline="0" dirty="0" smtClean="0">
                          <a:effectLst/>
                          <a:latin typeface="Cambria" pitchFamily="18" charset="0"/>
                        </a:rPr>
                        <a:t>a</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r>
              <a:tr h="167640">
                <a:tc gridSpan="2">
                  <a:txBody>
                    <a:bodyPr/>
                    <a:lstStyle/>
                    <a:p>
                      <a:pPr marL="0" marR="0">
                        <a:spcBef>
                          <a:spcPts val="0"/>
                        </a:spcBef>
                        <a:spcAft>
                          <a:spcPts val="0"/>
                        </a:spcAft>
                      </a:pPr>
                      <a:r>
                        <a:rPr lang="en-US" sz="1100" b="1" kern="150" dirty="0" smtClean="0">
                          <a:effectLst/>
                          <a:latin typeface="Cambria" pitchFamily="18" charset="0"/>
                        </a:rPr>
                        <a:t>2. Effect of Consumption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pPr marL="0" marR="0" algn="ctr">
                        <a:spcBef>
                          <a:spcPts val="0"/>
                        </a:spcBef>
                        <a:spcAft>
                          <a:spcPts val="0"/>
                        </a:spcAft>
                      </a:pP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2.1 No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1" kern="150" baseline="0" dirty="0" smtClean="0">
                          <a:effectLst/>
                          <a:latin typeface="Cambria" pitchFamily="18" charset="0"/>
                        </a:rPr>
                        <a:t> </a:t>
                      </a:r>
                      <a:r>
                        <a:rPr lang="en-US" sz="1100" b="0" i="0" kern="150" baseline="0" dirty="0" smtClean="0">
                          <a:effectLst/>
                          <a:latin typeface="Cambria" pitchFamily="18" charset="0"/>
                        </a:rPr>
                        <a:t>≥ 0 and </a:t>
                      </a:r>
                      <a:r>
                        <a:rPr lang="en-US" sz="1100" b="0" i="1" kern="150" baseline="0" dirty="0" err="1" smtClean="0">
                          <a:effectLst/>
                          <a:latin typeface="Cambria" pitchFamily="18" charset="0"/>
                        </a:rPr>
                        <a:t>povf</a:t>
                      </a:r>
                      <a:r>
                        <a:rPr lang="en-US" sz="1100" b="0" i="1" kern="150" baseline="0" dirty="0" smtClean="0">
                          <a:effectLst/>
                          <a:latin typeface="Cambria" pitchFamily="18" charset="0"/>
                        </a:rPr>
                        <a:t> </a:t>
                      </a:r>
                      <a:r>
                        <a:rPr lang="en-US" sz="1100" b="0" i="0" kern="150" baseline="0" dirty="0" smtClean="0">
                          <a:effectLst/>
                          <a:latin typeface="Cambria" pitchFamily="18" charset="0"/>
                        </a:rPr>
                        <a:t>&gt;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r h="228600">
                <a:tc gridSpan="2">
                  <a:txBody>
                    <a:bodyPr/>
                    <a:lstStyle/>
                    <a:p>
                      <a:pPr marL="0" marR="0">
                        <a:spcBef>
                          <a:spcPts val="0"/>
                        </a:spcBef>
                        <a:spcAft>
                          <a:spcPts val="0"/>
                        </a:spcAft>
                      </a:pPr>
                      <a:r>
                        <a:rPr lang="en-US" sz="1100" b="1" kern="150" dirty="0" smtClean="0">
                          <a:effectLst/>
                          <a:latin typeface="Cambria" pitchFamily="18" charset="0"/>
                        </a:rPr>
                        <a:t>2.2 Worse than expected</a:t>
                      </a:r>
                    </a:p>
                    <a:p>
                      <a:pPr marL="0" marR="0">
                        <a:spcBef>
                          <a:spcPts val="0"/>
                        </a:spcBef>
                        <a:spcAft>
                          <a:spcPts val="0"/>
                        </a:spcAft>
                      </a:pPr>
                      <a:r>
                        <a:rPr lang="en-US" sz="1100" b="0" i="1" kern="150" dirty="0" smtClean="0">
                          <a:effectLst/>
                          <a:latin typeface="Cambria" pitchFamily="18" charset="0"/>
                        </a:rPr>
                        <a:t>a</a:t>
                      </a:r>
                      <a:r>
                        <a:rPr lang="en-US" sz="1100" b="0" i="1" kern="150" baseline="0" dirty="0" smtClean="0">
                          <a:effectLst/>
                          <a:latin typeface="Cambria" pitchFamily="18" charset="0"/>
                        </a:rPr>
                        <a:t> </a:t>
                      </a:r>
                      <a:r>
                        <a:rPr lang="en-US" sz="1100" b="0" i="0" kern="150" baseline="0" dirty="0" smtClean="0">
                          <a:effectLst/>
                          <a:latin typeface="Cambria" pitchFamily="18" charset="0"/>
                        </a:rPr>
                        <a:t>controls </a:t>
                      </a:r>
                      <a:r>
                        <a:rPr lang="en-US" sz="1100" b="0" i="1" kern="150" baseline="0" dirty="0" smtClean="0">
                          <a:effectLst/>
                          <a:latin typeface="Cambria" pitchFamily="18" charset="0"/>
                        </a:rPr>
                        <a:t>n</a:t>
                      </a:r>
                      <a:r>
                        <a:rPr lang="en-US" sz="1100" b="0" i="0" kern="150" baseline="0" dirty="0" smtClean="0">
                          <a:effectLst/>
                          <a:latin typeface="Cambria" pitchFamily="18" charset="0"/>
                        </a:rPr>
                        <a:t> and </a:t>
                      </a:r>
                      <a:r>
                        <a:rPr lang="en-US" sz="1100" b="0" i="1" kern="150" dirty="0" err="1" smtClean="0">
                          <a:effectLst/>
                          <a:latin typeface="Cambria" pitchFamily="18" charset="0"/>
                        </a:rPr>
                        <a:t>expectf</a:t>
                      </a:r>
                      <a:r>
                        <a:rPr lang="en-US" sz="1100" b="0" i="0" kern="150" baseline="0" dirty="0" smtClean="0">
                          <a:effectLst/>
                          <a:latin typeface="Cambria" pitchFamily="18" charset="0"/>
                        </a:rPr>
                        <a:t> &lt; 0 and </a:t>
                      </a:r>
                      <a:r>
                        <a:rPr lang="en-US" sz="1100" b="0" i="1" kern="150" baseline="0" dirty="0" err="1" smtClean="0">
                          <a:effectLst/>
                          <a:latin typeface="Cambria" pitchFamily="18" charset="0"/>
                        </a:rPr>
                        <a:t>povf</a:t>
                      </a:r>
                      <a:r>
                        <a:rPr lang="en-US" sz="1100" b="0" i="0" kern="150" baseline="0" dirty="0" smtClean="0">
                          <a:effectLst/>
                          <a:latin typeface="Cambria" pitchFamily="18" charset="0"/>
                        </a:rPr>
                        <a:t> &gt; 0</a:t>
                      </a:r>
                      <a:endParaRPr lang="en-US" sz="1100" b="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L+</a:t>
                      </a:r>
                      <a:endParaRPr lang="en-US" sz="1100" kern="150" baseline="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baseline="0" dirty="0" smtClean="0">
                          <a:effectLst/>
                          <a:latin typeface="Cambria" pitchFamily="18" charset="0"/>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povf</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r>
            </a:tbl>
          </a:graphicData>
        </a:graphic>
      </p:graphicFrame>
      <p:sp>
        <p:nvSpPr>
          <p:cNvPr id="10" name="TextBox 9"/>
          <p:cNvSpPr txBox="1"/>
          <p:nvPr/>
        </p:nvSpPr>
        <p:spPr>
          <a:xfrm>
            <a:off x="433455" y="5105400"/>
            <a:ext cx="8305800" cy="1277273"/>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The consumption expectations factor, </a:t>
            </a:r>
            <a:r>
              <a:rPr lang="en-US" sz="1100" i="1" dirty="0" err="1" smtClean="0">
                <a:latin typeface="Cambria" pitchFamily="18" charset="0"/>
              </a:rPr>
              <a:t>expectf</a:t>
            </a:r>
            <a:r>
              <a:rPr lang="en-US" sz="1100" dirty="0" smtClean="0">
                <a:latin typeface="Cambria" pitchFamily="18" charset="0"/>
              </a:rPr>
              <a:t>, is a measure of how much the group's actual level of consumption differs from expectations.  See the </a:t>
            </a:r>
            <a:r>
              <a:rPr lang="en-US" sz="1100" i="1" dirty="0" smtClean="0">
                <a:latin typeface="Cambria" pitchFamily="18" charset="0"/>
              </a:rPr>
              <a:t>Athena Analyst's Guide</a:t>
            </a:r>
            <a:r>
              <a:rPr lang="en-US" sz="1100" dirty="0" smtClean="0">
                <a:latin typeface="Cambria" pitchFamily="18" charset="0"/>
              </a:rPr>
              <a:t> for details.</a:t>
            </a:r>
          </a:p>
          <a:p>
            <a:pPr marL="171450" indent="-171450">
              <a:buFont typeface="Arial" pitchFamily="34" charset="0"/>
              <a:buChar char="•"/>
            </a:pPr>
            <a:r>
              <a:rPr lang="en-US" sz="1100" dirty="0" smtClean="0">
                <a:latin typeface="Cambria" pitchFamily="18" charset="0"/>
              </a:rPr>
              <a:t>The group's poverty factor, </a:t>
            </a:r>
            <a:r>
              <a:rPr lang="en-US" sz="1100" i="1" dirty="0" err="1" smtClean="0">
                <a:latin typeface="Cambria" pitchFamily="18" charset="0"/>
              </a:rPr>
              <a:t>povf</a:t>
            </a:r>
            <a:r>
              <a:rPr lang="en-US" sz="1100" dirty="0" smtClean="0">
                <a:latin typeface="Cambria" pitchFamily="18" charset="0"/>
              </a:rPr>
              <a:t>, is a measure of how impoverished the group is.  It is computed from the fraction of the group that is living below the regional poverty line using the </a:t>
            </a:r>
            <a:r>
              <a:rPr lang="en-US" sz="1100" smtClean="0">
                <a:latin typeface="Courier New" pitchFamily="49" charset="0"/>
                <a:cs typeface="Courier New" pitchFamily="49" charset="0"/>
              </a:rPr>
              <a:t>demog.consump.Zpovf</a:t>
            </a:r>
            <a:r>
              <a:rPr lang="en-US" sz="1100" dirty="0" smtClean="0">
                <a:latin typeface="Cambria" pitchFamily="18" charset="0"/>
              </a:rPr>
              <a:t> Z-curve.  A certain degree of poverty is not unexpected, and so </a:t>
            </a:r>
            <a:r>
              <a:rPr lang="en-US" sz="1100" i="1" dirty="0" err="1" smtClean="0">
                <a:latin typeface="Cambria" pitchFamily="18" charset="0"/>
              </a:rPr>
              <a:t>povf</a:t>
            </a:r>
            <a:r>
              <a:rPr lang="en-US" sz="1100" dirty="0" smtClean="0">
                <a:latin typeface="Cambria" pitchFamily="18" charset="0"/>
              </a:rPr>
              <a:t> is only greater than zero when the poverty fraction becomes significant.</a:t>
            </a:r>
            <a:endParaRPr lang="en-US" sz="1100" b="1" dirty="0" smtClean="0">
              <a:latin typeface="Cambria" pitchFamily="18" charset="0"/>
            </a:endParaRPr>
          </a:p>
          <a:p>
            <a:pPr marL="171450" indent="-171450">
              <a:buFont typeface="Arial" pitchFamily="34" charset="0"/>
              <a:buChar char="•"/>
            </a:pPr>
            <a:endParaRPr lang="en-US" sz="1100" dirty="0" smtClean="0">
              <a:latin typeface="Cambria" pitchFamily="18" charset="0"/>
            </a:endParaRPr>
          </a:p>
        </p:txBody>
      </p:sp>
    </p:spTree>
    <p:extLst>
      <p:ext uri="{BB962C8B-B14F-4D97-AF65-F5344CB8AC3E}">
        <p14:creationId xmlns:p14="http://schemas.microsoft.com/office/powerpoint/2010/main" val="42542168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0713561"/>
              </p:ext>
            </p:extLst>
          </p:nvPr>
        </p:nvGraphicFramePr>
        <p:xfrm>
          <a:off x="457200" y="533400"/>
          <a:ext cx="8229600" cy="14630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 Unemployment attitude factor</a:t>
                      </a:r>
                      <a:r>
                        <a:rPr lang="en-US" sz="1100" kern="150" baseline="0" dirty="0" smtClean="0">
                          <a:effectLst/>
                          <a:latin typeface="Cambria" pitchFamily="18" charset="0"/>
                        </a:rPr>
                        <a:t> for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Civilian</a:t>
                      </a:r>
                      <a:r>
                        <a:rPr lang="en-US" sz="1100" b="0" kern="150" baseline="0" dirty="0" smtClean="0">
                          <a:effectLst/>
                          <a:latin typeface="Cambria" pitchFamily="18" charset="0"/>
                        </a:rPr>
                        <a:t> group </a:t>
                      </a:r>
                      <a:r>
                        <a:rPr lang="en-US" sz="1100" b="0" i="1" kern="150" baseline="0" dirty="0" smtClean="0">
                          <a:effectLst/>
                          <a:latin typeface="Cambria" pitchFamily="18" charset="0"/>
                        </a:rPr>
                        <a:t>g </a:t>
                      </a:r>
                      <a:r>
                        <a:rPr lang="en-US" sz="1100" i="0" kern="150" baseline="0" dirty="0" smtClean="0">
                          <a:effectLst/>
                          <a:latin typeface="Cambria" pitchFamily="18" charset="0"/>
                        </a:rPr>
                        <a:t>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i="0" kern="150" dirty="0" smtClean="0">
                          <a:effectLst/>
                          <a:latin typeface="Cambria" pitchFamily="18" charset="0"/>
                        </a:rPr>
                        <a:t>&gt;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uaf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73145" y="5334000"/>
            <a:ext cx="8305800" cy="938719"/>
          </a:xfrm>
          <a:prstGeom prst="rect">
            <a:avLst/>
          </a:prstGeom>
          <a:noFill/>
        </p:spPr>
        <p:txBody>
          <a:bodyPr wrap="square" rtlCol="0">
            <a:spAutoFit/>
          </a:bodyPr>
          <a:lstStyle/>
          <a:p>
            <a:r>
              <a:rPr lang="en-US" sz="1100" b="1" dirty="0" smtClean="0">
                <a:latin typeface="Cambria" pitchFamily="18" charset="0"/>
              </a:rPr>
              <a:t>Notes:</a:t>
            </a:r>
          </a:p>
          <a:p>
            <a:pPr marL="171450" indent="-171450">
              <a:buFont typeface="Arial" pitchFamily="34" charset="0"/>
              <a:buChar char="•"/>
            </a:pPr>
            <a:r>
              <a:rPr lang="en-US" sz="1100" dirty="0" smtClean="0">
                <a:latin typeface="Cambria" pitchFamily="18" charset="0"/>
              </a:rPr>
              <a:t>This rule set covers the effect on autonomy and safety of having a body of unemployed workers in the neighborhood.  It does not cover the economic hardship due to unemployment, as that is covered by the CONSUMP rule set.</a:t>
            </a:r>
          </a:p>
          <a:p>
            <a:pPr marL="171450" indent="-171450">
              <a:buFont typeface="Arial" pitchFamily="34" charset="0"/>
              <a:buChar char="•"/>
            </a:pPr>
            <a:r>
              <a:rPr lang="en-US" sz="1100" dirty="0" smtClean="0">
                <a:latin typeface="Cambria" pitchFamily="18" charset="0"/>
              </a:rPr>
              <a:t>The unemployment attitude factor, </a:t>
            </a:r>
            <a:r>
              <a:rPr lang="en-US" sz="1100" i="1" dirty="0" err="1" smtClean="0">
                <a:latin typeface="Cambria" pitchFamily="18" charset="0"/>
              </a:rPr>
              <a:t>uaf</a:t>
            </a:r>
            <a:r>
              <a:rPr lang="en-US" sz="1100" dirty="0" smtClean="0">
                <a:latin typeface="Cambria" pitchFamily="18" charset="0"/>
              </a:rPr>
              <a:t>, is a multiplier computed from the neighborhood's unemployment per capita (UPC) using the </a:t>
            </a:r>
            <a:r>
              <a:rPr lang="en-US" sz="1100" dirty="0" err="1" smtClean="0">
                <a:latin typeface="Courier New" pitchFamily="49" charset="0"/>
                <a:cs typeface="Courier New" pitchFamily="49" charset="0"/>
              </a:rPr>
              <a:t>demog.Zuaf</a:t>
            </a:r>
            <a:r>
              <a:rPr lang="en-US" sz="1100" dirty="0" smtClean="0">
                <a:latin typeface="Cambria" pitchFamily="18" charset="0"/>
              </a:rPr>
              <a:t> Z-curve.  The higher the number of unemployed workers per capita, the higher the </a:t>
            </a:r>
            <a:r>
              <a:rPr lang="en-US" sz="1100" i="1" dirty="0" err="1" smtClean="0">
                <a:latin typeface="Cambria" pitchFamily="18" charset="0"/>
              </a:rPr>
              <a:t>uaf</a:t>
            </a:r>
            <a:r>
              <a:rPr lang="en-US" sz="1100" dirty="0" smtClean="0">
                <a:latin typeface="Cambria" pitchFamily="18" charset="0"/>
              </a:rPr>
              <a:t>.</a:t>
            </a:r>
            <a:endParaRPr lang="en-US" sz="1100"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smtClean="0"/>
              <a:t>.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r>
              <a:rPr lang="en-US" dirty="0" smtClean="0"/>
              <a:t>.  See the discussion of ENI services in the </a:t>
            </a:r>
            <a:r>
              <a:rPr lang="en-US" i="1" dirty="0" smtClean="0"/>
              <a:t>Athena Analyst’s Guide</a:t>
            </a:r>
            <a:r>
              <a:rPr lang="en-US" dirty="0" smtClean="0"/>
              <a:t> for details, and for information about how the inputs to the ENI rule set are computed.</a:t>
            </a:r>
            <a:endParaRPr lang="en-US" dirty="0"/>
          </a:p>
          <a:p>
            <a:pPr marL="0" indent="0">
              <a:buNone/>
            </a:pPr>
            <a:r>
              <a:rPr lang="en-US" dirty="0"/>
              <a:t> </a:t>
            </a:r>
          </a:p>
          <a:p>
            <a:pPr marL="0" indent="0">
              <a:buNone/>
            </a:pPr>
            <a:r>
              <a:rPr lang="en-US" b="1" dirty="0" smtClean="0"/>
              <a:t>Satisfaction Effects:</a:t>
            </a:r>
            <a:r>
              <a:rPr lang="en-US" dirty="0" smtClean="0"/>
              <a:t>  </a:t>
            </a:r>
            <a:r>
              <a:rPr lang="en-US" dirty="0"/>
              <a:t>Just as activity situations are driven by coverage fractions, </a:t>
            </a:r>
            <a:r>
              <a:rPr lang="en-US" dirty="0" smtClean="0"/>
              <a:t>the satisfaction effects of service </a:t>
            </a:r>
            <a:r>
              <a:rPr lang="en-US" dirty="0"/>
              <a:t>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r>
              <a:rPr lang="en-US" dirty="0" smtClean="0"/>
              <a:t>.</a:t>
            </a:r>
          </a:p>
          <a:p>
            <a:pPr marL="0" indent="0">
              <a:buNone/>
            </a:pPr>
            <a:endParaRPr lang="en-US" dirty="0"/>
          </a:p>
          <a:p>
            <a:pPr marL="0" indent="0">
              <a:buNone/>
            </a:pPr>
            <a:r>
              <a:rPr lang="en-US" b="1" dirty="0" smtClean="0"/>
              <a:t>Vertical Relationship Effects:  </a:t>
            </a:r>
            <a:r>
              <a:rPr lang="en-US" dirty="0" smtClean="0"/>
              <a:t>Vertical relationship effects depend on three things: how the actual level of services compares to requirements and expectations, how much credit a given actor gets for providing ENI service, and whether the actor is in control of the neighborhood (and hence is expected to provide services) or not.</a:t>
            </a:r>
            <a:endParaRPr lang="en-US" b="1" dirty="0"/>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r>
              <a:rPr lang="en-US" dirty="0" smtClean="0"/>
              <a: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67</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6410266"/>
              </p:ext>
            </p:extLst>
          </p:nvPr>
        </p:nvGraphicFramePr>
        <p:xfrm>
          <a:off x="443179" y="533400"/>
          <a:ext cx="7998721" cy="4800600"/>
        </p:xfrm>
        <a:graphic>
          <a:graphicData uri="http://schemas.openxmlformats.org/drawingml/2006/table">
            <a:tbl>
              <a:tblPr>
                <a:tableStyleId>{5940675A-B579-460E-94D1-54222C63F5DA}</a:tableStyleId>
              </a:tblPr>
              <a:tblGrid>
                <a:gridCol w="1371600"/>
                <a:gridCol w="2147621"/>
                <a:gridCol w="381000"/>
                <a:gridCol w="762000"/>
                <a:gridCol w="548947"/>
                <a:gridCol w="213053"/>
                <a:gridCol w="716131"/>
                <a:gridCol w="655469"/>
                <a:gridCol w="152400"/>
                <a:gridCol w="381001"/>
                <a:gridCol w="669499"/>
              </a:tblGrid>
              <a:tr h="182880">
                <a:tc gridSpan="11">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10">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r>
                        <a:rPr lang="en-US" sz="1100" i="1" kern="150" dirty="0" smtClean="0">
                          <a:effectLst/>
                          <a:latin typeface="Cambria" pitchFamily="18" charset="0"/>
                        </a:rPr>
                        <a:t>a	</a:t>
                      </a:r>
                      <a:r>
                        <a:rPr lang="en-US" sz="1100" i="0" kern="150" dirty="0" smtClean="0">
                          <a:effectLst/>
                          <a:latin typeface="Cambria" pitchFamily="18" charset="0"/>
                        </a:rPr>
                        <a:t>=</a:t>
                      </a:r>
                      <a:r>
                        <a:rPr lang="en-US" sz="1100" i="0" kern="150" baseline="0" dirty="0" smtClean="0">
                          <a:effectLst/>
                          <a:latin typeface="Cambria" pitchFamily="18" charset="0"/>
                        </a:rPr>
                        <a:t> An actor.</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ENI</a:t>
                      </a:r>
                      <a:r>
                        <a:rPr lang="en-US" sz="1100" kern="150" baseline="0" dirty="0" smtClean="0">
                          <a:effectLst/>
                          <a:latin typeface="Cambria" pitchFamily="18" charset="0"/>
                        </a:rPr>
                        <a:t>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r>
                        <a:rPr lang="en-US" sz="1100" i="1" kern="150" baseline="0" dirty="0" err="1" smtClean="0">
                          <a:effectLst/>
                          <a:latin typeface="Cambria" pitchFamily="18" charset="0"/>
                          <a:ea typeface="Times New Roman"/>
                          <a:cs typeface="Tahoma"/>
                        </a:rPr>
                        <a:t>credit.a</a:t>
                      </a:r>
                      <a:r>
                        <a:rPr lang="en-US" sz="1100" i="0" kern="150" baseline="0" dirty="0" smtClean="0">
                          <a:effectLst/>
                          <a:latin typeface="Cambria" pitchFamily="18" charset="0"/>
                          <a:ea typeface="Times New Roman"/>
                          <a:cs typeface="Tahoma"/>
                        </a:rPr>
                        <a:t>	= </a:t>
                      </a:r>
                      <a:r>
                        <a:rPr lang="en-US" sz="1100" i="1" kern="150" baseline="0" dirty="0" smtClean="0">
                          <a:effectLst/>
                          <a:latin typeface="Cambria" pitchFamily="18" charset="0"/>
                          <a:ea typeface="Times New Roman"/>
                          <a:cs typeface="Tahoma"/>
                        </a:rPr>
                        <a:t>a</a:t>
                      </a:r>
                      <a:r>
                        <a:rPr lang="en-US" sz="1100" i="0" kern="150" baseline="0" dirty="0" smtClean="0">
                          <a:effectLst/>
                          <a:latin typeface="Cambria" pitchFamily="18" charset="0"/>
                          <a:ea typeface="Times New Roman"/>
                          <a:cs typeface="Tahoma"/>
                        </a:rPr>
                        <a:t>’s credit: </a:t>
                      </a:r>
                      <a:r>
                        <a:rPr lang="en-US" sz="1100" b="1" i="0" kern="150" baseline="0" dirty="0" err="1" smtClean="0">
                          <a:effectLst/>
                          <a:latin typeface="Cambria" pitchFamily="18" charset="0"/>
                          <a:ea typeface="Times New Roman"/>
                          <a:cs typeface="Tahoma"/>
                        </a:rPr>
                        <a:t>Neglible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Some</a:t>
                      </a:r>
                      <a:r>
                        <a:rPr lang="en-US" sz="1100" b="0" i="0" kern="150" baseline="0" dirty="0" smtClean="0">
                          <a:effectLst/>
                          <a:latin typeface="Cambria" pitchFamily="18" charset="0"/>
                          <a:ea typeface="Times New Roman"/>
                          <a:cs typeface="Tahoma"/>
                        </a:rPr>
                        <a:t>, or </a:t>
                      </a:r>
                      <a:r>
                        <a:rPr lang="en-US" sz="1100" b="1" i="0" kern="150" baseline="0" dirty="0" smtClean="0">
                          <a:effectLst/>
                          <a:latin typeface="Cambria" pitchFamily="18" charset="0"/>
                          <a:ea typeface="Times New Roman"/>
                          <a:cs typeface="Tahoma"/>
                        </a:rPr>
                        <a:t>Most</a:t>
                      </a:r>
                      <a:r>
                        <a:rPr lang="en-US" sz="1100" b="0" i="0" kern="150" baseline="0" dirty="0" smtClean="0">
                          <a:effectLst/>
                          <a:latin typeface="Cambria" pitchFamily="18" charset="0"/>
                          <a:ea typeface="Times New Roman"/>
                          <a:cs typeface="Tahoma"/>
                        </a:rPr>
                        <a:t>.</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ENI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a:effectLst/>
                          <a:latin typeface="Cambria" pitchFamily="18" charset="0"/>
                        </a:rPr>
                        <a:t>. </a:t>
                      </a:r>
                      <a:r>
                        <a:rPr lang="en-US" sz="1100" b="1" kern="150" smtClean="0">
                          <a:effectLst/>
                          <a:latin typeface="Cambria" pitchFamily="18" charset="0"/>
                        </a:rPr>
                        <a:t>ENI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every actor </a:t>
                      </a:r>
                      <a:r>
                        <a:rPr lang="en-US" sz="1100" b="0" i="1" kern="150" baseline="0" dirty="0" smtClean="0">
                          <a:effectLst/>
                          <a:latin typeface="Cambria" pitchFamily="18" charset="0"/>
                        </a:rPr>
                        <a:t>a</a:t>
                      </a:r>
                      <a:r>
                        <a:rPr lang="en-US" sz="1100" b="0" i="0" kern="150" baseline="0" dirty="0" smtClean="0">
                          <a:effectLst/>
                          <a:latin typeface="Cambria" pitchFamily="18" charset="0"/>
                        </a:rPr>
                        <a:t>, given actor’s </a:t>
                      </a:r>
                      <a:r>
                        <a:rPr lang="en-US" sz="1100" b="0" i="1" kern="150" baseline="0" dirty="0" smtClean="0">
                          <a:effectLst/>
                          <a:latin typeface="Cambria" pitchFamily="18" charset="0"/>
                        </a:rPr>
                        <a:t>credit</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60020">
                <a:tc rowSpan="2" gridSpan="2">
                  <a:txBody>
                    <a:bodyPr/>
                    <a:lstStyle/>
                    <a:p>
                      <a:pPr marL="0" marR="0">
                        <a:spcBef>
                          <a:spcPts val="0"/>
                        </a:spcBef>
                        <a:spcAft>
                          <a:spcPts val="0"/>
                        </a:spcAft>
                      </a:pPr>
                      <a:r>
                        <a:rPr lang="en-US" sz="1100" b="1" kern="150" dirty="0" smtClean="0">
                          <a:effectLst/>
                          <a:latin typeface="Cambria" pitchFamily="18" charset="0"/>
                        </a:rPr>
                        <a:t>1. ENI Effects, continued.</a:t>
                      </a:r>
                      <a:endParaRPr lang="en-US" sz="1100" b="1" kern="150" dirty="0">
                        <a:effectLst/>
                        <a:latin typeface="Cambria" pitchFamily="18" charset="0"/>
                        <a:ea typeface="Times New Roman"/>
                        <a:cs typeface="Tahoma"/>
                      </a:endParaRPr>
                    </a:p>
                  </a:txBody>
                  <a:tcPr marL="61851" marR="61851" marT="0" marB="0"/>
                </a:tc>
                <a:tc rowSpan="2" hMerge="1">
                  <a:txBody>
                    <a:bodyPr/>
                    <a:lstStyle/>
                    <a:p>
                      <a:endParaRPr lang="en-US"/>
                    </a:p>
                  </a:txBody>
                  <a:tcPr/>
                </a:tc>
                <a:tc rowSpan="2">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does</a:t>
                      </a:r>
                      <a:r>
                        <a:rPr lang="en-US" sz="1100" b="1" i="0" kern="150" baseline="0" dirty="0" smtClean="0">
                          <a:effectLst/>
                          <a:latin typeface="Cambria" pitchFamily="18" charset="0"/>
                          <a:ea typeface="Times New Roman"/>
                          <a:cs typeface="Tahoma"/>
                        </a:rPr>
                        <a:t> not control </a:t>
                      </a:r>
                      <a:r>
                        <a:rPr lang="en-US" sz="1100" b="1" i="1" kern="150" baseline="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r h="1600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XXL-</a:t>
                      </a:r>
                      <a:endParaRPr lang="en-US" sz="1100" dirty="0">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L-</a:t>
                      </a: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S+</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200" dirty="0" smtClean="0">
                          <a:effectLst/>
                          <a:latin typeface="Cambria" pitchFamily="18" charset="0"/>
                          <a:ea typeface="+mn-ea"/>
                          <a:cs typeface="+mn-cs"/>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smtClean="0">
                          <a:effectLst/>
                          <a:latin typeface="Cambria" pitchFamily="18" charset="0"/>
                          <a:ea typeface="Times New Roman"/>
                          <a:cs typeface="Tahoma"/>
                        </a:rPr>
                        <a:t>XXL+</a:t>
                      </a:r>
                      <a:endParaRPr lang="en-US" sz="1100" b="0"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2017" y="5410200"/>
            <a:ext cx="8305800" cy="600164"/>
          </a:xfrm>
          <a:prstGeom prst="rect">
            <a:avLst/>
          </a:prstGeom>
          <a:noFill/>
        </p:spPr>
        <p:txBody>
          <a:bodyPr wrap="square" rtlCol="0">
            <a:spAutoFit/>
          </a:bodyPr>
          <a:lstStyle/>
          <a:p>
            <a:r>
              <a:rPr lang="en-US" sz="1100" b="1" dirty="0" smtClean="0">
                <a:latin typeface="Cambria" pitchFamily="18" charset="0"/>
              </a:rPr>
              <a:t>Notes:  </a:t>
            </a:r>
          </a:p>
          <a:p>
            <a:pPr marL="171450" indent="-171450">
              <a:buFont typeface="Arial" pitchFamily="34" charset="0"/>
              <a:buChar char="•"/>
            </a:pPr>
            <a:r>
              <a:rPr lang="en-US" sz="1100" dirty="0" smtClean="0">
                <a:latin typeface="Cambria" pitchFamily="18" charset="0"/>
              </a:rPr>
              <a:t>Satisfaction and vertical relationship effects are produced by the same rules; they are separated for presentation only.</a:t>
            </a:r>
          </a:p>
          <a:p>
            <a:pPr marL="171450" indent="-171450">
              <a:buFont typeface="Arial" pitchFamily="34" charset="0"/>
              <a:buChar char="•"/>
            </a:pPr>
            <a:r>
              <a:rPr lang="en-US" sz="1100" dirty="0" smtClean="0">
                <a:latin typeface="Cambria" pitchFamily="18" charset="0"/>
              </a:rPr>
              <a:t>See the following slide for the rationale for the vertical relationship effects.</a:t>
            </a:r>
            <a:endParaRPr lang="en-US" sz="1100"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ENI: </a:t>
            </a:r>
            <a:r>
              <a:rPr lang="en-US" dirty="0"/>
              <a:t>Essential Non-Infrastructure </a:t>
            </a:r>
            <a:r>
              <a:rPr lang="en-US" dirty="0" smtClean="0"/>
              <a:t>Services (continued)</a:t>
            </a:r>
            <a:endParaRPr lang="en-US" dirty="0"/>
          </a:p>
        </p:txBody>
      </p:sp>
      <p:sp>
        <p:nvSpPr>
          <p:cNvPr id="3" name="Content Placeholder 2"/>
          <p:cNvSpPr>
            <a:spLocks noGrp="1"/>
          </p:cNvSpPr>
          <p:nvPr>
            <p:ph idx="1"/>
          </p:nvPr>
        </p:nvSpPr>
        <p:spPr/>
        <p:txBody>
          <a:bodyPr/>
          <a:lstStyle/>
          <a:p>
            <a:pPr marL="0" indent="0">
              <a:buNone/>
            </a:pPr>
            <a:r>
              <a:rPr lang="en-US" dirty="0" smtClean="0"/>
              <a:t>Assumptions regarding vertical relationship changes:</a:t>
            </a:r>
          </a:p>
          <a:p>
            <a:pPr marL="0" indent="0">
              <a:buNone/>
            </a:pPr>
            <a:endParaRPr lang="en-US" dirty="0" smtClean="0"/>
          </a:p>
          <a:p>
            <a:pPr lvl="0"/>
            <a:r>
              <a:rPr lang="en-US" dirty="0"/>
              <a:t>The actor in control gains support so long as </a:t>
            </a:r>
            <a:r>
              <a:rPr lang="en-US" i="1" dirty="0"/>
              <a:t>g</a:t>
            </a:r>
            <a:r>
              <a:rPr lang="en-US" dirty="0"/>
              <a:t> is getting at least as much service as they expected, regardless of who is actually providing it.  That is, so long as the civilians are getting the service they need, the actor in control is seen as doing his job.</a:t>
            </a:r>
          </a:p>
          <a:p>
            <a:pPr marL="0" indent="0">
              <a:buNone/>
            </a:pPr>
            <a:r>
              <a:rPr lang="en-US" dirty="0"/>
              <a:t> </a:t>
            </a:r>
          </a:p>
          <a:p>
            <a:pPr lvl="0"/>
            <a:r>
              <a:rPr lang="en-US" dirty="0"/>
              <a:t>The actor in control loses support so long as </a:t>
            </a:r>
            <a:r>
              <a:rPr lang="en-US" i="1" dirty="0"/>
              <a:t>g</a:t>
            </a:r>
            <a:r>
              <a:rPr lang="en-US" dirty="0"/>
              <a:t> is getting less service than they expected.  That is, the actor in control is held responsible for problems—but his level of effort is noticed.</a:t>
            </a:r>
          </a:p>
          <a:p>
            <a:pPr marL="0" indent="0">
              <a:buNone/>
            </a:pPr>
            <a:r>
              <a:rPr lang="en-US" dirty="0"/>
              <a:t> </a:t>
            </a:r>
          </a:p>
          <a:p>
            <a:pPr lvl="0"/>
            <a:r>
              <a:rPr lang="en-US" dirty="0"/>
              <a:t>Other actors gain support for any non-negligible contributions they make, but are not held responsible for problems.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69</a:t>
            </a:fld>
            <a:endParaRPr lang="en-US" dirty="0"/>
          </a:p>
        </p:txBody>
      </p:sp>
    </p:spTree>
    <p:extLst>
      <p:ext uri="{BB962C8B-B14F-4D97-AF65-F5344CB8AC3E}">
        <p14:creationId xmlns:p14="http://schemas.microsoft.com/office/powerpoint/2010/main" val="3910760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Information Operations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The rule set in this section assesses the effect of Information Operations Messages (IOMs) on the civilian population.  Actors may broadcast IOMs via Communications Asset Packages (CAPs), i.e., by newspapers, websites, television, radio, and so forth. </a:t>
                </a:r>
              </a:p>
              <a:p>
                <a:pPr marL="0" indent="0">
                  <a:buNone/>
                </a:pPr>
                <a:endParaRPr lang="en-US" dirty="0"/>
              </a:p>
              <a:p>
                <a:pPr marL="0" indent="0">
                  <a:buNone/>
                </a:pPr>
                <a:r>
                  <a:rPr lang="en-US" dirty="0" smtClean="0"/>
                  <a:t>The complete model for the effect of broadcast IOMs is documented in the </a:t>
                </a:r>
                <a:r>
                  <a:rPr lang="en-US" i="1" dirty="0" smtClean="0"/>
                  <a:t>Athena Analyst’s Guide</a:t>
                </a:r>
                <a:r>
                  <a:rPr lang="en-US" dirty="0" smtClean="0"/>
                  <a:t>.  In summary:</a:t>
                </a:r>
              </a:p>
              <a:p>
                <a:pPr marL="0" indent="0">
                  <a:buNone/>
                </a:pPr>
                <a:endParaRPr lang="en-US" dirty="0"/>
              </a:p>
              <a:p>
                <a:r>
                  <a:rPr lang="en-US" dirty="0" smtClean="0"/>
                  <a:t>A CAP reaches some fraction of some subset of the civilian groups in the neighborhood.  This is called the </a:t>
                </a:r>
                <a:r>
                  <a:rPr lang="en-US" i="1" dirty="0" smtClean="0"/>
                  <a:t>CAP Coverage</a:t>
                </a:r>
                <a:r>
                  <a:rPr lang="en-US" dirty="0" smtClean="0"/>
                  <a:t> of each group.</a:t>
                </a:r>
              </a:p>
              <a:p>
                <a:r>
                  <a:rPr lang="en-US" dirty="0" smtClean="0"/>
                  <a:t>An IOM has an </a:t>
                </a:r>
                <a:r>
                  <a:rPr lang="en-US" i="1" dirty="0" smtClean="0"/>
                  <a:t>acceptability</a:t>
                </a:r>
                <a:r>
                  <a:rPr lang="en-US" dirty="0" smtClean="0"/>
                  <a:t> to each group that receives it, based on the </a:t>
                </a:r>
                <a:r>
                  <a:rPr lang="en-US" i="1" dirty="0" smtClean="0"/>
                  <a:t>resonance</a:t>
                </a:r>
                <a:r>
                  <a:rPr lang="en-US" dirty="0" smtClean="0"/>
                  <a:t> of its semantic hook and the group’s </a:t>
                </a:r>
                <a:r>
                  <a:rPr lang="en-US" i="1" dirty="0" smtClean="0"/>
                  <a:t>regard</a:t>
                </a:r>
                <a:r>
                  <a:rPr lang="en-US" dirty="0" smtClean="0"/>
                  <a:t> for the perceived source of the IOM.</a:t>
                </a:r>
              </a:p>
              <a:p>
                <a:r>
                  <a:rPr lang="en-US" dirty="0" smtClean="0"/>
                  <a:t>An IOM can have multiple payloads, each affecting a different set of group attitudes.</a:t>
                </a:r>
              </a:p>
              <a:p>
                <a:r>
                  <a:rPr lang="en-US" dirty="0" smtClean="0"/>
                  <a:t>Each payload has its own nominal magnitude, </a:t>
                </a:r>
                <a:r>
                  <a:rPr lang="en-US" i="1" dirty="0" smtClean="0"/>
                  <a:t>mag</a:t>
                </a:r>
                <a:r>
                  <a:rPr lang="en-US" dirty="0" smtClean="0"/>
                  <a:t>, set by the analyst.</a:t>
                </a:r>
              </a:p>
              <a:p>
                <a:r>
                  <a:rPr lang="en-US" dirty="0" smtClean="0"/>
                  <a:t>The effect of a payload on the selected set of attitudes is then</a:t>
                </a:r>
              </a:p>
              <a:p>
                <a:endParaRPr lang="en-US" dirty="0"/>
              </a:p>
              <a:p>
                <a:pPr marL="458787" lvl="2" indent="0">
                  <a:buNone/>
                </a:pPr>
                <a14:m>
                  <m:oMathPara xmlns:m="http://schemas.openxmlformats.org/officeDocument/2006/math">
                    <m:oMathParaPr>
                      <m:jc m:val="left"/>
                    </m:oMathParaPr>
                    <m:oMath xmlns:m="http://schemas.openxmlformats.org/officeDocument/2006/math">
                      <m:r>
                        <a:rPr lang="en-US" b="0" i="1" smtClean="0">
                          <a:latin typeface="Cambria Math"/>
                        </a:rPr>
                        <m:t>𝐶𝐴𝑃𝑐𝑜𝑣</m:t>
                      </m:r>
                      <m:r>
                        <a:rPr lang="en-US" b="0" i="1" smtClean="0">
                          <a:latin typeface="Cambria Math"/>
                          <a:ea typeface="Cambria Math"/>
                        </a:rPr>
                        <m:t>×</m:t>
                      </m:r>
                      <m:r>
                        <a:rPr lang="en-US" b="0" i="1" smtClean="0">
                          <a:latin typeface="Cambria Math"/>
                          <a:ea typeface="Cambria Math"/>
                        </a:rPr>
                        <m:t>𝑎𝑐𝑐𝑒𝑝𝑡𝑎𝑏𝑖𝑙𝑖𝑡𝑦</m:t>
                      </m:r>
                      <m:r>
                        <a:rPr lang="en-US" b="0" i="1" smtClean="0">
                          <a:latin typeface="Cambria Math"/>
                          <a:ea typeface="Cambria Math"/>
                        </a:rPr>
                        <m:t>×</m:t>
                      </m:r>
                      <m:r>
                        <a:rPr lang="en-US" b="0" i="1" smtClean="0">
                          <a:latin typeface="Cambria Math"/>
                          <a:ea typeface="Cambria Math"/>
                        </a:rPr>
                        <m:t>𝑚𝑎𝑔</m:t>
                      </m:r>
                    </m:oMath>
                  </m:oMathPara>
                </a14:m>
                <a:endParaRPr lang="en-US" dirty="0" smtClean="0"/>
              </a:p>
              <a:p>
                <a:pPr marL="0" indent="0">
                  <a:buNone/>
                </a:pPr>
                <a:endParaRPr lang="en-US" dirty="0"/>
              </a:p>
              <a:p>
                <a:r>
                  <a:rPr lang="en-US" dirty="0" smtClean="0"/>
                  <a:t>The product </a:t>
                </a:r>
                <a14:m>
                  <m:oMath xmlns:m="http://schemas.openxmlformats.org/officeDocument/2006/math">
                    <m:r>
                      <a:rPr lang="en-US" b="0" i="1" smtClean="0">
                        <a:latin typeface="Cambria Math"/>
                      </a:rPr>
                      <m:t>𝑓𝑎𝑐𝑡𝑜𝑟</m:t>
                    </m:r>
                    <m:r>
                      <a:rPr lang="en-US" b="0" i="1" smtClean="0">
                        <a:latin typeface="Cambria Math"/>
                      </a:rPr>
                      <m:t>=</m:t>
                    </m:r>
                  </m:oMath>
                </a14:m>
                <a:r>
                  <a:rPr lang="en-US" dirty="0"/>
                  <a:t> </a:t>
                </a:r>
                <a14:m>
                  <m:oMath xmlns:m="http://schemas.openxmlformats.org/officeDocument/2006/math">
                    <m:r>
                      <a:rPr lang="en-US" i="1">
                        <a:latin typeface="Cambria Math"/>
                      </a:rPr>
                      <m:t>𝐶𝐴𝑃𝑐𝑜𝑣</m:t>
                    </m:r>
                    <m:r>
                      <a:rPr lang="en-US" i="1">
                        <a:latin typeface="Cambria Math"/>
                        <a:ea typeface="Cambria Math"/>
                      </a:rPr>
                      <m:t>×</m:t>
                    </m:r>
                    <m:r>
                      <a:rPr lang="en-US" i="1">
                        <a:latin typeface="Cambria Math"/>
                        <a:ea typeface="Cambria Math"/>
                      </a:rPr>
                      <m:t>𝑎𝑐𝑐𝑒𝑝𝑡𝑎𝑏𝑖𝑙𝑖𝑡𝑦</m:t>
                    </m:r>
                  </m:oMath>
                </a14:m>
                <a:r>
                  <a:rPr lang="en-US" dirty="0" smtClean="0"/>
                  <a:t> is identical for all payloads for a given IOM and group </a:t>
                </a:r>
                <a:r>
                  <a:rPr lang="en-US" i="1" dirty="0" smtClean="0"/>
                  <a:t>f</a:t>
                </a:r>
                <a:r>
                  <a:rPr lang="en-US" dirty="0" smtClean="0"/>
                  <a:t>.  Therefore, the rule set is stated in terms of covered group </a:t>
                </a:r>
                <a:r>
                  <a:rPr lang="en-US" i="1" dirty="0" smtClean="0"/>
                  <a:t>f</a:t>
                </a:r>
                <a:r>
                  <a:rPr lang="en-US" dirty="0" smtClean="0"/>
                  <a:t>, the </a:t>
                </a:r>
                <a:r>
                  <a:rPr lang="en-US" i="1" dirty="0" smtClean="0"/>
                  <a:t>factor</a:t>
                </a:r>
                <a:r>
                  <a:rPr lang="en-US" dirty="0" smtClean="0"/>
                  <a:t>, and the magnitude of payload </a:t>
                </a:r>
                <a:r>
                  <a:rPr lang="en-US" i="1" dirty="0" err="1" smtClean="0"/>
                  <a:t>i</a:t>
                </a:r>
                <a:r>
                  <a:rPr lang="en-US" dirty="0" smtClean="0"/>
                  <a:t>, </a:t>
                </a:r>
                <a14:m>
                  <m:oMath xmlns:m="http://schemas.openxmlformats.org/officeDocument/2006/math">
                    <m:sSub>
                      <m:sSubPr>
                        <m:ctrlPr>
                          <a:rPr lang="en-US" i="1" smtClean="0">
                            <a:latin typeface="Cambria Math"/>
                          </a:rPr>
                        </m:ctrlPr>
                      </m:sSubPr>
                      <m:e>
                        <m:r>
                          <a:rPr lang="en-US" b="0" i="1" smtClean="0">
                            <a:latin typeface="Cambria Math"/>
                          </a:rPr>
                          <m:t>𝑚𝑎𝑔</m:t>
                        </m:r>
                      </m:e>
                      <m:sub>
                        <m:r>
                          <a:rPr lang="en-US" b="0" i="1" smtClean="0">
                            <a:latin typeface="Cambria Math"/>
                          </a:rPr>
                          <m:t>𝑖</m:t>
                        </m:r>
                      </m:sub>
                    </m:sSub>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t="-10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00F9110-C780-4954-B69E-EC03C096A1B2}"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70</a:t>
            </a:fld>
            <a:endParaRPr lang="en-US" dirty="0"/>
          </a:p>
        </p:txBody>
      </p:sp>
    </p:spTree>
    <p:extLst>
      <p:ext uri="{BB962C8B-B14F-4D97-AF65-F5344CB8AC3E}">
        <p14:creationId xmlns:p14="http://schemas.microsoft.com/office/powerpoint/2010/main" val="40982804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IOM: Broadcast of an Information Operations Message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36681333"/>
              </p:ext>
            </p:extLst>
          </p:nvPr>
        </p:nvGraphicFramePr>
        <p:xfrm>
          <a:off x="443179" y="533400"/>
          <a:ext cx="7924803" cy="2682240"/>
        </p:xfrm>
        <a:graphic>
          <a:graphicData uri="http://schemas.openxmlformats.org/drawingml/2006/table">
            <a:tbl>
              <a:tblPr>
                <a:tableStyleId>{5940675A-B579-460E-94D1-54222C63F5DA}</a:tableStyleId>
              </a:tblPr>
              <a:tblGrid>
                <a:gridCol w="1371600"/>
                <a:gridCol w="242621"/>
                <a:gridCol w="1219200"/>
                <a:gridCol w="3200402"/>
                <a:gridCol w="457200"/>
                <a:gridCol w="1433780"/>
              </a:tblGrid>
              <a:tr h="182880">
                <a:tc gridSpan="6">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kern="150" dirty="0" smtClean="0">
                          <a:solidFill>
                            <a:schemeClr val="tx1"/>
                          </a:solidFill>
                          <a:effectLst/>
                          <a:latin typeface="Cambria" pitchFamily="18" charset="0"/>
                        </a:rPr>
                        <a:t> An actor has broadcast an Information Operations Message (IOM) via a Communications</a:t>
                      </a:r>
                      <a:r>
                        <a:rPr lang="en-US" sz="1100" kern="150" baseline="0" dirty="0" smtClean="0">
                          <a:solidFill>
                            <a:schemeClr val="tx1"/>
                          </a:solidFill>
                          <a:effectLst/>
                          <a:latin typeface="Cambria" pitchFamily="18" charset="0"/>
                        </a:rPr>
                        <a:t> Asset Package (CAP), affecting the civilians in the CAP’s audience.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IOM</a:t>
                      </a:r>
                    </a:p>
                    <a:p>
                      <a:pPr marL="0" marR="0">
                        <a:spcBef>
                          <a:spcPts val="0"/>
                        </a:spcBef>
                        <a:spcAft>
                          <a:spcPts val="0"/>
                        </a:spcAft>
                        <a:tabLst>
                          <a:tab pos="457200" algn="l"/>
                        </a:tabLst>
                      </a:pPr>
                      <a:r>
                        <a:rPr lang="en-US" sz="1100" i="1" kern="150" dirty="0" smtClean="0">
                          <a:effectLst/>
                          <a:latin typeface="Cambria" pitchFamily="18" charset="0"/>
                        </a:rPr>
                        <a:t>s	</a:t>
                      </a:r>
                      <a:r>
                        <a:rPr lang="en-US" sz="1100" i="0" kern="150" dirty="0" smtClean="0">
                          <a:effectLst/>
                          <a:latin typeface="Cambria" pitchFamily="18" charset="0"/>
                        </a:rPr>
                        <a:t>=</a:t>
                      </a:r>
                      <a:r>
                        <a:rPr lang="en-US" sz="1100" i="0" kern="150" baseline="0" dirty="0" smtClean="0">
                          <a:effectLst/>
                          <a:latin typeface="Cambria" pitchFamily="18" charset="0"/>
                        </a:rPr>
                        <a:t> 0.0</a:t>
                      </a:r>
                      <a:endParaRPr lang="en-US" sz="1100" i="1"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5">
                  <a:txBody>
                    <a:bodyPr/>
                    <a:lstStyle/>
                    <a:p>
                      <a:pPr marL="0" marR="0">
                        <a:spcBef>
                          <a:spcPts val="0"/>
                        </a:spcBef>
                        <a:spcAft>
                          <a:spcPts val="0"/>
                        </a:spcAft>
                        <a:tabLst>
                          <a:tab pos="573088" algn="l"/>
                          <a:tab pos="2173288" algn="l"/>
                          <a:tab pos="2911475" algn="l"/>
                        </a:tabLst>
                      </a:pPr>
                      <a:r>
                        <a:rPr lang="en-US" sz="1100" i="1" kern="150" dirty="0" smtClean="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	= A covered civilian group.</a:t>
                      </a:r>
                    </a:p>
                    <a:p>
                      <a:pPr marL="0" marR="0">
                        <a:spcBef>
                          <a:spcPts val="0"/>
                        </a:spcBef>
                        <a:spcAft>
                          <a:spcPts val="0"/>
                        </a:spcAft>
                        <a:tabLst>
                          <a:tab pos="573088" algn="l"/>
                          <a:tab pos="2173288" algn="l"/>
                          <a:tab pos="2911475" algn="l"/>
                        </a:tabLst>
                      </a:pPr>
                      <a:r>
                        <a:rPr lang="en-US" sz="1100" i="1" kern="150" dirty="0" err="1" smtClean="0">
                          <a:effectLst/>
                          <a:latin typeface="Cambria" pitchFamily="18" charset="0"/>
                        </a:rPr>
                        <a:t>factor.f</a:t>
                      </a:r>
                      <a:r>
                        <a:rPr lang="en-US" sz="1100" i="0" kern="150" dirty="0" smtClean="0">
                          <a:effectLst/>
                          <a:latin typeface="Cambria" pitchFamily="18" charset="0"/>
                        </a:rPr>
                        <a:t>	=</a:t>
                      </a:r>
                      <a:r>
                        <a:rPr lang="en-US" sz="1100" i="0" kern="150" baseline="0" dirty="0" smtClean="0">
                          <a:effectLst/>
                          <a:latin typeface="Cambria" pitchFamily="18" charset="0"/>
                        </a:rPr>
                        <a:t> The multiplicative factor for this IOM, CAP, and group </a:t>
                      </a:r>
                      <a:r>
                        <a:rPr lang="en-US" sz="1100" i="1" kern="150" baseline="0" dirty="0" smtClean="0">
                          <a:effectLst/>
                          <a:latin typeface="Cambria" pitchFamily="18" charset="0"/>
                        </a:rPr>
                        <a:t>f</a:t>
                      </a:r>
                      <a:r>
                        <a:rPr lang="en-US" sz="1100" i="0" kern="150" baseline="0" dirty="0" smtClean="0">
                          <a:effectLst/>
                          <a:latin typeface="Cambria" pitchFamily="18" charset="0"/>
                        </a:rPr>
                        <a:t>.</a:t>
                      </a:r>
                    </a:p>
                    <a:p>
                      <a:pPr marL="0" marR="0">
                        <a:spcBef>
                          <a:spcPts val="0"/>
                        </a:spcBef>
                        <a:spcAft>
                          <a:spcPts val="0"/>
                        </a:spcAft>
                        <a:tabLst>
                          <a:tab pos="573088" algn="l"/>
                          <a:tab pos="2173288" algn="l"/>
                          <a:tab pos="2911475" algn="l"/>
                        </a:tabLst>
                      </a:pPr>
                      <a:r>
                        <a:rPr lang="en-US" sz="1100" i="1" kern="150" baseline="0" dirty="0" err="1" smtClean="0">
                          <a:effectLst/>
                          <a:latin typeface="Cambria" pitchFamily="18" charset="0"/>
                        </a:rPr>
                        <a:t>mag.i</a:t>
                      </a:r>
                      <a:r>
                        <a:rPr lang="en-US" sz="1100" i="0" kern="150" baseline="0" dirty="0" smtClean="0">
                          <a:effectLst/>
                          <a:latin typeface="Cambria" pitchFamily="18" charset="0"/>
                        </a:rPr>
                        <a:t>	= The nominal magnitude for payload </a:t>
                      </a:r>
                      <a:r>
                        <a:rPr lang="en-US" sz="1100" i="1" kern="150" baseline="0" dirty="0" err="1" smtClean="0">
                          <a:effectLst/>
                          <a:latin typeface="Cambria" pitchFamily="18" charset="0"/>
                        </a:rPr>
                        <a:t>i</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6">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Attitudes</a:t>
                      </a:r>
                      <a:r>
                        <a:rPr lang="en-US" sz="1100" b="0" kern="150" baseline="0" dirty="0" smtClean="0">
                          <a:effectLst/>
                          <a:latin typeface="Cambria" pitchFamily="18" charset="0"/>
                        </a:rPr>
                        <a:t> of c</a:t>
                      </a:r>
                      <a:r>
                        <a:rPr lang="en-US" sz="1100" kern="150" dirty="0" smtClean="0">
                          <a:effectLst/>
                          <a:latin typeface="Cambria" pitchFamily="18" charset="0"/>
                        </a:rPr>
                        <a:t>ivilian group </a:t>
                      </a:r>
                      <a:r>
                        <a:rPr lang="en-US" sz="1100" i="1" kern="150" dirty="0" smtClean="0">
                          <a:effectLst/>
                          <a:latin typeface="Cambria" pitchFamily="18" charset="0"/>
                        </a:rPr>
                        <a:t>f</a:t>
                      </a:r>
                      <a:r>
                        <a:rPr lang="en-US" sz="1100" i="0" kern="150" baseline="0" dirty="0" smtClean="0">
                          <a:effectLst/>
                          <a:latin typeface="Cambria" pitchFamily="18" charset="0"/>
                        </a:rPr>
                        <a:t> receiving the IOM</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indent="0" algn="ctr">
                        <a:spcBef>
                          <a:spcPts val="0"/>
                        </a:spcBef>
                        <a:spcAft>
                          <a:spcPts val="0"/>
                        </a:spcAft>
                        <a:buNone/>
                      </a:pPr>
                      <a:r>
                        <a:rPr lang="en-US" sz="1100" b="1" kern="150" dirty="0" smtClean="0">
                          <a:effectLst/>
                          <a:latin typeface="Cambria" pitchFamily="18" charset="0"/>
                          <a:ea typeface="Times New Roman"/>
                          <a:cs typeface="Tahoma"/>
                        </a:rPr>
                        <a:t>Type of Payload</a:t>
                      </a:r>
                      <a:r>
                        <a:rPr lang="en-US" sz="1100" b="1" kern="150" baseline="0" dirty="0" smtClean="0">
                          <a:effectLst/>
                          <a:latin typeface="Cambria" pitchFamily="18" charset="0"/>
                          <a:ea typeface="Times New Roman"/>
                          <a:cs typeface="Tahoma"/>
                        </a:rPr>
                        <a:t> </a:t>
                      </a:r>
                      <a:r>
                        <a:rPr lang="en-US" sz="1100" b="1" i="1" kern="150" baseline="0" dirty="0" err="1" smtClean="0">
                          <a:effectLst/>
                          <a:latin typeface="Cambria" pitchFamily="18" charset="0"/>
                          <a:ea typeface="Times New Roman"/>
                          <a:cs typeface="Tahoma"/>
                        </a:rPr>
                        <a:t>i</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indent="0">
                        <a:spcBef>
                          <a:spcPts val="0"/>
                        </a:spcBef>
                        <a:spcAft>
                          <a:spcPts val="0"/>
                        </a:spcAft>
                        <a:buNone/>
                      </a:pPr>
                      <a:r>
                        <a:rPr lang="en-US" sz="1100" b="1" kern="150" dirty="0" smtClean="0">
                          <a:effectLst/>
                          <a:latin typeface="Cambria" pitchFamily="18" charset="0"/>
                          <a:ea typeface="Times New Roman"/>
                          <a:cs typeface="Tahoma"/>
                        </a:rPr>
                        <a:t>Attitudes Effected</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0" kern="150" dirty="0" smtClean="0">
                          <a:effectLst/>
                          <a:latin typeface="Cambria" pitchFamily="18" charset="0"/>
                          <a:ea typeface="Times New Roman"/>
                          <a:cs typeface="Tahoma"/>
                        </a:rPr>
                        <a:t>Effect</a:t>
                      </a:r>
                      <a:r>
                        <a:rPr lang="en-US" sz="1100" b="1" i="0" kern="150" baseline="0" dirty="0" smtClean="0">
                          <a:effectLst/>
                          <a:latin typeface="Cambria" pitchFamily="18" charset="0"/>
                          <a:ea typeface="Times New Roman"/>
                          <a:cs typeface="Tahoma"/>
                        </a:rPr>
                        <a:t> of payload </a:t>
                      </a:r>
                      <a:r>
                        <a:rPr lang="en-US" sz="1100" b="1" i="1" kern="150" baseline="0" dirty="0" err="1" smtClean="0">
                          <a:effectLst/>
                          <a:latin typeface="Cambria" pitchFamily="18" charset="0"/>
                          <a:ea typeface="Times New Roman"/>
                          <a:cs typeface="Tahoma"/>
                        </a:rPr>
                        <a:t>i</a:t>
                      </a:r>
                      <a:endParaRPr lang="en-US" sz="1100" b="1" i="0" kern="150" dirty="0">
                        <a:effectLst/>
                        <a:latin typeface="Cambria" pitchFamily="18" charset="0"/>
                        <a:ea typeface="Times New Roman"/>
                        <a:cs typeface="Tahoma"/>
                      </a:endParaRPr>
                    </a:p>
                  </a:txBody>
                  <a:tcPr marL="61851" marR="61851" marT="0" marB="0">
                    <a:solidFill>
                      <a:schemeClr val="bg1"/>
                    </a:solidFill>
                  </a:tcPr>
                </a:tc>
              </a:tr>
              <a:tr h="320040">
                <a:tc rowSpan="4" gridSpan="2">
                  <a:txBody>
                    <a:bodyPr/>
                    <a:lstStyle/>
                    <a:p>
                      <a:pPr marL="0" marR="0">
                        <a:spcBef>
                          <a:spcPts val="0"/>
                        </a:spcBef>
                        <a:spcAft>
                          <a:spcPts val="0"/>
                        </a:spcAft>
                      </a:pPr>
                      <a:r>
                        <a:rPr lang="en-US" sz="1100" b="1" kern="150" dirty="0" smtClean="0">
                          <a:effectLst/>
                          <a:latin typeface="Cambria" pitchFamily="18" charset="0"/>
                        </a:rPr>
                        <a:t>1.1 Group is effected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1" kern="150" baseline="0" dirty="0" smtClean="0">
                          <a:effectLst/>
                          <a:latin typeface="Cambria" pitchFamily="18" charset="0"/>
                        </a:rPr>
                        <a:t> &gt; 0.0</a:t>
                      </a:r>
                      <a:endParaRPr lang="en-US" sz="1100" i="1" kern="150" dirty="0" smtClean="0">
                        <a:effectLst/>
                        <a:latin typeface="Cambria" pitchFamily="18" charset="0"/>
                      </a:endParaRPr>
                    </a:p>
                  </a:txBody>
                  <a:tcPr marL="61851" marR="61851" marT="0" marB="0"/>
                </a:tc>
                <a:tc rowSpan="4"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Cooperation of group </a:t>
                      </a:r>
                      <a:r>
                        <a:rPr lang="en-US" sz="1100" i="1" kern="150" dirty="0" smtClean="0">
                          <a:effectLst/>
                          <a:latin typeface="Cambria" pitchFamily="18" charset="0"/>
                        </a:rPr>
                        <a:t>f</a:t>
                      </a:r>
                      <a:r>
                        <a:rPr lang="en-US" sz="1100" i="0" kern="150" dirty="0" smtClean="0">
                          <a:effectLst/>
                          <a:latin typeface="Cambria" pitchFamily="18" charset="0"/>
                        </a:rPr>
                        <a:t> with a specific force group </a:t>
                      </a:r>
                      <a:r>
                        <a:rPr lang="en-US" sz="1100" i="1" kern="150" dirty="0" smtClean="0">
                          <a:effectLst/>
                          <a:latin typeface="Cambria" pitchFamily="18" charset="0"/>
                        </a:rPr>
                        <a:t>g</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baseline="0" dirty="0" err="1" smtClean="0">
                          <a:effectLst/>
                          <a:latin typeface="Cambria" pitchFamily="18" charset="0"/>
                        </a:rPr>
                        <a:t>factor.f</a:t>
                      </a:r>
                      <a:r>
                        <a:rPr lang="en-US" sz="1100" i="0" kern="150" baseline="0" dirty="0" smtClean="0">
                          <a:effectLst/>
                          <a:latin typeface="Cambria" pitchFamily="18" charset="0"/>
                        </a:rPr>
                        <a:t> ⨯</a:t>
                      </a:r>
                      <a:r>
                        <a:rPr lang="en-US" sz="1100" i="1" kern="150" baseline="0" dirty="0" err="1" smtClean="0">
                          <a:effectLst/>
                          <a:latin typeface="Cambria" pitchFamily="18" charset="0"/>
                        </a:rPr>
                        <a:t>mag.i</a:t>
                      </a: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Horizontal</a:t>
                      </a:r>
                      <a:r>
                        <a:rPr lang="en-US" sz="1100" i="0" kern="150" baseline="0" dirty="0" smtClean="0">
                          <a:effectLst/>
                          <a:latin typeface="Cambria" pitchFamily="18" charset="0"/>
                        </a:rPr>
                        <a:t> relationship of group </a:t>
                      </a:r>
                      <a:r>
                        <a:rPr lang="en-US" sz="1100" i="1" kern="150" baseline="0" dirty="0" smtClean="0">
                          <a:effectLst/>
                          <a:latin typeface="Cambria" pitchFamily="18" charset="0"/>
                        </a:rPr>
                        <a:t>f</a:t>
                      </a:r>
                      <a:r>
                        <a:rPr lang="en-US" sz="1100" i="0" kern="150" baseline="0" dirty="0" smtClean="0">
                          <a:effectLst/>
                          <a:latin typeface="Cambria" pitchFamily="18" charset="0"/>
                        </a:rPr>
                        <a:t> with a specific group </a:t>
                      </a:r>
                      <a:r>
                        <a:rPr lang="en-US" sz="1100" i="1" kern="150" baseline="0" dirty="0" smtClean="0">
                          <a:effectLst/>
                          <a:latin typeface="Cambria" pitchFamily="18" charset="0"/>
                        </a:rPr>
                        <a:t>g</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 of group </a:t>
                      </a:r>
                      <a:r>
                        <a:rPr lang="en-US" sz="1100" i="1" kern="150" dirty="0" smtClean="0">
                          <a:effectLst/>
                          <a:latin typeface="Cambria" pitchFamily="18" charset="0"/>
                        </a:rPr>
                        <a:t>f</a:t>
                      </a:r>
                      <a:r>
                        <a:rPr lang="en-US" sz="1100" i="0" kern="150" dirty="0" smtClean="0">
                          <a:effectLst/>
                          <a:latin typeface="Cambria" pitchFamily="18" charset="0"/>
                        </a:rPr>
                        <a:t> with a specific concern </a:t>
                      </a:r>
                      <a:r>
                        <a:rPr lang="en-US" sz="1100" i="1" kern="150" dirty="0" smtClean="0">
                          <a:effectLst/>
                          <a:latin typeface="Cambria" pitchFamily="18" charset="0"/>
                        </a:rPr>
                        <a:t>c</a:t>
                      </a:r>
                      <a:r>
                        <a:rPr lang="en-US" sz="1100" i="0" kern="150" dirty="0" smtClean="0">
                          <a:effectLst/>
                          <a:latin typeface="Cambria" pitchFamily="18" charset="0"/>
                        </a:rPr>
                        <a:t>.</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r h="320040">
                <a:tc gridSpan="2"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c hMerge="1" v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VREL</a:t>
                      </a:r>
                    </a:p>
                  </a:txBody>
                  <a:tcPr marL="61851" marR="61851"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Vertical relationship of group </a:t>
                      </a:r>
                      <a:r>
                        <a:rPr lang="en-US" sz="1100" i="1" kern="150" dirty="0" smtClean="0">
                          <a:effectLst/>
                          <a:latin typeface="Cambria" pitchFamily="18" charset="0"/>
                        </a:rPr>
                        <a:t>f</a:t>
                      </a:r>
                      <a:r>
                        <a:rPr lang="en-US" sz="1100" i="0" kern="150" dirty="0" smtClean="0">
                          <a:effectLst/>
                          <a:latin typeface="Cambria" pitchFamily="18" charset="0"/>
                        </a:rPr>
                        <a:t> with a specific</a:t>
                      </a:r>
                      <a:r>
                        <a:rPr lang="en-US" sz="1100" i="0" kern="150" baseline="0" dirty="0" smtClean="0">
                          <a:effectLst/>
                          <a:latin typeface="Cambria" pitchFamily="18" charset="0"/>
                        </a:rPr>
                        <a:t> actor </a:t>
                      </a:r>
                      <a:r>
                        <a:rPr lang="en-US" sz="1100" i="1" kern="150" baseline="0" dirty="0" smtClean="0">
                          <a:effectLst/>
                          <a:latin typeface="Cambria" pitchFamily="18" charset="0"/>
                        </a:rPr>
                        <a:t>a</a:t>
                      </a:r>
                      <a:r>
                        <a:rPr lang="en-US" sz="110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i="1"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3657600"/>
            <a:ext cx="8305800" cy="430887"/>
          </a:xfrm>
          <a:prstGeom prst="rect">
            <a:avLst/>
          </a:prstGeom>
          <a:noFill/>
        </p:spPr>
        <p:txBody>
          <a:bodyPr wrap="square" rtlCol="0">
            <a:spAutoFit/>
          </a:bodyPr>
          <a:lstStyle/>
          <a:p>
            <a:r>
              <a:rPr lang="en-US" sz="1100" b="1" dirty="0" smtClean="0">
                <a:latin typeface="Cambria" pitchFamily="18" charset="0"/>
              </a:rPr>
              <a:t>Notes: </a:t>
            </a:r>
            <a:r>
              <a:rPr lang="en-US" sz="1100" b="1" i="1" dirty="0" smtClean="0">
                <a:latin typeface="Cambria" pitchFamily="18" charset="0"/>
              </a:rPr>
              <a:t> </a:t>
            </a:r>
            <a:r>
              <a:rPr lang="en-US" sz="1100" dirty="0" smtClean="0">
                <a:latin typeface="Cambria" pitchFamily="18" charset="0"/>
              </a:rPr>
              <a:t>There are additional effects unrelated to the payloads, but they have not yet been implemented.  They will </a:t>
            </a:r>
            <a:r>
              <a:rPr lang="en-US" sz="1100" smtClean="0">
                <a:latin typeface="Cambria" pitchFamily="18" charset="0"/>
              </a:rPr>
              <a:t>be documented at that time.  </a:t>
            </a:r>
            <a:endParaRPr lang="en-US" sz="1100" dirty="0" smtClean="0">
              <a:latin typeface="Cambria" pitchFamily="18" charset="0"/>
            </a:endParaRPr>
          </a:p>
        </p:txBody>
      </p:sp>
    </p:spTree>
    <p:extLst>
      <p:ext uri="{BB962C8B-B14F-4D97-AF65-F5344CB8AC3E}">
        <p14:creationId xmlns:p14="http://schemas.microsoft.com/office/powerpoint/2010/main" val="30990240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Miscellaneous Rule Sets</a:t>
            </a:r>
            <a:endParaRPr lang="en-US" dirty="0"/>
          </a:p>
        </p:txBody>
      </p:sp>
      <p:sp>
        <p:nvSpPr>
          <p:cNvPr id="3" name="Content Placeholder 2"/>
          <p:cNvSpPr>
            <a:spLocks noGrp="1"/>
          </p:cNvSpPr>
          <p:nvPr>
            <p:ph idx="1"/>
          </p:nvPr>
        </p:nvSpPr>
        <p:spPr/>
        <p:txBody>
          <a:bodyPr/>
          <a:lstStyle/>
          <a:p>
            <a:pPr marL="0" indent="0">
              <a:buNone/>
            </a:pPr>
            <a:r>
              <a:rPr lang="en-US" dirty="0" smtClean="0"/>
              <a:t>The rule sets in this section are one-of-a-kind, and have no other rule sets to be grouped with.</a:t>
            </a: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72</a:t>
            </a:fld>
            <a:endParaRPr lang="en-US" dirty="0"/>
          </a:p>
        </p:txBody>
      </p:sp>
    </p:spTree>
    <p:extLst>
      <p:ext uri="{BB962C8B-B14F-4D97-AF65-F5344CB8AC3E}">
        <p14:creationId xmlns:p14="http://schemas.microsoft.com/office/powerpoint/2010/main" val="8281296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MOOD: Changes in Civilian Mood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pPr/>
              <a:t>3/11/2014</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7 </a:t>
            </a:r>
            <a:r>
              <a:rPr lang="en-US" sz="1100" dirty="0" smtClean="0">
                <a:solidFill>
                  <a:schemeClr val="tx1"/>
                </a:solidFill>
                <a:latin typeface="Cambria" pitchFamily="18" charset="0"/>
                <a:cs typeface="Arial" pitchFamily="34" charset="0"/>
              </a:rPr>
              <a:t>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pPr/>
              <a:t>73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79610673"/>
              </p:ext>
            </p:extLst>
          </p:nvPr>
        </p:nvGraphicFramePr>
        <p:xfrm>
          <a:off x="443179" y="533400"/>
          <a:ext cx="7924801" cy="1798320"/>
        </p:xfrm>
        <a:graphic>
          <a:graphicData uri="http://schemas.openxmlformats.org/drawingml/2006/table">
            <a:tbl>
              <a:tblPr>
                <a:tableStyleId>{5940675A-B579-460E-94D1-54222C63F5DA}</a:tableStyleId>
              </a:tblPr>
              <a:tblGrid>
                <a:gridCol w="1371600"/>
                <a:gridCol w="2223821"/>
                <a:gridCol w="381000"/>
                <a:gridCol w="1974190"/>
                <a:gridCol w="1974190"/>
              </a:tblGrid>
              <a:tr h="182880">
                <a:tc gridSpan="5">
                  <a:txBody>
                    <a:bodyPr/>
                    <a:lstStyle/>
                    <a:p>
                      <a:pPr marL="0" marR="0">
                        <a:spcBef>
                          <a:spcPts val="0"/>
                        </a:spcBef>
                        <a:spcAft>
                          <a:spcPts val="0"/>
                        </a:spcAft>
                      </a:pP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 civilian group’s mood has changed significantly</a:t>
                      </a:r>
                      <a:r>
                        <a:rPr lang="en-US" sz="1100" kern="150" baseline="0" dirty="0" smtClean="0">
                          <a:solidFill>
                            <a:schemeClr val="tx1"/>
                          </a:solidFill>
                          <a:effectLst/>
                          <a:latin typeface="Cambria" pitchFamily="18" charset="0"/>
                        </a:rPr>
                        <a:t> since control of the group’s neighborhood last shifted.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MOOD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4">
                  <a:txBody>
                    <a:bodyPr/>
                    <a:lstStyle/>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a:t>
                      </a:r>
                      <a:r>
                        <a:rPr lang="en-US" sz="1100" i="1" kern="150" baseline="0" dirty="0" err="1" smtClean="0">
                          <a:effectLst/>
                          <a:latin typeface="Cambria" pitchFamily="18" charset="0"/>
                        </a:rPr>
                        <a:t>tc</a:t>
                      </a:r>
                      <a:r>
                        <a:rPr lang="en-US" sz="1100" i="0" kern="150" baseline="0" dirty="0" smtClean="0">
                          <a:effectLst/>
                          <a:latin typeface="Cambria" pitchFamily="18" charset="0"/>
                        </a:rPr>
                        <a:t>	= The time when control of </a:t>
                      </a:r>
                      <a:r>
                        <a:rPr lang="en-US" sz="1100" i="1" kern="150" baseline="0" dirty="0" smtClean="0">
                          <a:effectLst/>
                          <a:latin typeface="Cambria" pitchFamily="18" charset="0"/>
                        </a:rPr>
                        <a:t>n</a:t>
                      </a:r>
                      <a:r>
                        <a:rPr lang="en-US" sz="1100" i="0" kern="150" baseline="0" dirty="0" smtClean="0">
                          <a:effectLst/>
                          <a:latin typeface="Cambria" pitchFamily="18" charset="0"/>
                        </a:rPr>
                        <a:t> last shifted.</a:t>
                      </a:r>
                      <a:endParaRPr lang="en-US" sz="1100" kern="150" dirty="0" smtClean="0">
                        <a:effectLst/>
                        <a:latin typeface="Cambria" pitchFamily="18" charset="0"/>
                      </a:endParaRPr>
                    </a:p>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n</a:t>
                      </a:r>
                      <a:r>
                        <a:rPr lang="en-US" sz="1100" i="0" kern="150" dirty="0" smtClean="0">
                          <a:effectLst/>
                          <a:latin typeface="Cambria" pitchFamily="18" charset="0"/>
                        </a:rPr>
                        <a:t>	=</a:t>
                      </a:r>
                      <a:r>
                        <a:rPr lang="en-US" sz="1100" i="0" kern="150" baseline="0" dirty="0" smtClean="0">
                          <a:effectLst/>
                          <a:latin typeface="Cambria" pitchFamily="18" charset="0"/>
                        </a:rPr>
                        <a:t> The group’s neighborhood.	</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	= Change in group </a:t>
                      </a:r>
                      <a:r>
                        <a:rPr lang="en-US" sz="1100" i="1" kern="150" baseline="0" dirty="0" smtClean="0">
                          <a:effectLst/>
                          <a:latin typeface="Cambria" pitchFamily="18" charset="0"/>
                        </a:rPr>
                        <a:t>g</a:t>
                      </a:r>
                      <a:r>
                        <a:rPr lang="en-US" sz="1100" i="0" kern="150" baseline="0" dirty="0" smtClean="0">
                          <a:effectLst/>
                          <a:latin typeface="Cambria" pitchFamily="18" charset="0"/>
                        </a:rPr>
                        <a:t>’s mood since </a:t>
                      </a:r>
                      <a:r>
                        <a:rPr lang="en-US" sz="1100" i="1" kern="150" baseline="0" dirty="0" err="1" smtClean="0">
                          <a:effectLst/>
                          <a:latin typeface="Cambria" pitchFamily="18" charset="0"/>
                        </a:rPr>
                        <a:t>tc</a:t>
                      </a:r>
                      <a:r>
                        <a:rPr lang="en-US" sz="1100" i="0" kern="150" baseline="0" dirty="0" smtClean="0">
                          <a:effectLst/>
                          <a:latin typeface="Cambria" pitchFamily="18" charset="0"/>
                        </a:rPr>
                        <a:t>.</a:t>
                      </a:r>
                    </a:p>
                    <a:p>
                      <a:pPr marL="0" marR="0">
                        <a:spcBef>
                          <a:spcPts val="0"/>
                        </a:spcBef>
                        <a:spcAft>
                          <a:spcPts val="0"/>
                        </a:spcAft>
                        <a:tabLst>
                          <a:tab pos="227013" algn="l"/>
                          <a:tab pos="2173288" algn="l"/>
                          <a:tab pos="2911475" algn="l"/>
                        </a:tabLst>
                      </a:pPr>
                      <a:r>
                        <a:rPr lang="en-US" sz="1100" i="1" kern="150" baseline="0" dirty="0" smtClean="0">
                          <a:effectLst/>
                          <a:latin typeface="Cambria" pitchFamily="18" charset="0"/>
                        </a:rPr>
                        <a:t>a</a:t>
                      </a:r>
                      <a:r>
                        <a:rPr lang="en-US" sz="1100" i="0" kern="150" baseline="0" dirty="0" smtClean="0">
                          <a:effectLst/>
                          <a:latin typeface="Cambria" pitchFamily="18" charset="0"/>
                        </a:rPr>
                        <a:t>	= An actor.	</a:t>
                      </a:r>
                      <a:r>
                        <a:rPr lang="en-US" sz="1100" i="1" kern="150" baseline="0" dirty="0" err="1" smtClean="0">
                          <a:effectLst/>
                          <a:latin typeface="Cambria" pitchFamily="18" charset="0"/>
                        </a:rPr>
                        <a:t>threshhold</a:t>
                      </a:r>
                      <a:r>
                        <a:rPr lang="en-US" sz="1100" i="1" kern="150" baseline="0" dirty="0" smtClean="0">
                          <a:effectLst/>
                          <a:latin typeface="Cambria" pitchFamily="18" charset="0"/>
                        </a:rPr>
                        <a:t>	</a:t>
                      </a:r>
                      <a:r>
                        <a:rPr lang="en-US" sz="1100" i="0" kern="150" baseline="0" dirty="0" smtClean="0">
                          <a:effectLst/>
                          <a:latin typeface="Cambria" pitchFamily="18" charset="0"/>
                        </a:rPr>
                        <a:t>= Mood threshold</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5">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Vertical</a:t>
                      </a:r>
                      <a:r>
                        <a:rPr lang="en-US" sz="1100" b="0" kern="150" baseline="0" dirty="0" smtClean="0">
                          <a:effectLst/>
                          <a:latin typeface="Cambria" pitchFamily="18" charset="0"/>
                        </a:rPr>
                        <a:t> relationship between c</a:t>
                      </a:r>
                      <a:r>
                        <a:rPr lang="en-US" sz="1100" kern="150" dirty="0" smtClean="0">
                          <a:effectLst/>
                          <a:latin typeface="Cambria" pitchFamily="18" charset="0"/>
                        </a:rPr>
                        <a:t>ivilian group </a:t>
                      </a:r>
                      <a:r>
                        <a:rPr lang="en-US" sz="1100" i="1" kern="150" dirty="0" smtClean="0">
                          <a:effectLst/>
                          <a:latin typeface="Cambria" pitchFamily="18" charset="0"/>
                        </a:rPr>
                        <a:t>g</a:t>
                      </a:r>
                      <a:r>
                        <a:rPr lang="en-US" sz="1100" i="0" kern="150" baseline="0" dirty="0" smtClean="0">
                          <a:effectLst/>
                          <a:latin typeface="Cambria" pitchFamily="18" charset="0"/>
                        </a:rPr>
                        <a:t> and all actors </a:t>
                      </a:r>
                      <a:r>
                        <a:rPr lang="en-US" sz="1100" i="1" kern="150" baseline="0" dirty="0" smtClean="0">
                          <a:effectLst/>
                          <a:latin typeface="Cambria" pitchFamily="18" charset="0"/>
                        </a:rPr>
                        <a:t>a</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does not control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Mood is much worse</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b="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Mood is much better</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i="0" kern="150" dirty="0" smtClean="0">
                          <a:effectLst/>
                          <a:latin typeface="Cambria" pitchFamily="18" charset="0"/>
                        </a:rPr>
                        <a:t>.</a:t>
                      </a: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2667000"/>
            <a:ext cx="8305800" cy="769441"/>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p>
          <a:p>
            <a:endParaRPr lang="en-US" sz="1100" dirty="0">
              <a:latin typeface="Cambria" pitchFamily="18" charset="0"/>
            </a:endParaRPr>
          </a:p>
          <a:p>
            <a:pPr marL="171450" indent="-171450">
              <a:buFont typeface="Arial" pitchFamily="34" charset="0"/>
              <a:buChar char="•"/>
            </a:pPr>
            <a:r>
              <a:rPr lang="en-US" sz="1100" dirty="0" smtClean="0">
                <a:latin typeface="Cambria" pitchFamily="18" charset="0"/>
              </a:rPr>
              <a:t>The intent is that the effect should be proportional to the size of </a:t>
            </a:r>
            <a:r>
              <a:rPr lang="el-GR" sz="1100" kern="150" dirty="0">
                <a:latin typeface="Cambria" pitchFamily="18" charset="0"/>
              </a:rPr>
              <a:t>Δ</a:t>
            </a:r>
            <a:r>
              <a:rPr lang="en-US" sz="1100" i="1" kern="150" dirty="0" err="1" smtClean="0">
                <a:latin typeface="Cambria" pitchFamily="18" charset="0"/>
              </a:rPr>
              <a:t>mood.g</a:t>
            </a:r>
            <a:r>
              <a:rPr lang="en-US" sz="1100" kern="150" dirty="0" smtClean="0">
                <a:latin typeface="Cambria" pitchFamily="18" charset="0"/>
              </a:rPr>
              <a:t>, with a dead band around 0.0.  </a:t>
            </a:r>
            <a:endParaRPr lang="en-US" sz="1100" dirty="0" smtClean="0">
              <a:latin typeface="Cambria" pitchFamily="18" charset="0"/>
            </a:endParaRPr>
          </a:p>
          <a:p>
            <a:pPr marL="171450" indent="-171450">
              <a:buFont typeface="Arial" pitchFamily="34" charset="0"/>
              <a:buChar char="•"/>
            </a:pPr>
            <a:r>
              <a:rPr lang="en-US" sz="1100" dirty="0" smtClean="0">
                <a:latin typeface="Cambria" pitchFamily="18" charset="0"/>
              </a:rPr>
              <a:t>The </a:t>
            </a:r>
            <a:r>
              <a:rPr lang="en-US" sz="1100" i="1" dirty="0" smtClean="0">
                <a:latin typeface="Cambria" pitchFamily="18" charset="0"/>
              </a:rPr>
              <a:t>threshold</a:t>
            </a:r>
            <a:r>
              <a:rPr lang="en-US" sz="1100" dirty="0" smtClean="0">
                <a:latin typeface="Cambria" pitchFamily="18" charset="0"/>
              </a:rPr>
              <a:t> is a model parameter: </a:t>
            </a:r>
            <a:r>
              <a:rPr lang="en-US" sz="1100" b="1" dirty="0" err="1" smtClean="0">
                <a:latin typeface="Cambria" pitchFamily="18" charset="0"/>
              </a:rPr>
              <a:t>dam.MOOD.threshold</a:t>
            </a:r>
            <a:r>
              <a:rPr lang="en-US" sz="1100" dirty="0" smtClean="0">
                <a:latin typeface="Cambria" pitchFamily="18" charset="0"/>
              </a:rPr>
              <a:t>, nominally 5.0.</a:t>
            </a:r>
            <a:endParaRPr lang="en-US" sz="1100" b="1" dirty="0">
              <a:latin typeface="Cambria" pitchFamily="18" charset="0"/>
            </a:endParaRPr>
          </a:p>
        </p:txBody>
      </p:sp>
    </p:spTree>
    <p:extLst>
      <p:ext uri="{BB962C8B-B14F-4D97-AF65-F5344CB8AC3E}">
        <p14:creationId xmlns:p14="http://schemas.microsoft.com/office/powerpoint/2010/main" val="1233309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cstate="print"/>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pPr/>
              <a:t>3/11/2014</a:t>
            </a:fld>
            <a:endParaRPr lang="en-US" dirty="0"/>
          </a:p>
        </p:txBody>
      </p:sp>
      <p:sp>
        <p:nvSpPr>
          <p:cNvPr id="5" name="Footer Placeholder 4"/>
          <p:cNvSpPr>
            <a:spLocks noGrp="1"/>
          </p:cNvSpPr>
          <p:nvPr>
            <p:ph type="ftr" sz="quarter" idx="11"/>
          </p:nvPr>
        </p:nvSpPr>
        <p:spPr/>
        <p:txBody>
          <a:bodyPr/>
          <a:lstStyle/>
          <a:p>
            <a:r>
              <a:rPr lang="en-US" dirty="0" smtClean="0"/>
              <a:t>Athena 7 </a:t>
            </a:r>
            <a:r>
              <a:rPr lang="en-US" dirty="0" smtClean="0"/>
              <a:t>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4147508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5671</TotalTime>
  <Words>11954</Words>
  <Application>Microsoft Office PowerPoint</Application>
  <PresentationFormat>Letter Paper (8.5x11 in)</PresentationFormat>
  <Paragraphs>3404</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Athena 7 Rule Sets</vt:lpstr>
      <vt:lpstr>Legend</vt:lpstr>
      <vt:lpstr>Table of Contents</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CONTROL: Shift in Control of a Neighborhood (Continued)</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  OBSOLETE</vt:lpstr>
      <vt:lpstr>5.2  Force and Organization Group Activities</vt:lpstr>
      <vt:lpstr>Rule Set Summary: Activity Situations, Activity Parameters</vt:lpstr>
      <vt:lpstr>Rule Set Summary: Force Activity Situations, Attitude Effects</vt:lpstr>
      <vt:lpstr>Rule Set Summary: Organization Activity Situations, Attitude Effects</vt:lpstr>
      <vt:lpstr>CHKPOINT: Checkpoint/Control Point</vt:lpstr>
      <vt:lpstr>COERCION: Coercion</vt:lpstr>
      <vt:lpstr>CONSTRUCT: Construction</vt:lpstr>
      <vt:lpstr>CRIME: Criminal Activities</vt:lpstr>
      <vt:lpstr>CURFEW: Curfew</vt:lpstr>
      <vt:lpstr>EDU: Provide Schools</vt:lpstr>
      <vt:lpstr>EMPLOY: Provide Employment</vt:lpstr>
      <vt:lpstr>GUARD: Guard</vt:lpstr>
      <vt:lpstr>INDUSTRY: Support Industry</vt:lpstr>
      <vt:lpstr>INFRA: Support Infrastructure</vt:lpstr>
      <vt:lpstr>LAWENF: Law Enforcement, by Force Group</vt:lpstr>
      <vt:lpstr>MEDICAL: Healthcare</vt:lpstr>
      <vt:lpstr>PATROL: Patrol</vt:lpstr>
      <vt:lpstr>PRESENCE: Mere Presence of Force Units</vt:lpstr>
      <vt:lpstr>PSYOP: Psychological Operations</vt:lpstr>
      <vt:lpstr>RELIEF: Humanitarian Relief</vt:lpstr>
      <vt:lpstr>6.  Demographic Situations</vt:lpstr>
      <vt:lpstr>CONSUMP: Consumption of Goods</vt:lpstr>
      <vt:lpstr>UNEMP: Unemployment</vt:lpstr>
      <vt:lpstr>7.  Service Situations</vt:lpstr>
      <vt:lpstr>ENI: Essential Non-Infrastructure Services</vt:lpstr>
      <vt:lpstr>ENI: Essential Non-Infrastructure Services (continued)</vt:lpstr>
      <vt:lpstr>8.  Information Operations</vt:lpstr>
      <vt:lpstr>IOM: Broadcast of an Information Operations Message</vt:lpstr>
      <vt:lpstr>8.  Miscellaneous Rule Sets</vt:lpstr>
      <vt:lpstr>MOOD: Changes in Civilian Mood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392</cp:revision>
  <cp:lastPrinted>2013-02-21T18:47:27Z</cp:lastPrinted>
  <dcterms:created xsi:type="dcterms:W3CDTF">2012-04-10T21:20:22Z</dcterms:created>
  <dcterms:modified xsi:type="dcterms:W3CDTF">2014-03-11T21:50:34Z</dcterms:modified>
</cp:coreProperties>
</file>