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1"/>
  </p:notesMasterIdLst>
  <p:sldIdLst>
    <p:sldId id="256" r:id="rId2"/>
    <p:sldId id="331" r:id="rId3"/>
    <p:sldId id="259" r:id="rId4"/>
    <p:sldId id="325" r:id="rId5"/>
    <p:sldId id="326" r:id="rId6"/>
    <p:sldId id="327" r:id="rId7"/>
    <p:sldId id="328" r:id="rId8"/>
    <p:sldId id="329" r:id="rId9"/>
    <p:sldId id="330" r:id="rId10"/>
    <p:sldId id="260" r:id="rId11"/>
    <p:sldId id="258" r:id="rId12"/>
    <p:sldId id="261" r:id="rId13"/>
    <p:sldId id="333" r:id="rId14"/>
    <p:sldId id="334" r:id="rId15"/>
    <p:sldId id="332" r:id="rId16"/>
    <p:sldId id="262" r:id="rId17"/>
    <p:sldId id="282" r:id="rId18"/>
    <p:sldId id="281"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4" r:id="rId38"/>
    <p:sldId id="288" r:id="rId39"/>
    <p:sldId id="285" r:id="rId40"/>
    <p:sldId id="286" r:id="rId41"/>
    <p:sldId id="289" r:id="rId42"/>
    <p:sldId id="287" r:id="rId43"/>
    <p:sldId id="307" r:id="rId44"/>
    <p:sldId id="308"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35" r:id="rId79"/>
    <p:sldId id="336" r:id="rId80"/>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25"/>
            <p14:sldId id="326"/>
            <p14:sldId id="327"/>
            <p14:sldId id="328"/>
            <p14:sldId id="329"/>
            <p14:sldId id="330"/>
            <p14:sldId id="260"/>
            <p14:sldId id="258"/>
            <p14:sldId id="261"/>
            <p14:sldId id="333"/>
            <p14:sldId id="334"/>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20"/>
            <p14:sldId id="321"/>
            <p14:sldId id="322"/>
            <p14:sldId id="323"/>
            <p14:sldId id="324"/>
            <p14:sldId id="335"/>
            <p14:sldId id="3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1" autoAdjust="0"/>
    <p:restoredTop sz="94660" autoAdjust="0"/>
  </p:normalViewPr>
  <p:slideViewPr>
    <p:cSldViewPr>
      <p:cViewPr varScale="1">
        <p:scale>
          <a:sx n="82" d="100"/>
          <a:sy n="82" d="100"/>
        </p:scale>
        <p:origin x="-102" y="-126"/>
      </p:cViewPr>
      <p:guideLst>
        <p:guide orient="horz" pos="1392"/>
        <p:guide pos="336"/>
      </p:guideLst>
    </p:cSldViewPr>
  </p:slideViewPr>
  <p:outlineViewPr>
    <p:cViewPr>
      <p:scale>
        <a:sx n="33" d="100"/>
        <a:sy n="33" d="100"/>
      </p:scale>
      <p:origin x="0" y="2898"/>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4/26/2012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t>4/26/2012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4/26/2012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4/26/2012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4/26/2012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4/26/2012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4/26/2012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4/26/2012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4/26/2012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26 </a:t>
            </a:r>
            <a:r>
              <a:rPr lang="en-US" sz="1600" b="1" dirty="0" smtClean="0">
                <a:solidFill>
                  <a:schemeClr val="tx1"/>
                </a:solidFill>
                <a:latin typeface="Arial" pitchFamily="34" charset="0"/>
                <a:cs typeface="Arial" pitchFamily="34" charset="0"/>
              </a:rPr>
              <a:t>April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12</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381000" y="5334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86955801"/>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Vertical relationship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a:effectLst/>
                          <a:latin typeface="Cambria" pitchFamily="18" charset="0"/>
                        </a:rPr>
                        <a:t>Effects: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427939" y="5410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44178525"/>
              </p:ext>
            </p:extLst>
          </p:nvPr>
        </p:nvGraphicFramePr>
        <p:xfrm>
          <a:off x="457200" y="548640"/>
          <a:ext cx="8229599" cy="435864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15</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4/20/2012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37</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38</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78709051"/>
              </p:ext>
            </p:extLst>
          </p:nvPr>
        </p:nvGraphicFramePr>
        <p:xfrm>
          <a:off x="381000" y="609600"/>
          <a:ext cx="8229600" cy="44196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891049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40</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42</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320419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62</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63</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64</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72</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9465804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factors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a:t>
            </a:r>
            <a:r>
              <a:rPr lang="en-US" dirty="0" smtClean="0"/>
              <a:t>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p>
          <a:p>
            <a:pPr marL="0" indent="0">
              <a:buNone/>
            </a:pPr>
            <a:r>
              <a:rPr lang="en-US" dirty="0"/>
              <a:t> </a:t>
            </a:r>
          </a:p>
          <a:p>
            <a:pPr marL="0" indent="0">
              <a:buNone/>
            </a:pPr>
            <a:r>
              <a:rPr lang="en-US" b="1" dirty="0"/>
              <a:t>Needs and Expectations Factors:</a:t>
            </a:r>
            <a:r>
              <a:rPr lang="en-US" dirty="0"/>
              <a:t>  Just as activity situations are driven by coverage fractions, service 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p>
          <a:p>
            <a:pPr marL="0" indent="0">
              <a:buNone/>
            </a:pPr>
            <a:r>
              <a:rPr lang="en-US" dirty="0"/>
              <a:t> </a:t>
            </a:r>
          </a:p>
          <a:p>
            <a:pPr marL="0" indent="0">
              <a:buNone/>
            </a:pPr>
            <a:r>
              <a:rPr lang="en-US" b="1" dirty="0" smtClean="0"/>
              <a:t>Attitude </a:t>
            </a:r>
            <a:r>
              <a:rPr lang="en-US" b="1" dirty="0"/>
              <a:t>Effects:</a:t>
            </a:r>
            <a:r>
              <a:rPr lang="en-US" dirty="0"/>
              <a:t>  The magnitude of the resulting changes are scaled by the groups' </a:t>
            </a:r>
            <a:r>
              <a:rPr lang="en-US" i="1" dirty="0"/>
              <a:t>needs</a:t>
            </a:r>
            <a:r>
              <a:rPr lang="en-US" dirty="0"/>
              <a:t> and </a:t>
            </a:r>
            <a:r>
              <a:rPr lang="en-US" i="1" dirty="0" err="1"/>
              <a:t>expectf</a:t>
            </a:r>
            <a:r>
              <a:rPr lang="en-US" dirty="0"/>
              <a:t> factors.</a:t>
            </a:r>
          </a:p>
        </p:txBody>
      </p:sp>
      <p:sp>
        <p:nvSpPr>
          <p:cNvPr id="4" name="Date Placeholder 3"/>
          <p:cNvSpPr>
            <a:spLocks noGrp="1"/>
          </p:cNvSpPr>
          <p:nvPr>
            <p:ph type="dt" sz="half" idx="10"/>
          </p:nvPr>
        </p:nvSpPr>
        <p:spPr/>
        <p:txBody>
          <a:bodyPr/>
          <a:lstStyle/>
          <a:p>
            <a:fld id="{EB84477D-9278-4F3E-B675-DAB51E6138B4}" type="datetime1">
              <a:rPr lang="en-US" smtClean="0"/>
              <a:pPr/>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75</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Service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76</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93972920"/>
              </p:ext>
            </p:extLst>
          </p:nvPr>
        </p:nvGraphicFramePr>
        <p:xfrm>
          <a:off x="457200" y="609600"/>
          <a:ext cx="8229600" cy="32004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smtClean="0">
                          <a:effectLst/>
                          <a:latin typeface="Cambria" pitchFamily="18" charset="0"/>
                        </a:rPr>
                        <a:t>ENI</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6221846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544714255"/>
              </p:ext>
            </p:extLst>
          </p:nvPr>
        </p:nvGraphicFramePr>
        <p:xfrm>
          <a:off x="443179" y="533400"/>
          <a:ext cx="7924800" cy="2712720"/>
        </p:xfrm>
        <a:graphic>
          <a:graphicData uri="http://schemas.openxmlformats.org/drawingml/2006/table">
            <a:tbl>
              <a:tblPr>
                <a:tableStyleId>{5940675A-B579-460E-94D1-54222C63F5DA}</a:tableStyleId>
              </a:tblPr>
              <a:tblGrid>
                <a:gridCol w="1371600"/>
                <a:gridCol w="1981200"/>
                <a:gridCol w="381000"/>
                <a:gridCol w="1066800"/>
                <a:gridCol w="1143000"/>
                <a:gridCol w="914400"/>
                <a:gridCol w="10668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53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The group’s</a:t>
                      </a:r>
                      <a:r>
                        <a:rPr lang="en-US" sz="1100" kern="150" baseline="0" dirty="0" smtClean="0">
                          <a:effectLst/>
                          <a:latin typeface="Cambria" pitchFamily="18" charset="0"/>
                        </a:rPr>
                        <a:t> ENI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The group’s ENI needs factor,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&lt;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 no rule fires.</a:t>
                      </a: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4398"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78</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4/26/2012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55812780"/>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b="1" kern="150" dirty="0" smtClean="0">
                          <a:solidFill>
                            <a:schemeClr val="tx1"/>
                          </a:solidFill>
                          <a:effectLst/>
                          <a:latin typeface="Cambria" pitchFamily="18" charset="0"/>
                        </a:rPr>
                        <a:t>:</a:t>
                      </a:r>
                      <a:r>
                        <a:rPr lang="en-US" sz="1100" kern="150" dirty="0" smtClean="0">
                          <a:solidFill>
                            <a:schemeClr val="tx1"/>
                          </a:solidFill>
                          <a:effectLst/>
                          <a:latin typeface="Cambria" pitchFamily="18" charset="0"/>
                        </a:rPr>
                        <a:t> A civilian </a:t>
                      </a:r>
                      <a:r>
                        <a:rPr lang="en-US" sz="1100" kern="150" dirty="0" smtClean="0">
                          <a:solidFill>
                            <a:schemeClr val="tx1"/>
                          </a:solidFill>
                          <a:effectLst/>
                          <a:latin typeface="Cambria" pitchFamily="18" charset="0"/>
                        </a:rPr>
                        <a:t>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MOOD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t>
                      </a:r>
                      <a:r>
                        <a:rPr lang="en-US" sz="1100" kern="150" dirty="0" smtClean="0">
                          <a:effectLst/>
                          <a:latin typeface="Cambria" pitchFamily="18" charset="0"/>
                        </a:rPr>
                        <a:t>civilian </a:t>
                      </a:r>
                      <a:r>
                        <a:rPr lang="en-US" sz="1100" kern="150" dirty="0" smtClean="0">
                          <a:effectLst/>
                          <a:latin typeface="Cambria" pitchFamily="18" charset="0"/>
                        </a:rPr>
                        <a:t>group</a:t>
                      </a:r>
                      <a:r>
                        <a:rPr lang="en-US" sz="1100" kern="150" dirty="0" smtClean="0">
                          <a:effectLst/>
                          <a:latin typeface="Cambria" pitchFamily="18" charset="0"/>
                        </a:rPr>
                        <a:t>.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a:t>
                      </a:r>
                      <a:r>
                        <a:rPr lang="en-US" sz="1100" kern="150" dirty="0" smtClean="0">
                          <a:effectLst/>
                          <a:latin typeface="Cambria" pitchFamily="18" charset="0"/>
                        </a:rPr>
                        <a:t>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a:t>
                      </a:r>
                      <a:r>
                        <a:rPr lang="en-US" sz="1100" b="1" kern="150" dirty="0" smtClean="0">
                          <a:effectLst/>
                          <a:latin typeface="Cambria" pitchFamily="18" charset="0"/>
                        </a:rPr>
                        <a:t>Mood is much worse</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a:t>
                      </a:r>
                      <a:r>
                        <a:rPr lang="en-US" sz="1100" b="1" kern="150" dirty="0" smtClean="0">
                          <a:effectLst/>
                          <a:latin typeface="Cambria" pitchFamily="18" charset="0"/>
                        </a:rPr>
                        <a:t>better</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a:t>
                      </a:r>
                      <a:r>
                        <a:rPr lang="en-US" sz="1100" i="1" kern="150" baseline="0" dirty="0" smtClean="0">
                          <a:effectLst/>
                          <a:latin typeface="Cambria" pitchFamily="18" charset="0"/>
                        </a:rPr>
                        <a:t>/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a:t>
                      </a:r>
                      <a:r>
                        <a:rPr lang="en-US" sz="1100" i="1" kern="150" baseline="0" dirty="0" smtClean="0">
                          <a:effectLst/>
                          <a:latin typeface="Cambria" pitchFamily="18" charset="0"/>
                        </a:rPr>
                        <a:t>/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spTree>
    <p:extLst>
      <p:ext uri="{BB962C8B-B14F-4D97-AF65-F5344CB8AC3E}">
        <p14:creationId xmlns:p14="http://schemas.microsoft.com/office/powerpoint/2010/main" val="414750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t>4/26/2012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2467087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4724</TotalTime>
  <Words>11379</Words>
  <Application>Microsoft Office PowerPoint</Application>
  <PresentationFormat>Letter Paper (8.5x11 in)</PresentationFormat>
  <Paragraphs>3480</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Athena 4 Rule Sets</vt:lpstr>
      <vt:lpstr>Legend</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7.  Service Situations</vt:lpstr>
      <vt:lpstr>Rule Set Summary: Service Situations</vt:lpstr>
      <vt:lpstr>ENI: Essential Non-Infrastructure Services</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269</cp:revision>
  <cp:lastPrinted>2012-04-26T21:36:36Z</cp:lastPrinted>
  <dcterms:created xsi:type="dcterms:W3CDTF">2012-04-10T21:20:22Z</dcterms:created>
  <dcterms:modified xsi:type="dcterms:W3CDTF">2012-04-26T22:40:18Z</dcterms:modified>
</cp:coreProperties>
</file>