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4"/>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347" r:id="rId19"/>
    <p:sldId id="348" r:id="rId20"/>
    <p:sldId id="349" r:id="rId21"/>
    <p:sldId id="350" r:id="rId22"/>
    <p:sldId id="351" r:id="rId23"/>
    <p:sldId id="352" r:id="rId24"/>
    <p:sldId id="345" r:id="rId25"/>
    <p:sldId id="262" r:id="rId26"/>
    <p:sldId id="282" r:id="rId27"/>
    <p:sldId id="281" r:id="rId28"/>
    <p:sldId id="263" r:id="rId29"/>
    <p:sldId id="264" r:id="rId30"/>
    <p:sldId id="265" r:id="rId31"/>
    <p:sldId id="266" r:id="rId32"/>
    <p:sldId id="267" r:id="rId33"/>
    <p:sldId id="343"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344" r:id="rId48"/>
    <p:sldId id="284" r:id="rId49"/>
    <p:sldId id="288" r:id="rId50"/>
    <p:sldId id="285" r:id="rId51"/>
    <p:sldId id="286" r:id="rId52"/>
    <p:sldId id="289" r:id="rId53"/>
    <p:sldId id="287" r:id="rId54"/>
    <p:sldId id="307" r:id="rId55"/>
    <p:sldId id="308" r:id="rId56"/>
    <p:sldId id="311" r:id="rId57"/>
    <p:sldId id="290" r:id="rId58"/>
    <p:sldId id="300" r:id="rId59"/>
    <p:sldId id="291" r:id="rId60"/>
    <p:sldId id="301" r:id="rId61"/>
    <p:sldId id="302" r:id="rId62"/>
    <p:sldId id="293" r:id="rId63"/>
    <p:sldId id="294" r:id="rId64"/>
    <p:sldId id="303" r:id="rId65"/>
    <p:sldId id="295" r:id="rId66"/>
    <p:sldId id="296" r:id="rId67"/>
    <p:sldId id="297" r:id="rId68"/>
    <p:sldId id="298" r:id="rId69"/>
    <p:sldId id="304" r:id="rId70"/>
    <p:sldId id="305" r:id="rId71"/>
    <p:sldId id="306" r:id="rId72"/>
    <p:sldId id="299" r:id="rId73"/>
    <p:sldId id="319" r:id="rId74"/>
    <p:sldId id="342" r:id="rId75"/>
    <p:sldId id="321" r:id="rId76"/>
    <p:sldId id="322" r:id="rId77"/>
    <p:sldId id="324" r:id="rId78"/>
    <p:sldId id="337" r:id="rId79"/>
    <p:sldId id="340" r:id="rId80"/>
    <p:sldId id="336" r:id="rId81"/>
    <p:sldId id="335" r:id="rId82"/>
    <p:sldId id="341" r:id="rId83"/>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347"/>
            <p14:sldId id="348"/>
            <p14:sldId id="349"/>
            <p14:sldId id="350"/>
            <p14:sldId id="351"/>
            <p14:sldId id="352"/>
            <p14:sldId id="345"/>
            <p14:sldId id="262"/>
            <p14:sldId id="282"/>
            <p14:sldId id="281"/>
            <p14:sldId id="263"/>
            <p14:sldId id="264"/>
            <p14:sldId id="265"/>
            <p14:sldId id="266"/>
            <p14:sldId id="267"/>
            <p14:sldId id="343"/>
            <p14:sldId id="268"/>
            <p14:sldId id="269"/>
            <p14:sldId id="270"/>
            <p14:sldId id="271"/>
            <p14:sldId id="272"/>
            <p14:sldId id="273"/>
            <p14:sldId id="274"/>
            <p14:sldId id="275"/>
            <p14:sldId id="276"/>
            <p14:sldId id="277"/>
            <p14:sldId id="278"/>
            <p14:sldId id="279"/>
            <p14:sldId id="280"/>
            <p14:sldId id="344"/>
            <p14:sldId id="284"/>
            <p14:sldId id="288"/>
            <p14:sldId id="285"/>
            <p14:sldId id="286"/>
            <p14:sldId id="289"/>
            <p14:sldId id="287"/>
            <p14:sldId id="307"/>
            <p14:sldId id="308"/>
            <p14:sldId id="311"/>
            <p14:sldId id="290"/>
            <p14:sldId id="300"/>
            <p14:sldId id="291"/>
            <p14:sldId id="301"/>
            <p14:sldId id="302"/>
            <p14:sldId id="293"/>
            <p14:sldId id="294"/>
            <p14:sldId id="303"/>
            <p14:sldId id="295"/>
            <p14:sldId id="296"/>
            <p14:sldId id="297"/>
            <p14:sldId id="298"/>
            <p14:sldId id="304"/>
            <p14:sldId id="305"/>
            <p14:sldId id="306"/>
            <p14:sldId id="299"/>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1" autoAdjust="0"/>
    <p:restoredTop sz="94660" autoAdjust="0"/>
  </p:normalViewPr>
  <p:slideViewPr>
    <p:cSldViewPr>
      <p:cViewPr varScale="1">
        <p:scale>
          <a:sx n="113" d="100"/>
          <a:sy n="113" d="100"/>
        </p:scale>
        <p:origin x="-96" y="-36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42" d="100"/>
        <a:sy n="142" d="100"/>
      </p:scale>
      <p:origin x="0" y="3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8/1/2014</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8/1/2014</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6.2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8/1/2014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8/1/2014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8/1/2014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8/1/2014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8/1/2014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6.2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July 2014</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2008-2014,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Abstract </a:t>
            </a:r>
            <a:r>
              <a:rPr lang="en-US" dirty="0" smtClean="0"/>
              <a:t>Events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smtClean="0"/>
              <a:t>abstract </a:t>
            </a:r>
            <a:r>
              <a:rPr lang="en-US" i="1" dirty="0" smtClean="0"/>
              <a:t>event</a:t>
            </a:r>
            <a:r>
              <a:rPr lang="en-US" dirty="0" smtClean="0"/>
              <a:t>, </a:t>
            </a:r>
            <a:r>
              <a:rPr lang="en-US" dirty="0"/>
              <a:t>or </a:t>
            </a:r>
            <a:r>
              <a:rPr lang="en-US" i="1" dirty="0" err="1" smtClean="0"/>
              <a:t>abevent</a:t>
            </a:r>
            <a:r>
              <a:rPr lang="en-US" dirty="0" smtClean="0"/>
              <a:t>, </a:t>
            </a:r>
            <a:r>
              <a:rPr lang="en-US" dirty="0"/>
              <a:t>is an </a:t>
            </a:r>
            <a:r>
              <a:rPr lang="en-US" dirty="0" smtClean="0"/>
              <a:t>event occurring in a particular neighborhood during a given week that affects </a:t>
            </a:r>
            <a:r>
              <a:rPr lang="en-US" dirty="0"/>
              <a:t>the attitudes of the </a:t>
            </a:r>
            <a:r>
              <a:rPr lang="en-US" dirty="0" smtClean="0"/>
              <a:t>resident </a:t>
            </a:r>
            <a:r>
              <a:rPr lang="en-US" dirty="0" smtClean="0"/>
              <a:t>civilians that is not modelled in detail in Athena.  </a:t>
            </a:r>
            <a:r>
              <a:rPr lang="en-US" dirty="0" smtClean="0"/>
              <a:t>Each abstract event has a matching tactic type, and occurs in a neighborhood during a given week if a tactic of the matching type executes that week.</a:t>
            </a:r>
            <a:endParaRPr lang="en-US" dirty="0"/>
          </a:p>
          <a:p>
            <a:pPr marL="0" indent="0">
              <a:buNone/>
            </a:pPr>
            <a:r>
              <a:rPr lang="en-US" dirty="0"/>
              <a:t> </a:t>
            </a:r>
          </a:p>
          <a:p>
            <a:pPr marL="0" indent="0">
              <a:buNone/>
            </a:pPr>
            <a:r>
              <a:rPr lang="en-US" b="1" dirty="0"/>
              <a:t>Rule Set Triggers:</a:t>
            </a:r>
            <a:r>
              <a:rPr lang="en-US" dirty="0"/>
              <a:t> An </a:t>
            </a:r>
            <a:r>
              <a:rPr lang="en-US" dirty="0" smtClean="0"/>
              <a:t>abstract </a:t>
            </a:r>
            <a:r>
              <a:rPr lang="en-US" dirty="0" smtClean="0"/>
              <a:t>event rule </a:t>
            </a:r>
            <a:r>
              <a:rPr lang="en-US" dirty="0"/>
              <a:t>set is </a:t>
            </a:r>
            <a:r>
              <a:rPr lang="en-US" dirty="0" smtClean="0"/>
              <a:t>triggered for </a:t>
            </a:r>
            <a:r>
              <a:rPr lang="en-US" dirty="0" smtClean="0"/>
              <a:t>a given neighborhood each time that the matching tactic executes for that neighborhood.</a:t>
            </a:r>
          </a:p>
          <a:p>
            <a:pPr marL="0" indent="0">
              <a:buNone/>
            </a:pPr>
            <a:endParaRPr lang="en-US" dirty="0"/>
          </a:p>
          <a:p>
            <a:pPr marL="0" indent="0">
              <a:buNone/>
            </a:pPr>
            <a:r>
              <a:rPr lang="en-US" b="1" dirty="0" smtClean="0"/>
              <a:t>Coverage:</a:t>
            </a:r>
            <a:r>
              <a:rPr lang="en-US" dirty="0" smtClean="0"/>
              <a:t>  Every abstract event has a coverage fraction, a number from 1.0 to 0.0 indicating the fraction of the neighborhood's population that are affected by the event.  The nominal coverage fraction is 0.5, meaning that the magnitudes in the rules reflect a coverage of 0.5.  </a:t>
            </a:r>
          </a:p>
          <a:p>
            <a:pPr marL="0" indent="0">
              <a:buNone/>
            </a:pPr>
            <a:endParaRPr lang="en-US" dirty="0"/>
          </a:p>
          <a:p>
            <a:pPr marL="0" indent="0">
              <a:buNone/>
            </a:pPr>
            <a:r>
              <a:rPr lang="en-US" dirty="0" smtClean="0"/>
              <a:t>Suppose a rule says that it has an effect of </a:t>
            </a:r>
            <a:r>
              <a:rPr lang="en-US" i="1" dirty="0" err="1" smtClean="0"/>
              <a:t>cov</a:t>
            </a:r>
            <a:r>
              <a:rPr lang="en-US" i="1" dirty="0" smtClean="0"/>
              <a:t> </a:t>
            </a:r>
            <a:r>
              <a:rPr lang="en-US" dirty="0" smtClean="0"/>
              <a:t>⨯M+.  M+ is equivalent to 5 points of change.  Because 0.5 is the nominal coverage,  the rule's effect will be 5 points when </a:t>
            </a:r>
            <a:r>
              <a:rPr lang="en-US" i="1" dirty="0" err="1" smtClean="0"/>
              <a:t>cov</a:t>
            </a:r>
            <a:r>
              <a:rPr lang="en-US" dirty="0" smtClean="0"/>
              <a:t> is 0.5, and will range linearly from 0.0 when </a:t>
            </a:r>
            <a:r>
              <a:rPr lang="en-US" i="1" dirty="0" err="1" smtClean="0"/>
              <a:t>cov</a:t>
            </a:r>
            <a:r>
              <a:rPr lang="en-US" dirty="0" smtClean="0"/>
              <a:t> is 0.0 to 10.0 when </a:t>
            </a:r>
            <a:r>
              <a:rPr lang="en-US" i="1" dirty="0" err="1" smtClean="0"/>
              <a:t>cov</a:t>
            </a:r>
            <a:r>
              <a:rPr lang="en-US" dirty="0" smtClean="0"/>
              <a:t> is 1.0.</a:t>
            </a:r>
            <a:endParaRPr lang="en-US" b="1"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b="1" dirty="0" smtClean="0">
                <a:latin typeface="Arial" pitchFamily="34" charset="0"/>
                <a:cs typeface="Arial" pitchFamily="34" charset="0"/>
              </a:rPr>
              <a:t>Abstract Events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73830744"/>
              </p:ext>
            </p:extLst>
          </p:nvPr>
        </p:nvGraphicFramePr>
        <p:xfrm>
          <a:off x="457200" y="533400"/>
          <a:ext cx="8229600" cy="1265238"/>
        </p:xfrm>
        <a:graphic>
          <a:graphicData uri="http://schemas.openxmlformats.org/drawingml/2006/table">
            <a:tbl>
              <a:tblPr>
                <a:tableStyleId>{5940675A-B579-460E-94D1-54222C63F5DA}</a:tableStyleId>
              </a:tblPr>
              <a:tblGrid>
                <a:gridCol w="838200"/>
                <a:gridCol w="762000"/>
                <a:gridCol w="533400"/>
                <a:gridCol w="533400"/>
                <a:gridCol w="457200"/>
                <a:gridCol w="1276350"/>
                <a:gridCol w="1276350"/>
                <a:gridCol w="1276350"/>
                <a:gridCol w="1276350"/>
              </a:tblGrid>
              <a:tr h="175419">
                <a:tc gridSpan="9">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spcBef>
                          <a:spcPts val="0"/>
                        </a:spcBef>
                        <a:spcAft>
                          <a:spcPts val="0"/>
                        </a:spcAft>
                      </a:pPr>
                      <a:r>
                        <a:rPr lang="en-US" sz="1000" b="1" kern="150" dirty="0" smtClean="0">
                          <a:effectLst/>
                          <a:latin typeface="Cambria" pitchFamily="18" charset="0"/>
                          <a:ea typeface="Times New Roman"/>
                          <a:cs typeface="Tahoma"/>
                        </a:rPr>
                        <a:t>Cause</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P/T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smtClean="0">
                          <a:effectLst/>
                          <a:latin typeface="Cambria" pitchFamily="18" charset="0"/>
                        </a:rPr>
                        <a:t>ACCIDENT</a:t>
                      </a:r>
                      <a:endParaRPr lang="en-US" sz="1000" kern="150" dirty="0">
                        <a:effectLst/>
                        <a:latin typeface="Cambria" pitchFamily="18" charset="0"/>
                        <a:ea typeface="Times New Roman"/>
                        <a:cs typeface="Tahoma"/>
                      </a:endParaRPr>
                    </a:p>
                  </a:txBody>
                  <a:tcPr marL="61851" marR="61851"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DISASTER</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XS</a:t>
                      </a:r>
                      <a:r>
                        <a:rPr lang="en-US" sz="1000" kern="150" dirty="0" smtClean="0">
                          <a:effectLst/>
                          <a:latin typeface="Cambria" pitchFamily="18" charset="0"/>
                        </a:rPr>
                        <a:t>–</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tc>
              </a:tr>
              <a:tr h="76200">
                <a:tc rowSpan="2">
                  <a:txBody>
                    <a:bodyPr/>
                    <a:lstStyle/>
                    <a:p>
                      <a:pPr marL="0" marR="0">
                        <a:spcBef>
                          <a:spcPts val="0"/>
                        </a:spcBef>
                        <a:spcAft>
                          <a:spcPts val="0"/>
                        </a:spcAft>
                      </a:pPr>
                      <a:r>
                        <a:rPr lang="en-US" sz="1000" kern="150" dirty="0" smtClean="0">
                          <a:effectLst/>
                          <a:latin typeface="Cambria" pitchFamily="18" charset="0"/>
                          <a:ea typeface="Times New Roman"/>
                          <a:cs typeface="Tahoma"/>
                        </a:rPr>
                        <a:t>DEMO</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spcBef>
                          <a:spcPts val="0"/>
                        </a:spcBef>
                        <a:spcAft>
                          <a:spcPts val="0"/>
                        </a:spcAft>
                      </a:pPr>
                      <a:r>
                        <a:rPr lang="en-US" sz="1000" kern="150" dirty="0" smtClean="0">
                          <a:effectLst/>
                          <a:latin typeface="Cambria" pitchFamily="18" charset="0"/>
                          <a:ea typeface="Times New Roman"/>
                          <a:cs typeface="Tahoma"/>
                        </a:rPr>
                        <a:t>DEMO</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rowSpan="2">
                  <a:txBody>
                    <a:bodyPr/>
                    <a:lstStyle/>
                    <a:p>
                      <a:pPr marL="0" marR="0" algn="ctr">
                        <a:spcBef>
                          <a:spcPts val="0"/>
                        </a:spcBef>
                        <a:spcAft>
                          <a:spcPts val="0"/>
                        </a:spcAft>
                      </a:pPr>
                      <a:r>
                        <a:rPr lang="en-US" sz="1000" kern="150" dirty="0" smtClean="0">
                          <a:effectLst/>
                          <a:latin typeface="Cambria" pitchFamily="18" charset="0"/>
                          <a:ea typeface="Times New Roman"/>
                          <a:cs typeface="Tahoma"/>
                        </a:rPr>
                        <a:t>T</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b="0" kern="150" dirty="0" smtClean="0">
                          <a:effectLst/>
                          <a:latin typeface="Cambria" pitchFamily="18" charset="0"/>
                          <a:ea typeface="Times New Roman"/>
                          <a:cs typeface="Tahoma"/>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b="0" kern="150" dirty="0" smtClean="0">
                          <a:effectLst/>
                          <a:latin typeface="Cambria" pitchFamily="18" charset="0"/>
                          <a:ea typeface="Times New Roman"/>
                          <a:cs typeface="Tahoma"/>
                        </a:rPr>
                        <a:t>M+</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smtClean="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EXPLOSION</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L–</a:t>
                      </a: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no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RIOT</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r>
                        <a:rPr lang="en-US" sz="1000" kern="150" dirty="0" smtClean="0">
                          <a:effectLst/>
                          <a:latin typeface="Cambria" pitchFamily="18" charset="0"/>
                        </a:rPr>
                        <a:t>–</a:t>
                      </a: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L</a:t>
                      </a:r>
                      <a:r>
                        <a:rPr lang="en-US" sz="1000" kern="150" dirty="0" smtClean="0">
                          <a:effectLst/>
                          <a:latin typeface="Cambria" pitchFamily="18" charset="0"/>
                        </a:rPr>
                        <a:t>–</a:t>
                      </a: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151191">
                <a:tc>
                  <a:txBody>
                    <a:bodyPr/>
                    <a:lstStyle/>
                    <a:p>
                      <a:pPr marL="0" marR="0">
                        <a:spcBef>
                          <a:spcPts val="0"/>
                        </a:spcBef>
                        <a:spcAft>
                          <a:spcPts val="0"/>
                        </a:spcAft>
                      </a:pPr>
                      <a:r>
                        <a:rPr lang="en-US" sz="1000" kern="150" dirty="0" smtClean="0">
                          <a:effectLst/>
                          <a:latin typeface="Cambria" pitchFamily="18" charset="0"/>
                          <a:ea typeface="Times New Roman"/>
                          <a:cs typeface="Tahoma"/>
                        </a:rPr>
                        <a:t>VIOLENCE</a:t>
                      </a:r>
                      <a:endParaRPr lang="en-US" sz="1000" kern="150" dirty="0">
                        <a:effectLst/>
                        <a:latin typeface="Cambria" pitchFamily="18" charset="0"/>
                        <a:ea typeface="Times New Roman"/>
                        <a:cs typeface="Tahoma"/>
                      </a:endParaRPr>
                    </a:p>
                  </a:txBody>
                  <a:tcPr marL="61851" marR="61851"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CIVCAS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P</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i="1" kern="150" dirty="0" smtClean="0">
                          <a:effectLst/>
                          <a:latin typeface="Cambria" pitchFamily="18" charset="0"/>
                        </a:rPr>
                        <a:t> </a:t>
                      </a:r>
                      <a:r>
                        <a:rPr lang="en-US" sz="1000" i="0" kern="150" dirty="0" smtClean="0">
                          <a:effectLst/>
                          <a:latin typeface="Cambria" pitchFamily="18" charset="0"/>
                        </a:rPr>
                        <a:t>⨯ </a:t>
                      </a:r>
                      <a:r>
                        <a:rPr lang="en-US" sz="1000" kern="150" dirty="0" smtClean="0">
                          <a:effectLst/>
                          <a:latin typeface="Cambria" pitchFamily="18" charset="0"/>
                        </a:rPr>
                        <a:t>XS–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3431967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ACCIDENT: Accident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26210383"/>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a:t>
                      </a: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 small disaster has occurred in a neighborhood that temporarily causes the residents to fear for their lives.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0" kern="150" dirty="0" smtClean="0">
                          <a:effectLst/>
                          <a:latin typeface="Cambria" pitchFamily="18" charset="0"/>
                        </a:rPr>
                        <a:t>	=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Accident occurs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05834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7/30/2014</a:t>
            </a:r>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abstract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DEMO: Non-violent Demonstration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96909505"/>
              </p:ext>
            </p:extLst>
          </p:nvPr>
        </p:nvGraphicFramePr>
        <p:xfrm>
          <a:off x="457200" y="533400"/>
          <a:ext cx="8229599" cy="1889760"/>
        </p:xfrm>
        <a:graphic>
          <a:graphicData uri="http://schemas.openxmlformats.org/drawingml/2006/table">
            <a:tbl>
              <a:tblPr>
                <a:tableStyleId>{5940675A-B579-460E-94D1-54222C63F5DA}</a:tableStyleId>
              </a:tblPr>
              <a:tblGrid>
                <a:gridCol w="1856487"/>
                <a:gridCol w="2334513"/>
                <a:gridCol w="533400"/>
                <a:gridCol w="838200"/>
                <a:gridCol w="838200"/>
                <a:gridCol w="838200"/>
                <a:gridCol w="990599"/>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Abstract </a:t>
                      </a: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 non-violent demonstration takes place in a neighborhood</a:t>
                      </a:r>
                      <a:r>
                        <a:rPr lang="en-US" sz="1100" kern="150" baseline="0" dirty="0" smtClean="0">
                          <a:solidFill>
                            <a:schemeClr val="tx1"/>
                          </a:solidFill>
                          <a:effectLst/>
                          <a:latin typeface="Cambria" pitchFamily="18" charset="0"/>
                        </a:rPr>
                        <a:t> in support of some cause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DEMO</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Coverage</a:t>
                      </a:r>
                      <a:r>
                        <a:rPr lang="en-US" sz="1100" i="0" kern="150" baseline="0" dirty="0" smtClean="0">
                          <a:effectLst/>
                          <a:latin typeface="Cambria" pitchFamily="18" charset="0"/>
                        </a:rPr>
                        <a:t>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	</a:t>
                      </a:r>
                      <a:r>
                        <a:rPr lang="en-US" sz="1100" i="0" kern="150" dirty="0" smtClean="0">
                          <a:effectLst/>
                          <a:latin typeface="Cambria" pitchFamily="18" charset="0"/>
                        </a:rPr>
                        <a:t>=</a:t>
                      </a:r>
                      <a:r>
                        <a:rPr lang="en-US" sz="1100" i="0" kern="150" baseline="0" dirty="0" smtClean="0">
                          <a:effectLst/>
                          <a:latin typeface="Cambria" pitchFamily="18" charset="0"/>
                        </a:rPr>
                        <a:t> The neighborhood in which the demonstration takes place.</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a:t>
                      </a:r>
                      <a:r>
                        <a:rPr lang="en-US" sz="1100" kern="150" dirty="0" smtClean="0">
                          <a:effectLst/>
                          <a:latin typeface="Cambria" pitchFamily="18" charset="0"/>
                        </a:rPr>
                        <a:t>The</a:t>
                      </a:r>
                      <a:r>
                        <a:rPr lang="en-US" sz="1100" kern="150" baseline="0" dirty="0" smtClean="0">
                          <a:effectLst/>
                          <a:latin typeface="Cambria" pitchFamily="18" charset="0"/>
                        </a:rPr>
                        <a:t> demonstrating group</a:t>
                      </a:r>
                    </a:p>
                    <a:p>
                      <a:pPr marL="0" marR="0">
                        <a:spcBef>
                          <a:spcPts val="0"/>
                        </a:spcBef>
                        <a:spcAft>
                          <a:spcPts val="0"/>
                        </a:spcAft>
                        <a:tabLst>
                          <a:tab pos="460375" algn="l"/>
                        </a:tabLst>
                      </a:pPr>
                      <a:r>
                        <a:rPr lang="en-US" sz="1100" i="1" kern="150" baseline="0" dirty="0" err="1" smtClean="0">
                          <a:effectLst/>
                          <a:latin typeface="Cambria" pitchFamily="18" charset="0"/>
                        </a:rPr>
                        <a:t>rel.fg</a:t>
                      </a:r>
                      <a:r>
                        <a:rPr lang="en-US" sz="1100" i="1" kern="150" baseline="0" dirty="0" smtClean="0">
                          <a:effectLst/>
                          <a:latin typeface="Cambria" pitchFamily="18" charset="0"/>
                        </a:rPr>
                        <a:t>	</a:t>
                      </a:r>
                      <a:r>
                        <a:rPr lang="en-US" sz="1100" i="0" kern="150" baseline="0" dirty="0" smtClean="0">
                          <a:effectLst/>
                          <a:latin typeface="Cambria" pitchFamily="18" charset="0"/>
                        </a:rPr>
                        <a:t>= Relationship between group </a:t>
                      </a:r>
                      <a:r>
                        <a:rPr lang="en-US" sz="1100" i="1" kern="150" baseline="0" dirty="0" smtClean="0">
                          <a:effectLst/>
                          <a:latin typeface="Cambria" pitchFamily="18" charset="0"/>
                        </a:rPr>
                        <a:t>f</a:t>
                      </a:r>
                      <a:r>
                        <a:rPr lang="en-US" sz="1100" i="0" kern="150" baseline="0" dirty="0" smtClean="0">
                          <a:effectLst/>
                          <a:latin typeface="Cambria" pitchFamily="18" charset="0"/>
                        </a:rPr>
                        <a:t> in </a:t>
                      </a:r>
                      <a:r>
                        <a:rPr lang="en-US" sz="1100" i="1" kern="150" baseline="0" dirty="0" smtClean="0">
                          <a:effectLst/>
                          <a:latin typeface="Cambria" pitchFamily="18" charset="0"/>
                        </a:rPr>
                        <a:t>n</a:t>
                      </a:r>
                      <a:r>
                        <a:rPr lang="en-US" sz="1100" i="0" kern="150" baseline="0" dirty="0" smtClean="0">
                          <a:effectLst/>
                          <a:latin typeface="Cambria" pitchFamily="18" charset="0"/>
                        </a:rPr>
                        <a:t> and demonstrating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1"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Civilians demonstrate in support of cause</a:t>
                      </a:r>
                    </a:p>
                    <a:p>
                      <a:pPr marL="0" marR="0">
                        <a:spcBef>
                          <a:spcPts val="0"/>
                        </a:spcBef>
                        <a:spcAft>
                          <a:spcPts val="0"/>
                        </a:spcAft>
                      </a:pPr>
                      <a:r>
                        <a:rPr lang="en-US" sz="1100" b="0" i="0" kern="150" baseline="0" dirty="0" smtClean="0">
                          <a:effectLst/>
                          <a:latin typeface="Cambria" pitchFamily="18" charset="0"/>
                        </a:rPr>
                        <a:t>Groups</a:t>
                      </a:r>
                      <a:r>
                        <a:rPr lang="en-US" sz="1100" b="0" i="1" kern="150" baseline="0" dirty="0" smtClean="0">
                          <a:effectLst/>
                          <a:latin typeface="Cambria" pitchFamily="18" charset="0"/>
                        </a:rPr>
                        <a:t> f </a:t>
                      </a:r>
                      <a:r>
                        <a:rPr lang="en-US" sz="1100" b="0" i="0" kern="150" baseline="0" dirty="0" smtClean="0">
                          <a:effectLst/>
                          <a:latin typeface="Cambria" pitchFamily="18" charset="0"/>
                        </a:rPr>
                        <a:t>in </a:t>
                      </a:r>
                      <a:r>
                        <a:rPr lang="en-US" sz="1100" b="0" i="1" kern="150" baseline="0" dirty="0" smtClean="0">
                          <a:effectLst/>
                          <a:latin typeface="Cambria" pitchFamily="18" charset="0"/>
                        </a:rPr>
                        <a:t>n</a:t>
                      </a:r>
                      <a:r>
                        <a:rPr lang="en-US" sz="1100" b="0" i="0" kern="150" baseline="0" dirty="0" smtClean="0">
                          <a:effectLst/>
                          <a:latin typeface="Cambria" pitchFamily="18" charset="0"/>
                        </a:rPr>
                        <a:t> for which</a:t>
                      </a:r>
                      <a:r>
                        <a:rPr lang="en-US" sz="1100" b="0" i="1" kern="150" baseline="0" dirty="0" smtClean="0">
                          <a:effectLst/>
                          <a:latin typeface="Cambria" pitchFamily="18" charset="0"/>
                        </a:rPr>
                        <a:t> </a:t>
                      </a:r>
                      <a:r>
                        <a:rPr lang="en-US" sz="1100" b="0" i="1" kern="150" baseline="0" dirty="0" err="1" smtClean="0">
                          <a:effectLst/>
                          <a:latin typeface="Cambria" pitchFamily="18" charset="0"/>
                        </a:rPr>
                        <a:t>rel.fg</a:t>
                      </a:r>
                      <a:r>
                        <a:rPr lang="en-US" sz="1100" b="0" i="0" kern="150" baseline="0" dirty="0" smtClean="0">
                          <a:effectLst/>
                          <a:latin typeface="Cambria" pitchFamily="18" charset="0"/>
                        </a:rPr>
                        <a:t> ≥ 0.2</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M+</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198120">
                <a:tc gridSpan="2">
                  <a:txBody>
                    <a:bodyPr/>
                    <a:lstStyle/>
                    <a:p>
                      <a:pPr marL="0" marR="0">
                        <a:spcBef>
                          <a:spcPts val="0"/>
                        </a:spcBef>
                        <a:spcAft>
                          <a:spcPts val="0"/>
                        </a:spcAft>
                      </a:pPr>
                      <a:r>
                        <a:rPr lang="en-US" sz="1100" b="1" kern="150" dirty="0" smtClean="0">
                          <a:effectLst/>
                          <a:latin typeface="Cambria" pitchFamily="18" charset="0"/>
                        </a:rPr>
                        <a:t>1.2</a:t>
                      </a:r>
                      <a:r>
                        <a:rPr lang="en-US" sz="1100" b="1" kern="150" baseline="0" dirty="0" smtClean="0">
                          <a:effectLst/>
                          <a:latin typeface="Cambria" pitchFamily="18" charset="0"/>
                        </a:rPr>
                        <a:t> </a:t>
                      </a:r>
                      <a:r>
                        <a:rPr lang="en-US" sz="1100" b="1" kern="150" baseline="0" dirty="0" smtClean="0">
                          <a:effectLst/>
                          <a:latin typeface="Cambria" pitchFamily="18" charset="0"/>
                        </a:rPr>
                        <a:t>Civilians </a:t>
                      </a:r>
                      <a:r>
                        <a:rPr lang="en-US" sz="1100" b="1" kern="150" baseline="0" dirty="0" smtClean="0">
                          <a:effectLst/>
                          <a:latin typeface="Cambria" pitchFamily="18" charset="0"/>
                        </a:rPr>
                        <a:t>oppose cause of demonstration</a:t>
                      </a:r>
                    </a:p>
                    <a:p>
                      <a:pPr marL="0" marR="0">
                        <a:spcBef>
                          <a:spcPts val="0"/>
                        </a:spcBef>
                        <a:spcAft>
                          <a:spcPts val="0"/>
                        </a:spcAft>
                      </a:pPr>
                      <a:r>
                        <a:rPr lang="en-US" sz="1100" b="0" i="0" kern="150" baseline="0" dirty="0" smtClean="0">
                          <a:effectLst/>
                          <a:latin typeface="Cambria" pitchFamily="18" charset="0"/>
                        </a:rPr>
                        <a:t>Groups</a:t>
                      </a:r>
                      <a:r>
                        <a:rPr lang="en-US" sz="1100" b="0" i="1" kern="150" baseline="0" dirty="0" smtClean="0">
                          <a:effectLst/>
                          <a:latin typeface="Cambria" pitchFamily="18" charset="0"/>
                        </a:rPr>
                        <a:t> f </a:t>
                      </a:r>
                      <a:r>
                        <a:rPr lang="en-US" sz="1100" b="0" i="0" kern="150" baseline="0" dirty="0" smtClean="0">
                          <a:effectLst/>
                          <a:latin typeface="Cambria" pitchFamily="18" charset="0"/>
                        </a:rPr>
                        <a:t>in </a:t>
                      </a:r>
                      <a:r>
                        <a:rPr lang="en-US" sz="1100" b="0" i="1" kern="150" baseline="0" dirty="0" smtClean="0">
                          <a:effectLst/>
                          <a:latin typeface="Cambria" pitchFamily="18" charset="0"/>
                        </a:rPr>
                        <a:t>n</a:t>
                      </a:r>
                      <a:r>
                        <a:rPr lang="en-US" sz="1100" b="0" i="0" kern="150" baseline="0" dirty="0" smtClean="0">
                          <a:effectLst/>
                          <a:latin typeface="Cambria" pitchFamily="18" charset="0"/>
                        </a:rPr>
                        <a:t> for which</a:t>
                      </a:r>
                      <a:r>
                        <a:rPr lang="en-US" sz="1100" b="0" i="1" kern="150" baseline="0" dirty="0" smtClean="0">
                          <a:effectLst/>
                          <a:latin typeface="Cambria" pitchFamily="18" charset="0"/>
                        </a:rPr>
                        <a:t> </a:t>
                      </a:r>
                      <a:r>
                        <a:rPr lang="en-US" sz="1100" b="0" i="1" kern="150" baseline="0" dirty="0" err="1" smtClean="0">
                          <a:effectLst/>
                          <a:latin typeface="Cambria" pitchFamily="18" charset="0"/>
                        </a:rPr>
                        <a:t>rel.fg</a:t>
                      </a:r>
                      <a:r>
                        <a:rPr lang="en-US" sz="1100" b="0" i="0" kern="150" baseline="0" smtClean="0">
                          <a:effectLst/>
                          <a:latin typeface="Cambria" pitchFamily="18" charset="0"/>
                        </a:rPr>
                        <a:t> ≤ </a:t>
                      </a:r>
                      <a:r>
                        <a:rPr lang="en-US" sz="1100" b="0" i="0" kern="150" baseline="0" dirty="0" smtClean="0">
                          <a:effectLst/>
                          <a:latin typeface="Cambria" pitchFamily="18" charset="0"/>
                        </a:rPr>
                        <a:t>-0.2</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r>
                        <a:rPr lang="en-US" sz="1100" kern="150" dirty="0" smtClean="0">
                          <a:effectLst/>
                          <a:latin typeface="Cambria" pitchFamily="18" charset="0"/>
                        </a:rPr>
                        <a:t>–</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71997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EXPLOSION: Explosion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44218629"/>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a:t>
                      </a: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 large explosion or series</a:t>
                      </a:r>
                      <a:r>
                        <a:rPr lang="en-US" sz="1100" kern="150" baseline="0" dirty="0" smtClean="0">
                          <a:solidFill>
                            <a:schemeClr val="tx1"/>
                          </a:solidFill>
                          <a:effectLst/>
                          <a:latin typeface="Cambria" pitchFamily="18" charset="0"/>
                        </a:rPr>
                        <a:t> of explosions have occurred in a neighborhood, and are seen as a significant threat</a:t>
                      </a:r>
                      <a:r>
                        <a:rPr lang="en-US" sz="1100" kern="15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CIVCAS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a:t>
                      </a:r>
                      <a:r>
                        <a:rPr lang="en-US" sz="1100" i="0" kern="150" baseline="0" dirty="0" smtClean="0">
                          <a:effectLst/>
                          <a:latin typeface="Cambria" pitchFamily="18" charset="0"/>
                        </a:rPr>
                        <a:t>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Explosion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21537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RIOT: Riot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72345228"/>
              </p:ext>
            </p:extLst>
          </p:nvPr>
        </p:nvGraphicFramePr>
        <p:xfrm>
          <a:off x="457200" y="533400"/>
          <a:ext cx="8229599" cy="14478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a:t>
                      </a: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 violent public disturbance by residents of</a:t>
                      </a:r>
                      <a:r>
                        <a:rPr lang="en-US" sz="1100" kern="150" baseline="0" dirty="0" smtClean="0">
                          <a:solidFill>
                            <a:schemeClr val="tx1"/>
                          </a:solidFill>
                          <a:effectLst/>
                          <a:latin typeface="Cambria" pitchFamily="18" charset="0"/>
                        </a:rPr>
                        <a:t> a neighborhood</a:t>
                      </a:r>
                      <a:r>
                        <a:rPr lang="en-US" sz="1100" kern="150" dirty="0" smtClean="0">
                          <a:solidFill>
                            <a:schemeClr val="tx1"/>
                          </a:solidFill>
                          <a:effectLst/>
                          <a:latin typeface="Cambria" pitchFamily="18" charset="0"/>
                        </a:rPr>
                        <a:t>.  The cause of the riot and the targets of violence are not always related.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CIVCAS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0" kern="150" dirty="0" smtClean="0">
                          <a:effectLst/>
                          <a:latin typeface="Cambria" pitchFamily="18" charset="0"/>
                        </a:rPr>
                        <a:t>	= Coverage of</a:t>
                      </a:r>
                      <a:r>
                        <a:rPr lang="en-US" sz="1100" i="0" kern="150" baseline="0" dirty="0" smtClean="0">
                          <a:effectLst/>
                          <a:latin typeface="Cambria" pitchFamily="18" charset="0"/>
                        </a:rPr>
                        <a:t>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Riot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S–</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47357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VIOLENCE: Random Violence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159226"/>
              </p:ext>
            </p:extLst>
          </p:nvPr>
        </p:nvGraphicFramePr>
        <p:xfrm>
          <a:off x="457200" y="533400"/>
          <a:ext cx="8229599" cy="12954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a:t>
                      </a: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Random violence in a neighborhood short</a:t>
                      </a:r>
                      <a:r>
                        <a:rPr lang="en-US" sz="1100" kern="150" baseline="0" dirty="0" smtClean="0">
                          <a:solidFill>
                            <a:schemeClr val="tx1"/>
                          </a:solidFill>
                          <a:effectLst/>
                          <a:latin typeface="Cambria" pitchFamily="18" charset="0"/>
                        </a:rPr>
                        <a:t> of actual civilian casualties, causing the residents to fear for their lives.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CIVCAS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460375" algn="l"/>
                        </a:tabLst>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Coverage of the event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198120">
                <a:tc gridSpan="2">
                  <a:txBody>
                    <a:bodyPr/>
                    <a:lstStyle/>
                    <a:p>
                      <a:pPr marL="0" marR="0">
                        <a:spcBef>
                          <a:spcPts val="0"/>
                        </a:spcBef>
                        <a:spcAft>
                          <a:spcPts val="0"/>
                        </a:spcAft>
                      </a:pPr>
                      <a:r>
                        <a:rPr lang="en-US" sz="1100" b="1" kern="150" dirty="0" smtClean="0">
                          <a:effectLst/>
                          <a:latin typeface="Cambria" pitchFamily="18" charset="0"/>
                        </a:rPr>
                        <a:t>1.1</a:t>
                      </a:r>
                      <a:r>
                        <a:rPr lang="en-US" sz="1100" b="1" kern="150" baseline="0" dirty="0" smtClean="0">
                          <a:effectLst/>
                          <a:latin typeface="Cambria" pitchFamily="18" charset="0"/>
                        </a:rPr>
                        <a:t> Random violence in neighborhood</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i="0" kern="150" dirty="0" smtClean="0">
                          <a:effectLst/>
                          <a:latin typeface="Cambria" pitchFamily="18" charset="0"/>
                        </a:rPr>
                        <a:t>⨯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7534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US" dirty="0" smtClean="0"/>
              <a:t>Abstract </a:t>
            </a:r>
            <a:r>
              <a:rPr lang="en-US" dirty="0" smtClean="0"/>
              <a:t>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smtClean="0"/>
              <a:t>abstract </a:t>
            </a:r>
            <a:r>
              <a:rPr lang="en-US" i="1" dirty="0"/>
              <a:t>situation</a:t>
            </a:r>
            <a:r>
              <a:rPr lang="en-US" dirty="0"/>
              <a:t>, or </a:t>
            </a:r>
            <a:r>
              <a:rPr lang="en-US" i="1" dirty="0" smtClean="0"/>
              <a:t>absit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Absits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a:t>
            </a:r>
            <a:r>
              <a:rPr lang="en-US" dirty="0" smtClean="0"/>
              <a:t>absit </a:t>
            </a:r>
            <a:r>
              <a:rPr lang="en-US" dirty="0"/>
              <a:t>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absits is 1.0.</a:t>
            </a:r>
            <a:endParaRPr lang="en-US" dirty="0"/>
          </a:p>
          <a:p>
            <a:pPr marL="0" indent="0">
              <a:buNone/>
            </a:pPr>
            <a:r>
              <a:rPr lang="en-US" dirty="0"/>
              <a:t> </a:t>
            </a:r>
          </a:p>
          <a:p>
            <a:pPr marL="0" indent="0">
              <a:buNone/>
            </a:pPr>
            <a:r>
              <a:rPr lang="en-US" b="1" dirty="0" smtClean="0"/>
              <a:t>Mitigation </a:t>
            </a:r>
            <a:r>
              <a:rPr lang="en-US" b="1" dirty="0"/>
              <a:t>of </a:t>
            </a:r>
            <a:r>
              <a:rPr lang="en-US" b="1" dirty="0" smtClean="0"/>
              <a:t>Abstract </a:t>
            </a:r>
            <a:r>
              <a:rPr lang="en-US" b="1" dirty="0"/>
              <a:t>Situations:</a:t>
            </a:r>
            <a:r>
              <a:rPr lang="en-US" dirty="0"/>
              <a:t>  Certain force and organization group activities can mitigate the effects of particular types of </a:t>
            </a:r>
            <a:r>
              <a:rPr lang="en-US" dirty="0" smtClean="0"/>
              <a:t>abstract </a:t>
            </a:r>
            <a:r>
              <a:rPr lang="en-US" dirty="0"/>
              <a:t>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a:t>
            </a:r>
            <a:r>
              <a:rPr lang="en-US" dirty="0" smtClean="0"/>
              <a:t>abstract </a:t>
            </a:r>
            <a:r>
              <a:rPr lang="en-US" dirty="0"/>
              <a:t>situation rule set is </a:t>
            </a:r>
            <a:r>
              <a:rPr lang="en-US" dirty="0" smtClean="0"/>
              <a:t>triggered each </a:t>
            </a:r>
            <a:r>
              <a:rPr lang="en-US" dirty="0" smtClean="0"/>
              <a:t>week that the situation exists.  Most absits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6.2,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6.2, </a:t>
            </a:r>
            <a:r>
              <a:rPr lang="en-US" dirty="0"/>
              <a:t>since </a:t>
            </a:r>
            <a:r>
              <a:rPr lang="en-US" dirty="0" smtClean="0"/>
              <a:t>absit </a:t>
            </a:r>
            <a:r>
              <a:rPr lang="en-US" dirty="0"/>
              <a:t>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absit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24</a:t>
            </a:fld>
            <a:endParaRPr lang="en-US" dirty="0"/>
          </a:p>
        </p:txBody>
      </p:sp>
    </p:spTree>
    <p:extLst>
      <p:ext uri="{BB962C8B-B14F-4D97-AF65-F5344CB8AC3E}">
        <p14:creationId xmlns:p14="http://schemas.microsoft.com/office/powerpoint/2010/main" val="2946264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62995172"/>
              </p:ext>
            </p:extLst>
          </p:nvPr>
        </p:nvGraphicFramePr>
        <p:xfrm>
          <a:off x="457200" y="533400"/>
          <a:ext cx="8229600" cy="573024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DISEASE</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rPr>
                        <a:t>DROUGHT</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rPr>
                        <a:t>DISASTER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smtClean="0">
                          <a:effectLst/>
                          <a:latin typeface="Cambria" pitchFamily="18" charset="0"/>
                          <a:ea typeface="Times New Roman"/>
                          <a:cs typeface="Tahoma"/>
                        </a:rPr>
                        <a:t>XS</a:t>
                      </a:r>
                      <a:r>
                        <a:rPr lang="en-US" sz="1000" kern="150" smtClean="0">
                          <a:effectLst/>
                          <a:latin typeface="Cambria" pitchFamily="18" charset="0"/>
                        </a:rPr>
                        <a:t>–/</a:t>
                      </a:r>
                      <a:r>
                        <a:rPr lang="en-US" sz="1000" kern="150" smtClean="0">
                          <a:effectLst/>
                          <a:latin typeface="Cambria" pitchFamily="18" charset="0"/>
                          <a:ea typeface="Times New Roman"/>
                          <a:cs typeface="Tahoma"/>
                        </a:rPr>
                        <a:t>L</a:t>
                      </a:r>
                      <a:r>
                        <a:rPr lang="en-US" sz="1000" kern="15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EPIDEMIC</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9295847"/>
              </p:ext>
            </p:extLst>
          </p:nvPr>
        </p:nvGraphicFramePr>
        <p:xfrm>
          <a:off x="457200" y="533400"/>
          <a:ext cx="8229600" cy="484632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5588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absit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a:t>
            </a:r>
            <a:r>
              <a:rPr lang="en-US" b="1" dirty="0" smtClean="0">
                <a:latin typeface="Arial" pitchFamily="34" charset="0"/>
                <a:cs typeface="Arial" pitchFamily="34" charset="0"/>
              </a:rPr>
              <a:t>Events</a:t>
            </a:r>
          </a:p>
          <a:p>
            <a:pPr marL="228600" indent="-228600">
              <a:buAutoNum type="arabicPeriod"/>
            </a:pPr>
            <a:r>
              <a:rPr lang="en-US" b="1" dirty="0" smtClean="0">
                <a:latin typeface="Arial" pitchFamily="34" charset="0"/>
                <a:cs typeface="Arial" pitchFamily="34" charset="0"/>
              </a:rPr>
              <a:t>Abstract Events</a:t>
            </a:r>
            <a:endParaRPr lang="en-US" b="1" dirty="0" smtClean="0">
              <a:latin typeface="Arial" pitchFamily="34" charset="0"/>
              <a:cs typeface="Arial" pitchFamily="34" charset="0"/>
            </a:endParaRPr>
          </a:p>
          <a:p>
            <a:pPr marL="228600" indent="-228600">
              <a:buAutoNum type="arabicPeriod"/>
            </a:pPr>
            <a:r>
              <a:rPr lang="en-US" b="1" dirty="0" smtClean="0">
                <a:latin typeface="Arial" pitchFamily="34" charset="0"/>
                <a:cs typeface="Arial" pitchFamily="34" charset="0"/>
              </a:rPr>
              <a:t>Abstract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abstract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DROUGHT: Long-term Drought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8299915"/>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Long-term Drought, with implications</a:t>
                      </a:r>
                      <a:r>
                        <a:rPr lang="en-US" sz="1100" kern="150" baseline="0" dirty="0" smtClean="0">
                          <a:solidFill>
                            <a:schemeClr val="tx1"/>
                          </a:solidFill>
                          <a:effectLst/>
                          <a:latin typeface="Cambria" pitchFamily="18" charset="0"/>
                        </a:rPr>
                        <a:t> for agriculture.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Long-term Drought Affects Non-Subsistence Civilians</a:t>
                      </a: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not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Long-term Drought Affects Subsistence Civilians</a:t>
                      </a: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35282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TRAFFIC: Traffic Congestion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5176090"/>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Traffic </a:t>
                      </a:r>
                      <a:r>
                        <a:rPr lang="en-US" sz="1100" kern="150" baseline="0" dirty="0" smtClean="0">
                          <a:solidFill>
                            <a:schemeClr val="tx1"/>
                          </a:solidFill>
                          <a:effectLst/>
                          <a:latin typeface="Cambria" pitchFamily="18" charset="0"/>
                        </a:rPr>
                        <a:t> congestion </a:t>
                      </a:r>
                      <a:r>
                        <a:rPr lang="en-US" sz="1100" kern="150" dirty="0" smtClean="0">
                          <a:solidFill>
                            <a:schemeClr val="tx1"/>
                          </a:solidFill>
                          <a:effectLst/>
                          <a:latin typeface="Cambria" pitchFamily="18" charset="0"/>
                        </a:rPr>
                        <a:t>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TRAFFIC</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Traffic has begun to congest the streets</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Traffic congestion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54254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t>
            </a:r>
            <a:r>
              <a:rPr lang="en-US" dirty="0" smtClean="0"/>
              <a:t>Activity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Activity situations</a:t>
            </a:r>
            <a:r>
              <a:rPr lang="en-US" dirty="0"/>
              <a:t> are circumstances driven by </a:t>
            </a:r>
            <a:r>
              <a:rPr lang="en-US" dirty="0" smtClean="0"/>
              <a:t>group activities</a:t>
            </a:r>
            <a:r>
              <a:rPr lang="en-US" dirty="0"/>
              <a:t>, rather than by </a:t>
            </a:r>
            <a:r>
              <a:rPr lang="en-US" dirty="0" smtClean="0"/>
              <a:t>abstract </a:t>
            </a:r>
            <a:r>
              <a:rPr lang="en-US" dirty="0"/>
              <a:t>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smtClean="0"/>
              <a:t>Nominal and </a:t>
            </a:r>
            <a:r>
              <a:rPr lang="en-US" b="1" dirty="0"/>
              <a:t>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t>
            </a:r>
            <a:r>
              <a:rPr lang="en-US" dirty="0" smtClean="0"/>
              <a:t>are able </a:t>
            </a:r>
            <a:r>
              <a:rPr lang="en-US" dirty="0"/>
              <a:t>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48</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t>
            </a:r>
            <a:r>
              <a:rPr lang="en-US" dirty="0" smtClean="0"/>
              <a:t>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49</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7042464"/>
              </p:ext>
            </p:extLst>
          </p:nvPr>
        </p:nvGraphicFramePr>
        <p:xfrm>
          <a:off x="381000" y="609600"/>
          <a:ext cx="8229600" cy="64008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new section, Abstract Events: ACCIDENT, DEMO,  EXPLOSION, RIOT, VIOLENCE</a:t>
                      </a:r>
                      <a:endParaRPr lang="en-US" sz="1000" kern="150" baseline="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DROUGHT and TRAFFIC abstract situation rule sets.</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Abstract situations are now called "abstract situations", as in JNEM.</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5</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Removed CMODEV rule set; per TRISA, coverage is not a good model for this</a:t>
                      </a:r>
                      <a:r>
                        <a:rPr lang="en-US" sz="1000" kern="150" baseline="0" dirty="0" smtClean="0">
                          <a:effectLst/>
                          <a:latin typeface="Cambria" pitchFamily="18" charset="0"/>
                          <a:ea typeface="Times New Roman"/>
                          <a:cs typeface="Tahoma"/>
                        </a:rPr>
                        <a:t> activity.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Merged the organization group activity rule sets into the force group activity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Redefined the activity names and rule set names to match each other.</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Absit inception and resolution rules were handled specially; see the absit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6.1  </a:t>
            </a:r>
            <a:r>
              <a:rPr lang="en-US" dirty="0" smtClean="0"/>
              <a:t>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6.2,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50</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6.2  </a:t>
            </a:r>
            <a:r>
              <a:rPr lang="en-US" dirty="0" smtClean="0"/>
              <a:t>Force and Organization Group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the personnel of a force or organization group by the group’s owning actor using the ASSIGN tactic.  Each activity (except PRESENCE) has its own security requirement; for organization groups, the security requirement can be different for each organization type.</a:t>
            </a:r>
          </a:p>
          <a:p>
            <a:pPr marL="0" indent="0">
              <a:buNone/>
            </a:pPr>
            <a:endParaRPr lang="en-US" dirty="0"/>
          </a:p>
          <a:p>
            <a:pPr marL="0" indent="0">
              <a:buNone/>
            </a:pPr>
            <a:r>
              <a:rPr lang="en-US" dirty="0" smtClean="0"/>
              <a:t>The activity model is governed by the </a:t>
            </a:r>
            <a:r>
              <a:rPr lang="en-US" b="1" dirty="0" smtClean="0">
                <a:cs typeface="Courier New" pitchFamily="49" charset="0"/>
              </a:rPr>
              <a:t>activity.*</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53</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65774809"/>
              </p:ext>
            </p:extLst>
          </p:nvPr>
        </p:nvGraphicFramePr>
        <p:xfrm>
          <a:off x="457200" y="533400"/>
          <a:ext cx="8229599" cy="2590800"/>
        </p:xfrm>
        <a:graphic>
          <a:graphicData uri="http://schemas.openxmlformats.org/drawingml/2006/table">
            <a:tbl>
              <a:tblPr>
                <a:tableStyleId>{5940675A-B579-460E-94D1-54222C63F5DA}</a:tableStyleId>
              </a:tblPr>
              <a:tblGrid>
                <a:gridCol w="926795"/>
                <a:gridCol w="1913661"/>
                <a:gridCol w="639317"/>
                <a:gridCol w="639317"/>
                <a:gridCol w="1218564"/>
                <a:gridCol w="1270053"/>
                <a:gridCol w="1621892"/>
              </a:tblGrid>
              <a:tr h="152400">
                <a:tc>
                  <a:txBody>
                    <a:bodyPr/>
                    <a:lstStyle/>
                    <a:p>
                      <a:pPr marL="0" marR="0">
                        <a:spcBef>
                          <a:spcPts val="0"/>
                        </a:spcBef>
                        <a:spcAft>
                          <a:spcPts val="0"/>
                        </a:spcAft>
                      </a:pPr>
                      <a:r>
                        <a:rPr lang="en-US" sz="1000" b="1" kern="150" dirty="0" smtClean="0">
                          <a:effectLst/>
                          <a:latin typeface="Cambria" pitchFamily="18" charset="0"/>
                        </a:rPr>
                        <a:t>Activity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smtClean="0">
                          <a:effectLst/>
                          <a:latin typeface="Cambria" pitchFamily="18" charset="0"/>
                        </a:rPr>
                        <a:t>Long Name</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FRC</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ORG</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Checkpoint/Control Point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12/1000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Construction</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Criminal Activities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Provide Schools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Provide 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CMOEMP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Support 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Support Infrastructure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Law Enforcement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mn-ea"/>
                          <a:cs typeface="+mn-cs"/>
                        </a:rPr>
                        <a:t>Healthcare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Humanitarian 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3267494"/>
              </p:ext>
            </p:extLst>
          </p:nvPr>
        </p:nvGraphicFramePr>
        <p:xfrm>
          <a:off x="457200" y="533400"/>
          <a:ext cx="8229600" cy="43179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52400">
                <a:tc rowSpan="3">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0.00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rowSpan="2">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solidFill>
                      <a:schemeClr val="bg1"/>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50" dirty="0" smtClean="0">
                          <a:effectLst/>
                          <a:latin typeface="Cambria" pitchFamily="18" charset="0"/>
                        </a:rPr>
                        <a:t>quad</a:t>
                      </a:r>
                      <a:r>
                        <a:rPr lang="en-US" sz="1000" kern="150" dirty="0" smtClean="0">
                          <a:effectLst/>
                          <a:latin typeface="Cambria" pitchFamily="18" charset="0"/>
                        </a:rPr>
                        <a:t> × M+ </a:t>
                      </a:r>
                      <a:endParaRPr lang="en-US" sz="1000" kern="150" dirty="0" smtClean="0">
                        <a:effectLst/>
                        <a:latin typeface="Cambria" pitchFamily="18" charset="0"/>
                        <a:ea typeface="Times New Roman"/>
                        <a:cs typeface="Tahoma"/>
                      </a:endParaRPr>
                    </a:p>
                  </a:txBody>
                  <a:tcPr marL="52901" marR="52901" marT="0" marB="0">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2400">
                <a:tc vMerge="1">
                  <a:txBody>
                    <a:bodyPr/>
                    <a:lstStyle/>
                    <a:p>
                      <a:pPr marL="0" marR="0">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50" dirty="0" smtClean="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Enemies</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2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a:t>
                      </a:r>
                      <a:r>
                        <a:rPr lang="en-US" sz="1000" b="1" kern="150" dirty="0" smtClean="0">
                          <a:effectLst/>
                          <a:latin typeface="Cambria" pitchFamily="18" charset="0"/>
                        </a:rPr>
                        <a:t>abstract </a:t>
                      </a:r>
                      <a:r>
                        <a:rPr lang="en-US" sz="1000" b="1" kern="150" dirty="0">
                          <a:effectLst/>
                          <a:latin typeface="Cambria" pitchFamily="18" charset="0"/>
                        </a:rPr>
                        <a:t>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8974400"/>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59438858"/>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Force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CHKPOINT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57197660"/>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CONSTRUCT: Construction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577240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CONSTRUCT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CONSTRUCT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pPr marL="0" marR="0">
                        <a:spcBef>
                          <a:spcPts val="0"/>
                        </a:spcBef>
                        <a:spcAft>
                          <a:spcPts val="0"/>
                        </a:spcAft>
                        <a:tabLst>
                          <a:tab pos="457200"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a:spcBef>
                          <a:spcPts val="0"/>
                        </a:spcBef>
                        <a:spcAft>
                          <a:spcPts val="0"/>
                        </a:spcAft>
                        <a:tabLst>
                          <a:tab pos="460375" algn="l"/>
                        </a:tabLst>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34712" y="42672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6.2, </a:t>
            </a:r>
            <a:r>
              <a:rPr lang="en-US" sz="1100" dirty="0">
                <a:latin typeface="Cambria" pitchFamily="18" charset="0"/>
              </a:rPr>
              <a:t>the activity was </a:t>
            </a:r>
            <a:r>
              <a:rPr lang="en-US" sz="1100" dirty="0" smtClean="0">
                <a:latin typeface="Cambria" pitchFamily="18" charset="0"/>
              </a:rPr>
              <a:t>CMO_CONSTRUCTION and </a:t>
            </a:r>
            <a:r>
              <a:rPr lang="en-US" sz="1100" dirty="0">
                <a:latin typeface="Cambria" pitchFamily="18" charset="0"/>
              </a:rPr>
              <a:t>the rule set was </a:t>
            </a:r>
            <a:r>
              <a:rPr lang="en-US" sz="1100" dirty="0" smtClean="0">
                <a:latin typeface="Cambria" pitchFamily="18" charset="0"/>
              </a:rPr>
              <a:t>CMOCONST.</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a:t>
            </a:r>
            <a:r>
              <a:rPr lang="en-US" dirty="0" smtClean="0"/>
              <a:t>Events</a:t>
            </a:r>
          </a:p>
          <a:p>
            <a:pPr lvl="1"/>
            <a:r>
              <a:rPr lang="en-US" dirty="0" smtClean="0"/>
              <a:t>Abstract Events</a:t>
            </a:r>
            <a:endParaRPr lang="en-US" dirty="0" smtClean="0"/>
          </a:p>
          <a:p>
            <a:r>
              <a:rPr lang="en-US" dirty="0" smtClean="0"/>
              <a:t>Situations</a:t>
            </a:r>
          </a:p>
          <a:p>
            <a:pPr lvl="1"/>
            <a:r>
              <a:rPr lang="en-US" dirty="0" smtClean="0"/>
              <a:t>Abstract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CRIME: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5499492"/>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CRIME</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CRIMINAL_ACTIVITIES and the rule set was called CRIMINAL.</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3258217"/>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EDU: Provide Schools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115926"/>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schools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EDU</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6.2, </a:t>
            </a:r>
            <a:r>
              <a:rPr lang="en-US" sz="1100" dirty="0">
                <a:latin typeface="Cambria" pitchFamily="18" charset="0"/>
              </a:rPr>
              <a:t>the activity was </a:t>
            </a:r>
            <a:r>
              <a:rPr lang="en-US" sz="1100" dirty="0" smtClean="0">
                <a:latin typeface="Cambria" pitchFamily="18" charset="0"/>
              </a:rPr>
              <a:t>CMO_EDUCATION and </a:t>
            </a:r>
            <a:r>
              <a:rPr lang="en-US" sz="1100" dirty="0">
                <a:latin typeface="Cambria" pitchFamily="18" charset="0"/>
              </a:rPr>
              <a:t>the rule set was </a:t>
            </a:r>
            <a:r>
              <a:rPr lang="en-US" sz="1100" dirty="0" smtClean="0">
                <a:latin typeface="Cambria" pitchFamily="18" charset="0"/>
              </a:rPr>
              <a:t>CMOEDU.</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EMPLOY: Provide 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21145697"/>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EMPLOY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EMPLOY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CMO_EMPLOYMENT and the rule set was CMOEMP.</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04602069"/>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INDUSTRY: Support Industry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182498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INDUSTRY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70615"/>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Prior to Athena 6.2, the activity was CMO_INDUSTRY and the rule set was CMOIND.</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INFRA: </a:t>
            </a:r>
            <a:r>
              <a:rPr lang="en-US" sz="1400" dirty="0" smtClean="0"/>
              <a:t>Support </a:t>
            </a:r>
            <a:r>
              <a:rPr lang="en-US" sz="1400" b="1" dirty="0" smtClean="0">
                <a:latin typeface="Arial" pitchFamily="34" charset="0"/>
                <a:cs typeface="Arial" pitchFamily="34" charset="0"/>
              </a:rPr>
              <a:t>Infrastructure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00201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INFRA</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INFRA</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88405"/>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CMO_INFRASTRUCTURE and the rule set was CMOINF.</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LAWENF: 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4515882"/>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LAWENF</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LAWENF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CMO_LAW_ENFORCEMENT and the rule set was CMOLAW.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MEDICAL: Healthcare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5848797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healthcare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MEDICAL</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MEDICAL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CMO_HEALTHCARE and the rule set was CMOMED.</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105007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35337386"/>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2">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r>
              <a:rPr lang="en-US" sz="1100" b="1" dirty="0" smtClean="0">
                <a:latin typeface="Cambria" pitchFamily="18" charset="0"/>
              </a:rPr>
              <a:t>This rule set is disabled by default. </a:t>
            </a:r>
            <a:r>
              <a:rPr lang="en-US" sz="1100" dirty="0" smtClean="0">
                <a:latin typeface="Cambria" pitchFamily="18" charset="0"/>
              </a:rPr>
              <a:t> A force group’s presence always affects a neighborhood, whether it is engaged in other activities or not. </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21030423"/>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RELIEF: Humanitarian Relief</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626782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humanitarian relief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RELIEF</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RELIEF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91921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Athena 6.2, the activity was CMO_OTHER and the rule set was CMOOTHER.</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a:t>
            </a:r>
            <a:r>
              <a:rPr lang="en-US" dirty="0" smtClean="0"/>
              <a:t>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a:t>
            </a:r>
            <a:r>
              <a:rPr lang="en-US" dirty="0" smtClean="0"/>
              <a:t>abstract </a:t>
            </a:r>
            <a:r>
              <a:rPr lang="en-US" dirty="0"/>
              <a:t>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73</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en-US" dirty="0" smtClean="0"/>
              <a:t>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76</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78</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a:t>
            </a:r>
            <a:r>
              <a:rPr lang="en-US" dirty="0" smtClean="0"/>
              <a:t>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a:t>
            </a:r>
            <a:r>
              <a:rPr lang="en-US" dirty="0" smtClean="0"/>
              <a:t>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81</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8/1/2014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82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8/1/2014</a:t>
            </a:fld>
            <a:endParaRPr lang="en-US" dirty="0"/>
          </a:p>
        </p:txBody>
      </p:sp>
      <p:sp>
        <p:nvSpPr>
          <p:cNvPr id="5" name="Footer Placeholder 4"/>
          <p:cNvSpPr>
            <a:spLocks noGrp="1"/>
          </p:cNvSpPr>
          <p:nvPr>
            <p:ph type="ftr" sz="quarter" idx="11"/>
          </p:nvPr>
        </p:nvSpPr>
        <p:spPr/>
        <p:txBody>
          <a:bodyPr/>
          <a:lstStyle/>
          <a:p>
            <a:r>
              <a:rPr lang="en-US" dirty="0" smtClean="0"/>
              <a:t>Athena 6.2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11532</TotalTime>
  <Words>12847</Words>
  <Application>Microsoft Office PowerPoint</Application>
  <PresentationFormat>Letter Paper (8.5x11 in)</PresentationFormat>
  <Paragraphs>3710</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Athena 6.2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Abstract Events</vt:lpstr>
      <vt:lpstr>Rule Set Summary: Abstract Events</vt:lpstr>
      <vt:lpstr>ACCIDENT: Accident</vt:lpstr>
      <vt:lpstr>DEMO: Non-violent Demonstration</vt:lpstr>
      <vt:lpstr>EXPLOSION: Explosion</vt:lpstr>
      <vt:lpstr>RIOT: Riot</vt:lpstr>
      <vt:lpstr>VIOLENCE: Random Violence</vt:lpstr>
      <vt:lpstr>5.  Abstract Situations</vt:lpstr>
      <vt:lpstr>Rule Set Summary: Abstract Situations</vt:lpstr>
      <vt:lpstr>Rule Set Summary: Abstract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DROUGHT: Long-term Drought</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TRAFFIC: Traffic Congestion</vt:lpstr>
      <vt:lpstr>6.  Activity Situations</vt:lpstr>
      <vt:lpstr>6.  Activity Situations (continued)</vt:lpstr>
      <vt:lpstr>6.1  Civilian Activities</vt:lpstr>
      <vt:lpstr>Rule Set Summary: Civilian Activity Situations</vt:lpstr>
      <vt:lpstr>DISPLACED: Displaced Persons/Refugees  OBSOLETE</vt:lpstr>
      <vt:lpstr>6.2  Force and Organization Group Activities</vt:lpstr>
      <vt:lpstr>Rule Set Summary: Activity Situations, Activity Parameters</vt:lpstr>
      <vt:lpstr>Rule Set Summary: Force Activity Situations, Attitude Effects</vt:lpstr>
      <vt:lpstr>Rule Set Summary: Organization Activity Situations, Attitude Effects</vt:lpstr>
      <vt:lpstr>CHKPOINT: Checkpoint/Control Point</vt:lpstr>
      <vt:lpstr>COERCION: Coercion</vt:lpstr>
      <vt:lpstr>CONSTRUCT: Construction</vt:lpstr>
      <vt:lpstr>CRIME: Criminal Activities</vt:lpstr>
      <vt:lpstr>CURFEW: Curfew</vt:lpstr>
      <vt:lpstr>EDU: Provide Schools</vt:lpstr>
      <vt:lpstr>EMPLOY: Provide Employment</vt:lpstr>
      <vt:lpstr>GUARD: Guard</vt:lpstr>
      <vt:lpstr>INDUSTRY: Support Industry</vt:lpstr>
      <vt:lpstr>INFRA: Support Infrastructure</vt:lpstr>
      <vt:lpstr>LAWENF: Law Enforcement, by Force Group</vt:lpstr>
      <vt:lpstr>MEDICAL: Healthcare</vt:lpstr>
      <vt:lpstr>PATROL: Patrol</vt:lpstr>
      <vt:lpstr>PRESENCE: Mere Presence of Force Units</vt:lpstr>
      <vt:lpstr>PSYOP: Psychological Operations</vt:lpstr>
      <vt:lpstr>RELIEF: Humanitarian Relief</vt:lpstr>
      <vt:lpstr>7.  Demographic Situations</vt:lpstr>
      <vt:lpstr>CONSUMP: Consumption of Goods</vt:lpstr>
      <vt:lpstr>UNEMP: Unemployment</vt:lpstr>
      <vt:lpstr>8.  Service Situations</vt:lpstr>
      <vt:lpstr>ENI: Essential Non-Infrastructure Services</vt:lpstr>
      <vt:lpstr>ENI: Essential Non-Infrastructure Services (continued)</vt:lpstr>
      <vt:lpstr>9.  Information Operations</vt:lpstr>
      <vt:lpstr>IOM: Broadcast of an Information Operations Message</vt:lpstr>
      <vt:lpstr>10.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468</cp:revision>
  <cp:lastPrinted>2013-02-21T18:47:27Z</cp:lastPrinted>
  <dcterms:created xsi:type="dcterms:W3CDTF">2012-04-10T21:20:22Z</dcterms:created>
  <dcterms:modified xsi:type="dcterms:W3CDTF">2014-08-04T15:27:40Z</dcterms:modified>
</cp:coreProperties>
</file>