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79"/>
  </p:notesMasterIdLst>
  <p:sldIdLst>
    <p:sldId id="256" r:id="rId2"/>
    <p:sldId id="331" r:id="rId3"/>
    <p:sldId id="259" r:id="rId4"/>
    <p:sldId id="325" r:id="rId5"/>
    <p:sldId id="326" r:id="rId6"/>
    <p:sldId id="327" r:id="rId7"/>
    <p:sldId id="328" r:id="rId8"/>
    <p:sldId id="329" r:id="rId9"/>
    <p:sldId id="330" r:id="rId10"/>
    <p:sldId id="260" r:id="rId11"/>
    <p:sldId id="258" r:id="rId12"/>
    <p:sldId id="261" r:id="rId13"/>
    <p:sldId id="333" r:id="rId14"/>
    <p:sldId id="334" r:id="rId15"/>
    <p:sldId id="332" r:id="rId16"/>
    <p:sldId id="262" r:id="rId17"/>
    <p:sldId id="282" r:id="rId18"/>
    <p:sldId id="281"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4" r:id="rId38"/>
    <p:sldId id="288" r:id="rId39"/>
    <p:sldId id="285" r:id="rId40"/>
    <p:sldId id="286" r:id="rId41"/>
    <p:sldId id="289" r:id="rId42"/>
    <p:sldId id="287" r:id="rId43"/>
    <p:sldId id="307" r:id="rId44"/>
    <p:sldId id="308"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25"/>
            <p14:sldId id="326"/>
            <p14:sldId id="327"/>
            <p14:sldId id="328"/>
            <p14:sldId id="329"/>
            <p14:sldId id="330"/>
            <p14:sldId id="260"/>
            <p14:sldId id="258"/>
            <p14:sldId id="261"/>
            <p14:sldId id="333"/>
            <p14:sldId id="334"/>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20"/>
            <p14:sldId id="321"/>
            <p14:sldId id="322"/>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60" autoAdjust="0"/>
  </p:normalViewPr>
  <p:slideViewPr>
    <p:cSldViewPr>
      <p:cViewPr varScale="1">
        <p:scale>
          <a:sx n="130" d="100"/>
          <a:sy n="130" d="100"/>
        </p:scale>
        <p:origin x="-150" y="-84"/>
      </p:cViewPr>
      <p:guideLst>
        <p:guide orient="horz" pos="1392"/>
        <p:guide pos="336"/>
      </p:guideLst>
    </p:cSldViewPr>
  </p:slideViewPr>
  <p:outlineViewPr>
    <p:cViewPr>
      <p:scale>
        <a:sx n="33" d="100"/>
        <a:sy n="33" d="100"/>
      </p:scale>
      <p:origin x="0" y="2898"/>
    </p:cViewPr>
  </p:outlin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4/16/2012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4/16/2012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4/16/2012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4/16/2012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r>
              <a:rPr lang="en-US" dirty="0" smtClean="0"/>
              <a:t>4/16/2012</a:t>
            </a:r>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4/16/2012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4/16/2012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4/16/2012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4/16/2012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4/16/2012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4/16/2012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4/16/2012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4/16/2012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16 </a:t>
            </a:r>
            <a:r>
              <a:rPr lang="en-US" sz="1600" b="1" dirty="0" smtClean="0">
                <a:solidFill>
                  <a:schemeClr val="tx1"/>
                </a:solidFill>
                <a:latin typeface="Arial" pitchFamily="34" charset="0"/>
                <a:cs typeface="Arial" pitchFamily="34" charset="0"/>
              </a:rPr>
              <a:t>April 2012</a:t>
            </a:r>
          </a:p>
          <a:p>
            <a:r>
              <a:rPr lang="en-US" sz="1600" b="1" dirty="0" smtClean="0">
                <a:solidFill>
                  <a:schemeClr val="tx1"/>
                </a:solidFill>
                <a:latin typeface="Arial" pitchFamily="34" charset="0"/>
                <a:cs typeface="Arial" pitchFamily="34" charset="0"/>
              </a:rPr>
              <a:t>Jet Propulsion </a:t>
            </a:r>
            <a:r>
              <a:rPr lang="en-US" sz="1600" b="1" dirty="0" smtClean="0">
                <a:solidFill>
                  <a:schemeClr val="tx1"/>
                </a:solidFill>
                <a:latin typeface="Arial" pitchFamily="34" charset="0"/>
                <a:cs typeface="Arial" pitchFamily="34" charset="0"/>
              </a:rPr>
              <a:t>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t>
            </a:r>
            <a:r>
              <a:rPr lang="en-US" dirty="0" smtClean="0"/>
              <a:t>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8103593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kern="150" dirty="0">
                          <a:effectLst/>
                          <a:latin typeface="Cambria" pitchFamily="18" charset="0"/>
                        </a:rPr>
                        <a:t>1.1: Civilian casualties </a:t>
                      </a:r>
                      <a:r>
                        <a:rPr lang="en-US" sz="1100" kern="150" dirty="0" smtClean="0">
                          <a:effectLst/>
                          <a:latin typeface="Cambria" pitchFamily="18" charset="0"/>
                        </a:rPr>
                        <a:t>taken</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a:effectLst/>
                          <a:latin typeface="Cambria" pitchFamily="18" charset="0"/>
                        </a:rPr>
                        <a:t>2. Casualties to Civilians: Cooperation Effects</a:t>
                      </a:r>
                      <a:endParaRPr lang="en-US" sz="1100" b="1"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kern="150">
                          <a:effectLst/>
                          <a:latin typeface="Cambria" pitchFamily="18" charset="0"/>
                        </a:rPr>
                        <a:t>2.1 Civilian casualties taken from force group</a:t>
                      </a:r>
                      <a:endParaRPr lang="en-US" sz="1100"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particular 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in which 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12</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13</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381000" y="5334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3912259419"/>
                  </p:ext>
                </p:extLst>
              </p:nvPr>
            </p:nvGraphicFramePr>
            <p:xfrm>
              <a:off x="457200" y="548640"/>
              <a:ext cx="8229599" cy="443484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Vertical relationship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a:effectLst/>
                              <a:latin typeface="Cambria" pitchFamily="18" charset="0"/>
                            </a:rPr>
                            <a:t>Effects: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rPr>
                                  <m:t>1.4&lt;</m:t>
                                </m:r>
                                <m:r>
                                  <a:rPr lang="en-US" sz="1100" kern="150">
                                    <a:effectLst/>
                                  </a:rPr>
                                  <m:t>𝐷𝑉</m:t>
                                </m:r>
                                <m:r>
                                  <a:rPr lang="en-US" sz="1100" kern="150">
                                    <a:effectLst/>
                                  </a:rPr>
                                  <m:t>≤2.0</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rPr>
                                  <m:t>1.0&lt;</m:t>
                                </m:r>
                                <m:r>
                                  <a:rPr lang="en-US" sz="1100" kern="150">
                                    <a:effectLst/>
                                  </a:rPr>
                                  <m:t>𝐷𝑉</m:t>
                                </m:r>
                                <m:r>
                                  <a:rPr lang="en-US" sz="1100" kern="150">
                                    <a:effectLst/>
                                  </a:rPr>
                                  <m:t>≤1.4</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rPr>
                                  <m:t>0.6&lt;</m:t>
                                </m:r>
                                <m:r>
                                  <a:rPr lang="en-US" sz="1100" kern="150">
                                    <a:effectLst/>
                                  </a:rPr>
                                  <m:t>𝐷𝑉</m:t>
                                </m:r>
                                <m:r>
                                  <a:rPr lang="en-US" sz="1100" kern="150">
                                    <a:effectLst/>
                                  </a:rPr>
                                  <m:t>≤1.0</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rPr>
                                  <m:t>0.2&lt;</m:t>
                                </m:r>
                                <m:r>
                                  <a:rPr lang="en-US" sz="1100" kern="150">
                                    <a:effectLst/>
                                  </a:rPr>
                                  <m:t>𝐷𝑉</m:t>
                                </m:r>
                                <m:r>
                                  <a:rPr lang="en-US" sz="1100" kern="150">
                                    <a:effectLst/>
                                  </a:rPr>
                                  <m:t>≤0.6</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rPr>
                                  <m:t>−0.2≤</m:t>
                                </m:r>
                                <m:r>
                                  <a:rPr lang="en-US" sz="1100" kern="150">
                                    <a:effectLst/>
                                  </a:rPr>
                                  <m:t>𝐷𝑉</m:t>
                                </m:r>
                                <m:r>
                                  <a:rPr lang="en-US" sz="1100" kern="150">
                                    <a:effectLst/>
                                  </a:rPr>
                                  <m:t>≤0.2</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rPr>
                                  <m:t>−0.6≤</m:t>
                                </m:r>
                                <m:r>
                                  <a:rPr lang="en-US" sz="1100" kern="150">
                                    <a:effectLst/>
                                  </a:rPr>
                                  <m:t>𝐷𝑉</m:t>
                                </m:r>
                                <m:r>
                                  <a:rPr lang="en-US" sz="1100" kern="150">
                                    <a:effectLst/>
                                  </a:rPr>
                                  <m:t>&lt;−0.2</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rPr>
                                  <m:t>−1.0≤</m:t>
                                </m:r>
                                <m:r>
                                  <a:rPr lang="en-US" sz="1100" kern="150">
                                    <a:effectLst/>
                                  </a:rPr>
                                  <m:t>𝐷𝑉</m:t>
                                </m:r>
                                <m:r>
                                  <a:rPr lang="en-US" sz="1100" kern="150">
                                    <a:effectLst/>
                                  </a:rPr>
                                  <m:t>&lt;−0.6</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rPr>
                                  <m:t>−1.4≤</m:t>
                                </m:r>
                                <m:r>
                                  <a:rPr lang="en-US" sz="1100" kern="150">
                                    <a:effectLst/>
                                  </a:rPr>
                                  <m:t>𝐷𝑉</m:t>
                                </m:r>
                                <m:r>
                                  <a:rPr lang="en-US" sz="1100" kern="150">
                                    <a:effectLst/>
                                  </a:rPr>
                                  <m:t>&lt;−0.6</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rPr>
                                  <m:t>−2.0≤</m:t>
                                </m:r>
                                <m:r>
                                  <a:rPr lang="en-US" sz="1100" kern="150">
                                    <a:effectLst/>
                                  </a:rPr>
                                  <m:t>𝐷𝑉</m:t>
                                </m:r>
                                <m:r>
                                  <a:rPr lang="en-US" sz="1100" kern="150">
                                    <a:effectLst/>
                                  </a:rPr>
                                  <m:t>&lt;−1.4</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group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group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3912259419"/>
                  </p:ext>
                </p:extLst>
              </p:nvPr>
            </p:nvGraphicFramePr>
            <p:xfrm>
              <a:off x="457200" y="548640"/>
              <a:ext cx="8229599" cy="4434840"/>
            </p:xfrm>
            <a:graphic>
              <a:graphicData uri="http://schemas.openxmlformats.org/drawingml/2006/table">
                <a:tbl>
                  <a:tblPr>
                    <a:tableStyleId>{5940675A-B579-460E-94D1-54222C63F5DA}</a:tableStyleId>
                  </a:tblPr>
                  <a:tblGrid>
                    <a:gridCol w="1295400"/>
                    <a:gridCol w="1371600"/>
                    <a:gridCol w="2209800"/>
                    <a:gridCol w="1447800"/>
                    <a:gridCol w="1904999"/>
                  </a:tblGrid>
                  <a:tr h="167640">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Vertical relationship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67640">
                    <a:tc gridSpan="5">
                      <a:txBody>
                        <a:bodyPr/>
                        <a:lstStyle/>
                        <a:p>
                          <a:pPr marL="0" marR="0">
                            <a:spcBef>
                              <a:spcPts val="0"/>
                            </a:spcBef>
                            <a:spcAft>
                              <a:spcPts val="0"/>
                            </a:spcAft>
                          </a:pPr>
                          <a:r>
                            <a:rPr lang="en-US" sz="1100" kern="150" dirty="0">
                              <a:effectLst/>
                              <a:latin typeface="Cambria" pitchFamily="18" charset="0"/>
                            </a:rPr>
                            <a:t>Effects: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7640">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67640">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endParaRPr lang="en-US"/>
                        </a:p>
                      </a:txBody>
                      <a:tcPr marL="61786" marR="61786" marT="0" marB="0">
                        <a:blipFill rotWithShape="1">
                          <a:blip r:embed="rId2"/>
                          <a:stretch>
                            <a:fillRect l="-336134" t="-688889" r="-131092" b="-1985185"/>
                          </a:stretch>
                        </a:blipFill>
                      </a:tcPr>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760714" r="-131092" b="-1814286"/>
                          </a:stretch>
                        </a:blipFill>
                      </a:tcPr>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892593" r="-131092" b="-1781481"/>
                          </a:stretch>
                        </a:blipFill>
                      </a:tcPr>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957143" r="-131092" b="-1617857"/>
                          </a:stretch>
                        </a:blipFill>
                      </a:tcPr>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1096296" r="-131092" b="-1577778"/>
                          </a:stretch>
                        </a:blipFill>
                      </a:tcPr>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1153571" r="-131092" b="-1421429"/>
                          </a:stretch>
                        </a:blipFill>
                      </a:tcPr>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1300000" r="-131092" b="-1374074"/>
                          </a:stretch>
                        </a:blipFill>
                      </a:tcPr>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1350000" r="-131092" b="-1225000"/>
                          </a:stretch>
                        </a:blipFill>
                      </a:tcPr>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1503704" r="-131092" b="-1170370"/>
                          </a:stretch>
                        </a:blipFill>
                      </a:tcPr>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group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group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67640">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mc:Fallback>
      </mc:AlternateContent>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427939" y="5410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80764964"/>
              </p:ext>
            </p:extLst>
          </p:nvPr>
        </p:nvGraphicFramePr>
        <p:xfrm>
          <a:off x="457200" y="548640"/>
          <a:ext cx="8229599" cy="435864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group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group </a:t>
                      </a:r>
                      <a:r>
                        <a:rPr lang="en-US" sz="1100" i="1" kern="150" dirty="0">
                          <a:effectLst/>
                          <a:latin typeface="Cambria" pitchFamily="18" charset="0"/>
                        </a:rPr>
                        <a:t>h</a:t>
                      </a:r>
                      <a:r>
                        <a:rPr lang="en-US" sz="1100" kern="150" dirty="0">
                          <a:effectLst/>
                          <a:latin typeface="Cambria" pitchFamily="18" charset="0"/>
                        </a:rPr>
                        <a:t> </a:t>
                      </a:r>
                      <a:r>
                        <a:rPr lang="en-US" sz="1100" b="1" i="0" kern="150" dirty="0" smtClean="0">
                          <a:effectLst/>
                          <a:latin typeface="Cambria" pitchFamily="18" charset="0"/>
                        </a:rPr>
                        <a:t>not</a:t>
                      </a:r>
                      <a:r>
                        <a:rPr lang="en-US" sz="1100" b="1" i="0" kern="150" baseline="0" dirty="0" smtClean="0">
                          <a:effectLst/>
                          <a:latin typeface="Cambria" pitchFamily="18" charset="0"/>
                        </a:rPr>
                        <a:t> </a:t>
                      </a:r>
                      <a:r>
                        <a:rPr lang="en-US" sz="1100" kern="150" dirty="0" smtClean="0">
                          <a:effectLst/>
                          <a:latin typeface="Cambria" pitchFamily="18" charset="0"/>
                        </a:rPr>
                        <a:t>owned </a:t>
                      </a:r>
                      <a:r>
                        <a:rPr lang="en-US" sz="1100" kern="150" dirty="0">
                          <a:effectLst/>
                          <a:latin typeface="Cambria" pitchFamily="18" charset="0"/>
                        </a:rPr>
                        <a:t>by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a:t>Spawning of Environmental Situations:</a:t>
            </a:r>
            <a:r>
              <a:rPr lang="en-US" dirty="0"/>
              <a:t>  Certain environmental situations, if left unresolved for a sufficient period of time, will spawn additional environmental situations.  A contaminated food supply, for example, will spawn disease.</a:t>
            </a:r>
          </a:p>
          <a:p>
            <a:pPr marL="0" indent="0">
              <a:buNone/>
            </a:pPr>
            <a:r>
              <a:rPr lang="en-US" dirty="0"/>
              <a:t> </a:t>
            </a:r>
          </a:p>
          <a:p>
            <a:pPr marL="0" indent="0">
              <a:buNone/>
            </a:pPr>
            <a:r>
              <a:rPr lang="en-US" b="1" dirty="0"/>
              <a:t>Mitigation 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reward the locals for resolving the situation by local effort.  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15</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31690739"/>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XXXS–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32602350"/>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7645412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a:t>
                      </a:r>
                      <a:r>
                        <a:rPr lang="en-US" sz="1100" b="0" kern="150" baseline="0" dirty="0" smtClean="0">
                          <a:effectLst/>
                          <a:latin typeface="Cambria" pitchFamily="18" charset="0"/>
                          <a:ea typeface="Times New Roman"/>
                          <a:cs typeface="Tahoma"/>
                        </a:rPr>
                        <a:t>day.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4155645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DISEASE after 1 </a:t>
                      </a:r>
                      <a:r>
                        <a:rPr lang="en-US" sz="1100" b="0" kern="150" baseline="0" dirty="0" smtClean="0">
                          <a:solidFill>
                            <a:schemeClr val="tx1"/>
                          </a:solidFill>
                          <a:effectLst/>
                          <a:latin typeface="Cambria" pitchFamily="18" charset="0"/>
                          <a:ea typeface="Times New Roman"/>
                          <a:cs typeface="Tahoma"/>
                        </a:rPr>
                        <a:t>day.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5 days (TBD)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a:t>
              </a:r>
              <a:r>
                <a:rPr lang="en-US" sz="1000" b="1" dirty="0" err="1" smtClean="0">
                  <a:latin typeface="Cambria" pitchFamily="18" charset="0"/>
                </a:rPr>
                <a:t>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dirty="0" smtClean="0">
                          <a:latin typeface="Cambria" pitchFamily="18" charset="0"/>
                        </a:rPr>
                        <a:t>≤</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a:t>
                      </a:r>
                      <a:r>
                        <a:rPr lang="en-US" sz="1000" dirty="0" smtClean="0">
                          <a:latin typeface="Cambria" pitchFamily="18" charset="0"/>
                        </a:rPr>
                        <a:t>≤</a:t>
                      </a:r>
                      <a:r>
                        <a:rPr lang="en-US" sz="1000" dirty="0" smtClean="0">
                          <a:latin typeface="Cambria" pitchFamily="18" charset="0"/>
                        </a:rPr>
                        <a:t>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57000703"/>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Nothing.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7days (TBD)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19349170"/>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2456061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53680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8095791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050165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0945248"/>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6743470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a:t>
                      </a:r>
                      <a:r>
                        <a:rPr lang="en-US" sz="1100" b="0" kern="150" baseline="0" dirty="0" smtClean="0">
                          <a:effectLst/>
                          <a:latin typeface="Cambria" pitchFamily="18" charset="0"/>
                          <a:ea typeface="Times New Roman"/>
                          <a:cs typeface="Tahoma"/>
                        </a:rPr>
                        <a:t>2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6986415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a:t>
                      </a:r>
                      <a:r>
                        <a:rPr lang="en-US" sz="1100" b="0" kern="150" baseline="0" dirty="0" smtClean="0">
                          <a:effectLst/>
                          <a:latin typeface="Cambria" pitchFamily="18" charset="0"/>
                          <a:ea typeface="Times New Roman"/>
                          <a:cs typeface="Tahoma"/>
                        </a:rPr>
                        <a:t>5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4799133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a:t>
            </a:r>
            <a:r>
              <a:rPr lang="en-US" dirty="0" smtClean="0"/>
              <a:t>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a:t>
            </a:r>
            <a:r>
              <a:rPr lang="en-US" dirty="0" smtClean="0"/>
              <a:t>See the </a:t>
            </a:r>
            <a:r>
              <a:rPr lang="en-US" i="1" dirty="0" smtClean="0"/>
              <a:t>Athena Analyst’s Guide</a:t>
            </a:r>
            <a:r>
              <a:rPr lang="en-US" dirty="0" smtClean="0"/>
              <a:t> for more information about Athena and its models</a:t>
            </a:r>
            <a:r>
              <a:rPr lang="en-US" dirty="0" smtClean="0"/>
              <a:t>.</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471589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2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27930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540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5114826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51382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59135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2528505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6990100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30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err="1" smtClean="0"/>
              <a:t>insufficent</a:t>
            </a:r>
            <a:r>
              <a:rPr lang="en-US" dirty="0" smtClean="0"/>
              <a: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4/16/2012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37</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4/16/2012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38</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4/16/2012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78709051"/>
              </p:ext>
            </p:extLst>
          </p:nvPr>
        </p:nvGraphicFramePr>
        <p:xfrm>
          <a:off x="381000" y="609600"/>
          <a:ext cx="8229600" cy="44196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891049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40</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Technically, a refugee is a person displaced to another country who has been granted refugee status by that country.  Hence, we use the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4/16/2012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42</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a:t>
            </a:r>
            <a:r>
              <a:rPr lang="en-US" dirty="0" err="1" smtClean="0"/>
              <a:t>dicussion</a:t>
            </a:r>
            <a:r>
              <a:rPr lang="en-US" dirty="0" smtClean="0"/>
              <a:t> of the concepts and conventions relating to that particular kind of rule set.</a:t>
            </a:r>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320419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satisfaction changes using the </a:t>
            </a:r>
            <a:r>
              <a:rPr lang="en-US" i="1" dirty="0" smtClean="0"/>
              <a:t>magnitude symbols</a:t>
            </a:r>
            <a:r>
              <a:rPr lang="en-US" dirty="0"/>
              <a:t> </a:t>
            </a:r>
            <a:r>
              <a:rPr lang="en-US" dirty="0" smtClean="0"/>
              <a:t>shown at the bottom of the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4/16/2012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62</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63</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64</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37586374"/>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038931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58196196"/>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a:t>
            </a:r>
            <a:r>
              <a:rPr lang="en-US" dirty="0" err="1" smtClean="0"/>
              <a:t>multipler</a:t>
            </a:r>
            <a:r>
              <a:rPr lang="en-US" dirty="0" smtClean="0"/>
              <a:t>,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a:t>
              </a:r>
              <a:r>
                <a:rPr lang="en-US" sz="1000" b="1" dirty="0" err="1" smtClean="0">
                  <a:latin typeface="Cambria" pitchFamily="18" charset="0"/>
                </a:rPr>
                <a:t>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44623300"/>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is only one demographic situation in Athena, </a:t>
            </a:r>
            <a:r>
              <a:rPr lang="en-US" dirty="0" smtClean="0"/>
              <a:t>a civilian group's </a:t>
            </a:r>
            <a:r>
              <a:rPr lang="en-US" dirty="0"/>
              <a:t>response to significant unemployment.</a:t>
            </a:r>
          </a:p>
          <a:p>
            <a:pPr marL="0" indent="0">
              <a:buNone/>
            </a:pPr>
            <a:endParaRPr lang="en-US" dirty="0"/>
          </a:p>
          <a:p>
            <a:pPr marL="0" indent="0">
              <a:buNone/>
            </a:pPr>
            <a:r>
              <a:rPr lang="en-US" b="1" dirty="0"/>
              <a:t>Neighborhood Factors vs. </a:t>
            </a:r>
            <a:r>
              <a:rPr lang="en-US" b="1" dirty="0" smtClean="0"/>
              <a:t>Neighborhood/Group </a:t>
            </a:r>
            <a:r>
              <a:rPr lang="en-US" b="1" dirty="0"/>
              <a:t>Factors:</a:t>
            </a:r>
            <a:r>
              <a:rPr lang="en-US" dirty="0"/>
              <a:t>  Just as activity situations are driven by coverage fractions, demographic situations are driven by neighborhood and </a:t>
            </a:r>
            <a:r>
              <a:rPr lang="en-US" dirty="0" smtClean="0"/>
              <a:t>neighborhood/group </a:t>
            </a:r>
            <a:r>
              <a:rPr lang="en-US" dirty="0"/>
              <a:t>factors related to some circumstance: the </a:t>
            </a:r>
            <a:r>
              <a:rPr lang="en-US" i="1" dirty="0" err="1"/>
              <a:t>nfactor</a:t>
            </a:r>
            <a:r>
              <a:rPr lang="en-US" dirty="0"/>
              <a:t> and the </a:t>
            </a:r>
            <a:r>
              <a:rPr lang="en-US" i="1" dirty="0" err="1"/>
              <a:t>ngfactor</a:t>
            </a:r>
            <a:r>
              <a:rPr lang="en-US" dirty="0"/>
              <a:t>.  Each of these factors is a multiplier used to modify the magnitudes in the situation's rule set.  The reason for the two factors is that a demographic situation can affect a </a:t>
            </a:r>
            <a:r>
              <a:rPr lang="en-US" dirty="0" smtClean="0"/>
              <a:t>civilian group </a:t>
            </a:r>
            <a:r>
              <a:rPr lang="en-US" dirty="0"/>
              <a:t>in two ways.  In the case of unemployment, for example, the quality-of-life of a group is affected when its own people are without work; but its safety is affected when there are large numbers of unemployed workers wandering about, regardless of which group they are from.  Thus, the </a:t>
            </a:r>
            <a:r>
              <a:rPr lang="en-US" i="1" dirty="0" err="1"/>
              <a:t>ngfactor</a:t>
            </a:r>
            <a:r>
              <a:rPr lang="en-US" dirty="0"/>
              <a:t> shows the magnitude of the problem with respect to the </a:t>
            </a:r>
            <a:r>
              <a:rPr lang="en-US" dirty="0" smtClean="0"/>
              <a:t>civilian group </a:t>
            </a:r>
            <a:r>
              <a:rPr lang="en-US" dirty="0"/>
              <a:t>itself, and the </a:t>
            </a:r>
            <a:r>
              <a:rPr lang="en-US" i="1" dirty="0" err="1"/>
              <a:t>nfactor</a:t>
            </a:r>
            <a:r>
              <a:rPr lang="en-US" dirty="0"/>
              <a:t> shows the magnitude of the problem in the neighborhood as a whole.</a:t>
            </a:r>
          </a:p>
          <a:p>
            <a:pPr marL="0" indent="0">
              <a:buNone/>
            </a:pPr>
            <a:endParaRPr lang="en-US" dirty="0"/>
          </a:p>
          <a:p>
            <a:pPr marL="0" indent="0">
              <a:buNone/>
            </a:pPr>
            <a:r>
              <a:rPr lang="en-US" b="1" dirty="0"/>
              <a:t>Rule Set Triggers:</a:t>
            </a:r>
            <a:r>
              <a:rPr lang="en-US" dirty="0"/>
              <a:t> Each demographic situation </a:t>
            </a:r>
            <a:r>
              <a:rPr lang="en-US" dirty="0" smtClean="0"/>
              <a:t>is assessed every week.</a:t>
            </a:r>
            <a:endParaRPr lang="en-US" dirty="0"/>
          </a:p>
          <a:p>
            <a:pPr marL="0" indent="0">
              <a:buNone/>
            </a:pPr>
            <a:r>
              <a:rPr lang="en-US" dirty="0"/>
              <a:t> </a:t>
            </a:r>
          </a:p>
          <a:p>
            <a:pPr marL="0" indent="0">
              <a:buNone/>
            </a:pPr>
            <a:r>
              <a:rPr lang="en-US" b="1" dirty="0" smtClean="0"/>
              <a:t>Attitude </a:t>
            </a:r>
            <a:r>
              <a:rPr lang="en-US" b="1" dirty="0"/>
              <a:t>Effects:</a:t>
            </a:r>
            <a:r>
              <a:rPr lang="en-US" dirty="0"/>
              <a:t>  The magnitude of the resulting </a:t>
            </a:r>
            <a:r>
              <a:rPr lang="en-US" dirty="0" smtClean="0"/>
              <a:t>attitude changes </a:t>
            </a:r>
            <a:r>
              <a:rPr lang="en-US" dirty="0"/>
              <a:t>are scaled by the relevant </a:t>
            </a:r>
            <a:r>
              <a:rPr lang="en-US" dirty="0" smtClean="0"/>
              <a:t>factor(s).</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72</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Demographic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11030119"/>
              </p:ext>
            </p:extLst>
          </p:nvPr>
        </p:nvGraphicFramePr>
        <p:xfrm>
          <a:off x="457200" y="609600"/>
          <a:ext cx="8229600" cy="30480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a:effectLst/>
                          <a:latin typeface="Cambria" pitchFamily="18" charset="0"/>
                        </a:rPr>
                        <a:t>UNEMP</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0.20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ngfactor</a:t>
                      </a:r>
                      <a:r>
                        <a:rPr lang="en-US" sz="1000" kern="150" dirty="0">
                          <a:effectLst/>
                          <a:latin typeface="Cambria" pitchFamily="18" charset="0"/>
                        </a:rPr>
                        <a:t> × L–</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9465804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38567506"/>
              </p:ext>
            </p:extLst>
          </p:nvPr>
        </p:nvGraphicFramePr>
        <p:xfrm>
          <a:off x="457200" y="533400"/>
          <a:ext cx="8229600" cy="16154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nfactor</a:t>
                      </a:r>
                      <a:r>
                        <a:rPr lang="en-US" sz="1100" i="1" kern="150" dirty="0" smtClean="0">
                          <a:effectLst/>
                          <a:latin typeface="Cambria" pitchFamily="18" charset="0"/>
                        </a:rPr>
                        <a:t>	</a:t>
                      </a:r>
                      <a:r>
                        <a:rPr lang="en-US" sz="1100" kern="150" dirty="0" smtClean="0">
                          <a:effectLst/>
                          <a:latin typeface="Cambria" pitchFamily="18" charset="0"/>
                        </a:rPr>
                        <a:t>= Magnitude of the unemployment</a:t>
                      </a:r>
                      <a:r>
                        <a:rPr lang="en-US" sz="1100" kern="150" baseline="0" dirty="0" smtClean="0">
                          <a:effectLst/>
                          <a:latin typeface="Cambria" pitchFamily="18" charset="0"/>
                        </a:rPr>
                        <a:t> problem in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err="1" smtClean="0">
                          <a:effectLst/>
                          <a:latin typeface="Cambria" pitchFamily="18" charset="0"/>
                          <a:ea typeface="Times New Roman"/>
                          <a:cs typeface="Tahoma"/>
                        </a:rPr>
                        <a:t>ngfactor</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Magnitude of the unemployment problem for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in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factors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0" kern="150" dirty="0" smtClean="0">
                          <a:effectLst/>
                          <a:latin typeface="Cambria" pitchFamily="18" charset="0"/>
                        </a:rPr>
                        <a:t> &gt; 0.0 or </a:t>
                      </a:r>
                      <a:r>
                        <a:rPr lang="en-US" sz="1100" i="1" kern="150" dirty="0" err="1" smtClean="0">
                          <a:effectLst/>
                          <a:latin typeface="Cambria" pitchFamily="18" charset="0"/>
                        </a:rPr>
                        <a:t>ngfactor</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ngfactor</a:t>
                      </a:r>
                      <a:r>
                        <a:rPr lang="en-US" sz="1100" i="1" kern="150" dirty="0" smtClean="0">
                          <a:effectLst/>
                          <a:latin typeface="Cambria" pitchFamily="18" charset="0"/>
                        </a:rPr>
                        <a:t> </a:t>
                      </a:r>
                      <a:r>
                        <a:rPr lang="en-US" sz="1100" kern="150" dirty="0" smtClean="0">
                          <a:effectLst/>
                          <a:latin typeface="Cambria" pitchFamily="18" charset="0"/>
                        </a:rPr>
                        <a:t>× L–</a:t>
                      </a:r>
                    </a:p>
                  </a:txBody>
                  <a:tcPr marL="61851" marR="61851" marT="0" marB="0"/>
                </a:tc>
              </a:tr>
            </a:tbl>
          </a:graphicData>
        </a:graphic>
      </p:graphicFrame>
      <p:sp>
        <p:nvSpPr>
          <p:cNvPr id="10" name="TextBox 9"/>
          <p:cNvSpPr txBox="1"/>
          <p:nvPr/>
        </p:nvSpPr>
        <p:spPr>
          <a:xfrm>
            <a:off x="443179" y="2667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p>
          <a:p>
            <a:pPr marL="0" indent="0">
              <a:buNone/>
            </a:pPr>
            <a:r>
              <a:rPr lang="en-US" dirty="0"/>
              <a:t> </a:t>
            </a:r>
          </a:p>
          <a:p>
            <a:pPr marL="0" indent="0">
              <a:buNone/>
            </a:pPr>
            <a:r>
              <a:rPr lang="en-US" b="1" dirty="0"/>
              <a:t>Needs and Expectations Factors:</a:t>
            </a:r>
            <a:r>
              <a:rPr lang="en-US" dirty="0"/>
              <a:t>  Just as activity situations are driven by coverage fractions, service 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p>
          <a:p>
            <a:pPr marL="0" indent="0">
              <a:buNone/>
            </a:pPr>
            <a:r>
              <a:rPr lang="en-US" dirty="0"/>
              <a:t> </a:t>
            </a:r>
          </a:p>
          <a:p>
            <a:pPr marL="0" indent="0">
              <a:buNone/>
            </a:pPr>
            <a:r>
              <a:rPr lang="en-US" b="1" dirty="0" smtClean="0"/>
              <a:t>Attitude </a:t>
            </a:r>
            <a:r>
              <a:rPr lang="en-US" b="1" dirty="0"/>
              <a:t>Effects:</a:t>
            </a:r>
            <a:r>
              <a:rPr lang="en-US" dirty="0"/>
              <a:t>  The magnitude of the resulting changes are scaled by the groups' </a:t>
            </a:r>
            <a:r>
              <a:rPr lang="en-US" i="1" dirty="0"/>
              <a:t>needs</a:t>
            </a:r>
            <a:r>
              <a:rPr lang="en-US" dirty="0"/>
              <a:t> and </a:t>
            </a:r>
            <a:r>
              <a:rPr lang="en-US" i="1" dirty="0" err="1"/>
              <a:t>expectf</a:t>
            </a:r>
            <a:r>
              <a:rPr lang="en-US" dirty="0"/>
              <a:t> factors.</a:t>
            </a:r>
          </a:p>
        </p:txBody>
      </p:sp>
      <p:sp>
        <p:nvSpPr>
          <p:cNvPr id="4" name="Date Placeholder 3"/>
          <p:cNvSpPr>
            <a:spLocks noGrp="1"/>
          </p:cNvSpPr>
          <p:nvPr>
            <p:ph type="dt" sz="half" idx="10"/>
          </p:nvPr>
        </p:nvSpPr>
        <p:spPr/>
        <p:txBody>
          <a:bodyPr/>
          <a:lstStyle/>
          <a:p>
            <a:fld id="{EB84477D-9278-4F3E-B675-DAB51E6138B4}" type="datetime1">
              <a:rPr lang="en-US" smtClean="0"/>
              <a:pPr/>
              <a:t>4/16/2012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75</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Service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76</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93972920"/>
              </p:ext>
            </p:extLst>
          </p:nvPr>
        </p:nvGraphicFramePr>
        <p:xfrm>
          <a:off x="457200" y="609600"/>
          <a:ext cx="8229600" cy="32004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smtClean="0">
                          <a:effectLst/>
                          <a:latin typeface="Cambria" pitchFamily="18" charset="0"/>
                        </a:rPr>
                        <a:t>ENI</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6221846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63848457"/>
              </p:ext>
            </p:extLst>
          </p:nvPr>
        </p:nvGraphicFramePr>
        <p:xfrm>
          <a:off x="443179" y="533400"/>
          <a:ext cx="7924800" cy="2712720"/>
        </p:xfrm>
        <a:graphic>
          <a:graphicData uri="http://schemas.openxmlformats.org/drawingml/2006/table">
            <a:tbl>
              <a:tblPr>
                <a:tableStyleId>{5940675A-B579-460E-94D1-54222C63F5DA}</a:tableStyleId>
              </a:tblPr>
              <a:tblGrid>
                <a:gridCol w="1371600"/>
                <a:gridCol w="1981200"/>
                <a:gridCol w="381000"/>
                <a:gridCol w="1066800"/>
                <a:gridCol w="1143000"/>
                <a:gridCol w="914400"/>
                <a:gridCol w="10668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53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The group’s</a:t>
                      </a:r>
                      <a:r>
                        <a:rPr lang="en-US" sz="1100" kern="150" baseline="0" dirty="0" smtClean="0">
                          <a:effectLst/>
                          <a:latin typeface="Cambria" pitchFamily="18" charset="0"/>
                        </a:rPr>
                        <a:t> ENI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The group’s ENI needs factor,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&lt;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4398"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spTree>
    <p:extLst>
      <p:ext uri="{BB962C8B-B14F-4D97-AF65-F5344CB8AC3E}">
        <p14:creationId xmlns:p14="http://schemas.microsoft.com/office/powerpoint/2010/main" val="414750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err="1"/>
              <a:t>boolean</a:t>
            </a:r>
            <a:r>
              <a:rPr lang="en-US" dirty="0"/>
              <a:t> 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2467087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4485</TotalTime>
  <Words>11270</Words>
  <Application>Microsoft Office PowerPoint</Application>
  <PresentationFormat>Letter Paper (8.5x11 in)</PresentationFormat>
  <Paragraphs>3425</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Athena 4 Rule Sets</vt:lpstr>
      <vt:lpstr>Legend</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Rule Set Summary: Demographic Situations</vt:lpstr>
      <vt:lpstr>UNEMP: Unemployment</vt:lpstr>
      <vt:lpstr>6.  Service Situations</vt:lpstr>
      <vt:lpstr>Rule Set Summary: Service Situations</vt:lpstr>
      <vt:lpstr>ENI: Essential Non-Infrastructure Services</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218</cp:revision>
  <cp:lastPrinted>2012-04-16T20:51:06Z</cp:lastPrinted>
  <dcterms:created xsi:type="dcterms:W3CDTF">2012-04-10T21:20:22Z</dcterms:created>
  <dcterms:modified xsi:type="dcterms:W3CDTF">2012-04-16T21:40:50Z</dcterms:modified>
</cp:coreProperties>
</file>