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53"/>
  </p:notesMasterIdLst>
  <p:sldIdLst>
    <p:sldId id="256" r:id="rId2"/>
    <p:sldId id="259" r:id="rId3"/>
    <p:sldId id="260" r:id="rId4"/>
    <p:sldId id="258" r:id="rId5"/>
    <p:sldId id="261" r:id="rId6"/>
    <p:sldId id="262" r:id="rId7"/>
    <p:sldId id="282" r:id="rId8"/>
    <p:sldId id="28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4" r:id="rId28"/>
    <p:sldId id="288" r:id="rId29"/>
    <p:sldId id="285" r:id="rId30"/>
    <p:sldId id="286" r:id="rId31"/>
    <p:sldId id="289" r:id="rId32"/>
    <p:sldId id="287" r:id="rId33"/>
    <p:sldId id="307" r:id="rId34"/>
    <p:sldId id="308"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660" autoAdjust="0"/>
  </p:normalViewPr>
  <p:slideViewPr>
    <p:cSldViewPr>
      <p:cViewPr varScale="1">
        <p:scale>
          <a:sx n="130" d="100"/>
          <a:sy n="130" d="100"/>
        </p:scale>
        <p:origin x="-150" y="-84"/>
      </p:cViewPr>
      <p:guideLst>
        <p:guide orient="horz" pos="2160"/>
        <p:guide pos="2880"/>
      </p:guideLst>
    </p:cSldViewPr>
  </p:slideViewPr>
  <p:outlineViewPr>
    <p:cViewPr>
      <p:scale>
        <a:sx n="33" d="100"/>
        <a:sy n="33" d="100"/>
      </p:scale>
      <p:origin x="0" y="2898"/>
    </p:cViewPr>
  </p:outlineViewPr>
  <p:notesTextViewPr>
    <p:cViewPr>
      <p:scale>
        <a:sx n="1" d="1"/>
        <a:sy n="1" d="1"/>
      </p:scale>
      <p:origin x="0" y="0"/>
    </p:cViewPr>
  </p:notesTextViewPr>
  <p:sorterViewPr>
    <p:cViewPr>
      <p:scale>
        <a:sx n="100" d="100"/>
        <a:sy n="100" d="100"/>
      </p:scale>
      <p:origin x="0" y="31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t>4/11/2012</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B84477D-9278-4F3E-B675-DAB51E6138B4}" type="datetime1">
              <a:rPr lang="en-US" smtClean="0"/>
              <a:pPr/>
              <a:t>4/11/2012</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4 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t>4/11/2012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t>4/11/2012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t>4/11/2012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t>4/11/2012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t>4/11/2012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t>4/11/2012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t>4/11/2012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DF1D4-EBDD-4437-B4B9-8519C97B5325}" type="datetime1">
              <a:rPr lang="en-US" smtClean="0"/>
              <a:t>4/11/2012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latin typeface="Arial" pitchFamily="34" charset="0"/>
                <a:cs typeface="Arial" pitchFamily="34" charset="0"/>
              </a:rPr>
              <a:t>Athena 4 Rule Sets</a:t>
            </a:r>
            <a:endParaRPr lang="en-US" sz="3600" b="1" dirty="0">
              <a:latin typeface="Arial" pitchFamily="34" charset="0"/>
              <a:cs typeface="Arial" pitchFamily="34" charset="0"/>
            </a:endParaRPr>
          </a:p>
        </p:txBody>
      </p:sp>
      <p:sp>
        <p:nvSpPr>
          <p:cNvPr id="3" name="Subtitle 2"/>
          <p:cNvSpPr>
            <a:spLocks noGrp="1"/>
          </p:cNvSpPr>
          <p:nvPr>
            <p:ph type="subTitle" idx="1"/>
          </p:nvPr>
        </p:nvSpPr>
        <p:spPr/>
        <p:txBody>
          <a:bodyPr>
            <a:normAutofit/>
          </a:bodyPr>
          <a:lstStyle/>
          <a:p>
            <a:r>
              <a:rPr lang="en-US" sz="2400" b="1" dirty="0" smtClean="0">
                <a:solidFill>
                  <a:schemeClr val="tx1"/>
                </a:solidFill>
                <a:latin typeface="Arial" pitchFamily="34" charset="0"/>
                <a:cs typeface="Arial" pitchFamily="34" charset="0"/>
              </a:rPr>
              <a:t>10 April 2012</a:t>
            </a:r>
          </a:p>
          <a:p>
            <a:r>
              <a:rPr lang="en-US" sz="2400" b="1" dirty="0" smtClean="0">
                <a:solidFill>
                  <a:schemeClr val="tx1"/>
                </a:solidFill>
                <a:latin typeface="Arial" pitchFamily="34" charset="0"/>
                <a:cs typeface="Arial" pitchFamily="34" charset="0"/>
              </a:rPr>
              <a:t>Jet Propulsion Laboratory</a:t>
            </a:r>
          </a:p>
          <a:p>
            <a:r>
              <a:rPr lang="en-US" sz="2400" b="1" dirty="0" smtClean="0">
                <a:solidFill>
                  <a:schemeClr val="tx1"/>
                </a:solidFill>
                <a:latin typeface="Arial" pitchFamily="34" charset="0"/>
                <a:cs typeface="Arial" pitchFamily="34" charset="0"/>
              </a:rPr>
              <a:t>TBD: Copyright Statement</a:t>
            </a:r>
            <a:endParaRPr lang="en-US" sz="2400"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57000703"/>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COMMOUT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Spawns:</a:t>
                      </a:r>
                      <a:r>
                        <a:rPr lang="en-US" sz="1100" b="0" kern="150" baseline="0" dirty="0" smtClean="0">
                          <a:solidFill>
                            <a:schemeClr val="tx1"/>
                          </a:solidFill>
                          <a:effectLst/>
                          <a:latin typeface="Cambria" pitchFamily="18" charset="0"/>
                          <a:ea typeface="Times New Roman"/>
                          <a:cs typeface="Tahoma"/>
                        </a:rPr>
                        <a:t> </a:t>
                      </a:r>
                      <a:r>
                        <a:rPr lang="en-US" sz="1100" b="0" kern="150" baseline="0" dirty="0" smtClean="0">
                          <a:solidFill>
                            <a:schemeClr val="tx1"/>
                          </a:solidFill>
                          <a:effectLst/>
                          <a:latin typeface="Cambria" pitchFamily="18" charset="0"/>
                          <a:ea typeface="Times New Roman"/>
                          <a:cs typeface="Tahoma"/>
                        </a:rPr>
                        <a:t>Nothing.  </a:t>
                      </a: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a:t>
                      </a:r>
                      <a:r>
                        <a:rPr lang="en-US" sz="1100" b="0" kern="150" baseline="0" dirty="0" smtClean="0">
                          <a:solidFill>
                            <a:schemeClr val="tx1"/>
                          </a:solidFill>
                          <a:effectLst/>
                          <a:latin typeface="Cambria" pitchFamily="18" charset="0"/>
                          <a:ea typeface="Times New Roman"/>
                          <a:cs typeface="Tahoma"/>
                        </a:rPr>
                        <a:t>7days </a:t>
                      </a:r>
                      <a:r>
                        <a:rPr lang="en-US" sz="1100" b="0" kern="150" baseline="0" dirty="0" smtClean="0">
                          <a:solidFill>
                            <a:schemeClr val="tx1"/>
                          </a:solidFill>
                          <a:effectLst/>
                          <a:latin typeface="Cambria" pitchFamily="18" charset="0"/>
                          <a:ea typeface="Times New Roman"/>
                          <a:cs typeface="Tahoma"/>
                        </a:rPr>
                        <a:t>(TBD)</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1" kern="150" dirty="0" smtClean="0">
                          <a:solidFill>
                            <a:schemeClr val="tx1"/>
                          </a:solidFill>
                          <a:effectLst/>
                          <a:latin typeface="Cambria" pitchFamily="18" charset="0"/>
                          <a:ea typeface="Times New Roman"/>
                          <a:cs typeface="Tahoma"/>
                        </a:rPr>
                        <a:t>:</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Communications remain out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r>
                        <a:rPr lang="en-US" sz="1100" kern="150" dirty="0" smtClean="0">
                          <a:effectLst/>
                          <a:latin typeface="Cambria" pitchFamily="18" charset="0"/>
                        </a:rPr>
                        <a:t>–</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19349170"/>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CULSITE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XXXS–</a:t>
                      </a:r>
                      <a:endParaRPr lang="en-US" sz="1100" kern="150" dirty="0" smtClean="0">
                        <a:effectLst/>
                        <a:latin typeface="Cambria" pitchFamily="18" charset="0"/>
                      </a:endParaRP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2456061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DISASTER</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Disaster continues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Disaster resolved </a:t>
                      </a:r>
                      <a:r>
                        <a:rPr lang="en-US" sz="1100" b="1" kern="150" dirty="0" smtClean="0">
                          <a:effectLst/>
                          <a:latin typeface="Cambria" pitchFamily="18" charset="0"/>
                          <a:ea typeface="Times New Roman"/>
                          <a:cs typeface="Tahoma"/>
                        </a:rPr>
                        <a:t>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r>
                        <a:rPr lang="en-US" sz="110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53680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SICKNESS</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Unhealthy conditions are resolved </a:t>
                      </a:r>
                      <a:r>
                        <a:rPr lang="en-US" sz="1100" b="1" kern="150" dirty="0" smtClean="0">
                          <a:effectLst/>
                          <a:latin typeface="Cambria" pitchFamily="18" charset="0"/>
                          <a:ea typeface="Times New Roman"/>
                          <a:cs typeface="Tahoma"/>
                        </a:rPr>
                        <a:t>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8095791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SICKNESS</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360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Epidemic continues to spread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Spread of epidemic is halted </a:t>
                      </a:r>
                      <a:r>
                        <a:rPr lang="en-US" sz="1100" b="1" kern="150" dirty="0" smtClean="0">
                          <a:effectLst/>
                          <a:latin typeface="Cambria" pitchFamily="18" charset="0"/>
                          <a:ea typeface="Times New Roman"/>
                          <a:cs typeface="Tahoma"/>
                        </a:rPr>
                        <a:t>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0501657"/>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HUNGER</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180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Food shortage is ended by </a:t>
                      </a:r>
                      <a:r>
                        <a:rPr lang="en-US" sz="1100" b="1" kern="150" dirty="0" smtClean="0">
                          <a:effectLst/>
                          <a:latin typeface="Cambria" pitchFamily="18" charset="0"/>
                          <a:ea typeface="Times New Roman"/>
                          <a:cs typeface="Tahoma"/>
                        </a:rPr>
                        <a:t>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50945248"/>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FUELSHRT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Fuel shortage is ended by </a:t>
                      </a:r>
                      <a:r>
                        <a:rPr lang="en-US" sz="1100" b="1" kern="150" dirty="0" smtClean="0">
                          <a:effectLst/>
                          <a:latin typeface="Cambria" pitchFamily="18" charset="0"/>
                          <a:ea typeface="Times New Roman"/>
                          <a:cs typeface="Tahoma"/>
                        </a:rPr>
                        <a:t>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57322070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GARBAGE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1 week.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Garbage is piled in the streets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Garbage is cleaned up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51824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INDSPILL</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1 week.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Industrial spill has not been cleaned up</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Industrial spill is cleaned up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47991337"/>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ORDNANCE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1080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Minefield remains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Minefield is cleared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See the </a:t>
            </a:r>
            <a:r>
              <a:rPr lang="en-US" i="1" dirty="0" smtClean="0"/>
              <a:t>Athena Analyst’s Guide</a:t>
            </a:r>
            <a:r>
              <a:rPr lang="en-US" dirty="0" smtClean="0"/>
              <a:t> for more information about Athena and its models.</a:t>
            </a:r>
          </a:p>
          <a:p>
            <a:pPr marL="0" indent="0">
              <a:buNone/>
            </a:pPr>
            <a:endParaRPr lang="en-US" dirty="0"/>
          </a:p>
          <a:p>
            <a:pPr marL="0" indent="0">
              <a:buNone/>
            </a:pPr>
            <a:r>
              <a:rPr lang="en-US" dirty="0" smtClean="0"/>
              <a:t>TBD: Add general information, including “cheat sheet”.</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471589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THIRST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2 days.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3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Water supply is restored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27930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ORDNANCE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540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Unexploded ordnance remains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Unexploded ordnance is removed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75114826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PIPELINE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Oil pipeline is still burning</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Oil pipeline fire is extinguished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0051382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POWEROUT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Power remains out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Power is restored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59135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REFINERY</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dirty="0" smtClean="0">
                          <a:effectLst/>
                          <a:latin typeface="Cambria" pitchFamily="18" charset="0"/>
                        </a:rPr>
                        <a:t>× XXL–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Oil refinery is still burning</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XXL</a:t>
                      </a:r>
                      <a:r>
                        <a:rPr lang="en-US" sz="1100" kern="150" dirty="0" smtClean="0">
                          <a:effectLst/>
                          <a:latin typeface="Cambria" pitchFamily="18" charset="0"/>
                        </a:rPr>
                        <a:t>–</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Oil refinery fire is extinguished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025285059"/>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RELSITE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Nothing.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dirty="0" smtClean="0">
                          <a:effectLst/>
                          <a:latin typeface="Cambria" pitchFamily="18" charset="0"/>
                        </a:rPr>
                        <a:t>× 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Damage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XS–</a:t>
                      </a:r>
                      <a:endParaRPr lang="en-US" sz="1100" kern="150" dirty="0" smtClean="0">
                        <a:effectLst/>
                        <a:latin typeface="Cambria" pitchFamily="18" charset="0"/>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Damage is resolved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69901009"/>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SEWAGE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30 days.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60days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dirty="0" smtClean="0">
                          <a:effectLst/>
                          <a:latin typeface="Cambria" pitchFamily="18" charset="0"/>
                        </a:rPr>
                        <a:t>× L–</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dirty="0" smtClean="0">
                          <a:effectLst/>
                          <a:latin typeface="Cambria" pitchFamily="18" charset="0"/>
                        </a:rPr>
                        <a:t>× XXXL</a:t>
                      </a:r>
                      <a:r>
                        <a:rPr lang="en-US" sz="1100" kern="150" dirty="0" smtClean="0">
                          <a:effectLst/>
                          <a:latin typeface="Cambria" pitchFamily="18" charset="0"/>
                        </a:rPr>
                        <a:t>–</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Sewage has pooled in the streets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XL–</a:t>
                      </a:r>
                      <a:endParaRPr lang="en-US" sz="1100" kern="150" dirty="0" smtClean="0">
                        <a:effectLst/>
                        <a:latin typeface="Cambria" pitchFamily="18" charset="0"/>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Sewage is cleaned up by locals</a:t>
                      </a:r>
                      <a:endParaRPr lang="en-US" sz="1100" b="1" kern="150" dirty="0" smtClean="0">
                        <a:effectLst/>
                        <a:latin typeface="Cambria" pitchFamily="18" charset="0"/>
                        <a:ea typeface="Times New Roman"/>
                        <a:cs typeface="Tahoma"/>
                      </a:endParaRP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a:t>Activity situations</a:t>
            </a:r>
            <a:r>
              <a:rPr lang="en-US" dirty="0"/>
              <a:t> are circumstances driven by </a:t>
            </a:r>
            <a:r>
              <a:rPr lang="en-US" dirty="0" smtClean="0"/>
              <a:t>group activities</a:t>
            </a:r>
            <a:r>
              <a:rPr lang="en-US" dirty="0"/>
              <a:t>, rather than by environmental 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a:t>Nominal, Active, and 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are necessarily active all of the time, depending on the schedule assumed for the activity.  If GUARD is a 24x7 activity, then the nominal personnel are presumed to be working shifts; only one shift's personnel are actually active at any given time.  This is controlled by the activity's </a:t>
            </a:r>
            <a:r>
              <a:rPr lang="en-US" i="1" dirty="0"/>
              <a:t>number of </a:t>
            </a:r>
            <a:r>
              <a:rPr lang="en-US" i="1" dirty="0" smtClean="0"/>
              <a:t>shifts</a:t>
            </a:r>
            <a:r>
              <a:rPr lang="en-US" dirty="0" smtClean="0"/>
              <a:t>.</a:t>
            </a:r>
            <a:r>
              <a:rPr lang="en-US" i="1" dirty="0" smtClean="0"/>
              <a:t>  </a:t>
            </a:r>
            <a:r>
              <a:rPr lang="en-US" dirty="0"/>
              <a:t>The</a:t>
            </a:r>
            <a:r>
              <a:rPr lang="en-US" i="1" dirty="0"/>
              <a:t> </a:t>
            </a:r>
            <a:r>
              <a:rPr lang="en-US" dirty="0"/>
              <a:t>nominal personnel are divided by this ratio to yield the </a:t>
            </a:r>
            <a:r>
              <a:rPr lang="en-US" i="1" dirty="0"/>
              <a:t>active personnel</a:t>
            </a:r>
            <a:r>
              <a:rPr lang="en-US" dirty="0"/>
              <a:t>.    Finally, the active personnel might or might not be able to work effectively, due to </a:t>
            </a:r>
            <a:r>
              <a:rPr lang="en-US" dirty="0" err="1" smtClean="0"/>
              <a:t>insufficent</a:t>
            </a:r>
            <a:r>
              <a:rPr lang="en-US" dirty="0" smtClean="0"/>
              <a: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4/13/2012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27</a:t>
            </a:fld>
            <a:endParaRPr lang="en-US" dirty="0"/>
          </a:p>
        </p:txBody>
      </p:sp>
    </p:spTree>
    <p:extLst>
      <p:ext uri="{BB962C8B-B14F-4D97-AF65-F5344CB8AC3E}">
        <p14:creationId xmlns:p14="http://schemas.microsoft.com/office/powerpoint/2010/main" val="35775157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4/13/2012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28</a:t>
            </a:fld>
            <a:endParaRPr lang="en-US" dirty="0"/>
          </a:p>
        </p:txBody>
      </p:sp>
    </p:spTree>
    <p:extLst>
      <p:ext uri="{BB962C8B-B14F-4D97-AF65-F5344CB8AC3E}">
        <p14:creationId xmlns:p14="http://schemas.microsoft.com/office/powerpoint/2010/main" val="448069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dirty="0" smtClean="0">
                <a:latin typeface="Courier New" pitchFamily="49" charset="0"/>
                <a:cs typeface="Courier New" pitchFamily="49" charset="0"/>
              </a:rPr>
              <a:t>activity.CIV.*</a:t>
            </a:r>
            <a:r>
              <a:rPr lang="en-US"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4/13/2012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29</a:t>
            </a:fld>
            <a:endParaRPr lang="en-US" dirty="0"/>
          </a:p>
        </p:txBody>
      </p:sp>
    </p:spTree>
    <p:extLst>
      <p:ext uri="{BB962C8B-B14F-4D97-AF65-F5344CB8AC3E}">
        <p14:creationId xmlns:p14="http://schemas.microsoft.com/office/powerpoint/2010/main" val="853026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a:t>
            </a:r>
            <a:r>
              <a:rPr lang="en-US" dirty="0" smtClean="0"/>
              <a:t>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30</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DISPLACED</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a:t>
                      </a:r>
                      <a:r>
                        <a:rPr lang="en-US" sz="1100" kern="150" dirty="0" smtClean="0">
                          <a:effectLst/>
                          <a:latin typeface="Cambria" pitchFamily="18" charset="0"/>
                        </a:rPr>
                        <a:t>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t>
                      </a:r>
                      <a:r>
                        <a:rPr lang="en-US" sz="1100" kern="150" dirty="0" smtClean="0">
                          <a:effectLst/>
                          <a:latin typeface="Cambria" pitchFamily="18" charset="0"/>
                        </a:rPr>
                        <a:t>civilian group conducting the activity.</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a:t>
                      </a:r>
                      <a:r>
                        <a:rPr lang="en-US" sz="1100" i="0" kern="150" baseline="0" dirty="0" smtClean="0">
                          <a:effectLst/>
                          <a:latin typeface="Cambria" pitchFamily="18" charset="0"/>
                          <a:ea typeface="Times New Roman"/>
                          <a:cs typeface="Tahoma"/>
                        </a:rPr>
                        <a:t>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endParaRPr lang="en-US" sz="110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dirty="0" smtClean="0">
                          <a:effectLst/>
                          <a:latin typeface="Cambria" pitchFamily="18" charset="0"/>
                        </a:rPr>
                        <a:t>× M–</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Technically, a refugee is a person displaced to another country who has been granted refugee status by that country.  Hence, we use the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Force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 force group by the group’s owning actor using the ASSIGN tactic.  Each activity (except PRESENCE) has its own security requirement.</a:t>
            </a:r>
          </a:p>
          <a:p>
            <a:pPr marL="0" indent="0">
              <a:buNone/>
            </a:pPr>
            <a:endParaRPr lang="en-US" dirty="0"/>
          </a:p>
          <a:p>
            <a:pPr marL="0" indent="0">
              <a:buNone/>
            </a:pPr>
            <a:r>
              <a:rPr lang="en-US" dirty="0" smtClean="0"/>
              <a:t>The force activity model is governed by the </a:t>
            </a:r>
            <a:r>
              <a:rPr lang="en-US" dirty="0" smtClean="0">
                <a:latin typeface="Courier New" pitchFamily="49" charset="0"/>
                <a:cs typeface="Courier New" pitchFamily="49" charset="0"/>
              </a:rPr>
              <a:t>activity.FRC.*</a:t>
            </a:r>
            <a:r>
              <a:rPr lang="en-US" dirty="0" smtClean="0"/>
              <a:t> 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4/13/2012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32</a:t>
            </a:fld>
            <a:endParaRPr lang="en-US" dirty="0"/>
          </a:p>
        </p:txBody>
      </p:sp>
    </p:spTree>
    <p:extLst>
      <p:ext uri="{BB962C8B-B14F-4D97-AF65-F5344CB8AC3E}">
        <p14:creationId xmlns:p14="http://schemas.microsoft.com/office/powerpoint/2010/main" val="17483937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33</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28369990"/>
              </p:ext>
            </p:extLst>
          </p:nvPr>
        </p:nvGraphicFramePr>
        <p:xfrm>
          <a:off x="457200" y="533400"/>
          <a:ext cx="8229599" cy="2743200"/>
        </p:xfrm>
        <a:graphic>
          <a:graphicData uri="http://schemas.openxmlformats.org/drawingml/2006/table">
            <a:tbl>
              <a:tblPr>
                <a:tableStyleId>{5940675A-B579-460E-94D1-54222C63F5DA}</a:tableStyleId>
              </a:tblPr>
              <a:tblGrid>
                <a:gridCol w="926795"/>
                <a:gridCol w="1913661"/>
                <a:gridCol w="1278634"/>
                <a:gridCol w="1218564"/>
                <a:gridCol w="1270053"/>
                <a:gridCol w="1621892"/>
              </a:tblGrid>
              <a:tr h="1524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Activity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Minimum Security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CHECKPOINT</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CMO_CONSTRUCTION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CMO_DEVELOPMENT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CMO_EDUCATION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CMO_INFRASTRUCTURE</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CMO_LAW_ENFORCEMENT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12/1000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CRIMINAL_ACTIVITIES</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29414122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47130104"/>
              </p:ext>
            </p:extLst>
          </p:nvPr>
        </p:nvGraphicFramePr>
        <p:xfrm>
          <a:off x="457200" y="533400"/>
          <a:ext cx="8229600" cy="45465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CMODEV</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smtClean="0">
                          <a:effectLst/>
                          <a:latin typeface="Cambria" pitchFamily="18" charset="0"/>
                        </a:rPr>
                        <a:t>quad</a:t>
                      </a:r>
                      <a:r>
                        <a:rPr lang="en-US" sz="1000" kern="150" dirty="0" smtClean="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CMOLAW</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CMOOTHER</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 </a:t>
                      </a:r>
                      <a:endParaRPr lang="en-US" sz="1000" kern="150" dirty="0">
                        <a:effectLst/>
                        <a:latin typeface="Cambria" pitchFamily="18" charset="0"/>
                        <a:ea typeface="Times New Roman"/>
                        <a:cs typeface="Tahoma"/>
                      </a:endParaRPr>
                    </a:p>
                  </a:txBody>
                  <a:tcPr marL="52901" marR="52901" marT="0" marB="0"/>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environmental 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47335006"/>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CHECKPOINT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CHKPOINT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a:t>
                      </a:r>
                      <a:r>
                        <a:rPr lang="en-US" sz="1100" b="1" i="0" kern="150" baseline="0" dirty="0" smtClean="0">
                          <a:effectLst/>
                          <a:latin typeface="Cambria" pitchFamily="18" charset="0"/>
                        </a:rPr>
                        <a:t>is </a:t>
                      </a:r>
                      <a:r>
                        <a:rPr lang="en-US" sz="1100" b="1" i="0" kern="150" baseline="0" dirty="0" smtClean="0">
                          <a:effectLst/>
                          <a:latin typeface="Cambria" pitchFamily="18" charset="0"/>
                        </a:rPr>
                        <a:t>an enemy </a:t>
                      </a:r>
                      <a:r>
                        <a:rPr lang="en-US" sz="1100" b="1" i="0" kern="150" baseline="0" dirty="0" smtClean="0">
                          <a:effectLst/>
                          <a:latin typeface="Cambria" pitchFamily="18" charset="0"/>
                        </a:rPr>
                        <a:t>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a:t>
                      </a:r>
                      <a:r>
                        <a:rPr lang="en-US" sz="1100" b="0" i="0" kern="150" baseline="0" dirty="0" smtClean="0">
                          <a:effectLst/>
                          <a:latin typeface="Cambria" pitchFamily="18" charset="0"/>
                        </a:rPr>
                        <a:t>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CMOCONST: CMO—Construction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1747118"/>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CMOCONST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CMODEV: CMO—Development (Light),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84360855"/>
              </p:ext>
            </p:extLst>
          </p:nvPr>
        </p:nvGraphicFramePr>
        <p:xfrm>
          <a:off x="443179" y="533400"/>
          <a:ext cx="8240652" cy="20726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encouraging</a:t>
                      </a:r>
                      <a:r>
                        <a:rPr lang="en-US" sz="1100" kern="150" baseline="0" dirty="0" smtClean="0">
                          <a:solidFill>
                            <a:schemeClr val="tx1"/>
                          </a:solidFill>
                          <a:effectLst/>
                          <a:latin typeface="Cambria" pitchFamily="18" charset="0"/>
                        </a:rPr>
                        <a:t> light development.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CMO_DEVELOPMENT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CMODEV</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encouraging light development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algn="ctr">
                        <a:spcBef>
                          <a:spcPts val="0"/>
                        </a:spcBef>
                        <a:spcAft>
                          <a:spcPts val="0"/>
                        </a:spcAft>
                      </a:pPr>
                      <a:r>
                        <a:rPr lang="en-US" sz="1100" kern="150" dirty="0" smtClean="0">
                          <a:effectLst/>
                          <a:latin typeface="Cambria" pitchFamily="18" charset="0"/>
                        </a:rPr>
                        <a:t>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0094915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CMOEDU: CMO—Education,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78079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CMOEDU</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CMOEMP: CMO—Employment,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31460086"/>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CMOEMP</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993605811"/>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kern="150" dirty="0" err="1">
                          <a:effectLst/>
                          <a:latin typeface="Courier New" pitchFamily="49"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kern="150" dirty="0">
                          <a:effectLst/>
                          <a:latin typeface="Cambria" pitchFamily="18" charset="0"/>
                        </a:rPr>
                        <a:t>1.1: Civilian casualties </a:t>
                      </a:r>
                      <a:r>
                        <a:rPr lang="en-US" sz="1100" kern="150" dirty="0" smtClean="0">
                          <a:effectLst/>
                          <a:latin typeface="Cambria" pitchFamily="18" charset="0"/>
                        </a:rPr>
                        <a:t>taken</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kern="150" dirty="0" err="1">
                          <a:effectLst/>
                          <a:latin typeface="Courier New" pitchFamily="49"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a:effectLst/>
                          <a:latin typeface="Cambria" pitchFamily="18" charset="0"/>
                        </a:rPr>
                        <a:t>2. Casualties to Civilians: Cooperation Effects</a:t>
                      </a:r>
                      <a:endParaRPr lang="en-US" sz="1100" b="1" kern="15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kern="150">
                          <a:effectLst/>
                          <a:latin typeface="Cambria" pitchFamily="18" charset="0"/>
                        </a:rPr>
                        <a:t>2.1 Civilian casualties taken from force group</a:t>
                      </a:r>
                      <a:endParaRPr lang="en-US" sz="1100" kern="15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CMOIND: CMO—Industry,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8057187"/>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CMOIND</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CMOINF: CMO—Infrastructure,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95265893"/>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CMOINF</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CMOLAW: CMO—Law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9111073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CMO_LAW_ENFORCEMENT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CMOLAW</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CMOMED: CMO—Health Care,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76635382"/>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providing health 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CMO_HEALTH</a:t>
                      </a:r>
                      <a:r>
                        <a:rPr lang="en-US" sz="1100" baseline="0" dirty="0" smtClean="0">
                          <a:latin typeface="Cambria" pitchFamily="18" charset="0"/>
                        </a:rPr>
                        <a:t>_CARE</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CMOMED</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0.75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CMOOTHER: CMO—Other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82694917"/>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doing other CMO activities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CMOOTHER</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8294355"/>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COERCION</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CRIMINAL: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2976297"/>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CRIMINAL_ACTIVITIES</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CRIMINAL</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a:t>
                      </a:r>
                      <a:r>
                        <a:rPr lang="en-US" sz="11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29778554"/>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CURFEW</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a:t>
                      </a:r>
                      <a:r>
                        <a:rPr lang="en-US" sz="1100" b="1" i="0" kern="150" baseline="0" dirty="0" smtClean="0">
                          <a:effectLst/>
                          <a:latin typeface="Cambria" pitchFamily="18" charset="0"/>
                        </a:rPr>
                        <a:t>is </a:t>
                      </a:r>
                      <a:r>
                        <a:rPr lang="en-US" sz="1100" b="1" i="0" kern="150" baseline="0" dirty="0" smtClean="0">
                          <a:effectLst/>
                          <a:latin typeface="Cambria" pitchFamily="18" charset="0"/>
                        </a:rPr>
                        <a:t>an enemy </a:t>
                      </a:r>
                      <a:r>
                        <a:rPr lang="en-US" sz="1100" b="1" i="0" kern="150" baseline="0" dirty="0" smtClean="0">
                          <a:effectLst/>
                          <a:latin typeface="Cambria" pitchFamily="18" charset="0"/>
                        </a:rPr>
                        <a:t>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a:t>
                      </a:r>
                      <a:r>
                        <a:rPr lang="en-US" sz="1100" b="0" i="0" kern="150" baseline="0" dirty="0" smtClean="0">
                          <a:effectLst/>
                          <a:latin typeface="Cambria" pitchFamily="18" charset="0"/>
                        </a:rPr>
                        <a:t>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3572921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GUARD</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50820590"/>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PATROL</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p>
          <a:p>
            <a:pPr marL="0" indent="0">
              <a:buNone/>
            </a:pPr>
            <a:r>
              <a:rPr lang="en-US" dirty="0"/>
              <a:t> </a:t>
            </a:r>
          </a:p>
          <a:p>
            <a:pPr marL="0" indent="0">
              <a:buNone/>
            </a:pPr>
            <a:r>
              <a:rPr lang="en-US" b="1" dirty="0"/>
              <a:t>Spawning of Environmental Situations:</a:t>
            </a:r>
            <a:r>
              <a:rPr lang="en-US" dirty="0"/>
              <a:t>  Certain environmental situations, if left unresolved for a sufficient period of time, will spawn additional environmental situations.  A contaminated food supply, for example, will spawn disease.</a:t>
            </a:r>
          </a:p>
          <a:p>
            <a:pPr marL="0" indent="0">
              <a:buNone/>
            </a:pPr>
            <a:r>
              <a:rPr lang="en-US" dirty="0"/>
              <a:t> </a:t>
            </a:r>
          </a:p>
          <a:p>
            <a:pPr marL="0" indent="0">
              <a:buNone/>
            </a:pPr>
            <a:r>
              <a:rPr lang="en-US" b="1" dirty="0"/>
              <a:t>Mitigation 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r>
              <a:rPr lang="en-US" dirty="0" smtClean="0"/>
              <a:t>).</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Athena 4, 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reward the locals for resolving the situation by local effort.  The former function happens automatically in Athena 4, 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4/11/2012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37785221"/>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PRESENCE</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0.25</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 force group’s presence always affects a neighborhood, whether it is engaged in other activities or not.</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6441609"/>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a:t>
                      </a: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PSYOP</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a:t>
                      </a:r>
                      <a:r>
                        <a:rPr lang="en-US" sz="1100" kern="150" dirty="0" smtClean="0">
                          <a:effectLst/>
                          <a:latin typeface="Cambria" pitchFamily="18" charset="0"/>
                        </a:rPr>
                        <a:t>0.1</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a:t>
                      </a:r>
                      <a:r>
                        <a:rPr lang="en-US" sz="1100" b="1" kern="150" dirty="0" smtClean="0">
                          <a:effectLst/>
                          <a:latin typeface="Cambria" pitchFamily="18" charset="0"/>
                        </a:rPr>
                        <a:t>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a:t>
                      </a:r>
                      <a:r>
                        <a:rPr lang="en-US" sz="1100" b="1" i="0" kern="150" baseline="0" dirty="0" smtClean="0">
                          <a:effectLst/>
                          <a:latin typeface="Cambria" pitchFamily="18" charset="0"/>
                        </a:rPr>
                        <a:t>is </a:t>
                      </a:r>
                      <a:r>
                        <a:rPr lang="en-US" sz="1100" b="1" i="0" kern="150" baseline="0" dirty="0" smtClean="0">
                          <a:effectLst/>
                          <a:latin typeface="Cambria" pitchFamily="18" charset="0"/>
                        </a:rPr>
                        <a:t>an enemy </a:t>
                      </a:r>
                      <a:r>
                        <a:rPr lang="en-US" sz="1100" b="1" i="0" kern="150" baseline="0" dirty="0" smtClean="0">
                          <a:effectLst/>
                          <a:latin typeface="Cambria" pitchFamily="18" charset="0"/>
                        </a:rPr>
                        <a:t>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a:t>
                      </a:r>
                      <a:r>
                        <a:rPr lang="en-US" sz="1100" b="0" i="0" kern="150" baseline="0" dirty="0" smtClean="0">
                          <a:effectLst/>
                          <a:latin typeface="Cambria" pitchFamily="18" charset="0"/>
                        </a:rPr>
                        <a:t>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31690739"/>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XXXS–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XL–</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XL–</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XL–</a:t>
                      </a:r>
                      <a:endParaRPr lang="en-US" sz="1100" kern="15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32602350"/>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4/13/2012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7747612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Spawns:</a:t>
                      </a:r>
                      <a:r>
                        <a:rPr lang="en-US" sz="1100" b="0" kern="150" baseline="0" dirty="0" smtClean="0">
                          <a:effectLst/>
                          <a:latin typeface="Cambria" pitchFamily="18" charset="0"/>
                          <a:ea typeface="Times New Roman"/>
                          <a:cs typeface="Tahoma"/>
                        </a:rPr>
                        <a:t> DISEASE after 1 week.  </a:t>
                      </a: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10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r>
                        <a:rPr lang="en-US" sz="110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a:t>
            </a:r>
            <a:r>
              <a:rPr lang="en-US" sz="1400" b="1" dirty="0" smtClean="0">
                <a:latin typeface="Arial" pitchFamily="34" charset="0"/>
                <a:cs typeface="Arial" pitchFamily="34" charset="0"/>
              </a:rPr>
              <a:t>Contaminated </a:t>
            </a:r>
            <a:r>
              <a:rPr lang="en-US" sz="1400" b="1" dirty="0" smtClean="0">
                <a:latin typeface="Arial" pitchFamily="34" charset="0"/>
                <a:cs typeface="Arial" pitchFamily="34" charset="0"/>
              </a:rPr>
              <a:t>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4/12/2012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679506"/>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a:t>
                      </a:r>
                      <a:r>
                        <a:rPr lang="en-US" sz="1100" kern="150" dirty="0" smtClean="0">
                          <a:solidFill>
                            <a:schemeClr val="tx1"/>
                          </a:solidFill>
                          <a:effectLst/>
                          <a:latin typeface="Cambria" pitchFamily="18" charset="0"/>
                        </a:rPr>
                        <a:t>water supply </a:t>
                      </a:r>
                      <a:r>
                        <a:rPr lang="en-US" sz="1100" kern="150" dirty="0" smtClean="0">
                          <a:solidFill>
                            <a:schemeClr val="tx1"/>
                          </a:solidFill>
                          <a:effectLst/>
                          <a:latin typeface="Cambria" pitchFamily="18" charset="0"/>
                        </a:rPr>
                        <a:t>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a:t>
                      </a:r>
                      <a:r>
                        <a:rPr lang="en-US" sz="1100" kern="150" dirty="0" smtClean="0">
                          <a:effectLst/>
                          <a:latin typeface="Cambria" pitchFamily="18" charset="0"/>
                        </a:rPr>
                        <a:t>THIRST</a:t>
                      </a:r>
                      <a:endParaRPr lang="en-US" sz="1100" kern="150" dirty="0" smtClean="0">
                        <a:effectLst/>
                        <a:latin typeface="Cambria" pitchFamily="18" charset="0"/>
                      </a:endParaRP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Spawns:</a:t>
                      </a:r>
                      <a:r>
                        <a:rPr lang="en-US" sz="1100" b="0" kern="150" baseline="0" dirty="0" smtClean="0">
                          <a:solidFill>
                            <a:schemeClr val="tx1"/>
                          </a:solidFill>
                          <a:effectLst/>
                          <a:latin typeface="Cambria" pitchFamily="18" charset="0"/>
                          <a:ea typeface="Times New Roman"/>
                          <a:cs typeface="Tahoma"/>
                        </a:rPr>
                        <a:t> DISEASE after 1 week.  </a:t>
                      </a: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a:t>
                      </a:r>
                      <a:r>
                        <a:rPr lang="en-US" sz="1100" b="0" kern="150" baseline="0" dirty="0" smtClean="0">
                          <a:solidFill>
                            <a:schemeClr val="tx1"/>
                          </a:solidFill>
                          <a:effectLst/>
                          <a:latin typeface="Cambria" pitchFamily="18" charset="0"/>
                          <a:ea typeface="Times New Roman"/>
                          <a:cs typeface="Tahoma"/>
                        </a:rPr>
                        <a:t>5 </a:t>
                      </a:r>
                      <a:r>
                        <a:rPr lang="en-US" sz="1100" b="0" kern="150" baseline="0" dirty="0" smtClean="0">
                          <a:solidFill>
                            <a:schemeClr val="tx1"/>
                          </a:solidFill>
                          <a:effectLst/>
                          <a:latin typeface="Cambria" pitchFamily="18" charset="0"/>
                          <a:ea typeface="Times New Roman"/>
                          <a:cs typeface="Tahoma"/>
                        </a:rPr>
                        <a:t>days (TBD)</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b="0" kern="150" dirty="0" smtClean="0">
                          <a:solidFill>
                            <a:schemeClr val="tx1"/>
                          </a:solidFill>
                          <a:effectLst/>
                          <a:latin typeface="Cambria" pitchFamily="18" charset="0"/>
                          <a:ea typeface="Times New Roman"/>
                          <a:cs typeface="Tahoma"/>
                        </a:rPr>
                        <a:t>,</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a:t>
                      </a:r>
                      <a:r>
                        <a:rPr lang="en-US" sz="1100" b="0" kern="150" dirty="0" smtClean="0">
                          <a:solidFill>
                            <a:schemeClr val="tx1"/>
                          </a:solidFill>
                          <a:effectLst/>
                          <a:latin typeface="Cambria" pitchFamily="18" charset="0"/>
                          <a:ea typeface="Times New Roman"/>
                          <a:cs typeface="Tahoma"/>
                        </a:rPr>
                        <a:t>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a:t>
                      </a:r>
                      <a:r>
                        <a:rPr lang="en-US" sz="1100" b="1" kern="150" dirty="0" smtClean="0">
                          <a:effectLst/>
                          <a:latin typeface="Cambria" pitchFamily="18" charset="0"/>
                        </a:rPr>
                        <a:t>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a:t>
                      </a:r>
                      <a:r>
                        <a:rPr lang="en-US" sz="1100" b="1" kern="150" dirty="0" smtClean="0">
                          <a:effectLst/>
                          <a:latin typeface="Cambria" pitchFamily="18" charset="0"/>
                        </a:rPr>
                        <a:t>Water </a:t>
                      </a:r>
                      <a:r>
                        <a:rPr lang="en-US" sz="1100" b="1" kern="150" dirty="0" smtClean="0">
                          <a:effectLst/>
                          <a:latin typeface="Cambria" pitchFamily="18" charset="0"/>
                        </a:rPr>
                        <a:t>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a:t>
                      </a:r>
                      <a:r>
                        <a:rPr lang="en-US" sz="1100" b="1" kern="150" dirty="0" smtClean="0">
                          <a:effectLst/>
                          <a:latin typeface="Cambria" pitchFamily="18" charset="0"/>
                          <a:ea typeface="Times New Roman"/>
                          <a:cs typeface="Tahoma"/>
                        </a:rPr>
                        <a:t>Water contamination </a:t>
                      </a:r>
                      <a:r>
                        <a:rPr lang="en-US" sz="1100" b="1" kern="150" dirty="0" smtClean="0">
                          <a:effectLst/>
                          <a:latin typeface="Cambria" pitchFamily="18" charset="0"/>
                          <a:ea typeface="Times New Roman"/>
                          <a:cs typeface="Tahoma"/>
                        </a:rPr>
                        <a:t>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kern="150" dirty="0" smtClean="0">
                          <a:effectLst/>
                          <a:latin typeface="Cambria" pitchFamily="18" charset="0"/>
                        </a:rPr>
                        <a:t>S</a:t>
                      </a:r>
                      <a:r>
                        <a:rPr lang="en-US" sz="110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4044</TotalTime>
  <Words>6735</Words>
  <Application>Microsoft Office PowerPoint</Application>
  <PresentationFormat>Letter Paper (8.5x11 in)</PresentationFormat>
  <Paragraphs>2459</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Athena 4 Rule Sets</vt:lpstr>
      <vt:lpstr>1.  Introduction</vt:lpstr>
      <vt:lpstr>2. Casualties</vt:lpstr>
      <vt:lpstr>CIVCAS: Civilian Casualties</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5.  Activity Situations</vt:lpstr>
      <vt:lpstr>5.  Activity Situations (continued)</vt:lpstr>
      <vt:lpstr>5.1  Civilian Activities</vt:lpstr>
      <vt:lpstr>Rule Set Summary: Civilian Activity Situations</vt:lpstr>
      <vt:lpstr>DISPLACED: Displaced Persons/Refugees</vt:lpstr>
      <vt:lpstr>5.2  Force Activities</vt:lpstr>
      <vt:lpstr>Rule Set Summary: Force Activity Situations, Activity Parameters</vt:lpstr>
      <vt:lpstr>Rule Set Summary: Force Activity Situations, Attitude Effects</vt:lpstr>
      <vt:lpstr>CHKPOINT: Checkpoint/Control Point</vt:lpstr>
      <vt:lpstr>CMOCONST: CMO—Construction by Force Group</vt:lpstr>
      <vt:lpstr>CMODEV: CMO—Development (Light), by Force Group</vt:lpstr>
      <vt:lpstr>CMOEDU: CMO—Education, by Force Group</vt:lpstr>
      <vt:lpstr>CMOEMP: CMO—Employment, by Force Group</vt:lpstr>
      <vt:lpstr>CMOIND: CMO—Industry, by Force Group</vt:lpstr>
      <vt:lpstr>CMOINF: CMO—Infrastructure, by Force Group</vt:lpstr>
      <vt:lpstr>CMOLAW: CMO—Law Enforcement, by Force Group</vt:lpstr>
      <vt:lpstr>CMOMED: CMO—Health Care, by Force Group</vt:lpstr>
      <vt:lpstr>CMOOTHER: CMO—Other by Force Group</vt:lpstr>
      <vt:lpstr>COERCION: Coercion</vt:lpstr>
      <vt:lpstr>CRIMINAL: Criminal Activities</vt:lpstr>
      <vt:lpstr>CURFEW: Curfew</vt:lpstr>
      <vt:lpstr>GUARD: Guard</vt:lpstr>
      <vt:lpstr>PATROL: Patrol</vt:lpstr>
      <vt:lpstr>PRESENCE: Mere Presence of Force Units</vt:lpstr>
      <vt:lpstr>PSYOP: Psychological Operations</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148</cp:revision>
  <cp:lastPrinted>2012-04-13T17:55:44Z</cp:lastPrinted>
  <dcterms:created xsi:type="dcterms:W3CDTF">2012-04-10T21:20:22Z</dcterms:created>
  <dcterms:modified xsi:type="dcterms:W3CDTF">2012-04-13T21:46:02Z</dcterms:modified>
</cp:coreProperties>
</file>