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89" r:id="rId6"/>
    <p:sldId id="290" r:id="rId7"/>
    <p:sldId id="285" r:id="rId8"/>
    <p:sldId id="263" r:id="rId9"/>
    <p:sldId id="270" r:id="rId10"/>
    <p:sldId id="269" r:id="rId11"/>
    <p:sldId id="288" r:id="rId12"/>
    <p:sldId id="277" r:id="rId13"/>
    <p:sldId id="282" r:id="rId14"/>
    <p:sldId id="281" r:id="rId15"/>
    <p:sldId id="262" r:id="rId16"/>
    <p:sldId id="287" r:id="rId17"/>
    <p:sldId id="273" r:id="rId18"/>
    <p:sldId id="260" r:id="rId19"/>
    <p:sldId id="267" r:id="rId20"/>
    <p:sldId id="278" r:id="rId21"/>
    <p:sldId id="280" r:id="rId22"/>
    <p:sldId id="279" r:id="rId23"/>
    <p:sldId id="286" r:id="rId24"/>
    <p:sldId id="274" r:id="rId25"/>
    <p:sldId id="261" r:id="rId26"/>
    <p:sldId id="284" r:id="rId27"/>
    <p:sldId id="272" r:id="rId28"/>
    <p:sldId id="259" r:id="rId29"/>
    <p:sldId id="275" r:id="rId30"/>
    <p:sldId id="268" r:id="rId31"/>
    <p:sldId id="265" r:id="rId32"/>
    <p:sldId id="283" r:id="rId33"/>
    <p:sldId id="276" r:id="rId34"/>
    <p:sldId id="258" r:id="rId35"/>
    <p:sldId id="27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65" autoAdjust="0"/>
    <p:restoredTop sz="94673" autoAdjust="0"/>
  </p:normalViewPr>
  <p:slideViewPr>
    <p:cSldViewPr>
      <p:cViewPr>
        <p:scale>
          <a:sx n="120" d="100"/>
          <a:sy n="120" d="100"/>
        </p:scale>
        <p:origin x="-330" y="-15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94359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2689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101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tabLst>
                <a:tab pos="8004175" algn="r"/>
              </a:tabLst>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1600"/>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9703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6B-40B1-41E0-83BD-82A8E49E3AA9}"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4890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676B-40B1-41E0-83BD-82A8E49E3AA9}" type="datetimeFigureOut">
              <a:rPr lang="en-US" smtClean="0"/>
              <a:t>8/15/2012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2195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E676B-40B1-41E0-83BD-82A8E49E3AA9}" type="datetimeFigureOut">
              <a:rPr lang="en-US" smtClean="0"/>
              <a:t>8/15/2012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9160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E676B-40B1-41E0-83BD-82A8E49E3AA9}" type="datetimeFigureOut">
              <a:rPr lang="en-US" smtClean="0"/>
              <a:t>8/15/2012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2356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676B-40B1-41E0-83BD-82A8E49E3AA9}" type="datetimeFigureOut">
              <a:rPr lang="en-US" smtClean="0"/>
              <a:t>8/15/2012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4640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39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0293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676B-40B1-41E0-83BD-82A8E49E3AA9}" type="datetimeFigureOut">
              <a:rPr lang="en-US" smtClean="0"/>
              <a:t>8/15/2012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35E4-5FDE-474E-96D8-4A7ADE6D19FF}" type="slidenum">
              <a:rPr lang="en-US" smtClean="0"/>
              <a:t>‹#›</a:t>
            </a:fld>
            <a:endParaRPr lang="en-US"/>
          </a:p>
        </p:txBody>
      </p:sp>
    </p:spTree>
    <p:extLst>
      <p:ext uri="{BB962C8B-B14F-4D97-AF65-F5344CB8AC3E}">
        <p14:creationId xmlns:p14="http://schemas.microsoft.com/office/powerpoint/2010/main" val="10299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Athena Idea List, 8/3/2012</a:t>
            </a:r>
            <a:endParaRPr lang="en-US" dirty="0"/>
          </a:p>
        </p:txBody>
      </p:sp>
      <p:sp>
        <p:nvSpPr>
          <p:cNvPr id="3" name="Subtitle 2"/>
          <p:cNvSpPr>
            <a:spLocks noGrp="1"/>
          </p:cNvSpPr>
          <p:nvPr>
            <p:ph type="subTitle" idx="1"/>
          </p:nvPr>
        </p:nvSpPr>
        <p:spPr/>
        <p:txBody>
          <a:bodyPr/>
          <a:lstStyle/>
          <a:p>
            <a:r>
              <a:rPr lang="en-US" dirty="0" smtClean="0"/>
              <a:t>Will Duquette</a:t>
            </a:r>
            <a:endParaRPr lang="en-US" dirty="0"/>
          </a:p>
        </p:txBody>
      </p:sp>
    </p:spTree>
    <p:extLst>
      <p:ext uri="{BB962C8B-B14F-4D97-AF65-F5344CB8AC3E}">
        <p14:creationId xmlns:p14="http://schemas.microsoft.com/office/powerpoint/2010/main" val="4208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	3/9/12</a:t>
            </a:r>
            <a:endParaRPr lang="en-US" dirty="0"/>
          </a:p>
        </p:txBody>
      </p:sp>
      <p:sp>
        <p:nvSpPr>
          <p:cNvPr id="3" name="Content Placeholder 2"/>
          <p:cNvSpPr>
            <a:spLocks noGrp="1"/>
          </p:cNvSpPr>
          <p:nvPr>
            <p:ph idx="1"/>
          </p:nvPr>
        </p:nvSpPr>
        <p:spPr/>
        <p:txBody>
          <a:bodyPr/>
          <a:lstStyle/>
          <a:p>
            <a:r>
              <a:rPr lang="en-US" dirty="0" smtClean="0"/>
              <a:t>Define a VARIABLE condition that compares the value of a named variable with some other value.</a:t>
            </a:r>
          </a:p>
          <a:p>
            <a:pPr lvl="1"/>
            <a:r>
              <a:rPr lang="en-US" dirty="0" smtClean="0"/>
              <a:t>Condition variables are set by a SETVAR tactic.</a:t>
            </a:r>
          </a:p>
          <a:p>
            <a:pPr lvl="1"/>
            <a:r>
              <a:rPr lang="en-US" dirty="0" smtClean="0"/>
              <a:t>Condition variables have a value that’s a text string.</a:t>
            </a:r>
          </a:p>
          <a:p>
            <a:pPr lvl="1"/>
            <a:r>
              <a:rPr lang="en-US" dirty="0" smtClean="0"/>
              <a:t>A strategy can be controlled by a set of condition variables, which are set by tactics when conditions are right.</a:t>
            </a:r>
          </a:p>
          <a:p>
            <a:pPr lvl="1"/>
            <a:r>
              <a:rPr lang="en-US" dirty="0" smtClean="0"/>
              <a:t>A value set by SETVAR will affect lower priority tactics during the same phase.</a:t>
            </a:r>
          </a:p>
          <a:p>
            <a:pPr lvl="2"/>
            <a:r>
              <a:rPr lang="en-US" dirty="0" smtClean="0"/>
              <a:t>Thus, the SETVAR tactics go at the top of the strategy, and control what goes on further down.</a:t>
            </a:r>
          </a:p>
          <a:p>
            <a:r>
              <a:rPr lang="en-US" dirty="0" smtClean="0"/>
              <a:t>Questions:</a:t>
            </a:r>
          </a:p>
          <a:p>
            <a:pPr lvl="1"/>
            <a:r>
              <a:rPr lang="en-US" dirty="0" smtClean="0"/>
              <a:t>Isn’t a goal already a sort of condition variable?</a:t>
            </a:r>
          </a:p>
          <a:p>
            <a:pPr lvl="2"/>
            <a:r>
              <a:rPr lang="en-US" dirty="0" smtClean="0"/>
              <a:t>MET and UNMET already indicate when a specified set of conditions is met or unmet.</a:t>
            </a:r>
          </a:p>
          <a:p>
            <a:pPr lvl="2"/>
            <a:r>
              <a:rPr lang="en-US" dirty="0" smtClean="0"/>
              <a:t>So perhaps this condition isn’t necessary.</a:t>
            </a:r>
          </a:p>
          <a:p>
            <a:pPr lvl="2"/>
            <a:r>
              <a:rPr lang="en-US" dirty="0" smtClean="0"/>
              <a:t>On other hand: conditions are re-evaluated every time step.  Variables need not be set every time step.</a:t>
            </a:r>
          </a:p>
          <a:p>
            <a:endParaRPr lang="en-US" dirty="0"/>
          </a:p>
        </p:txBody>
      </p:sp>
    </p:spTree>
    <p:extLst>
      <p:ext uri="{BB962C8B-B14F-4D97-AF65-F5344CB8AC3E}">
        <p14:creationId xmlns:p14="http://schemas.microsoft.com/office/powerpoint/2010/main" val="173072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Variable Infrastructure</a:t>
            </a:r>
            <a:endParaRPr lang="en-US" dirty="0"/>
          </a:p>
        </p:txBody>
      </p:sp>
      <p:sp>
        <p:nvSpPr>
          <p:cNvPr id="3" name="Content Placeholder 2"/>
          <p:cNvSpPr>
            <a:spLocks noGrp="1"/>
          </p:cNvSpPr>
          <p:nvPr>
            <p:ph idx="1"/>
          </p:nvPr>
        </p:nvSpPr>
        <p:spPr/>
        <p:txBody>
          <a:bodyPr/>
          <a:lstStyle/>
          <a:p>
            <a:r>
              <a:rPr lang="en-US" dirty="0" smtClean="0"/>
              <a:t>Improve the existing display variable infrastructure:</a:t>
            </a:r>
          </a:p>
          <a:p>
            <a:pPr lvl="1"/>
            <a:r>
              <a:rPr lang="en-US" dirty="0" smtClean="0"/>
              <a:t>Easier definition of new display variables</a:t>
            </a:r>
          </a:p>
          <a:p>
            <a:pPr lvl="1"/>
            <a:r>
              <a:rPr lang="en-US" dirty="0" smtClean="0"/>
              <a:t>Easier definition of new classes of display variable (e.g., </a:t>
            </a:r>
            <a:r>
              <a:rPr lang="en-US" dirty="0" err="1" smtClean="0"/>
              <a:t>nbhood</a:t>
            </a:r>
            <a:r>
              <a:rPr lang="en-US" dirty="0" smtClean="0"/>
              <a:t> vs. time series)</a:t>
            </a:r>
          </a:p>
          <a:p>
            <a:pPr lvl="1"/>
            <a:r>
              <a:rPr lang="en-US" dirty="0" err="1" smtClean="0"/>
              <a:t>Dynaforms</a:t>
            </a:r>
            <a:r>
              <a:rPr lang="en-US" dirty="0" smtClean="0"/>
              <a:t> for choosing display variables</a:t>
            </a:r>
          </a:p>
          <a:p>
            <a:r>
              <a:rPr lang="en-US" dirty="0" smtClean="0"/>
              <a:t>Preliminary Conclusions</a:t>
            </a:r>
          </a:p>
          <a:p>
            <a:pPr lvl="1"/>
            <a:r>
              <a:rPr lang="en-US" dirty="0" smtClean="0"/>
              <a:t>Returning a view allows using SQL for data reduction, which makes sense; we don’t want to recreate SQL capabilities in </a:t>
            </a:r>
            <a:r>
              <a:rPr lang="en-US" dirty="0" err="1" smtClean="0"/>
              <a:t>Tcl</a:t>
            </a:r>
            <a:r>
              <a:rPr lang="en-US" dirty="0" smtClean="0"/>
              <a:t>.</a:t>
            </a:r>
          </a:p>
          <a:p>
            <a:pPr lvl="1"/>
            <a:r>
              <a:rPr lang="en-US" dirty="0" smtClean="0"/>
              <a:t>Returning a dynamically created view makes sense.  </a:t>
            </a:r>
          </a:p>
          <a:p>
            <a:pPr lvl="2"/>
            <a:r>
              <a:rPr lang="en-US" dirty="0" smtClean="0"/>
              <a:t>There are hundreds or thousands of display variables (once indices are specified).</a:t>
            </a:r>
          </a:p>
          <a:p>
            <a:pPr lvl="2"/>
            <a:r>
              <a:rPr lang="en-US" dirty="0" smtClean="0"/>
              <a:t>We will never use all of them in one run of the app.</a:t>
            </a:r>
          </a:p>
          <a:p>
            <a:pPr lvl="2"/>
            <a:r>
              <a:rPr lang="en-US" dirty="0" smtClean="0"/>
              <a:t>Even if we did, we don’t want to create them all at once at start-up.</a:t>
            </a:r>
          </a:p>
          <a:p>
            <a:pPr lvl="1"/>
            <a:r>
              <a:rPr lang="en-US" dirty="0" smtClean="0"/>
              <a:t>Composite views don’t make sense.  They improve performance, but:</a:t>
            </a:r>
          </a:p>
          <a:p>
            <a:pPr lvl="2"/>
            <a:r>
              <a:rPr lang="en-US" dirty="0" smtClean="0"/>
              <a:t>Don’t work for time series; and time series queries are bigger.</a:t>
            </a:r>
          </a:p>
          <a:p>
            <a:pPr lvl="2"/>
            <a:r>
              <a:rPr lang="en-US" dirty="0" smtClean="0"/>
              <a:t>Parsing is the problem; we aren’t creating views in a tight loop, so parsing is constant time even if we use multiple views.</a:t>
            </a:r>
          </a:p>
          <a:p>
            <a:r>
              <a:rPr lang="en-US" dirty="0" smtClean="0"/>
              <a:t>Desires</a:t>
            </a:r>
          </a:p>
          <a:p>
            <a:pPr lvl="1"/>
            <a:r>
              <a:rPr lang="en-US" dirty="0" smtClean="0"/>
              <a:t>Would like to simplify validation of display variables.</a:t>
            </a:r>
          </a:p>
          <a:p>
            <a:pPr lvl="1"/>
            <a:r>
              <a:rPr lang="en-US" dirty="0" smtClean="0"/>
              <a:t>Would like to simplify definition of display variables.</a:t>
            </a:r>
          </a:p>
          <a:p>
            <a:pPr lvl="1"/>
            <a:r>
              <a:rPr lang="en-US" dirty="0" smtClean="0"/>
              <a:t>Would like to link </a:t>
            </a:r>
            <a:r>
              <a:rPr lang="en-US" dirty="0" err="1" smtClean="0"/>
              <a:t>dynaforms</a:t>
            </a:r>
            <a:r>
              <a:rPr lang="en-US" dirty="0" smtClean="0"/>
              <a:t> with set of display variables with minimal duplication </a:t>
            </a:r>
            <a:r>
              <a:rPr lang="en-US" smtClean="0"/>
              <a:t>of effort.</a:t>
            </a:r>
            <a:endParaRPr lang="en-US" dirty="0" smtClean="0"/>
          </a:p>
        </p:txBody>
      </p:sp>
    </p:spTree>
    <p:extLst>
      <p:ext uri="{BB962C8B-B14F-4D97-AF65-F5344CB8AC3E}">
        <p14:creationId xmlns:p14="http://schemas.microsoft.com/office/powerpoint/2010/main" val="134416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CONDITION:CREATE, </a:t>
            </a:r>
            <a:r>
              <a:rPr lang="en-US" dirty="0" smtClean="0"/>
              <a:t>CONDITION:UPDATE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condition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conditions; the “which condition type” dialog goes away.</a:t>
            </a:r>
          </a:p>
          <a:p>
            <a:pPr lvl="1"/>
            <a:r>
              <a:rPr lang="en-US" dirty="0" smtClean="0"/>
              <a:t>Can change the condition type when editing an existing condition.</a:t>
            </a:r>
          </a:p>
          <a:p>
            <a:pPr lvl="1"/>
            <a:r>
              <a:rPr lang="en-US" dirty="0" smtClean="0"/>
              <a:t>Many fewer order dialogs to implement and manage.</a:t>
            </a:r>
          </a:p>
          <a:p>
            <a:pPr lvl="1"/>
            <a:r>
              <a:rPr lang="en-US" dirty="0" smtClean="0"/>
              <a:t>Paves the way for In-Browser Condition Editing.</a:t>
            </a:r>
            <a:endParaRPr lang="en-US" dirty="0"/>
          </a:p>
        </p:txBody>
      </p:sp>
    </p:spTree>
    <p:extLst>
      <p:ext uri="{BB962C8B-B14F-4D97-AF65-F5344CB8AC3E}">
        <p14:creationId xmlns:p14="http://schemas.microsoft.com/office/powerpoint/2010/main" val="2192990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PAYLOAD:CREATE</a:t>
            </a:r>
            <a:r>
              <a:rPr lang="en-US" dirty="0"/>
              <a:t>, </a:t>
            </a:r>
            <a:r>
              <a:rPr lang="en-US" dirty="0" smtClean="0"/>
              <a:t>PAYLOAD:UPDATE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payload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payloads; the “which payload type” dialog goes away.</a:t>
            </a:r>
          </a:p>
          <a:p>
            <a:pPr lvl="1"/>
            <a:r>
              <a:rPr lang="en-US" dirty="0" smtClean="0"/>
              <a:t>Can change the payload type when editing an existing payload.</a:t>
            </a:r>
          </a:p>
          <a:p>
            <a:pPr lvl="1"/>
            <a:r>
              <a:rPr lang="en-US" dirty="0" smtClean="0"/>
              <a:t>Many fewer order dialogs to implement and manage.</a:t>
            </a:r>
          </a:p>
          <a:p>
            <a:pPr lvl="1"/>
            <a:r>
              <a:rPr lang="en-US" dirty="0" smtClean="0"/>
              <a:t>Paves the way for In-Browser Payload Editing.</a:t>
            </a:r>
            <a:endParaRPr lang="en-US" dirty="0"/>
          </a:p>
        </p:txBody>
      </p:sp>
    </p:spTree>
    <p:extLst>
      <p:ext uri="{BB962C8B-B14F-4D97-AF65-F5344CB8AC3E}">
        <p14:creationId xmlns:p14="http://schemas.microsoft.com/office/powerpoint/2010/main" val="380106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TACTIC:CREATE</a:t>
            </a:r>
            <a:r>
              <a:rPr lang="en-US" dirty="0"/>
              <a:t>, </a:t>
            </a:r>
            <a:r>
              <a:rPr lang="en-US" dirty="0" smtClean="0"/>
              <a:t>TACTIC:UPDATE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tactic.</a:t>
            </a:r>
          </a:p>
          <a:p>
            <a:pPr lvl="1"/>
            <a:r>
              <a:rPr lang="en-US" dirty="0" smtClean="0"/>
              <a:t>Use </a:t>
            </a:r>
            <a:r>
              <a:rPr lang="en-US" dirty="0" err="1" smtClean="0"/>
              <a:t>dynaform</a:t>
            </a:r>
            <a:endParaRPr lang="en-US" dirty="0" smtClean="0"/>
          </a:p>
          <a:p>
            <a:pPr lvl="1"/>
            <a:r>
              <a:rPr lang="en-US" dirty="0" smtClean="0"/>
              <a:t>Select tactic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tactics; the “which tactic type” dialog goes away.</a:t>
            </a:r>
          </a:p>
          <a:p>
            <a:pPr lvl="1"/>
            <a:r>
              <a:rPr lang="en-US" dirty="0" smtClean="0"/>
              <a:t>Can change the tactic type when editing an existing tactics.</a:t>
            </a:r>
          </a:p>
          <a:p>
            <a:pPr lvl="1"/>
            <a:r>
              <a:rPr lang="en-US" dirty="0" smtClean="0"/>
              <a:t>Many fewer order dialogs to implement and manage.</a:t>
            </a:r>
          </a:p>
          <a:p>
            <a:pPr lvl="1"/>
            <a:r>
              <a:rPr lang="en-US" dirty="0" smtClean="0"/>
              <a:t>Paves the way for In-Browser Tactic Editing.</a:t>
            </a:r>
            <a:endParaRPr lang="en-US" dirty="0"/>
          </a:p>
        </p:txBody>
      </p:sp>
    </p:spTree>
    <p:extLst>
      <p:ext uri="{BB962C8B-B14F-4D97-AF65-F5344CB8AC3E}">
        <p14:creationId xmlns:p14="http://schemas.microsoft.com/office/powerpoint/2010/main" val="105922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Executive Script Editor	8/7/2012</a:t>
            </a:r>
            <a:endParaRPr lang="en-US" dirty="0"/>
          </a:p>
        </p:txBody>
      </p:sp>
      <p:sp>
        <p:nvSpPr>
          <p:cNvPr id="3" name="Content Placeholder 2"/>
          <p:cNvSpPr>
            <a:spLocks noGrp="1"/>
          </p:cNvSpPr>
          <p:nvPr>
            <p:ph idx="1"/>
          </p:nvPr>
        </p:nvSpPr>
        <p:spPr/>
        <p:txBody>
          <a:bodyPr/>
          <a:lstStyle/>
          <a:p>
            <a:r>
              <a:rPr lang="en-US" dirty="0" smtClean="0"/>
              <a:t>EXECUTIVE tactic scripts should be edited within Athena and stored with the scenario</a:t>
            </a:r>
          </a:p>
          <a:p>
            <a:r>
              <a:rPr lang="en-US" dirty="0" smtClean="0"/>
              <a:t>At present:</a:t>
            </a:r>
          </a:p>
          <a:p>
            <a:pPr lvl="1"/>
            <a:r>
              <a:rPr lang="en-US" dirty="0" smtClean="0"/>
              <a:t>EXECUTIVE tactic scripts must be edited in an external editor.</a:t>
            </a:r>
          </a:p>
          <a:p>
            <a:pPr lvl="1"/>
            <a:r>
              <a:rPr lang="en-US" dirty="0" smtClean="0"/>
              <a:t>EXECUTIVE tactic scripts are saved as .</a:t>
            </a:r>
            <a:r>
              <a:rPr lang="en-US" dirty="0" err="1" smtClean="0"/>
              <a:t>tcl</a:t>
            </a:r>
            <a:r>
              <a:rPr lang="en-US" dirty="0" smtClean="0"/>
              <a:t> files in the same directory as the scenario file.</a:t>
            </a:r>
          </a:p>
          <a:p>
            <a:r>
              <a:rPr lang="en-US" dirty="0" smtClean="0"/>
              <a:t>Solution:</a:t>
            </a:r>
          </a:p>
          <a:p>
            <a:pPr lvl="1"/>
            <a:r>
              <a:rPr lang="en-US" dirty="0" smtClean="0"/>
              <a:t>Athena Script Editor window</a:t>
            </a:r>
          </a:p>
          <a:p>
            <a:pPr lvl="2"/>
            <a:r>
              <a:rPr lang="en-US" dirty="0"/>
              <a:t>Allow the user to edit named scripts, in a wiki-like fashion.</a:t>
            </a:r>
          </a:p>
          <a:p>
            <a:pPr lvl="2"/>
            <a:r>
              <a:rPr lang="en-US" dirty="0" smtClean="0"/>
              <a:t>Sidebar with script names</a:t>
            </a:r>
          </a:p>
          <a:p>
            <a:pPr lvl="2"/>
            <a:r>
              <a:rPr lang="en-US" dirty="0" smtClean="0"/>
              <a:t>Editor pane for editing the selected script</a:t>
            </a:r>
          </a:p>
          <a:p>
            <a:pPr lvl="3"/>
            <a:r>
              <a:rPr lang="en-US" dirty="0"/>
              <a:t>Consider using the “</a:t>
            </a:r>
            <a:r>
              <a:rPr lang="en-US" dirty="0" err="1"/>
              <a:t>supertext</a:t>
            </a:r>
            <a:r>
              <a:rPr lang="en-US" dirty="0"/>
              <a:t>” widget, to allow syntax highlighting and line numbers.</a:t>
            </a:r>
          </a:p>
          <a:p>
            <a:pPr lvl="2"/>
            <a:r>
              <a:rPr lang="en-US" dirty="0" smtClean="0"/>
              <a:t>Text editor-style undo/redo, completely separate from the main window’s undo/redo.</a:t>
            </a:r>
          </a:p>
          <a:p>
            <a:pPr lvl="1"/>
            <a:r>
              <a:rPr lang="en-US" dirty="0" smtClean="0"/>
              <a:t>Scripts are saved in an RDB/ADB table by name.</a:t>
            </a:r>
          </a:p>
          <a:p>
            <a:pPr lvl="1"/>
            <a:r>
              <a:rPr lang="en-US" dirty="0" smtClean="0"/>
              <a:t>Not order-based (because undo/redo is different)</a:t>
            </a:r>
          </a:p>
          <a:p>
            <a:pPr lvl="1"/>
            <a:r>
              <a:rPr lang="en-US" dirty="0" smtClean="0"/>
              <a:t>Define a command to call saved scripts.</a:t>
            </a:r>
          </a:p>
          <a:p>
            <a:pPr lvl="2"/>
            <a:r>
              <a:rPr lang="en-US" dirty="0" smtClean="0"/>
              <a:t>Either extend [call] to look in the scenario first, or add a new command just for internal scripts ([</a:t>
            </a:r>
            <a:r>
              <a:rPr lang="en-US" dirty="0" err="1" smtClean="0"/>
              <a:t>icall</a:t>
            </a:r>
            <a:r>
              <a:rPr lang="en-US" dirty="0" smtClean="0"/>
              <a:t>]).</a:t>
            </a:r>
          </a:p>
          <a:p>
            <a:pPr lvl="1"/>
            <a:r>
              <a:rPr lang="en-US" dirty="0" smtClean="0"/>
              <a:t>Internal scripts can be called by the EXECUTIVE tactic, or from the Athena command line.</a:t>
            </a:r>
          </a:p>
          <a:p>
            <a:pPr lvl="1"/>
            <a:r>
              <a:rPr lang="en-US" dirty="0" smtClean="0"/>
              <a:t>[export] command exports saved scripts before orders in the scenario script file.</a:t>
            </a:r>
          </a:p>
          <a:p>
            <a:pPr lvl="2"/>
            <a:r>
              <a:rPr lang="en-US" dirty="0" smtClean="0"/>
              <a:t>Need an executive command for define scripts.</a:t>
            </a:r>
          </a:p>
          <a:p>
            <a:pPr lvl="1"/>
            <a:r>
              <a:rPr lang="en-US" dirty="0" smtClean="0"/>
              <a:t>Define a “*GLOBAL*” script, which is loaded in each new executive(</a:t>
            </a:r>
            <a:r>
              <a:rPr lang="en-US" dirty="0" err="1" smtClean="0"/>
              <a:t>sim</a:t>
            </a:r>
            <a:r>
              <a:rPr lang="en-US" dirty="0" smtClean="0"/>
              <a:t>) instance, for </a:t>
            </a:r>
            <a:r>
              <a:rPr lang="en-US" dirty="0" err="1" smtClean="0"/>
              <a:t>procs</a:t>
            </a:r>
            <a:r>
              <a:rPr lang="en-US" dirty="0" smtClean="0"/>
              <a:t> to be used in various scripts, and commands to be used directly in EXECUTIVE tactics.</a:t>
            </a:r>
            <a:endParaRPr lang="en-US" dirty="0"/>
          </a:p>
        </p:txBody>
      </p:sp>
    </p:spTree>
    <p:extLst>
      <p:ext uri="{BB962C8B-B14F-4D97-AF65-F5344CB8AC3E}">
        <p14:creationId xmlns:p14="http://schemas.microsoft.com/office/powerpoint/2010/main" val="264545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Order Validation	8/8/2012</a:t>
            </a:r>
            <a:endParaRPr lang="en-US" dirty="0"/>
          </a:p>
        </p:txBody>
      </p:sp>
      <p:sp>
        <p:nvSpPr>
          <p:cNvPr id="3" name="Content Placeholder 2"/>
          <p:cNvSpPr>
            <a:spLocks noGrp="1"/>
          </p:cNvSpPr>
          <p:nvPr>
            <p:ph idx="1"/>
          </p:nvPr>
        </p:nvSpPr>
        <p:spPr/>
        <p:txBody>
          <a:bodyPr/>
          <a:lstStyle/>
          <a:p>
            <a:r>
              <a:rPr lang="en-US" dirty="0" smtClean="0"/>
              <a:t>Abstract the validation infrastructure out of order(n) for general use.</a:t>
            </a:r>
          </a:p>
          <a:p>
            <a:pPr lvl="1"/>
            <a:r>
              <a:rPr lang="en-US" dirty="0" smtClean="0"/>
              <a:t>The Mars order(n) order validation system provides support for validating complex clusters of inputs, as well as for executing the order.</a:t>
            </a:r>
          </a:p>
          <a:p>
            <a:pPr lvl="1"/>
            <a:r>
              <a:rPr lang="en-US" dirty="0" smtClean="0"/>
              <a:t>Orders are the basis for Athena’s undo/redo mechanism, and so aren’t as generally useful as they could be.</a:t>
            </a:r>
          </a:p>
          <a:p>
            <a:pPr lvl="1"/>
            <a:r>
              <a:rPr lang="en-US" dirty="0" smtClean="0"/>
              <a:t>There are times when it would be useful to have the input validation infrastructure available without all of the other baggage.</a:t>
            </a:r>
          </a:p>
          <a:p>
            <a:pPr lvl="2"/>
            <a:r>
              <a:rPr lang="en-US" dirty="0" smtClean="0"/>
              <a:t>Validating user input in detail browser forms, or other things that only effect the display of data.</a:t>
            </a:r>
          </a:p>
          <a:p>
            <a:r>
              <a:rPr lang="en-US" dirty="0" smtClean="0"/>
              <a:t>Alternative Solution</a:t>
            </a:r>
          </a:p>
          <a:p>
            <a:pPr lvl="1"/>
            <a:r>
              <a:rPr lang="en-US" dirty="0" smtClean="0"/>
              <a:t>Define validation-only orders, which are explicitly ignored by Athena’s CIF mechanism.</a:t>
            </a:r>
          </a:p>
          <a:p>
            <a:pPr lvl="2"/>
            <a:r>
              <a:rPr lang="en-US" dirty="0" smtClean="0"/>
              <a:t>Such inputs should never be used for modifying the scenario, since these orders would not go in the CIF or hence in scenario export scripts.</a:t>
            </a:r>
          </a:p>
          <a:p>
            <a:pPr lvl="2"/>
            <a:r>
              <a:rPr lang="en-US" dirty="0" smtClean="0"/>
              <a:t>E.g., define GUI:* orders, and make Athena’s CIF mechanism ignore them.</a:t>
            </a:r>
          </a:p>
          <a:p>
            <a:pPr lvl="3"/>
            <a:r>
              <a:rPr lang="en-US" dirty="0" smtClean="0"/>
              <a:t>REPORT:* orders were handled in this way.</a:t>
            </a:r>
          </a:p>
          <a:p>
            <a:pPr lvl="2"/>
            <a:r>
              <a:rPr lang="en-US" dirty="0" smtClean="0"/>
              <a:t>The GUI:* handlers only validate; they do nothing else.  Thus, [order check] can be used to validate the input, which is then used as </a:t>
            </a:r>
            <a:r>
              <a:rPr lang="en-US" smtClean="0"/>
              <a:t>the application desires.</a:t>
            </a:r>
            <a:endParaRPr lang="en-US" dirty="0" smtClean="0"/>
          </a:p>
        </p:txBody>
      </p:sp>
    </p:spTree>
    <p:extLst>
      <p:ext uri="{BB962C8B-B14F-4D97-AF65-F5344CB8AC3E}">
        <p14:creationId xmlns:p14="http://schemas.microsoft.com/office/powerpoint/2010/main" val="300017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Geo-referenced </a:t>
            </a:r>
            <a:r>
              <a:rPr lang="en-US" dirty="0"/>
              <a:t>Maps	8/7/2012</a:t>
            </a:r>
          </a:p>
        </p:txBody>
      </p:sp>
      <p:sp>
        <p:nvSpPr>
          <p:cNvPr id="3" name="Content Placeholder 2"/>
          <p:cNvSpPr>
            <a:spLocks noGrp="1"/>
          </p:cNvSpPr>
          <p:nvPr>
            <p:ph idx="1"/>
          </p:nvPr>
        </p:nvSpPr>
        <p:spPr/>
        <p:txBody>
          <a:bodyPr/>
          <a:lstStyle/>
          <a:p>
            <a:r>
              <a:rPr lang="en-US" dirty="0" smtClean="0"/>
              <a:t>Athena should allow the use of geo-referenced maps and MGRS grid references.</a:t>
            </a:r>
          </a:p>
          <a:p>
            <a:pPr lvl="1"/>
            <a:r>
              <a:rPr lang="en-US" dirty="0" smtClean="0"/>
              <a:t>The technology already exists; it’s in use in JNEM’s </a:t>
            </a:r>
            <a:r>
              <a:rPr lang="en-US" dirty="0" err="1" smtClean="0"/>
              <a:t>dbtool</a:t>
            </a:r>
            <a:r>
              <a:rPr lang="en-US" dirty="0" smtClean="0"/>
              <a:t>.</a:t>
            </a:r>
          </a:p>
          <a:p>
            <a:pPr lvl="1"/>
            <a:r>
              <a:rPr lang="en-US" dirty="0" smtClean="0"/>
              <a:t>It’s just a question of making use of it in Athena, while still allowing the use of arbitrary map images and Athena </a:t>
            </a:r>
            <a:r>
              <a:rPr lang="en-US" dirty="0" err="1" smtClean="0"/>
              <a:t>maprefs</a:t>
            </a:r>
            <a:r>
              <a:rPr lang="en-US" dirty="0" smtClean="0"/>
              <a:t>.</a:t>
            </a:r>
          </a:p>
          <a:p>
            <a:r>
              <a:rPr lang="en-US" dirty="0" smtClean="0"/>
              <a:t>Status</a:t>
            </a:r>
          </a:p>
          <a:p>
            <a:pPr lvl="1"/>
            <a:r>
              <a:rPr lang="en-US" dirty="0" smtClean="0"/>
              <a:t>We’re waiting until Dave Hanks has time to do the work.</a:t>
            </a:r>
            <a:endParaRPr lang="en-US" dirty="0"/>
          </a:p>
        </p:txBody>
      </p:sp>
    </p:spTree>
    <p:extLst>
      <p:ext uri="{BB962C8B-B14F-4D97-AF65-F5344CB8AC3E}">
        <p14:creationId xmlns:p14="http://schemas.microsoft.com/office/powerpoint/2010/main" val="1011563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Civilian Groups	3/9/2012</a:t>
            </a:r>
            <a:endParaRPr lang="en-US" dirty="0"/>
          </a:p>
        </p:txBody>
      </p:sp>
      <p:sp>
        <p:nvSpPr>
          <p:cNvPr id="3" name="Content Placeholder 2"/>
          <p:cNvSpPr>
            <a:spLocks noGrp="1"/>
          </p:cNvSpPr>
          <p:nvPr>
            <p:ph idx="1"/>
          </p:nvPr>
        </p:nvSpPr>
        <p:spPr>
          <a:xfrm>
            <a:off x="457200" y="838200"/>
            <a:ext cx="8229600" cy="5211763"/>
          </a:xfrm>
        </p:spPr>
        <p:txBody>
          <a:bodyPr/>
          <a:lstStyle/>
          <a:p>
            <a:r>
              <a:rPr lang="en-US" dirty="0" smtClean="0"/>
              <a:t>Define civilian groups as nodes in a hierarchy.</a:t>
            </a:r>
          </a:p>
          <a:p>
            <a:pPr lvl="1"/>
            <a:r>
              <a:rPr lang="en-US" dirty="0" smtClean="0"/>
              <a:t>Each group lives in a specific neighborhood</a:t>
            </a:r>
          </a:p>
          <a:p>
            <a:pPr lvl="1"/>
            <a:r>
              <a:rPr lang="en-US" dirty="0" smtClean="0"/>
              <a:t>Groups inherit initial attitudes, beliefs, from their parents</a:t>
            </a:r>
          </a:p>
          <a:p>
            <a:pPr lvl="2"/>
            <a:r>
              <a:rPr lang="en-US" dirty="0" smtClean="0"/>
              <a:t>Can override attitudes, beliefs, by subgroup</a:t>
            </a:r>
          </a:p>
          <a:p>
            <a:pPr lvl="1"/>
            <a:r>
              <a:rPr lang="en-US" dirty="0" smtClean="0"/>
              <a:t>Can split and merge groups dynamically during simulation.</a:t>
            </a:r>
          </a:p>
          <a:p>
            <a:pPr lvl="1"/>
            <a:r>
              <a:rPr lang="en-US" dirty="0" smtClean="0"/>
              <a:t>Can change parent group during scenario prep.</a:t>
            </a:r>
          </a:p>
          <a:p>
            <a:pPr lvl="1"/>
            <a:r>
              <a:rPr lang="en-US" dirty="0" smtClean="0"/>
              <a:t>Subgroups can exist in the same neighborhood or in different neighborhoods.</a:t>
            </a:r>
          </a:p>
          <a:p>
            <a:pPr lvl="1"/>
            <a:r>
              <a:rPr lang="en-US" dirty="0" smtClean="0"/>
              <a:t>Attitudes of course evolve separately during simulation.</a:t>
            </a:r>
          </a:p>
          <a:p>
            <a:pPr lvl="1"/>
            <a:r>
              <a:rPr lang="en-US" dirty="0" smtClean="0"/>
              <a:t>Can aggregate data up the tree.</a:t>
            </a:r>
          </a:p>
          <a:p>
            <a:pPr lvl="1"/>
            <a:r>
              <a:rPr lang="en-US" dirty="0" smtClean="0"/>
              <a:t>Subgroups have a relationship of 1.0 with other groups in the hierarchy, by default.</a:t>
            </a:r>
          </a:p>
          <a:p>
            <a:pPr lvl="2"/>
            <a:r>
              <a:rPr lang="en-US" dirty="0" smtClean="0"/>
              <a:t>At present, two civilian groups never have a relationship of 1.0 with each other, because self-affinity is almost never 1.0.</a:t>
            </a:r>
          </a:p>
          <a:p>
            <a:r>
              <a:rPr lang="en-US" dirty="0" smtClean="0"/>
              <a:t>Example:</a:t>
            </a:r>
          </a:p>
          <a:p>
            <a:pPr lvl="1"/>
            <a:r>
              <a:rPr lang="en-US" dirty="0" smtClean="0"/>
              <a:t>Define group SHIA1 in neighborhood N1.</a:t>
            </a:r>
          </a:p>
          <a:p>
            <a:pPr lvl="1"/>
            <a:r>
              <a:rPr lang="en-US" dirty="0" smtClean="0"/>
              <a:t>Split out subgroup SHIA2, and place it in neighborhood N2.</a:t>
            </a:r>
          </a:p>
          <a:p>
            <a:pPr lvl="1"/>
            <a:r>
              <a:rPr lang="en-US" dirty="0" smtClean="0"/>
              <a:t>SHIA2 gets SHIA1’s attitudes, except as overridden by the analyst during scenario prep.</a:t>
            </a:r>
          </a:p>
          <a:p>
            <a:r>
              <a:rPr lang="en-US" dirty="0" smtClean="0"/>
              <a:t>Questions:</a:t>
            </a:r>
          </a:p>
          <a:p>
            <a:pPr lvl="1"/>
            <a:r>
              <a:rPr lang="en-US" dirty="0" smtClean="0"/>
              <a:t>Should the topmost parent be an actual neighborhood group?  Or just a collection point?</a:t>
            </a:r>
          </a:p>
        </p:txBody>
      </p:sp>
    </p:spTree>
    <p:extLst>
      <p:ext uri="{BB962C8B-B14F-4D97-AF65-F5344CB8AC3E}">
        <p14:creationId xmlns:p14="http://schemas.microsoft.com/office/powerpoint/2010/main" val="334223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Neighborhoods	8/3/2012</a:t>
            </a:r>
            <a:endParaRPr lang="en-US" dirty="0"/>
          </a:p>
        </p:txBody>
      </p:sp>
      <p:sp>
        <p:nvSpPr>
          <p:cNvPr id="3" name="Content Placeholder 2"/>
          <p:cNvSpPr>
            <a:spLocks noGrp="1"/>
          </p:cNvSpPr>
          <p:nvPr>
            <p:ph idx="1"/>
          </p:nvPr>
        </p:nvSpPr>
        <p:spPr/>
        <p:txBody>
          <a:bodyPr/>
          <a:lstStyle/>
          <a:p>
            <a:r>
              <a:rPr lang="en-US" dirty="0" smtClean="0"/>
              <a:t>Neighborhoods should exist in a hierarchy of regions.</a:t>
            </a:r>
          </a:p>
          <a:p>
            <a:pPr lvl="1"/>
            <a:r>
              <a:rPr lang="en-US" dirty="0" smtClean="0"/>
              <a:t>Every neighborhood has a parent region, which might be the playbox itself.</a:t>
            </a:r>
          </a:p>
          <a:p>
            <a:pPr lvl="1"/>
            <a:r>
              <a:rPr lang="en-US" dirty="0" smtClean="0"/>
              <a:t>The analyst can define regions as children of the playbox, and as children of other regions, and create neighborhoods within them.</a:t>
            </a:r>
          </a:p>
          <a:p>
            <a:pPr lvl="1"/>
            <a:r>
              <a:rPr lang="en-US" dirty="0" smtClean="0"/>
              <a:t>These regions can be higher-level political units, but need not be (i.e., they could be AORs).</a:t>
            </a:r>
          </a:p>
          <a:p>
            <a:pPr lvl="1"/>
            <a:r>
              <a:rPr lang="en-US" dirty="0" smtClean="0"/>
              <a:t>Outputs can be automatically aggregated up the chain.</a:t>
            </a:r>
          </a:p>
          <a:p>
            <a:pPr lvl="1"/>
            <a:endParaRPr lang="en-US" dirty="0"/>
          </a:p>
        </p:txBody>
      </p:sp>
    </p:spTree>
    <p:extLst>
      <p:ext uri="{BB962C8B-B14F-4D97-AF65-F5344CB8AC3E}">
        <p14:creationId xmlns:p14="http://schemas.microsoft.com/office/powerpoint/2010/main" val="387891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document is intended to be a card catalog of ideas for the Athena software and models.  </a:t>
            </a:r>
          </a:p>
          <a:p>
            <a:r>
              <a:rPr lang="en-US" dirty="0" smtClean="0"/>
              <a:t>It is distinct from RGC’s “Athena Wish List” in that it is at a lower level of detail.  The focus on is implementation, and on modifications to our existing software. </a:t>
            </a:r>
            <a:endParaRPr lang="en-US" dirty="0"/>
          </a:p>
        </p:txBody>
      </p:sp>
    </p:spTree>
    <p:extLst>
      <p:ext uri="{BB962C8B-B14F-4D97-AF65-F5344CB8AC3E}">
        <p14:creationId xmlns:p14="http://schemas.microsoft.com/office/powerpoint/2010/main" val="2214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Condition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condition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conditions.</a:t>
            </a:r>
          </a:p>
          <a:p>
            <a:pPr lvl="1"/>
            <a:r>
              <a:rPr lang="en-US" dirty="0" smtClean="0"/>
              <a:t>“Plus-C” icon creates an empty condition; select condition type and then other fields. </a:t>
            </a:r>
          </a:p>
          <a:p>
            <a:r>
              <a:rPr lang="en-US" dirty="0" smtClean="0"/>
              <a:t>Notes</a:t>
            </a:r>
          </a:p>
          <a:p>
            <a:pPr lvl="1"/>
            <a:r>
              <a:rPr lang="en-US" dirty="0" smtClean="0"/>
              <a:t>Requires CONDITION:CREATE, CONDITION:UPDATE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423284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Payload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an IOM payload directly within the IOM Browser, instead of in a pop-up dialog.</a:t>
            </a:r>
          </a:p>
          <a:p>
            <a:pPr lvl="1"/>
            <a:r>
              <a:rPr lang="en-US" dirty="0" err="1" smtClean="0"/>
              <a:t>Dynaform</a:t>
            </a:r>
            <a:r>
              <a:rPr lang="en-US" dirty="0" smtClean="0"/>
              <a:t> ribbon layout</a:t>
            </a:r>
          </a:p>
          <a:p>
            <a:pPr lvl="1"/>
            <a:r>
              <a:rPr lang="en-US" dirty="0" smtClean="0"/>
              <a:t>Streamlines creation and editing of payloads.</a:t>
            </a:r>
          </a:p>
          <a:p>
            <a:pPr lvl="1"/>
            <a:r>
              <a:rPr lang="en-US" dirty="0" smtClean="0"/>
              <a:t>“Plus-P” icon creates an empty payload; select payload type and then other fields. </a:t>
            </a:r>
          </a:p>
          <a:p>
            <a:r>
              <a:rPr lang="en-US" dirty="0" smtClean="0"/>
              <a:t>Notes</a:t>
            </a:r>
          </a:p>
          <a:p>
            <a:pPr lvl="1"/>
            <a:r>
              <a:rPr lang="en-US" dirty="0" smtClean="0"/>
              <a:t>Requires PAYLOAD:CREATE, PAYLOAD:UPDATE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280448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Tactic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tactic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tactics.</a:t>
            </a:r>
          </a:p>
          <a:p>
            <a:pPr lvl="1"/>
            <a:r>
              <a:rPr lang="en-US" dirty="0" smtClean="0"/>
              <a:t>“Plus-T” icon creates an empty tactic; select tactic type and then other fields. </a:t>
            </a:r>
          </a:p>
          <a:p>
            <a:r>
              <a:rPr lang="en-US" dirty="0" smtClean="0"/>
              <a:t>Notes</a:t>
            </a:r>
          </a:p>
          <a:p>
            <a:pPr lvl="1"/>
            <a:r>
              <a:rPr lang="en-US" dirty="0" smtClean="0"/>
              <a:t>This design has the same issues as “In-Browser Condition Editing”.</a:t>
            </a:r>
          </a:p>
          <a:p>
            <a:pPr lvl="1"/>
            <a:r>
              <a:rPr lang="en-US" dirty="0" smtClean="0"/>
              <a:t>Requires TACTIC:CREATE, TACTIC:UPDATE orders, which we don’t currently have.</a:t>
            </a:r>
          </a:p>
          <a:p>
            <a:pPr lvl="1"/>
            <a:r>
              <a:rPr lang="en-US" dirty="0" smtClean="0"/>
              <a:t>Possibly, a different notion of order validation:</a:t>
            </a:r>
          </a:p>
          <a:p>
            <a:pPr lvl="2"/>
            <a:r>
              <a:rPr lang="en-US" dirty="0" smtClean="0"/>
              <a:t>It’s OK to have a partially defined tactic; however, its state is invalid.</a:t>
            </a:r>
          </a:p>
          <a:p>
            <a:pPr lvl="2"/>
            <a:r>
              <a:rPr lang="en-US" dirty="0" smtClean="0"/>
              <a:t>When it is fully defined, its state changes.</a:t>
            </a:r>
          </a:p>
          <a:p>
            <a:pPr lvl="2"/>
            <a:endParaRPr lang="en-US" dirty="0" smtClean="0"/>
          </a:p>
          <a:p>
            <a:pPr lvl="1"/>
            <a:endParaRPr lang="en-US" dirty="0" smtClean="0"/>
          </a:p>
        </p:txBody>
      </p:sp>
    </p:spTree>
    <p:extLst>
      <p:ext uri="{BB962C8B-B14F-4D97-AF65-F5344CB8AC3E}">
        <p14:creationId xmlns:p14="http://schemas.microsoft.com/office/powerpoint/2010/main" val="2187729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Tab: GUI neighborhood variable selection</a:t>
            </a:r>
            <a:r>
              <a:rPr lang="en-US" dirty="0"/>
              <a:t>	8/7/2012</a:t>
            </a:r>
          </a:p>
        </p:txBody>
      </p:sp>
      <p:sp>
        <p:nvSpPr>
          <p:cNvPr id="3" name="Content Placeholder 2"/>
          <p:cNvSpPr>
            <a:spLocks noGrp="1"/>
          </p:cNvSpPr>
          <p:nvPr>
            <p:ph idx="1"/>
          </p:nvPr>
        </p:nvSpPr>
        <p:spPr/>
        <p:txBody>
          <a:bodyPr/>
          <a:lstStyle/>
          <a:p>
            <a:r>
              <a:rPr lang="en-US" dirty="0" smtClean="0"/>
              <a:t>The Map tab can color the neighborhoods according to various neighborhood display variables.</a:t>
            </a:r>
          </a:p>
          <a:p>
            <a:r>
              <a:rPr lang="en-US" dirty="0" smtClean="0"/>
              <a:t>The user should be able to select the variable to display using a </a:t>
            </a:r>
            <a:r>
              <a:rPr lang="en-US" dirty="0" err="1" smtClean="0"/>
              <a:t>Dynaform</a:t>
            </a:r>
            <a:r>
              <a:rPr lang="en-US" dirty="0" smtClean="0"/>
              <a:t>-based dialog, instead of having to type the variable name in manually.</a:t>
            </a:r>
            <a:endParaRPr lang="en-US" dirty="0"/>
          </a:p>
        </p:txBody>
      </p:sp>
    </p:spTree>
    <p:extLst>
      <p:ext uri="{BB962C8B-B14F-4D97-AF65-F5344CB8AC3E}">
        <p14:creationId xmlns:p14="http://schemas.microsoft.com/office/powerpoint/2010/main" val="1725989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Non-Zulu Time Reference </a:t>
            </a:r>
            <a:r>
              <a:rPr lang="en-US" dirty="0"/>
              <a:t>Strings	8/7/2012</a:t>
            </a:r>
          </a:p>
        </p:txBody>
      </p:sp>
      <p:sp>
        <p:nvSpPr>
          <p:cNvPr id="3" name="Content Placeholder 2"/>
          <p:cNvSpPr>
            <a:spLocks noGrp="1"/>
          </p:cNvSpPr>
          <p:nvPr>
            <p:ph idx="1"/>
          </p:nvPr>
        </p:nvSpPr>
        <p:spPr/>
        <p:txBody>
          <a:bodyPr/>
          <a:lstStyle/>
          <a:p>
            <a:r>
              <a:rPr lang="en-US" dirty="0" smtClean="0"/>
              <a:t>Athena should use Non-Zulu time reference strings for displaying time.</a:t>
            </a:r>
          </a:p>
          <a:p>
            <a:pPr lvl="1"/>
            <a:r>
              <a:rPr lang="en-US" dirty="0" smtClean="0"/>
              <a:t>A Zulu-time string shows “</a:t>
            </a:r>
            <a:r>
              <a:rPr lang="en-US" dirty="0" err="1" smtClean="0"/>
              <a:t>ddhhmmZmonyy</a:t>
            </a:r>
            <a:r>
              <a:rPr lang="en-US" dirty="0" smtClean="0"/>
              <a:t>”.</a:t>
            </a:r>
          </a:p>
          <a:p>
            <a:pPr lvl="1"/>
            <a:r>
              <a:rPr lang="en-US" dirty="0" smtClean="0"/>
              <a:t>Athena inherited Zulu-time from JNEM, which steps time minute-by-minute.</a:t>
            </a:r>
          </a:p>
          <a:p>
            <a:pPr lvl="1"/>
            <a:r>
              <a:rPr lang="en-US" dirty="0" smtClean="0"/>
              <a:t>When Athena stepped time day-by-day, only the first two and last five of the characters in the time string were relevant; the “</a:t>
            </a:r>
            <a:r>
              <a:rPr lang="en-US" dirty="0" err="1" smtClean="0"/>
              <a:t>hhmm</a:t>
            </a:r>
            <a:r>
              <a:rPr lang="en-US" dirty="0" smtClean="0"/>
              <a:t>” could be ignored.</a:t>
            </a:r>
          </a:p>
          <a:p>
            <a:pPr lvl="1"/>
            <a:r>
              <a:rPr lang="en-US" dirty="0" smtClean="0"/>
              <a:t>Now that Athena steps time week-by-week, it is difficult to mentally map the Zulu-time to a specific week.  Also, an Athena time tick represents the entire week, not a particular point in time during the week.</a:t>
            </a:r>
          </a:p>
          <a:p>
            <a:pPr lvl="1"/>
            <a:r>
              <a:rPr lang="en-US" dirty="0" smtClean="0"/>
              <a:t>Thus, Zulu-times are misleading and inconvenient.</a:t>
            </a:r>
          </a:p>
          <a:p>
            <a:r>
              <a:rPr lang="en-US" dirty="0" smtClean="0"/>
              <a:t>Desires</a:t>
            </a:r>
          </a:p>
          <a:p>
            <a:pPr lvl="1"/>
            <a:r>
              <a:rPr lang="en-US" dirty="0" smtClean="0"/>
              <a:t>Per Rob Crowson, integer ticks are insufficient.  We want something like a start date, and Julian weeks within a year.</a:t>
            </a:r>
          </a:p>
          <a:p>
            <a:r>
              <a:rPr lang="en-US" dirty="0" smtClean="0"/>
              <a:t>Solution</a:t>
            </a:r>
          </a:p>
          <a:p>
            <a:pPr lvl="1"/>
            <a:r>
              <a:rPr lang="en-US" dirty="0" smtClean="0"/>
              <a:t>Time string: </a:t>
            </a:r>
            <a:r>
              <a:rPr lang="en-US" dirty="0" err="1" smtClean="0"/>
              <a:t>yyyyWnn</a:t>
            </a:r>
            <a:r>
              <a:rPr lang="en-US" dirty="0" smtClean="0"/>
              <a:t> where “</a:t>
            </a:r>
            <a:r>
              <a:rPr lang="en-US" dirty="0" err="1" smtClean="0"/>
              <a:t>nn</a:t>
            </a:r>
            <a:r>
              <a:rPr lang="en-US" dirty="0" smtClean="0"/>
              <a:t>” is a Julian week, 00-52.</a:t>
            </a:r>
          </a:p>
          <a:p>
            <a:pPr lvl="1"/>
            <a:r>
              <a:rPr lang="en-US" dirty="0" smtClean="0"/>
              <a:t>52 weeks within the year; a year is exactly 7*52 days.</a:t>
            </a:r>
          </a:p>
          <a:p>
            <a:pPr lvl="1"/>
            <a:r>
              <a:rPr lang="en-US" dirty="0" smtClean="0"/>
              <a:t>Start Date can be specified as a </a:t>
            </a:r>
            <a:r>
              <a:rPr lang="en-US" dirty="0" err="1" smtClean="0"/>
              <a:t>yyyyWnn</a:t>
            </a:r>
            <a:r>
              <a:rPr lang="en-US" dirty="0" smtClean="0"/>
              <a:t> string.</a:t>
            </a:r>
          </a:p>
          <a:p>
            <a:pPr lvl="1"/>
            <a:r>
              <a:rPr lang="en-US" dirty="0" smtClean="0"/>
              <a:t>Can overlay seasons on top of Julian weeks if we need to.</a:t>
            </a:r>
          </a:p>
          <a:p>
            <a:pPr lvl="1"/>
            <a:r>
              <a:rPr lang="en-US" dirty="0" smtClean="0"/>
              <a:t>Need to update Athena’s GUI to use “</a:t>
            </a:r>
            <a:r>
              <a:rPr lang="en-US" dirty="0" err="1" smtClean="0"/>
              <a:t>yyyyWnn</a:t>
            </a:r>
            <a:r>
              <a:rPr lang="en-US" dirty="0" smtClean="0"/>
              <a:t>” time strings in place of Zulu-times.</a:t>
            </a:r>
          </a:p>
          <a:p>
            <a:pPr lvl="1"/>
            <a:r>
              <a:rPr lang="en-US" dirty="0" smtClean="0"/>
              <a:t>Need to update Athena’s “</a:t>
            </a:r>
            <a:r>
              <a:rPr lang="en-US" dirty="0" err="1" smtClean="0"/>
              <a:t>timespec</a:t>
            </a:r>
            <a:r>
              <a:rPr lang="en-US" dirty="0" smtClean="0"/>
              <a:t>” code to support Julian week strings and offsets.</a:t>
            </a:r>
          </a:p>
          <a:p>
            <a:pPr lvl="1"/>
            <a:r>
              <a:rPr lang="en-US" dirty="0" smtClean="0"/>
              <a:t>Might want an Athena-specific “</a:t>
            </a:r>
            <a:r>
              <a:rPr lang="en-US" dirty="0" err="1" smtClean="0"/>
              <a:t>simclock</a:t>
            </a:r>
            <a:r>
              <a:rPr lang="en-US" dirty="0" smtClean="0"/>
              <a:t>” type.</a:t>
            </a:r>
          </a:p>
        </p:txBody>
      </p:sp>
    </p:spTree>
    <p:extLst>
      <p:ext uri="{BB962C8B-B14F-4D97-AF65-F5344CB8AC3E}">
        <p14:creationId xmlns:p14="http://schemas.microsoft.com/office/powerpoint/2010/main" val="2240788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Magic Attitude Driver Payloads	8/3/2012</a:t>
            </a:r>
            <a:endParaRPr lang="en-US" dirty="0"/>
          </a:p>
        </p:txBody>
      </p:sp>
      <p:sp>
        <p:nvSpPr>
          <p:cNvPr id="3" name="Content Placeholder 2"/>
          <p:cNvSpPr>
            <a:spLocks noGrp="1"/>
          </p:cNvSpPr>
          <p:nvPr>
            <p:ph idx="1"/>
          </p:nvPr>
        </p:nvSpPr>
        <p:spPr/>
        <p:txBody>
          <a:bodyPr/>
          <a:lstStyle/>
          <a:p>
            <a:r>
              <a:rPr lang="en-US" dirty="0" smtClean="0"/>
              <a:t>Magic attitude drivers (MADs) should have payloads like IOMs do.</a:t>
            </a:r>
          </a:p>
          <a:p>
            <a:r>
              <a:rPr lang="en-US" dirty="0" smtClean="0"/>
              <a:t>At present:</a:t>
            </a:r>
          </a:p>
          <a:p>
            <a:pPr lvl="1"/>
            <a:r>
              <a:rPr lang="en-US" dirty="0" smtClean="0"/>
              <a:t>A MAD is simply a driver ID against which magic inputs can be made.</a:t>
            </a:r>
          </a:p>
          <a:p>
            <a:pPr lvl="1"/>
            <a:r>
              <a:rPr lang="en-US" dirty="0" smtClean="0"/>
              <a:t>You never want just one magic input; they group together.</a:t>
            </a:r>
          </a:p>
          <a:p>
            <a:pPr lvl="1"/>
            <a:r>
              <a:rPr lang="en-US" dirty="0" smtClean="0"/>
              <a:t>Thus, any reasonable use of magic inputs requires an EXECUTIVE tactic.</a:t>
            </a:r>
          </a:p>
          <a:p>
            <a:pPr lvl="1"/>
            <a:r>
              <a:rPr lang="en-US" dirty="0" smtClean="0"/>
              <a:t>EXECUTIVE tactics are good for work-</a:t>
            </a:r>
            <a:r>
              <a:rPr lang="en-US" dirty="0" err="1" smtClean="0"/>
              <a:t>arounds</a:t>
            </a:r>
            <a:r>
              <a:rPr lang="en-US" dirty="0" smtClean="0"/>
              <a:t>, but they aren’t pretty.</a:t>
            </a:r>
          </a:p>
          <a:p>
            <a:r>
              <a:rPr lang="en-US" dirty="0" smtClean="0"/>
              <a:t>Solution</a:t>
            </a:r>
          </a:p>
          <a:p>
            <a:pPr lvl="1"/>
            <a:r>
              <a:rPr lang="en-US" dirty="0" smtClean="0"/>
              <a:t>Define MADs and their payloads during Scenario Prep as we do with IOMs.</a:t>
            </a:r>
          </a:p>
          <a:p>
            <a:pPr lvl="1"/>
            <a:r>
              <a:rPr lang="en-US" dirty="0" smtClean="0"/>
              <a:t>Define a MAD tactic to cause a MAD to occur.</a:t>
            </a:r>
          </a:p>
          <a:p>
            <a:pPr lvl="1"/>
            <a:r>
              <a:rPr lang="en-US" dirty="0" smtClean="0"/>
              <a:t>Tactic arguments would include:</a:t>
            </a:r>
          </a:p>
          <a:p>
            <a:pPr lvl="2"/>
            <a:r>
              <a:rPr lang="en-US" dirty="0" smtClean="0"/>
              <a:t>A dial, to dial the effect of the MAD up or down.</a:t>
            </a:r>
          </a:p>
          <a:p>
            <a:pPr lvl="2"/>
            <a:r>
              <a:rPr lang="en-US" dirty="0" smtClean="0"/>
              <a:t>Possibly, </a:t>
            </a:r>
            <a:r>
              <a:rPr lang="en-US" dirty="0" err="1" smtClean="0"/>
              <a:t>targetting</a:t>
            </a:r>
            <a:r>
              <a:rPr lang="en-US" dirty="0" smtClean="0"/>
              <a:t> information, e.g., list of neighborhoods or list of civilian groups.</a:t>
            </a:r>
          </a:p>
          <a:p>
            <a:pPr lvl="1"/>
            <a:r>
              <a:rPr lang="en-US" dirty="0" smtClean="0"/>
              <a:t>Executing the tactic would cause a rule to fire, causing the desired set of effects.</a:t>
            </a:r>
          </a:p>
          <a:p>
            <a:pPr lvl="1"/>
            <a:r>
              <a:rPr lang="en-US" dirty="0" smtClean="0"/>
              <a:t>A MAD is like an IOM, with these differences:</a:t>
            </a:r>
          </a:p>
          <a:p>
            <a:pPr lvl="2"/>
            <a:r>
              <a:rPr lang="en-US" dirty="0" smtClean="0"/>
              <a:t>The target set of groups is determined explicitly, not by choice of CAP.</a:t>
            </a:r>
          </a:p>
          <a:p>
            <a:pPr lvl="2"/>
            <a:r>
              <a:rPr lang="en-US" dirty="0" smtClean="0"/>
              <a:t>The payloads are not attenuated by “acceptability” or other factors.</a:t>
            </a:r>
          </a:p>
          <a:p>
            <a:pPr lvl="1"/>
            <a:endParaRPr lang="en-US" dirty="0"/>
          </a:p>
        </p:txBody>
      </p:sp>
    </p:spTree>
    <p:extLst>
      <p:ext uri="{BB962C8B-B14F-4D97-AF65-F5344CB8AC3E}">
        <p14:creationId xmlns:p14="http://schemas.microsoft.com/office/powerpoint/2010/main" val="3706132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Polygon Display Widget</a:t>
            </a:r>
            <a:r>
              <a:rPr lang="en-US" dirty="0"/>
              <a:t>	8/7/2012</a:t>
            </a:r>
          </a:p>
        </p:txBody>
      </p:sp>
      <p:sp>
        <p:nvSpPr>
          <p:cNvPr id="3" name="Content Placeholder 2"/>
          <p:cNvSpPr>
            <a:spLocks noGrp="1"/>
          </p:cNvSpPr>
          <p:nvPr>
            <p:ph idx="1"/>
          </p:nvPr>
        </p:nvSpPr>
        <p:spPr/>
        <p:txBody>
          <a:bodyPr/>
          <a:lstStyle/>
          <a:p>
            <a:r>
              <a:rPr lang="en-US" dirty="0" smtClean="0"/>
              <a:t>Create a widget that draws a thumbnail of the portion of the map around a particular neighborhood.</a:t>
            </a:r>
          </a:p>
          <a:p>
            <a:pPr lvl="1"/>
            <a:r>
              <a:rPr lang="en-US" dirty="0" smtClean="0"/>
              <a:t>For use as an &lt;object&gt; in Detail Browser pages.</a:t>
            </a:r>
          </a:p>
          <a:p>
            <a:pPr lvl="1"/>
            <a:r>
              <a:rPr lang="en-US" dirty="0" smtClean="0"/>
              <a:t>Shows the neighborhood polygon and some little area around it, for context.</a:t>
            </a:r>
          </a:p>
          <a:p>
            <a:pPr lvl="1"/>
            <a:r>
              <a:rPr lang="en-US" dirty="0" smtClean="0"/>
              <a:t>Shows neighborhood name and reference point.</a:t>
            </a:r>
          </a:p>
          <a:p>
            <a:pPr lvl="1"/>
            <a:r>
              <a:rPr lang="en-US" dirty="0" smtClean="0"/>
              <a:t>Output only; no manipulation tools or panning.</a:t>
            </a:r>
          </a:p>
          <a:p>
            <a:pPr lvl="1"/>
            <a:r>
              <a:rPr lang="en-US" dirty="0" smtClean="0"/>
              <a:t>Possibly show map image, but maybe not.</a:t>
            </a:r>
          </a:p>
          <a:p>
            <a:pPr lvl="1"/>
            <a:r>
              <a:rPr lang="en-US" dirty="0" smtClean="0"/>
              <a:t>Possibly show units, </a:t>
            </a:r>
            <a:r>
              <a:rPr lang="en-US" dirty="0" err="1" smtClean="0"/>
              <a:t>ensits</a:t>
            </a:r>
            <a:r>
              <a:rPr lang="en-US" dirty="0" smtClean="0"/>
              <a:t>, as the </a:t>
            </a:r>
            <a:r>
              <a:rPr lang="en-US" dirty="0" err="1" smtClean="0"/>
              <a:t>mapviewer</a:t>
            </a:r>
            <a:r>
              <a:rPr lang="en-US" dirty="0" smtClean="0"/>
              <a:t> does.</a:t>
            </a:r>
          </a:p>
          <a:p>
            <a:pPr lvl="1"/>
            <a:r>
              <a:rPr lang="en-US" dirty="0" smtClean="0"/>
              <a:t>No support for neighborhood coloring.</a:t>
            </a:r>
          </a:p>
          <a:p>
            <a:r>
              <a:rPr lang="en-US" dirty="0" smtClean="0"/>
              <a:t>Might share code with </a:t>
            </a:r>
            <a:r>
              <a:rPr lang="en-US" dirty="0" err="1" smtClean="0"/>
              <a:t>mapviewer</a:t>
            </a:r>
            <a:r>
              <a:rPr lang="en-US" dirty="0" smtClean="0"/>
              <a:t>(</a:t>
            </a:r>
            <a:r>
              <a:rPr lang="en-US" dirty="0" err="1" smtClean="0"/>
              <a:t>sim</a:t>
            </a:r>
            <a:r>
              <a:rPr lang="en-US" dirty="0" smtClean="0"/>
              <a:t>)</a:t>
            </a:r>
          </a:p>
          <a:p>
            <a:pPr lvl="1"/>
            <a:r>
              <a:rPr lang="en-US" dirty="0" smtClean="0"/>
              <a:t>Especially if it shows units and </a:t>
            </a:r>
            <a:r>
              <a:rPr lang="en-US" dirty="0" err="1" smtClean="0"/>
              <a:t>ensits</a:t>
            </a:r>
            <a:r>
              <a:rPr lang="en-US" dirty="0" smtClean="0"/>
              <a:t> in the neighborhood.</a:t>
            </a:r>
          </a:p>
          <a:p>
            <a:r>
              <a:rPr lang="en-US" dirty="0" smtClean="0"/>
              <a:t>Intended to be simple to create, within minimal configuration.</a:t>
            </a:r>
          </a:p>
          <a:p>
            <a:endParaRPr lang="en-US" dirty="0" smtClean="0"/>
          </a:p>
          <a:p>
            <a:pPr lvl="1"/>
            <a:endParaRPr lang="en-US" dirty="0"/>
          </a:p>
        </p:txBody>
      </p:sp>
    </p:spTree>
    <p:extLst>
      <p:ext uri="{BB962C8B-B14F-4D97-AF65-F5344CB8AC3E}">
        <p14:creationId xmlns:p14="http://schemas.microsoft.com/office/powerpoint/2010/main" val="3115211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and Info </a:t>
            </a:r>
            <a:r>
              <a:rPr lang="en-US" dirty="0"/>
              <a:t>Ops	8/7/2012</a:t>
            </a:r>
          </a:p>
        </p:txBody>
      </p:sp>
      <p:sp>
        <p:nvSpPr>
          <p:cNvPr id="3" name="Content Placeholder 2"/>
          <p:cNvSpPr>
            <a:spLocks noGrp="1"/>
          </p:cNvSpPr>
          <p:nvPr>
            <p:ph idx="1"/>
          </p:nvPr>
        </p:nvSpPr>
        <p:spPr/>
        <p:txBody>
          <a:bodyPr/>
          <a:lstStyle/>
          <a:p>
            <a:r>
              <a:rPr lang="en-US" dirty="0" smtClean="0"/>
              <a:t>Info Ops Messages (IOMs) should be able to increase the relevance of particular belief system topics to particular groups.</a:t>
            </a:r>
          </a:p>
          <a:p>
            <a:pPr lvl="1"/>
            <a:r>
              <a:rPr lang="en-US" dirty="0" smtClean="0"/>
              <a:t>If the topic is an affinity topic, then increasing its relevance will affect relationships dynamically.</a:t>
            </a:r>
          </a:p>
          <a:p>
            <a:pPr lvl="1"/>
            <a:r>
              <a:rPr lang="en-US" dirty="0" smtClean="0"/>
              <a:t>If the topic is used in semantic hooks, then increasing its relevance will cause the relevant hooks to be stronger.</a:t>
            </a:r>
          </a:p>
          <a:p>
            <a:r>
              <a:rPr lang="en-US" dirty="0" smtClean="0"/>
              <a:t>Questions</a:t>
            </a:r>
          </a:p>
          <a:p>
            <a:pPr lvl="1"/>
            <a:r>
              <a:rPr lang="en-US" dirty="0" smtClean="0"/>
              <a:t>It’s not clear that MAM’s current model of relevance is quite what’s wanted; it has a maximum of 1.0, and 1.0 is the default relevance.  Yet we want to </a:t>
            </a:r>
            <a:r>
              <a:rPr lang="en-US" i="1" dirty="0" smtClean="0"/>
              <a:t>increase</a:t>
            </a:r>
            <a:r>
              <a:rPr lang="en-US" dirty="0" smtClean="0"/>
              <a:t> the relevance over the default.</a:t>
            </a:r>
          </a:p>
          <a:p>
            <a:pPr lvl="1"/>
            <a:r>
              <a:rPr lang="en-US" dirty="0" smtClean="0"/>
              <a:t>Should using a topic in a hook increase its relevance automatically?</a:t>
            </a:r>
          </a:p>
          <a:p>
            <a:pPr lvl="1"/>
            <a:r>
              <a:rPr lang="en-US" dirty="0" smtClean="0"/>
              <a:t>Can over-exposure cause a topic to lose relevance?  </a:t>
            </a:r>
            <a:r>
              <a:rPr lang="en-US" smtClean="0"/>
              <a:t>How?</a:t>
            </a:r>
            <a:endParaRPr lang="en-US" dirty="0" smtClean="0"/>
          </a:p>
          <a:p>
            <a:pPr lvl="1"/>
            <a:endParaRPr lang="en-US" dirty="0"/>
          </a:p>
        </p:txBody>
      </p:sp>
    </p:spTree>
    <p:extLst>
      <p:ext uri="{BB962C8B-B14F-4D97-AF65-F5344CB8AC3E}">
        <p14:creationId xmlns:p14="http://schemas.microsoft.com/office/powerpoint/2010/main" val="2036798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Belief Systems	1/27/12</a:t>
            </a:r>
            <a:endParaRPr lang="en-US" dirty="0"/>
          </a:p>
        </p:txBody>
      </p:sp>
      <p:sp>
        <p:nvSpPr>
          <p:cNvPr id="3" name="Content Placeholder 2"/>
          <p:cNvSpPr>
            <a:spLocks noGrp="1"/>
          </p:cNvSpPr>
          <p:nvPr>
            <p:ph idx="1"/>
          </p:nvPr>
        </p:nvSpPr>
        <p:spPr/>
        <p:txBody>
          <a:bodyPr/>
          <a:lstStyle/>
          <a:p>
            <a:r>
              <a:rPr lang="en-US" dirty="0" smtClean="0"/>
              <a:t>Belief systems should not be one-to-one with actors and civilian groups</a:t>
            </a:r>
          </a:p>
          <a:p>
            <a:pPr lvl="1"/>
            <a:r>
              <a:rPr lang="en-US" dirty="0" smtClean="0"/>
              <a:t>At present, each “belief system entity” (actors and civilian groups) has its own belief system.</a:t>
            </a:r>
          </a:p>
          <a:p>
            <a:pPr lvl="1"/>
            <a:r>
              <a:rPr lang="en-US" dirty="0" smtClean="0"/>
              <a:t>Two entities cannot share a single belief system, even if their beliefs are, in fact, identical.</a:t>
            </a:r>
          </a:p>
          <a:p>
            <a:pPr lvl="2"/>
            <a:r>
              <a:rPr lang="en-US" dirty="0" smtClean="0"/>
              <a:t>This is a data entry and management burden.</a:t>
            </a:r>
          </a:p>
          <a:p>
            <a:pPr lvl="1"/>
            <a:r>
              <a:rPr lang="en-US" dirty="0" smtClean="0"/>
              <a:t>Non-civilian groups inherit the belief systems of their owners, and cannot have their own beliefs.</a:t>
            </a:r>
          </a:p>
          <a:p>
            <a:pPr lvl="2"/>
            <a:r>
              <a:rPr lang="en-US" dirty="0" smtClean="0"/>
              <a:t>This is not particularly flexible; groups are often more conservative than their leaders.</a:t>
            </a:r>
          </a:p>
          <a:p>
            <a:r>
              <a:rPr lang="en-US" dirty="0" smtClean="0"/>
              <a:t>Solution</a:t>
            </a:r>
          </a:p>
          <a:p>
            <a:pPr lvl="1"/>
            <a:r>
              <a:rPr lang="en-US" dirty="0" smtClean="0"/>
              <a:t>Belief systems are full-fledged entities in Athena, with their own unique names.</a:t>
            </a:r>
          </a:p>
          <a:p>
            <a:pPr lvl="1"/>
            <a:r>
              <a:rPr lang="en-US" dirty="0" smtClean="0"/>
              <a:t>Actors and groups specify the name of their belief systems in their definitions.</a:t>
            </a:r>
          </a:p>
          <a:p>
            <a:pPr lvl="2"/>
            <a:r>
              <a:rPr lang="en-US" dirty="0" smtClean="0"/>
              <a:t>Thus, multiple entities can share a single belief system.</a:t>
            </a:r>
          </a:p>
          <a:p>
            <a:pPr lvl="1"/>
            <a:r>
              <a:rPr lang="en-US" dirty="0" smtClean="0"/>
              <a:t>Non-civilian groups can specify that they have the same belief system as their owners, or name a specific one.</a:t>
            </a:r>
            <a:endParaRPr lang="en-US" dirty="0"/>
          </a:p>
          <a:p>
            <a:r>
              <a:rPr lang="en-US" dirty="0" smtClean="0"/>
              <a:t>Notes</a:t>
            </a:r>
          </a:p>
          <a:p>
            <a:pPr lvl="1"/>
            <a:r>
              <a:rPr lang="en-US" dirty="0" smtClean="0"/>
              <a:t>Ultimately it may be possible to modify an actor or group’s belief system using tactics or rules.</a:t>
            </a:r>
          </a:p>
          <a:p>
            <a:pPr lvl="2"/>
            <a:r>
              <a:rPr lang="en-US" dirty="0" smtClean="0"/>
              <a:t>So far as scenario prep is concerned, the belief systems are shared.</a:t>
            </a:r>
          </a:p>
          <a:p>
            <a:pPr lvl="2"/>
            <a:r>
              <a:rPr lang="en-US" dirty="0" smtClean="0"/>
              <a:t>In practice, entities are given unique belief systems as needed, so that they can vary independently.</a:t>
            </a:r>
            <a:endParaRPr lang="en-US" dirty="0"/>
          </a:p>
        </p:txBody>
      </p:sp>
    </p:spTree>
    <p:extLst>
      <p:ext uri="{BB962C8B-B14F-4D97-AF65-F5344CB8AC3E}">
        <p14:creationId xmlns:p14="http://schemas.microsoft.com/office/powerpoint/2010/main" val="2520064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Signature-Based Driver </a:t>
            </a:r>
            <a:r>
              <a:rPr lang="en-US" dirty="0"/>
              <a:t>IDs	8/7/2012</a:t>
            </a:r>
          </a:p>
        </p:txBody>
      </p:sp>
      <p:sp>
        <p:nvSpPr>
          <p:cNvPr id="3" name="Content Placeholder 2"/>
          <p:cNvSpPr>
            <a:spLocks noGrp="1"/>
          </p:cNvSpPr>
          <p:nvPr>
            <p:ph idx="1"/>
          </p:nvPr>
        </p:nvSpPr>
        <p:spPr/>
        <p:txBody>
          <a:bodyPr/>
          <a:lstStyle/>
          <a:p>
            <a:r>
              <a:rPr lang="en-US" dirty="0" smtClean="0"/>
              <a:t>Driver IDs should be assigned by situation signature, not by situation sequence.</a:t>
            </a:r>
          </a:p>
          <a:p>
            <a:pPr lvl="1"/>
            <a:r>
              <a:rPr lang="en-US" dirty="0" smtClean="0"/>
              <a:t>In JNEM, each instance of an activity situation (for example) got a new driver ID.</a:t>
            </a:r>
          </a:p>
          <a:p>
            <a:pPr lvl="2"/>
            <a:r>
              <a:rPr lang="en-US" dirty="0" smtClean="0"/>
              <a:t>If BLUE PATROLs neighborhood N1 on three separate occasions, that reflects three distinct orders, possibly from different commanders; we wanted to keep them separate for AAR purposes.</a:t>
            </a:r>
          </a:p>
          <a:p>
            <a:pPr lvl="1"/>
            <a:r>
              <a:rPr lang="en-US" dirty="0" smtClean="0"/>
              <a:t>Athena inherited this design.</a:t>
            </a:r>
          </a:p>
          <a:p>
            <a:pPr lvl="1"/>
            <a:r>
              <a:rPr lang="en-US" dirty="0" smtClean="0"/>
              <a:t>But in Athena, we aren’t modeling individual commanders.</a:t>
            </a:r>
          </a:p>
          <a:p>
            <a:pPr lvl="1"/>
            <a:r>
              <a:rPr lang="en-US" dirty="0" smtClean="0"/>
              <a:t>What matters is how the PATROL activity affected things in neighborhood N1 over a given period of interest.</a:t>
            </a:r>
          </a:p>
          <a:p>
            <a:pPr lvl="1"/>
            <a:r>
              <a:rPr lang="en-US" dirty="0" smtClean="0"/>
              <a:t>We can use a single driver ID for the tuple (actsit,N1, BLUE, PATROL) for the life of Athena.  We don’t really need to create a new situation when the coverage exceeds zero and destroy the situation when the coverage goes below 0.</a:t>
            </a:r>
            <a:endParaRPr lang="en-US" dirty="0"/>
          </a:p>
          <a:p>
            <a:pPr lvl="2"/>
            <a:r>
              <a:rPr lang="en-US" dirty="0" smtClean="0"/>
              <a:t>This tuple is called the driver’s </a:t>
            </a:r>
            <a:r>
              <a:rPr lang="en-US" i="1" dirty="0" smtClean="0"/>
              <a:t>signature</a:t>
            </a:r>
            <a:r>
              <a:rPr lang="en-US" dirty="0" smtClean="0"/>
              <a:t>.  </a:t>
            </a:r>
          </a:p>
          <a:p>
            <a:r>
              <a:rPr lang="en-US" dirty="0" smtClean="0"/>
              <a:t>Athena’s driver code can already assign driver IDs based on signature.</a:t>
            </a:r>
          </a:p>
          <a:p>
            <a:r>
              <a:rPr lang="en-US" dirty="0" smtClean="0"/>
              <a:t>Most, or possibly all, Athena drivers have a signature that won’t change over the lifetime of the simulation.</a:t>
            </a:r>
          </a:p>
          <a:p>
            <a:pPr lvl="1"/>
            <a:r>
              <a:rPr lang="en-US" dirty="0" err="1" smtClean="0"/>
              <a:t>Ensits</a:t>
            </a:r>
            <a:r>
              <a:rPr lang="en-US" dirty="0" smtClean="0"/>
              <a:t> are a possible exception; even there, (ensit,N1,EPIDEMIC) is probably a reasonable signature.</a:t>
            </a:r>
          </a:p>
          <a:p>
            <a:r>
              <a:rPr lang="en-US" dirty="0" smtClean="0"/>
              <a:t>Benefits</a:t>
            </a:r>
          </a:p>
          <a:p>
            <a:pPr lvl="1"/>
            <a:r>
              <a:rPr lang="en-US" dirty="0" smtClean="0"/>
              <a:t>Improved reporting; the effects of BLUE patrols in N1 won’t be spread over possibly dozens of drivers.</a:t>
            </a:r>
          </a:p>
          <a:p>
            <a:pPr lvl="1"/>
            <a:r>
              <a:rPr lang="en-US" dirty="0" smtClean="0"/>
              <a:t>Considerable simplification of the situation code; much of the situation-specific bookkeeping that’s done now no longer makes sense.</a:t>
            </a:r>
          </a:p>
        </p:txBody>
      </p:sp>
    </p:spTree>
    <p:extLst>
      <p:ext uri="{BB962C8B-B14F-4D97-AF65-F5344CB8AC3E}">
        <p14:creationId xmlns:p14="http://schemas.microsoft.com/office/powerpoint/2010/main" val="310397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Ideas</a:t>
            </a:r>
            <a:endParaRPr lang="en-US" dirty="0"/>
          </a:p>
        </p:txBody>
      </p:sp>
      <p:sp>
        <p:nvSpPr>
          <p:cNvPr id="3" name="Content Placeholder 2"/>
          <p:cNvSpPr>
            <a:spLocks noGrp="1"/>
          </p:cNvSpPr>
          <p:nvPr>
            <p:ph idx="1"/>
          </p:nvPr>
        </p:nvSpPr>
        <p:spPr>
          <a:xfrm>
            <a:off x="533400" y="914400"/>
            <a:ext cx="8229600" cy="5211763"/>
          </a:xfrm>
        </p:spPr>
        <p:txBody>
          <a:bodyPr/>
          <a:lstStyle/>
          <a:p>
            <a:r>
              <a:rPr lang="en-US" dirty="0" smtClean="0"/>
              <a:t>These ideas do not yet have their own pages:</a:t>
            </a:r>
          </a:p>
        </p:txBody>
      </p:sp>
    </p:spTree>
    <p:extLst>
      <p:ext uri="{BB962C8B-B14F-4D97-AF65-F5344CB8AC3E}">
        <p14:creationId xmlns:p14="http://schemas.microsoft.com/office/powerpoint/2010/main" val="102349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Stable Deployments	8/3/12</a:t>
            </a:r>
            <a:endParaRPr lang="en-US" dirty="0"/>
          </a:p>
        </p:txBody>
      </p:sp>
      <p:sp>
        <p:nvSpPr>
          <p:cNvPr id="3" name="Content Placeholder 2"/>
          <p:cNvSpPr>
            <a:spLocks noGrp="1"/>
          </p:cNvSpPr>
          <p:nvPr>
            <p:ph idx="1"/>
          </p:nvPr>
        </p:nvSpPr>
        <p:spPr/>
        <p:txBody>
          <a:bodyPr/>
          <a:lstStyle/>
          <a:p>
            <a:r>
              <a:rPr lang="en-US" dirty="0" smtClean="0"/>
              <a:t>Deployed troops should stay where they are deployed until explicitly withdrawn.</a:t>
            </a:r>
          </a:p>
          <a:p>
            <a:pPr lvl="1"/>
            <a:r>
              <a:rPr lang="en-US" dirty="0" smtClean="0"/>
              <a:t>At present, all troops are undeployed each week, and must be re-deployed.</a:t>
            </a:r>
          </a:p>
          <a:p>
            <a:pPr lvl="1"/>
            <a:r>
              <a:rPr lang="en-US" dirty="0" smtClean="0"/>
              <a:t>This means that a garrison of troops in a neighborhood can’t be whittled away over a period of weeks.</a:t>
            </a:r>
          </a:p>
          <a:p>
            <a:r>
              <a:rPr lang="en-US" dirty="0" smtClean="0"/>
              <a:t>The solution is unclear.</a:t>
            </a:r>
          </a:p>
          <a:p>
            <a:pPr lvl="1"/>
            <a:r>
              <a:rPr lang="en-US" dirty="0" smtClean="0"/>
              <a:t>It should be possible to deploy troops permanently.</a:t>
            </a:r>
          </a:p>
          <a:p>
            <a:pPr lvl="1"/>
            <a:r>
              <a:rPr lang="en-US" dirty="0" smtClean="0"/>
              <a:t>The “fluid” model currently used is also useful.</a:t>
            </a:r>
          </a:p>
          <a:p>
            <a:pPr lvl="1"/>
            <a:r>
              <a:rPr lang="en-US" dirty="0" smtClean="0"/>
              <a:t>Perhaps we need multiple deployment modes: temporary and permanent.</a:t>
            </a:r>
          </a:p>
          <a:p>
            <a:r>
              <a:rPr lang="en-US" dirty="0" smtClean="0"/>
              <a:t>TACTICs</a:t>
            </a:r>
          </a:p>
          <a:p>
            <a:pPr lvl="1"/>
            <a:r>
              <a:rPr lang="en-US" dirty="0" smtClean="0"/>
              <a:t>DEPLOY deploys troops according to the desired mode.</a:t>
            </a:r>
          </a:p>
          <a:p>
            <a:pPr lvl="1"/>
            <a:r>
              <a:rPr lang="en-US" dirty="0" smtClean="0"/>
              <a:t>WITHDRAW withdraws permanently deployed troops from neighborhoods.</a:t>
            </a:r>
            <a:endParaRPr lang="en-US" dirty="0"/>
          </a:p>
        </p:txBody>
      </p:sp>
    </p:spTree>
    <p:extLst>
      <p:ext uri="{BB962C8B-B14F-4D97-AF65-F5344CB8AC3E}">
        <p14:creationId xmlns:p14="http://schemas.microsoft.com/office/powerpoint/2010/main" val="3342251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2/20/12</a:t>
            </a:r>
            <a:endParaRPr lang="en-US" dirty="0"/>
          </a:p>
        </p:txBody>
      </p:sp>
      <p:sp>
        <p:nvSpPr>
          <p:cNvPr id="3" name="Content Placeholder 2"/>
          <p:cNvSpPr>
            <a:spLocks noGrp="1"/>
          </p:cNvSpPr>
          <p:nvPr>
            <p:ph idx="1"/>
          </p:nvPr>
        </p:nvSpPr>
        <p:spPr/>
        <p:txBody>
          <a:bodyPr/>
          <a:lstStyle/>
          <a:p>
            <a:r>
              <a:rPr lang="en-US" dirty="0" smtClean="0"/>
              <a:t>Metric: Stability of a neighborhood</a:t>
            </a:r>
          </a:p>
          <a:p>
            <a:pPr lvl="1"/>
            <a:r>
              <a:rPr lang="en-US" dirty="0" smtClean="0"/>
              <a:t>We need a model for this.</a:t>
            </a:r>
          </a:p>
          <a:p>
            <a:pPr lvl="1"/>
            <a:r>
              <a:rPr lang="en-US" dirty="0" smtClean="0"/>
              <a:t>Basis for a metric of stability for the whole playbox.</a:t>
            </a:r>
            <a:endParaRPr lang="en-US" dirty="0"/>
          </a:p>
        </p:txBody>
      </p:sp>
    </p:spTree>
    <p:extLst>
      <p:ext uri="{BB962C8B-B14F-4D97-AF65-F5344CB8AC3E}">
        <p14:creationId xmlns:p14="http://schemas.microsoft.com/office/powerpoint/2010/main" val="701540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FLIPFLOP</a:t>
            </a:r>
            <a:r>
              <a:rPr lang="en-US" dirty="0"/>
              <a:t>	8/7/2012</a:t>
            </a:r>
          </a:p>
        </p:txBody>
      </p:sp>
      <p:sp>
        <p:nvSpPr>
          <p:cNvPr id="3" name="Content Placeholder 2"/>
          <p:cNvSpPr>
            <a:spLocks noGrp="1"/>
          </p:cNvSpPr>
          <p:nvPr>
            <p:ph idx="1"/>
          </p:nvPr>
        </p:nvSpPr>
        <p:spPr/>
        <p:txBody>
          <a:bodyPr/>
          <a:lstStyle/>
          <a:p>
            <a:r>
              <a:rPr lang="en-US" dirty="0" smtClean="0"/>
              <a:t>An actor should be able to change his beliefs with the political winds.</a:t>
            </a:r>
          </a:p>
          <a:p>
            <a:pPr lvl="1"/>
            <a:r>
              <a:rPr lang="en-US" dirty="0" smtClean="0"/>
              <a:t>An actor’s beliefs are the face he presents to the population for political reasons.</a:t>
            </a:r>
          </a:p>
          <a:p>
            <a:pPr lvl="1"/>
            <a:r>
              <a:rPr lang="en-US" dirty="0" smtClean="0"/>
              <a:t>He should be able to change his positions as the situation changes, i.e., he should be able to “flip-flop” on issues.</a:t>
            </a:r>
          </a:p>
          <a:p>
            <a:pPr lvl="1"/>
            <a:r>
              <a:rPr lang="en-US" dirty="0" smtClean="0"/>
              <a:t>Provide a tactic that lets him do so.</a:t>
            </a:r>
          </a:p>
          <a:p>
            <a:r>
              <a:rPr lang="en-US" dirty="0" smtClean="0"/>
              <a:t>Things to be worked out</a:t>
            </a:r>
          </a:p>
          <a:p>
            <a:pPr lvl="1"/>
            <a:r>
              <a:rPr lang="en-US" dirty="0" smtClean="0"/>
              <a:t>How does this relate to the Info Ops model?</a:t>
            </a:r>
          </a:p>
          <a:p>
            <a:pPr lvl="2"/>
            <a:r>
              <a:rPr lang="en-US" dirty="0" smtClean="0"/>
              <a:t>Must he publicize the change as an IOM?</a:t>
            </a:r>
          </a:p>
          <a:p>
            <a:pPr lvl="1"/>
            <a:r>
              <a:rPr lang="en-US" dirty="0" smtClean="0"/>
              <a:t>What are the negative consequences of flip-flopping?</a:t>
            </a:r>
          </a:p>
          <a:p>
            <a:pPr lvl="2"/>
            <a:r>
              <a:rPr lang="en-US" dirty="0" smtClean="0"/>
              <a:t>Loss of some of his previous supporters, due to affinity changes.</a:t>
            </a:r>
          </a:p>
          <a:p>
            <a:pPr lvl="2"/>
            <a:r>
              <a:rPr lang="en-US" dirty="0" smtClean="0"/>
              <a:t>Does he lose trust if he flip-flops too often, even among those who agree with his new positions?</a:t>
            </a:r>
            <a:endParaRPr lang="en-US" dirty="0"/>
          </a:p>
        </p:txBody>
      </p:sp>
    </p:spTree>
    <p:extLst>
      <p:ext uri="{BB962C8B-B14F-4D97-AF65-F5344CB8AC3E}">
        <p14:creationId xmlns:p14="http://schemas.microsoft.com/office/powerpoint/2010/main" val="2859228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Sets</a:t>
            </a:r>
            <a:r>
              <a:rPr lang="en-US" dirty="0"/>
              <a:t>	8/7/2012</a:t>
            </a:r>
          </a:p>
        </p:txBody>
      </p:sp>
      <p:sp>
        <p:nvSpPr>
          <p:cNvPr id="3" name="Content Placeholder 2"/>
          <p:cNvSpPr>
            <a:spLocks noGrp="1"/>
          </p:cNvSpPr>
          <p:nvPr>
            <p:ph idx="1"/>
          </p:nvPr>
        </p:nvSpPr>
        <p:spPr/>
        <p:txBody>
          <a:bodyPr/>
          <a:lstStyle/>
          <a:p>
            <a:r>
              <a:rPr lang="en-US" dirty="0" smtClean="0"/>
              <a:t>It should be possible to define a set of tactics that execute as a unit.</a:t>
            </a:r>
          </a:p>
          <a:p>
            <a:pPr lvl="1"/>
            <a:r>
              <a:rPr lang="en-US" dirty="0" smtClean="0"/>
              <a:t>One list of conditions controls the whole set.</a:t>
            </a:r>
          </a:p>
          <a:p>
            <a:pPr lvl="1"/>
            <a:r>
              <a:rPr lang="en-US" dirty="0" smtClean="0"/>
              <a:t>All tactics execute, or none do.</a:t>
            </a:r>
          </a:p>
          <a:p>
            <a:r>
              <a:rPr lang="en-US" dirty="0" smtClean="0"/>
              <a:t>Benefits</a:t>
            </a:r>
          </a:p>
          <a:p>
            <a:pPr lvl="1"/>
            <a:r>
              <a:rPr lang="en-US" dirty="0" smtClean="0"/>
              <a:t>If multiple tactics need to execute when certain conditions are true, it’s currently necessary to repeat the conditions for each such tactic.  This makes the intent much last clear.</a:t>
            </a:r>
          </a:p>
          <a:p>
            <a:pPr lvl="1"/>
            <a:r>
              <a:rPr lang="en-US" dirty="0" smtClean="0"/>
              <a:t>In a case like this, you might not want to execute any of the tactics unless you can afford to do the whole set.</a:t>
            </a:r>
          </a:p>
          <a:p>
            <a:pPr lvl="2"/>
            <a:r>
              <a:rPr lang="en-US" dirty="0" smtClean="0"/>
              <a:t>This should be a flag on the set of tactics: all or nothing vs. as many as possible.</a:t>
            </a:r>
          </a:p>
          <a:p>
            <a:r>
              <a:rPr lang="en-US" dirty="0" smtClean="0"/>
              <a:t>Notes</a:t>
            </a:r>
          </a:p>
          <a:p>
            <a:pPr lvl="1"/>
            <a:r>
              <a:rPr lang="en-US" dirty="0" smtClean="0"/>
              <a:t>This assumes that all of the tactics execute at the same overall priority.  If some of the tactics are lower priority than the others, then you really have at least two sets.</a:t>
            </a:r>
          </a:p>
          <a:p>
            <a:pPr lvl="1"/>
            <a:r>
              <a:rPr lang="en-US" dirty="0" smtClean="0"/>
              <a:t>The notion of User-Defined Conditions removes some of the need for this.</a:t>
            </a:r>
          </a:p>
        </p:txBody>
      </p:sp>
    </p:spTree>
    <p:extLst>
      <p:ext uri="{BB962C8B-B14F-4D97-AF65-F5344CB8AC3E}">
        <p14:creationId xmlns:p14="http://schemas.microsoft.com/office/powerpoint/2010/main" val="2594794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8004175" algn="r"/>
              </a:tabLst>
            </a:pPr>
            <a:r>
              <a:rPr lang="en-US" dirty="0" smtClean="0"/>
              <a:t>Training as an Attitude	8/3/2012</a:t>
            </a:r>
            <a:endParaRPr lang="en-US" dirty="0"/>
          </a:p>
        </p:txBody>
      </p:sp>
      <p:sp>
        <p:nvSpPr>
          <p:cNvPr id="3" name="Content Placeholder 2"/>
          <p:cNvSpPr>
            <a:spLocks noGrp="1"/>
          </p:cNvSpPr>
          <p:nvPr>
            <p:ph idx="1"/>
          </p:nvPr>
        </p:nvSpPr>
        <p:spPr/>
        <p:txBody>
          <a:bodyPr/>
          <a:lstStyle/>
          <a:p>
            <a:r>
              <a:rPr lang="en-US" dirty="0" smtClean="0"/>
              <a:t>A force group’s training level can be modeled as a URAM curve type.</a:t>
            </a:r>
          </a:p>
          <a:p>
            <a:pPr lvl="1"/>
            <a:r>
              <a:rPr lang="en-US" dirty="0" smtClean="0"/>
              <a:t>Training can increase a group’s training level.</a:t>
            </a:r>
          </a:p>
          <a:p>
            <a:pPr lvl="1"/>
            <a:r>
              <a:rPr lang="en-US" dirty="0" smtClean="0"/>
              <a:t>Each group has a “natural” training level; the level decays to this natural level over time.</a:t>
            </a:r>
          </a:p>
          <a:p>
            <a:pPr lvl="2"/>
            <a:r>
              <a:rPr lang="en-US" dirty="0" smtClean="0"/>
              <a:t>Thus, periodic training is required to stay at a high level.</a:t>
            </a:r>
          </a:p>
          <a:p>
            <a:pPr lvl="1"/>
            <a:r>
              <a:rPr lang="en-US" dirty="0" smtClean="0"/>
              <a:t>Recruiting of untrained civilians (as by a militia) can decrease the group’s training level.</a:t>
            </a:r>
          </a:p>
          <a:p>
            <a:pPr lvl="2"/>
            <a:r>
              <a:rPr lang="en-US" dirty="0" smtClean="0"/>
              <a:t>Per Rob Crowson, effect should vary by group or by force type.</a:t>
            </a:r>
          </a:p>
          <a:p>
            <a:pPr lvl="1"/>
            <a:r>
              <a:rPr lang="en-US" dirty="0" smtClean="0"/>
              <a:t>Changes to the training level are caused by DAM drivers, just as for satisfaction, etc.</a:t>
            </a:r>
          </a:p>
          <a:p>
            <a:pPr lvl="2"/>
            <a:r>
              <a:rPr lang="en-US" dirty="0" smtClean="0"/>
              <a:t>Thus, any desired effects can be added using rule sets.</a:t>
            </a:r>
          </a:p>
          <a:p>
            <a:r>
              <a:rPr lang="en-US" dirty="0" smtClean="0"/>
              <a:t>Advantages</a:t>
            </a:r>
          </a:p>
          <a:p>
            <a:pPr lvl="1"/>
            <a:r>
              <a:rPr lang="en-US" dirty="0" smtClean="0"/>
              <a:t>Training effects security: well-trained troops observe their “stance” better, and thus improve security more.</a:t>
            </a:r>
          </a:p>
          <a:p>
            <a:pPr lvl="2"/>
            <a:r>
              <a:rPr lang="en-US" dirty="0" smtClean="0"/>
              <a:t>Thus, training of local troops in an occupation setting can improve the security of the region.</a:t>
            </a:r>
          </a:p>
          <a:p>
            <a:r>
              <a:rPr lang="en-US" dirty="0" smtClean="0"/>
              <a:t>Notes</a:t>
            </a:r>
          </a:p>
          <a:p>
            <a:pPr lvl="1"/>
            <a:r>
              <a:rPr lang="en-US" dirty="0" smtClean="0"/>
              <a:t>Per Rob Crowson, corruption could affect training.</a:t>
            </a:r>
            <a:endParaRPr lang="en-US" dirty="0"/>
          </a:p>
        </p:txBody>
      </p:sp>
    </p:spTree>
    <p:extLst>
      <p:ext uri="{BB962C8B-B14F-4D97-AF65-F5344CB8AC3E}">
        <p14:creationId xmlns:p14="http://schemas.microsoft.com/office/powerpoint/2010/main" val="1715913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of Attitude </a:t>
            </a:r>
            <a:r>
              <a:rPr lang="en-US" dirty="0"/>
              <a:t>Deltas	8/7/2012</a:t>
            </a:r>
          </a:p>
        </p:txBody>
      </p:sp>
      <p:sp>
        <p:nvSpPr>
          <p:cNvPr id="3" name="Content Placeholder 2"/>
          <p:cNvSpPr>
            <a:spLocks noGrp="1"/>
          </p:cNvSpPr>
          <p:nvPr>
            <p:ph idx="1"/>
          </p:nvPr>
        </p:nvSpPr>
        <p:spPr/>
        <p:txBody>
          <a:bodyPr/>
          <a:lstStyle/>
          <a:p>
            <a:r>
              <a:rPr lang="en-US" dirty="0" smtClean="0"/>
              <a:t>The variance of a set of deltas to an attitude curve is a measure of how much activity there has been on that curve.</a:t>
            </a:r>
          </a:p>
          <a:p>
            <a:pPr lvl="1"/>
            <a:r>
              <a:rPr lang="en-US" dirty="0" smtClean="0"/>
              <a:t>If the deltas on a curve sum to zero, that can mean that nothing is happening, or that a lot is happening but the deltas balance.</a:t>
            </a:r>
          </a:p>
          <a:p>
            <a:pPr lvl="1"/>
            <a:r>
              <a:rPr lang="en-US" dirty="0" smtClean="0"/>
              <a:t>At each </a:t>
            </a:r>
            <a:r>
              <a:rPr lang="en-US" dirty="0" err="1" smtClean="0"/>
              <a:t>timestep</a:t>
            </a:r>
            <a:r>
              <a:rPr lang="en-US" dirty="0" smtClean="0"/>
              <a:t>, it might be interesting to compute a sum of squared deltas, as a measure of how much is going on.</a:t>
            </a:r>
          </a:p>
          <a:p>
            <a:pPr lvl="1"/>
            <a:r>
              <a:rPr lang="en-US" dirty="0" smtClean="0"/>
              <a:t>This would give us another way to track the most interesting attitude curves.</a:t>
            </a:r>
            <a:endParaRPr lang="en-US" dirty="0"/>
          </a:p>
        </p:txBody>
      </p:sp>
    </p:spTree>
    <p:extLst>
      <p:ext uri="{BB962C8B-B14F-4D97-AF65-F5344CB8AC3E}">
        <p14:creationId xmlns:p14="http://schemas.microsoft.com/office/powerpoint/2010/main" val="32588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Color	1/30/12</a:t>
            </a:r>
            <a:endParaRPr lang="en-US" dirty="0"/>
          </a:p>
        </p:txBody>
      </p:sp>
      <p:sp>
        <p:nvSpPr>
          <p:cNvPr id="3" name="Content Placeholder 2"/>
          <p:cNvSpPr>
            <a:spLocks noGrp="1"/>
          </p:cNvSpPr>
          <p:nvPr>
            <p:ph idx="1"/>
          </p:nvPr>
        </p:nvSpPr>
        <p:spPr/>
        <p:txBody>
          <a:bodyPr/>
          <a:lstStyle/>
          <a:p>
            <a:r>
              <a:rPr lang="en-US" dirty="0" smtClean="0"/>
              <a:t>Actors should have assigned colors, just as groups do.</a:t>
            </a:r>
          </a:p>
          <a:p>
            <a:pPr lvl="1"/>
            <a:r>
              <a:rPr lang="en-US" dirty="0" smtClean="0"/>
              <a:t>Then, neighborhoods can be colored by the actor who owns them (or who previously owned them).</a:t>
            </a:r>
          </a:p>
          <a:p>
            <a:r>
              <a:rPr lang="en-US" dirty="0" smtClean="0"/>
              <a:t>Questions:</a:t>
            </a:r>
          </a:p>
          <a:p>
            <a:pPr lvl="1"/>
            <a:r>
              <a:rPr lang="en-US" dirty="0" smtClean="0"/>
              <a:t>Should colors be assigned automatically?</a:t>
            </a:r>
            <a:endParaRPr lang="en-US" dirty="0"/>
          </a:p>
        </p:txBody>
      </p:sp>
    </p:spTree>
    <p:extLst>
      <p:ext uri="{BB962C8B-B14F-4D97-AF65-F5344CB8AC3E}">
        <p14:creationId xmlns:p14="http://schemas.microsoft.com/office/powerpoint/2010/main" val="336968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Promises	8/15/2012</a:t>
            </a:r>
            <a:endParaRPr lang="en-US" dirty="0"/>
          </a:p>
        </p:txBody>
      </p:sp>
      <p:sp>
        <p:nvSpPr>
          <p:cNvPr id="3" name="Content Placeholder 2"/>
          <p:cNvSpPr>
            <a:spLocks noGrp="1"/>
          </p:cNvSpPr>
          <p:nvPr>
            <p:ph idx="1"/>
          </p:nvPr>
        </p:nvSpPr>
        <p:spPr/>
        <p:txBody>
          <a:bodyPr>
            <a:normAutofit lnSpcReduction="10000"/>
          </a:bodyPr>
          <a:lstStyle/>
          <a:p>
            <a:r>
              <a:rPr lang="en-US" dirty="0" smtClean="0"/>
              <a:t>Actors should be able to make promises to one other.  </a:t>
            </a:r>
          </a:p>
          <a:p>
            <a:pPr lvl="1"/>
            <a:r>
              <a:rPr lang="en-US" dirty="0" smtClean="0"/>
              <a:t>E.g., Actor A promises not to attack actor B.</a:t>
            </a:r>
          </a:p>
          <a:p>
            <a:pPr lvl="1"/>
            <a:r>
              <a:rPr lang="en-US" dirty="0" smtClean="0"/>
              <a:t>The behavior of other actors should change depending on whether or not A keeps his promise.</a:t>
            </a:r>
          </a:p>
          <a:p>
            <a:pPr lvl="1"/>
            <a:r>
              <a:rPr lang="en-US" dirty="0" smtClean="0"/>
              <a:t>A mutual set of promises between A and B is a </a:t>
            </a:r>
            <a:r>
              <a:rPr lang="en-US" i="1" dirty="0" smtClean="0"/>
              <a:t>treaty</a:t>
            </a:r>
            <a:r>
              <a:rPr lang="en-US" dirty="0" smtClean="0"/>
              <a:t>; if A breaks his promise, then B is no longer bound.</a:t>
            </a:r>
          </a:p>
          <a:p>
            <a:r>
              <a:rPr lang="en-US" dirty="0" smtClean="0"/>
              <a:t>Possible Implementation (very sketchy)</a:t>
            </a:r>
          </a:p>
          <a:p>
            <a:pPr lvl="1"/>
            <a:r>
              <a:rPr lang="en-US" dirty="0" smtClean="0"/>
              <a:t>A promise </a:t>
            </a:r>
            <a:r>
              <a:rPr lang="en-US" i="1" dirty="0" smtClean="0"/>
              <a:t>p</a:t>
            </a:r>
            <a:r>
              <a:rPr lang="en-US" dirty="0" smtClean="0"/>
              <a:t> is defined as a set of conditions concerning the behavior of an actor.</a:t>
            </a:r>
          </a:p>
          <a:p>
            <a:pPr lvl="1"/>
            <a:r>
              <a:rPr lang="en-US" dirty="0" smtClean="0"/>
              <a:t>Actor A promises to keep </a:t>
            </a:r>
            <a:r>
              <a:rPr lang="en-US" i="1" dirty="0" smtClean="0"/>
              <a:t>p</a:t>
            </a:r>
            <a:r>
              <a:rPr lang="en-US" dirty="0" smtClean="0"/>
              <a:t> by executing the PROMISE(</a:t>
            </a:r>
            <a:r>
              <a:rPr lang="en-US" i="1" dirty="0" smtClean="0"/>
              <a:t>p</a:t>
            </a:r>
            <a:r>
              <a:rPr lang="en-US" dirty="0" smtClean="0"/>
              <a:t>) tactic. </a:t>
            </a:r>
          </a:p>
          <a:p>
            <a:pPr lvl="1"/>
            <a:r>
              <a:rPr lang="en-US" dirty="0" smtClean="0"/>
              <a:t>The PKEPT(</a:t>
            </a:r>
            <a:r>
              <a:rPr lang="en-US" i="1" dirty="0" err="1" smtClean="0"/>
              <a:t>a</a:t>
            </a:r>
            <a:r>
              <a:rPr lang="en-US" dirty="0" err="1" smtClean="0"/>
              <a:t>,</a:t>
            </a:r>
            <a:r>
              <a:rPr lang="en-US" i="1" dirty="0" err="1" smtClean="0"/>
              <a:t>p</a:t>
            </a:r>
            <a:r>
              <a:rPr lang="en-US" dirty="0" smtClean="0"/>
              <a:t>) condition is true if actor </a:t>
            </a:r>
            <a:r>
              <a:rPr lang="en-US" i="1" dirty="0" smtClean="0"/>
              <a:t>a</a:t>
            </a:r>
            <a:r>
              <a:rPr lang="en-US" dirty="0" smtClean="0"/>
              <a:t> has promised </a:t>
            </a:r>
            <a:r>
              <a:rPr lang="en-US" i="1" dirty="0" smtClean="0"/>
              <a:t>p</a:t>
            </a:r>
            <a:r>
              <a:rPr lang="en-US" dirty="0" smtClean="0"/>
              <a:t> and </a:t>
            </a:r>
            <a:r>
              <a:rPr lang="en-US" i="1" dirty="0" smtClean="0"/>
              <a:t>p</a:t>
            </a:r>
            <a:r>
              <a:rPr lang="en-US" dirty="0" smtClean="0"/>
              <a:t> is still true.</a:t>
            </a:r>
          </a:p>
          <a:p>
            <a:pPr lvl="2"/>
            <a:r>
              <a:rPr lang="en-US" dirty="0" smtClean="0"/>
              <a:t>Or, should it be true whether </a:t>
            </a:r>
            <a:r>
              <a:rPr lang="en-US" i="1" dirty="0" smtClean="0"/>
              <a:t>a</a:t>
            </a:r>
            <a:r>
              <a:rPr lang="en-US" dirty="0" smtClean="0"/>
              <a:t> has made the promise or not?</a:t>
            </a:r>
          </a:p>
          <a:p>
            <a:pPr lvl="1"/>
            <a:r>
              <a:rPr lang="en-US" dirty="0" smtClean="0"/>
              <a:t>The PBROKEN(</a:t>
            </a:r>
            <a:r>
              <a:rPr lang="en-US" i="1" dirty="0" err="1" smtClean="0"/>
              <a:t>a</a:t>
            </a:r>
            <a:r>
              <a:rPr lang="en-US" dirty="0" err="1" smtClean="0"/>
              <a:t>,</a:t>
            </a:r>
            <a:r>
              <a:rPr lang="en-US" i="1" dirty="0" err="1" smtClean="0"/>
              <a:t>p</a:t>
            </a:r>
            <a:r>
              <a:rPr lang="en-US" dirty="0" smtClean="0"/>
              <a:t>) condition is true if actor </a:t>
            </a:r>
            <a:r>
              <a:rPr lang="en-US" i="1" dirty="0" smtClean="0"/>
              <a:t>a</a:t>
            </a:r>
            <a:r>
              <a:rPr lang="en-US" dirty="0" smtClean="0"/>
              <a:t> has promised </a:t>
            </a:r>
            <a:r>
              <a:rPr lang="en-US" i="1" dirty="0" smtClean="0"/>
              <a:t>p</a:t>
            </a:r>
            <a:r>
              <a:rPr lang="en-US" dirty="0" smtClean="0"/>
              <a:t> and </a:t>
            </a:r>
            <a:r>
              <a:rPr lang="en-US" i="1" dirty="0" smtClean="0"/>
              <a:t>p</a:t>
            </a:r>
            <a:r>
              <a:rPr lang="en-US" dirty="0" smtClean="0"/>
              <a:t> is false.</a:t>
            </a:r>
          </a:p>
          <a:p>
            <a:pPr lvl="1"/>
            <a:r>
              <a:rPr lang="en-US" dirty="0" smtClean="0"/>
              <a:t>Actor strategies can use this tactic and these conditions.</a:t>
            </a:r>
          </a:p>
          <a:p>
            <a:r>
              <a:rPr lang="en-US" dirty="0" smtClean="0"/>
              <a:t>Treaties could be handled similarly, as mutual agreement on a pair of promises.</a:t>
            </a:r>
          </a:p>
          <a:p>
            <a:pPr lvl="1"/>
            <a:r>
              <a:rPr lang="en-US" dirty="0" smtClean="0"/>
              <a:t>More complicated, since agreement is required.</a:t>
            </a:r>
          </a:p>
          <a:p>
            <a:pPr lvl="1"/>
            <a:r>
              <a:rPr lang="en-US" dirty="0" smtClean="0"/>
              <a:t>TREATY(B,</a:t>
            </a:r>
            <a:r>
              <a:rPr lang="en-US" i="1" dirty="0" smtClean="0"/>
              <a:t>p1</a:t>
            </a:r>
            <a:r>
              <a:rPr lang="en-US" dirty="0" smtClean="0"/>
              <a:t>,</a:t>
            </a:r>
            <a:r>
              <a:rPr lang="en-US" i="1" dirty="0" smtClean="0"/>
              <a:t>p2</a:t>
            </a:r>
            <a:r>
              <a:rPr lang="en-US" dirty="0" smtClean="0"/>
              <a:t>) tactic: Actor A offers a treaty with actor B; A will promise </a:t>
            </a:r>
            <a:r>
              <a:rPr lang="en-US" i="1" dirty="0" smtClean="0"/>
              <a:t>p1</a:t>
            </a:r>
            <a:r>
              <a:rPr lang="en-US" dirty="0" smtClean="0"/>
              <a:t> if B promises </a:t>
            </a:r>
            <a:r>
              <a:rPr lang="en-US" i="1" dirty="0" smtClean="0"/>
              <a:t>p2.</a:t>
            </a:r>
          </a:p>
          <a:p>
            <a:pPr lvl="1"/>
            <a:r>
              <a:rPr lang="en-US" dirty="0" smtClean="0"/>
              <a:t>Actor B must execute TREATY(A,</a:t>
            </a:r>
            <a:r>
              <a:rPr lang="en-US" i="1" dirty="0" smtClean="0"/>
              <a:t>p2</a:t>
            </a:r>
            <a:r>
              <a:rPr lang="en-US" dirty="0" smtClean="0"/>
              <a:t>,</a:t>
            </a:r>
            <a:r>
              <a:rPr lang="en-US" i="1" dirty="0" smtClean="0"/>
              <a:t>p1</a:t>
            </a:r>
            <a:r>
              <a:rPr lang="en-US" dirty="0" smtClean="0"/>
              <a:t>) during the same week.  </a:t>
            </a:r>
          </a:p>
          <a:p>
            <a:pPr lvl="1"/>
            <a:r>
              <a:rPr lang="en-US" dirty="0" smtClean="0"/>
              <a:t>The tactic is deemed to have executed successfully only if both participate; thus it can be used with the “once” flag, and executes the first time the two actors agree.</a:t>
            </a:r>
          </a:p>
          <a:p>
            <a:r>
              <a:rPr lang="en-US" dirty="0" smtClean="0"/>
              <a:t>Issues</a:t>
            </a:r>
          </a:p>
          <a:p>
            <a:pPr lvl="1"/>
            <a:r>
              <a:rPr lang="en-US" dirty="0" smtClean="0"/>
              <a:t>Need to define relevant conditions to be used in promises.</a:t>
            </a:r>
          </a:p>
          <a:p>
            <a:pPr lvl="1"/>
            <a:r>
              <a:rPr lang="en-US" dirty="0" smtClean="0"/>
              <a:t>Probably requires some new infrastructure in the strategy model.  </a:t>
            </a:r>
            <a:endParaRPr lang="en-US" dirty="0"/>
          </a:p>
        </p:txBody>
      </p:sp>
    </p:spTree>
    <p:extLst>
      <p:ext uri="{BB962C8B-B14F-4D97-AF65-F5344CB8AC3E}">
        <p14:creationId xmlns:p14="http://schemas.microsoft.com/office/powerpoint/2010/main" val="103855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Threats	8/15/2012</a:t>
            </a:r>
            <a:endParaRPr lang="en-US" dirty="0"/>
          </a:p>
        </p:txBody>
      </p:sp>
      <p:sp>
        <p:nvSpPr>
          <p:cNvPr id="3" name="Content Placeholder 2"/>
          <p:cNvSpPr>
            <a:spLocks noGrp="1"/>
          </p:cNvSpPr>
          <p:nvPr>
            <p:ph idx="1"/>
          </p:nvPr>
        </p:nvSpPr>
        <p:spPr/>
        <p:txBody>
          <a:bodyPr/>
          <a:lstStyle/>
          <a:p>
            <a:r>
              <a:rPr lang="en-US" dirty="0" smtClean="0"/>
              <a:t>An actor should be able to threaten other actors.</a:t>
            </a:r>
          </a:p>
          <a:p>
            <a:pPr lvl="1"/>
            <a:r>
              <a:rPr lang="en-US" dirty="0" smtClean="0"/>
              <a:t>A threat has the form “If you do X, I will do Y.”</a:t>
            </a:r>
          </a:p>
          <a:p>
            <a:pPr lvl="1"/>
            <a:r>
              <a:rPr lang="en-US" dirty="0" smtClean="0"/>
              <a:t>Example: If you attack me in neighborhood N1, I will attack you in neighborhood N2.</a:t>
            </a:r>
          </a:p>
          <a:p>
            <a:r>
              <a:rPr lang="en-US" dirty="0" smtClean="0"/>
              <a:t>Possible implementation</a:t>
            </a:r>
          </a:p>
          <a:p>
            <a:pPr lvl="1"/>
            <a:r>
              <a:rPr lang="en-US" dirty="0" smtClean="0"/>
              <a:t>Assign names to threats, e.g., HITYOUBACK.</a:t>
            </a:r>
          </a:p>
          <a:p>
            <a:pPr lvl="1"/>
            <a:r>
              <a:rPr lang="en-US" dirty="0" smtClean="0"/>
              <a:t>Actor A makes a threat using the THREATEN(</a:t>
            </a:r>
            <a:r>
              <a:rPr lang="en-US" i="1" dirty="0" err="1" smtClean="0"/>
              <a:t>a</a:t>
            </a:r>
            <a:r>
              <a:rPr lang="en-US" dirty="0" err="1" smtClean="0"/>
              <a:t>,</a:t>
            </a:r>
            <a:r>
              <a:rPr lang="en-US" i="1" dirty="0" err="1" smtClean="0"/>
              <a:t>threat</a:t>
            </a:r>
            <a:r>
              <a:rPr lang="en-US" dirty="0" smtClean="0"/>
              <a:t>) tactic.</a:t>
            </a:r>
          </a:p>
          <a:p>
            <a:pPr lvl="2"/>
            <a:r>
              <a:rPr lang="en-US" dirty="0" smtClean="0"/>
              <a:t>E.g., THREATEN(B,HITYOUBACK)</a:t>
            </a:r>
          </a:p>
          <a:p>
            <a:pPr lvl="1"/>
            <a:r>
              <a:rPr lang="en-US" dirty="0" smtClean="0"/>
              <a:t>X is represented in A’s strategy as a set of conditions.</a:t>
            </a:r>
          </a:p>
          <a:p>
            <a:pPr lvl="2"/>
            <a:r>
              <a:rPr lang="en-US" dirty="0" smtClean="0"/>
              <a:t>Possibly entered as a goal/User-Defined Condition.</a:t>
            </a:r>
          </a:p>
          <a:p>
            <a:pPr lvl="1"/>
            <a:r>
              <a:rPr lang="en-US" dirty="0" smtClean="0"/>
              <a:t>Y is represented in A’s strategy as a set of one or more tactics executed when the conditions are true.</a:t>
            </a:r>
          </a:p>
          <a:p>
            <a:pPr lvl="1"/>
            <a:r>
              <a:rPr lang="en-US" dirty="0" smtClean="0"/>
              <a:t>Actor B can act on a threat via the THREAT(</a:t>
            </a:r>
            <a:r>
              <a:rPr lang="en-US" i="1" dirty="0" err="1" smtClean="0"/>
              <a:t>a</a:t>
            </a:r>
            <a:r>
              <a:rPr lang="en-US" dirty="0" err="1" smtClean="0"/>
              <a:t>,</a:t>
            </a:r>
            <a:r>
              <a:rPr lang="en-US" i="1" dirty="0" err="1" smtClean="0"/>
              <a:t>threat</a:t>
            </a:r>
            <a:r>
              <a:rPr lang="en-US" dirty="0" smtClean="0"/>
              <a:t>) condition, which is true if actor </a:t>
            </a:r>
            <a:r>
              <a:rPr lang="en-US" i="1" dirty="0" smtClean="0"/>
              <a:t>a</a:t>
            </a:r>
            <a:r>
              <a:rPr lang="en-US" dirty="0" smtClean="0"/>
              <a:t> has made threat </a:t>
            </a:r>
            <a:r>
              <a:rPr lang="en-US" i="1" dirty="0" err="1" smtClean="0"/>
              <a:t>threat</a:t>
            </a:r>
            <a:r>
              <a:rPr lang="en-US" dirty="0" smtClean="0"/>
              <a:t> to actor B.</a:t>
            </a:r>
          </a:p>
          <a:p>
            <a:r>
              <a:rPr lang="en-US" dirty="0" smtClean="0"/>
              <a:t>Notes</a:t>
            </a:r>
          </a:p>
          <a:p>
            <a:pPr lvl="1"/>
            <a:r>
              <a:rPr lang="en-US" dirty="0" smtClean="0"/>
              <a:t>Note that in this model, Athena has no real understanding of what the threat is; it’s implicit in an actor’s strategy.</a:t>
            </a:r>
          </a:p>
          <a:p>
            <a:pPr lvl="1"/>
            <a:r>
              <a:rPr lang="en-US" dirty="0" smtClean="0"/>
              <a:t>Threats can either be defined as named entities or as </a:t>
            </a:r>
            <a:r>
              <a:rPr lang="en-US" i="1" dirty="0" smtClean="0"/>
              <a:t>ad hoc</a:t>
            </a:r>
            <a:r>
              <a:rPr lang="en-US" dirty="0" smtClean="0"/>
              <a:t> strings</a:t>
            </a:r>
          </a:p>
          <a:p>
            <a:pPr lvl="2"/>
            <a:r>
              <a:rPr lang="en-US" dirty="0" smtClean="0"/>
              <a:t>I.e., threat names can be established outside the strategies, and selected using </a:t>
            </a:r>
            <a:r>
              <a:rPr lang="en-US" dirty="0" err="1" smtClean="0"/>
              <a:t>pulldowns</a:t>
            </a:r>
            <a:r>
              <a:rPr lang="en-US" dirty="0" smtClean="0"/>
              <a:t> in tactics and conditions, or they can simply be names typed into tactics and conditions that happen </a:t>
            </a:r>
            <a:r>
              <a:rPr lang="en-US" smtClean="0"/>
              <a:t>to match. </a:t>
            </a:r>
            <a:endParaRPr lang="en-US" dirty="0" smtClean="0"/>
          </a:p>
          <a:p>
            <a:pPr lvl="1"/>
            <a:r>
              <a:rPr lang="en-US" dirty="0" smtClean="0"/>
              <a:t>Timing is interesting, here: if A makes a threat at time t, the earliest that B can respond is time t+1.</a:t>
            </a:r>
          </a:p>
          <a:p>
            <a:pPr marL="0" indent="0">
              <a:buNone/>
            </a:pPr>
            <a:endParaRPr lang="en-US" dirty="0" smtClean="0"/>
          </a:p>
        </p:txBody>
      </p:sp>
    </p:spTree>
    <p:extLst>
      <p:ext uri="{BB962C8B-B14F-4D97-AF65-F5344CB8AC3E}">
        <p14:creationId xmlns:p14="http://schemas.microsoft.com/office/powerpoint/2010/main" val="380844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tabLst>
                <a:tab pos="8004175" algn="r"/>
              </a:tabLst>
            </a:pPr>
            <a:r>
              <a:rPr lang="en-US" dirty="0" smtClean="0"/>
              <a:t>Chart widget: neighborhood map data plot	8/7/2012</a:t>
            </a:r>
            <a:endParaRPr lang="en-US" dirty="0"/>
          </a:p>
        </p:txBody>
      </p:sp>
      <p:sp>
        <p:nvSpPr>
          <p:cNvPr id="3" name="Content Placeholder 2"/>
          <p:cNvSpPr>
            <a:spLocks noGrp="1"/>
          </p:cNvSpPr>
          <p:nvPr>
            <p:ph idx="1"/>
          </p:nvPr>
        </p:nvSpPr>
        <p:spPr/>
        <p:txBody>
          <a:bodyPr/>
          <a:lstStyle/>
          <a:p>
            <a:r>
              <a:rPr lang="en-US" dirty="0" smtClean="0"/>
              <a:t>A chart widget (like </a:t>
            </a:r>
            <a:r>
              <a:rPr lang="en-US" dirty="0" err="1" smtClean="0"/>
              <a:t>nbchart</a:t>
            </a:r>
            <a:r>
              <a:rPr lang="en-US" dirty="0" smtClean="0"/>
              <a:t> and </a:t>
            </a:r>
            <a:r>
              <a:rPr lang="en-US" dirty="0" err="1" smtClean="0"/>
              <a:t>timechart</a:t>
            </a:r>
            <a:r>
              <a:rPr lang="en-US" dirty="0" smtClean="0"/>
              <a:t>) for displaying neighborhood display variables.</a:t>
            </a:r>
          </a:p>
          <a:p>
            <a:pPr lvl="1"/>
            <a:r>
              <a:rPr lang="en-US" dirty="0" smtClean="0"/>
              <a:t>Displays neighborhood polygons, colored with display variable data.</a:t>
            </a:r>
          </a:p>
          <a:p>
            <a:pPr lvl="1"/>
            <a:r>
              <a:rPr lang="en-US" dirty="0" smtClean="0"/>
              <a:t>No map image (since it will be obscured by the polygons anyway.</a:t>
            </a:r>
          </a:p>
          <a:p>
            <a:pPr lvl="1"/>
            <a:r>
              <a:rPr lang="en-US" dirty="0" smtClean="0"/>
              <a:t>Shows neighborhood names at the reference points.</a:t>
            </a:r>
          </a:p>
          <a:p>
            <a:pPr lvl="1"/>
            <a:r>
              <a:rPr lang="en-US" dirty="0" smtClean="0"/>
              <a:t>Shows identity of displayed variable.</a:t>
            </a:r>
          </a:p>
          <a:p>
            <a:pPr lvl="1"/>
            <a:r>
              <a:rPr lang="en-US" dirty="0" smtClean="0"/>
              <a:t>For use on Plots tab, and as an &lt;object&gt; in Detail Browser pages.</a:t>
            </a:r>
          </a:p>
          <a:p>
            <a:pPr lvl="1"/>
            <a:r>
              <a:rPr lang="en-US" dirty="0" smtClean="0"/>
              <a:t>Minimal interactivity (since all of the same data can be viewed with full interactivity on the Map tab).</a:t>
            </a:r>
            <a:endParaRPr lang="en-US" dirty="0"/>
          </a:p>
        </p:txBody>
      </p:sp>
    </p:spTree>
    <p:extLst>
      <p:ext uri="{BB962C8B-B14F-4D97-AF65-F5344CB8AC3E}">
        <p14:creationId xmlns:p14="http://schemas.microsoft.com/office/powerpoint/2010/main" val="51817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Mood of actor’s supporters	1/30/12</a:t>
            </a:r>
            <a:endParaRPr lang="en-US" dirty="0"/>
          </a:p>
        </p:txBody>
      </p:sp>
      <p:sp>
        <p:nvSpPr>
          <p:cNvPr id="3" name="Content Placeholder 2"/>
          <p:cNvSpPr>
            <a:spLocks noGrp="1"/>
          </p:cNvSpPr>
          <p:nvPr>
            <p:ph idx="1"/>
          </p:nvPr>
        </p:nvSpPr>
        <p:spPr/>
        <p:txBody>
          <a:bodyPr/>
          <a:lstStyle/>
          <a:p>
            <a:r>
              <a:rPr lang="en-US" dirty="0" smtClean="0"/>
              <a:t>Define a condition that compares the mood of an actor’s supporters to some value.</a:t>
            </a:r>
          </a:p>
          <a:p>
            <a:pPr lvl="1"/>
            <a:r>
              <a:rPr lang="en-US" dirty="0" smtClean="0"/>
              <a:t>A supporter is a group whose support.ga is positive.</a:t>
            </a:r>
          </a:p>
          <a:p>
            <a:pPr lvl="1"/>
            <a:r>
              <a:rPr lang="en-US" dirty="0" smtClean="0"/>
              <a:t>Compute mood for all supporters in playbox, or for specific neighborhood(s).</a:t>
            </a:r>
          </a:p>
          <a:p>
            <a:pPr lvl="1"/>
            <a:r>
              <a:rPr lang="en-US" dirty="0" smtClean="0"/>
              <a:t>Filter supporters, e.g.:</a:t>
            </a:r>
          </a:p>
          <a:p>
            <a:pPr lvl="2"/>
            <a:r>
              <a:rPr lang="en-US" dirty="0" smtClean="0"/>
              <a:t>Civilian groups only</a:t>
            </a:r>
          </a:p>
          <a:p>
            <a:pPr lvl="2"/>
            <a:r>
              <a:rPr lang="en-US" dirty="0" smtClean="0"/>
              <a:t>Force groups only</a:t>
            </a:r>
          </a:p>
          <a:p>
            <a:pPr lvl="2"/>
            <a:r>
              <a:rPr lang="en-US" dirty="0" smtClean="0"/>
              <a:t>All groups </a:t>
            </a:r>
          </a:p>
          <a:p>
            <a:r>
              <a:rPr lang="en-US" dirty="0" smtClean="0"/>
              <a:t>Advantages</a:t>
            </a:r>
          </a:p>
          <a:p>
            <a:pPr lvl="1"/>
            <a:r>
              <a:rPr lang="en-US" dirty="0" smtClean="0"/>
              <a:t>Allows an actor to take action based on the mood of his supporters.</a:t>
            </a:r>
            <a:endParaRPr lang="en-US" dirty="0"/>
          </a:p>
        </p:txBody>
      </p:sp>
    </p:spTree>
    <p:extLst>
      <p:ext uri="{BB962C8B-B14F-4D97-AF65-F5344CB8AC3E}">
        <p14:creationId xmlns:p14="http://schemas.microsoft.com/office/powerpoint/2010/main" val="419358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a:t>
            </a:r>
            <a:r>
              <a:rPr lang="en-US" dirty="0"/>
              <a:t>User-Defined	8/7/2012</a:t>
            </a:r>
          </a:p>
        </p:txBody>
      </p:sp>
      <p:sp>
        <p:nvSpPr>
          <p:cNvPr id="3" name="Content Placeholder 2"/>
          <p:cNvSpPr>
            <a:spLocks noGrp="1"/>
          </p:cNvSpPr>
          <p:nvPr>
            <p:ph idx="1"/>
          </p:nvPr>
        </p:nvSpPr>
        <p:spPr/>
        <p:txBody>
          <a:bodyPr/>
          <a:lstStyle/>
          <a:p>
            <a:r>
              <a:rPr lang="en-US" dirty="0" smtClean="0"/>
              <a:t>Athena’s Goals aren’t as useful as they could be, because most of an actor’s real goals can’t be expressed as a set of Athena conditions.</a:t>
            </a:r>
          </a:p>
          <a:p>
            <a:pPr lvl="1"/>
            <a:r>
              <a:rPr lang="en-US" dirty="0" smtClean="0"/>
              <a:t>A goal is really a kind of user-defined condition, built up of one or more other condition types.</a:t>
            </a:r>
          </a:p>
          <a:p>
            <a:pPr lvl="1"/>
            <a:r>
              <a:rPr lang="en-US" dirty="0" smtClean="0"/>
              <a:t>Perhaps it would be less misleading to redefine them explicitly as such.</a:t>
            </a:r>
          </a:p>
          <a:p>
            <a:r>
              <a:rPr lang="en-US" dirty="0" smtClean="0"/>
              <a:t>At present, all goals/user-defined conditions (UDCs) are associated with specific agents.  Perhaps a set of global UDCs would be useful; any agent could refer to them in their MET/UNMET conditions.</a:t>
            </a:r>
            <a:endParaRPr lang="en-US" dirty="0"/>
          </a:p>
        </p:txBody>
      </p:sp>
    </p:spTree>
    <p:extLst>
      <p:ext uri="{BB962C8B-B14F-4D97-AF65-F5344CB8AC3E}">
        <p14:creationId xmlns:p14="http://schemas.microsoft.com/office/powerpoint/2010/main" val="1926410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4393</Words>
  <Application>Microsoft Office PowerPoint</Application>
  <PresentationFormat>On-screen Show (4:3)</PresentationFormat>
  <Paragraphs>369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Athena Idea List, 8/3/2012</vt:lpstr>
      <vt:lpstr>Overview</vt:lpstr>
      <vt:lpstr>New Ideas</vt:lpstr>
      <vt:lpstr>Actor Color 1/30/12</vt:lpstr>
      <vt:lpstr>Actor Promises 8/15/2012</vt:lpstr>
      <vt:lpstr>Actor Threats 8/15/2012</vt:lpstr>
      <vt:lpstr>Chart widget: neighborhood map data plot 8/7/2012</vt:lpstr>
      <vt:lpstr>Condition: Mood of actor’s supporters 1/30/12</vt:lpstr>
      <vt:lpstr>Condition: User-Defined 8/7/2012</vt:lpstr>
      <vt:lpstr>Condition: VARIABLE 3/9/12</vt:lpstr>
      <vt:lpstr>Display Variable Infrastructure</vt:lpstr>
      <vt:lpstr>Dynaform-based CONDITION:CREATE, CONDITION:UPDATE Dialogs 8/7/2012</vt:lpstr>
      <vt:lpstr>Dynaform-based PAYLOAD:CREATE, PAYLOAD:UPDATE Dialogs 8/7/2012</vt:lpstr>
      <vt:lpstr>Dynaform-based TACTIC:CREATE, TACTIC:UPDATE Dialogs 8/7/2012</vt:lpstr>
      <vt:lpstr>Executive Script Editor 8/7/2012</vt:lpstr>
      <vt:lpstr>Generalized Order Validation 8/8/2012</vt:lpstr>
      <vt:lpstr>Geo-referenced Maps 8/7/2012</vt:lpstr>
      <vt:lpstr>Hierarchy of Civilian Groups 3/9/2012</vt:lpstr>
      <vt:lpstr>Hierarchy of Neighborhoods 8/3/2012</vt:lpstr>
      <vt:lpstr>In-Browser Condition Editing 8/7/2012</vt:lpstr>
      <vt:lpstr>In-Browser Payload Editing 8/7/2012</vt:lpstr>
      <vt:lpstr>In-Browser Tactic Editing 8/7/2012</vt:lpstr>
      <vt:lpstr>Map Tab: GUI neighborhood variable selection 8/7/2012</vt:lpstr>
      <vt:lpstr>Non-Zulu Time Reference Strings 8/7/2012</vt:lpstr>
      <vt:lpstr>Magic Attitude Driver Payloads 8/3/2012</vt:lpstr>
      <vt:lpstr>Neighborhood Polygon Display Widget 8/7/2012</vt:lpstr>
      <vt:lpstr>Relevance and Info Ops 8/7/2012</vt:lpstr>
      <vt:lpstr>Shared Belief Systems 1/27/12</vt:lpstr>
      <vt:lpstr>Signature-Based Driver IDs 8/7/2012</vt:lpstr>
      <vt:lpstr>Stable Deployments 8/3/12</vt:lpstr>
      <vt:lpstr>Stability 2/20/12</vt:lpstr>
      <vt:lpstr>Tactic: FLIPFLOP 8/7/2012</vt:lpstr>
      <vt:lpstr>Tactic Sets 8/7/2012</vt:lpstr>
      <vt:lpstr>Training as an Attitude 8/3/2012</vt:lpstr>
      <vt:lpstr>Variance of Attitude Deltas 8/7/2012</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Idea List, 8/3/2012</dc:title>
  <dc:creator>William H. Duquette</dc:creator>
  <cp:lastModifiedBy>William H. Duquette</cp:lastModifiedBy>
  <cp:revision>64</cp:revision>
  <dcterms:created xsi:type="dcterms:W3CDTF">2012-08-03T21:17:30Z</dcterms:created>
  <dcterms:modified xsi:type="dcterms:W3CDTF">2012-08-15T21:00:43Z</dcterms:modified>
</cp:coreProperties>
</file>