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3" r:id="rId6"/>
    <p:sldId id="270" r:id="rId7"/>
    <p:sldId id="269" r:id="rId8"/>
    <p:sldId id="262" r:id="rId9"/>
    <p:sldId id="260" r:id="rId10"/>
    <p:sldId id="267" r:id="rId11"/>
    <p:sldId id="261" r:id="rId12"/>
    <p:sldId id="259" r:id="rId13"/>
    <p:sldId id="268" r:id="rId14"/>
    <p:sldId id="265" r:id="rId15"/>
    <p:sldId id="25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73" autoAdjust="0"/>
  </p:normalViewPr>
  <p:slideViewPr>
    <p:cSldViewPr>
      <p:cViewPr varScale="1">
        <p:scale>
          <a:sx n="123" d="100"/>
          <a:sy n="123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 algn="l">
              <a:tabLst>
                <a:tab pos="8004175" algn="r"/>
              </a:tabLst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676B-40B1-41E0-83BD-82A8E49E3AA9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5E4-5FDE-474E-96D8-4A7ADE6D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 Idea List, 8/3/2012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Duquette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8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Neighborhoods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Neighborhoods should exist in a hierarchy of regions.</a:t>
            </a:r>
          </a:p>
          <a:p>
            <a:pPr lvl="1"/>
            <a:r>
              <a:rPr lang="en-US" dirty="0" smtClean="0"/>
              <a:t>Every neighborhood has a parent region, which might be the playbox itself.</a:t>
            </a:r>
          </a:p>
          <a:p>
            <a:pPr lvl="1"/>
            <a:r>
              <a:rPr lang="en-US" dirty="0" smtClean="0"/>
              <a:t>The analyst can define regions as children of the playbox, and as children of other regions, and create neighborhoods within them.</a:t>
            </a:r>
          </a:p>
          <a:p>
            <a:pPr lvl="1"/>
            <a:r>
              <a:rPr lang="en-US" dirty="0" smtClean="0"/>
              <a:t>These regions can be higher-level political units, but need not be (i.e., they could be AORs).</a:t>
            </a:r>
          </a:p>
          <a:p>
            <a:pPr lvl="1"/>
            <a:r>
              <a:rPr lang="en-US" dirty="0" smtClean="0"/>
              <a:t>Outputs can be automatically aggregated up the chain.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1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Magic Attitude Driver Payloads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attitude drivers (MADs) should have payloads like IOMs do.</a:t>
            </a:r>
          </a:p>
          <a:p>
            <a:r>
              <a:rPr lang="en-US" dirty="0" smtClean="0"/>
              <a:t>At present:</a:t>
            </a:r>
          </a:p>
          <a:p>
            <a:pPr lvl="1"/>
            <a:r>
              <a:rPr lang="en-US" dirty="0" smtClean="0"/>
              <a:t>A MAD is simply a driver ID against which magic inputs can be made.</a:t>
            </a:r>
          </a:p>
          <a:p>
            <a:pPr lvl="1"/>
            <a:r>
              <a:rPr lang="en-US" dirty="0" smtClean="0"/>
              <a:t>You never want just one magic input; they group together.</a:t>
            </a:r>
          </a:p>
          <a:p>
            <a:pPr lvl="1"/>
            <a:r>
              <a:rPr lang="en-US" dirty="0" smtClean="0"/>
              <a:t>Thus, any reasonable use of magic inputs requires an EXECUTIVE tactic.</a:t>
            </a:r>
          </a:p>
          <a:p>
            <a:pPr lvl="1"/>
            <a:r>
              <a:rPr lang="en-US" dirty="0" smtClean="0"/>
              <a:t>EXECUTIVE tactics are good for work-</a:t>
            </a:r>
            <a:r>
              <a:rPr lang="en-US" dirty="0" err="1" smtClean="0"/>
              <a:t>arounds</a:t>
            </a:r>
            <a:r>
              <a:rPr lang="en-US" dirty="0" smtClean="0"/>
              <a:t>, but they aren’t pretty.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Define MADs and their payloads during Scenario Prep as we do with IOMs.</a:t>
            </a:r>
          </a:p>
          <a:p>
            <a:pPr lvl="1"/>
            <a:r>
              <a:rPr lang="en-US" dirty="0" smtClean="0"/>
              <a:t>Define a MAD tactic to cause a MAD to occur.</a:t>
            </a:r>
          </a:p>
          <a:p>
            <a:pPr lvl="1"/>
            <a:r>
              <a:rPr lang="en-US" dirty="0" smtClean="0"/>
              <a:t>Tactic arguments would include:</a:t>
            </a:r>
          </a:p>
          <a:p>
            <a:pPr lvl="2"/>
            <a:r>
              <a:rPr lang="en-US" dirty="0" smtClean="0"/>
              <a:t>A dial, to dial the effect of the MAD up or down.</a:t>
            </a:r>
          </a:p>
          <a:p>
            <a:pPr lvl="2"/>
            <a:r>
              <a:rPr lang="en-US" dirty="0" smtClean="0"/>
              <a:t>Possibly, </a:t>
            </a:r>
            <a:r>
              <a:rPr lang="en-US" dirty="0" err="1" smtClean="0"/>
              <a:t>targetting</a:t>
            </a:r>
            <a:r>
              <a:rPr lang="en-US" dirty="0" smtClean="0"/>
              <a:t> information, e.g., list of neighborhoods or list of civilian groups.</a:t>
            </a:r>
          </a:p>
          <a:p>
            <a:pPr lvl="1"/>
            <a:r>
              <a:rPr lang="en-US" dirty="0" smtClean="0"/>
              <a:t>Executing the tactic would cause a rule to fire, causing the desired set of effects.</a:t>
            </a:r>
          </a:p>
          <a:p>
            <a:pPr lvl="1"/>
            <a:r>
              <a:rPr lang="en-US" dirty="0" smtClean="0"/>
              <a:t>A MAD is like an IOM, with these differences:</a:t>
            </a:r>
          </a:p>
          <a:p>
            <a:pPr lvl="2"/>
            <a:r>
              <a:rPr lang="en-US" dirty="0" smtClean="0"/>
              <a:t>The target set of groups is determined explicitly, not by choice of CAP.</a:t>
            </a:r>
          </a:p>
          <a:p>
            <a:pPr lvl="2"/>
            <a:r>
              <a:rPr lang="en-US" dirty="0" smtClean="0"/>
              <a:t>The payloads are not attenuated by “acceptability” or other factors.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Belief Systems	1/27/12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Belief systems should not be one-to-one with actors and civilian groups</a:t>
            </a:r>
          </a:p>
          <a:p>
            <a:pPr lvl="1"/>
            <a:r>
              <a:rPr lang="en-US" dirty="0" smtClean="0"/>
              <a:t>At present, each “belief system entity” (actors and civilian groups) has its own belief system.</a:t>
            </a:r>
          </a:p>
          <a:p>
            <a:pPr lvl="1"/>
            <a:r>
              <a:rPr lang="en-US" dirty="0" smtClean="0"/>
              <a:t>Two entities cannot share a single belief system, even if their beliefs are, in fact, identical.</a:t>
            </a:r>
          </a:p>
          <a:p>
            <a:pPr lvl="2"/>
            <a:r>
              <a:rPr lang="en-US" dirty="0" smtClean="0"/>
              <a:t>This is a data entry and management burden.</a:t>
            </a:r>
          </a:p>
          <a:p>
            <a:pPr lvl="1"/>
            <a:r>
              <a:rPr lang="en-US" dirty="0" smtClean="0"/>
              <a:t>Non-civilian groups inherit the belief systems of their owners, and cannot have their own beliefs.</a:t>
            </a:r>
          </a:p>
          <a:p>
            <a:pPr lvl="2"/>
            <a:r>
              <a:rPr lang="en-US" dirty="0" smtClean="0"/>
              <a:t>This is not particularly flexible; groups are often more conservative than their leaders.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Belief systems are full-fledged entities in Athena, with their own unique names.</a:t>
            </a:r>
          </a:p>
          <a:p>
            <a:pPr lvl="1"/>
            <a:r>
              <a:rPr lang="en-US" dirty="0" smtClean="0"/>
              <a:t>Actors and groups specify the name of their belief systems in their definitions.</a:t>
            </a:r>
          </a:p>
          <a:p>
            <a:pPr lvl="2"/>
            <a:r>
              <a:rPr lang="en-US" dirty="0" smtClean="0"/>
              <a:t>Thus, multiple entities can share a single belief system.</a:t>
            </a:r>
          </a:p>
          <a:p>
            <a:pPr lvl="1"/>
            <a:r>
              <a:rPr lang="en-US" dirty="0" smtClean="0"/>
              <a:t>Non-civilian groups can specify that they have the same belief system as their owners, or name a specific one.</a:t>
            </a:r>
            <a:endParaRPr lang="en-US" dirty="0"/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Ultimately it may be possible to modify an actor or group’s belief system using tactics or rules.</a:t>
            </a:r>
          </a:p>
          <a:p>
            <a:pPr lvl="2"/>
            <a:r>
              <a:rPr lang="en-US" dirty="0" smtClean="0"/>
              <a:t>So far as scenario prep is concerned, the belief systems are shared.</a:t>
            </a:r>
          </a:p>
          <a:p>
            <a:pPr lvl="2"/>
            <a:r>
              <a:rPr lang="en-US" dirty="0" smtClean="0"/>
              <a:t>In practice, entities are given unique belief systems as needed, so that they can vary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Stable Deployments	8/3/12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troops should stay where they are deployed until explicitly withdrawn.</a:t>
            </a:r>
          </a:p>
          <a:p>
            <a:pPr lvl="1"/>
            <a:r>
              <a:rPr lang="en-US" dirty="0" smtClean="0"/>
              <a:t>At present, all troops are undeployed each week, and must be re-deployed.</a:t>
            </a:r>
          </a:p>
          <a:p>
            <a:pPr lvl="1"/>
            <a:r>
              <a:rPr lang="en-US" dirty="0" smtClean="0"/>
              <a:t>This means that a garrison of troops in a neighborhood can’t be whittled away over a period of weeks.</a:t>
            </a:r>
          </a:p>
          <a:p>
            <a:r>
              <a:rPr lang="en-US" dirty="0" smtClean="0"/>
              <a:t>The solution is unclear.</a:t>
            </a:r>
          </a:p>
          <a:p>
            <a:pPr lvl="1"/>
            <a:r>
              <a:rPr lang="en-US" dirty="0" smtClean="0"/>
              <a:t>It should be possible to deploy troops permanently.</a:t>
            </a:r>
          </a:p>
          <a:p>
            <a:pPr lvl="1"/>
            <a:r>
              <a:rPr lang="en-US" dirty="0" smtClean="0"/>
              <a:t>The “fluid” model currently used is also useful.</a:t>
            </a:r>
          </a:p>
          <a:p>
            <a:pPr lvl="1"/>
            <a:r>
              <a:rPr lang="en-US" dirty="0" smtClean="0"/>
              <a:t>Perhaps we need multiple deployment modes: temporary and permanent.</a:t>
            </a:r>
          </a:p>
          <a:p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DEPLOY deploys troops according to the desired mode.</a:t>
            </a:r>
          </a:p>
          <a:p>
            <a:pPr lvl="1"/>
            <a:r>
              <a:rPr lang="en-US" dirty="0" smtClean="0"/>
              <a:t>WITHDRAW withdraws permanently deployed troops from neighborhoods.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5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	2/20/12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Metric: Stability of a neighborhood</a:t>
            </a:r>
          </a:p>
          <a:p>
            <a:pPr lvl="1"/>
            <a:r>
              <a:rPr lang="en-US" dirty="0" smtClean="0"/>
              <a:t>We need a model for this.</a:t>
            </a:r>
          </a:p>
          <a:p>
            <a:pPr lvl="1"/>
            <a:r>
              <a:rPr lang="en-US" dirty="0" smtClean="0"/>
              <a:t>Basis for a metric of stability for the whole playbox.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4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tabLst>
                <a:tab pos="8004175" algn="r"/>
              </a:tabLst>
            </a:pPr>
            <a:r>
              <a:rPr lang="en-US" dirty="0" smtClean="0"/>
              <a:t>Training as an Attitude	8/3/2012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force group’s training level can be modeled as a URAM curve type.</a:t>
            </a:r>
          </a:p>
          <a:p>
            <a:pPr lvl="1"/>
            <a:r>
              <a:rPr lang="en-US" dirty="0" smtClean="0"/>
              <a:t>Training can increase a group’s training level.</a:t>
            </a:r>
          </a:p>
          <a:p>
            <a:pPr lvl="1"/>
            <a:r>
              <a:rPr lang="en-US" dirty="0" smtClean="0"/>
              <a:t>Each group has a “natural” training level; the level decays to this natural level over time.</a:t>
            </a:r>
          </a:p>
          <a:p>
            <a:pPr lvl="2"/>
            <a:r>
              <a:rPr lang="en-US" dirty="0" smtClean="0"/>
              <a:t>Thus, periodic training is required to stay at a high level.</a:t>
            </a:r>
          </a:p>
          <a:p>
            <a:pPr lvl="1"/>
            <a:r>
              <a:rPr lang="en-US" dirty="0" smtClean="0"/>
              <a:t>Recruiting of untrained civilians (as by a militia) can decrease the group’s training level.</a:t>
            </a:r>
          </a:p>
          <a:p>
            <a:pPr lvl="2"/>
            <a:r>
              <a:rPr lang="en-US" dirty="0" smtClean="0"/>
              <a:t>Per Rob Crowson, effect should vary by group or by force type.</a:t>
            </a:r>
          </a:p>
          <a:p>
            <a:pPr lvl="1"/>
            <a:r>
              <a:rPr lang="en-US" dirty="0" smtClean="0"/>
              <a:t>Changes to the training level are caused by DAM drivers, just as for satisfaction, etc.</a:t>
            </a:r>
          </a:p>
          <a:p>
            <a:pPr lvl="2"/>
            <a:r>
              <a:rPr lang="en-US" dirty="0" smtClean="0"/>
              <a:t>Thus, any desired effects can be added using rule sets.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Training effects security: well-trained troops observe their “stance” better, and thus improve security more.</a:t>
            </a:r>
          </a:p>
          <a:p>
            <a:pPr lvl="2"/>
            <a:r>
              <a:rPr lang="en-US" dirty="0" smtClean="0"/>
              <a:t>Thus, training of local troops in an occupation setting can improve the security of the region.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Per Rob Crowson, corruption could affect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Attitude 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variance of a set of deltas to an attitude curve is a measure of how much activity there has been on that curve.</a:t>
            </a:r>
          </a:p>
          <a:p>
            <a:pPr lvl="1"/>
            <a:r>
              <a:rPr lang="en-US" dirty="0" smtClean="0"/>
              <a:t>If the deltas on a curve sum to zero, that can mean that nothing is happening, or that a lot is happening but the deltas balance.</a:t>
            </a:r>
          </a:p>
          <a:p>
            <a:pPr lvl="1"/>
            <a:r>
              <a:rPr lang="en-US" dirty="0" smtClean="0"/>
              <a:t>At each </a:t>
            </a:r>
            <a:r>
              <a:rPr lang="en-US" dirty="0" err="1" smtClean="0"/>
              <a:t>timestep</a:t>
            </a:r>
            <a:r>
              <a:rPr lang="en-US" dirty="0" smtClean="0"/>
              <a:t>, it might be interesting to compute a sum of squared deltas, as a measure of how much is going on.</a:t>
            </a:r>
          </a:p>
          <a:p>
            <a:pPr lvl="1"/>
            <a:r>
              <a:rPr lang="en-US" dirty="0" smtClean="0"/>
              <a:t>This would give us another way to track the most </a:t>
            </a:r>
            <a:r>
              <a:rPr lang="en-US" smtClean="0"/>
              <a:t>interesting attitude curves.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intended to be a card catalog of ideas for the Athena software and models.  </a:t>
            </a:r>
          </a:p>
          <a:p>
            <a:r>
              <a:rPr lang="en-US" dirty="0" smtClean="0"/>
              <a:t>It is distinct from RGC’s “Athena Wish List” in that it is at a lower level of detail.  The focus on is implementation, and on modifications to our existing software.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ideas do not yet have their own pages:</a:t>
            </a:r>
          </a:p>
          <a:p>
            <a:pPr lvl="1"/>
            <a:r>
              <a:rPr lang="en-US" dirty="0" smtClean="0"/>
              <a:t>Tactic-settable variables</a:t>
            </a:r>
          </a:p>
          <a:p>
            <a:pPr lvl="1"/>
            <a:r>
              <a:rPr lang="en-US" dirty="0" smtClean="0"/>
              <a:t>Stable group deployment</a:t>
            </a:r>
          </a:p>
          <a:p>
            <a:pPr lvl="1"/>
            <a:r>
              <a:rPr lang="en-US" dirty="0" smtClean="0"/>
              <a:t>Multiple strategy views (allows multiple tactics to be controlled by one set of conditions)</a:t>
            </a:r>
          </a:p>
          <a:p>
            <a:pPr lvl="1"/>
            <a:r>
              <a:rPr lang="en-US" dirty="0" smtClean="0"/>
              <a:t>Grouped tactics (whole group executes, or none)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Color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should have assigned colors, just as groups do.</a:t>
            </a:r>
          </a:p>
          <a:p>
            <a:pPr lvl="1"/>
            <a:r>
              <a:rPr lang="en-US" dirty="0" smtClean="0"/>
              <a:t>Then, neighborhoods can be colored by the actor who owns them (or who previously owned them).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Should colors be assigned automatically?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Mood of actor’s supporters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condition that compares the mood of an actor’s supporters to some value.</a:t>
            </a:r>
          </a:p>
          <a:p>
            <a:pPr lvl="1"/>
            <a:r>
              <a:rPr lang="en-US" dirty="0" smtClean="0"/>
              <a:t>A supporter is a group whose support.ga is positive.</a:t>
            </a:r>
          </a:p>
          <a:p>
            <a:pPr lvl="1"/>
            <a:r>
              <a:rPr lang="en-US" dirty="0" smtClean="0"/>
              <a:t>Compute mood for all supporters in playbox, or for specific neighborhood(s).</a:t>
            </a:r>
          </a:p>
          <a:p>
            <a:pPr lvl="1"/>
            <a:r>
              <a:rPr lang="en-US" dirty="0" smtClean="0"/>
              <a:t>Filter supporters, e.g.:</a:t>
            </a:r>
          </a:p>
          <a:p>
            <a:pPr lvl="2"/>
            <a:r>
              <a:rPr lang="en-US" dirty="0" smtClean="0"/>
              <a:t>Civilian groups only</a:t>
            </a:r>
          </a:p>
          <a:p>
            <a:pPr lvl="2"/>
            <a:r>
              <a:rPr lang="en-US" dirty="0" smtClean="0"/>
              <a:t>Force groups only</a:t>
            </a:r>
          </a:p>
          <a:p>
            <a:pPr lvl="2"/>
            <a:r>
              <a:rPr lang="en-US" dirty="0" smtClean="0"/>
              <a:t>All groups 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Allows an actor to take action based on the mood of his supporters.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User-Defined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Athena’s Goals aren’t as useful as they could be, because most of an actor’s real goals can’t be expressed as a set of Athena conditions.</a:t>
            </a:r>
          </a:p>
          <a:p>
            <a:pPr lvl="1"/>
            <a:r>
              <a:rPr lang="en-US" dirty="0" smtClean="0"/>
              <a:t>A goal is really a kind of user-defined condition, built up of one or more other condition types.</a:t>
            </a:r>
          </a:p>
          <a:p>
            <a:pPr lvl="1"/>
            <a:r>
              <a:rPr lang="en-US" dirty="0" smtClean="0"/>
              <a:t>Perhaps it would be less misleading to redefine them explicitly as such.</a:t>
            </a:r>
          </a:p>
          <a:p>
            <a:r>
              <a:rPr lang="en-US" dirty="0" smtClean="0"/>
              <a:t>At present, all goals/user-defined conditions (UDCs) are associated with specific agents.  Perhaps a set of global UDCs would be useful; any agent could refer to them in their MET/UNMET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VARIABLE	3/9/12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VARIABLE condition that compares the value of a named variable with some other value.</a:t>
            </a:r>
          </a:p>
          <a:p>
            <a:pPr lvl="1"/>
            <a:r>
              <a:rPr lang="en-US" dirty="0" smtClean="0"/>
              <a:t>Condition variables are set by a SETVAR tactic.</a:t>
            </a:r>
          </a:p>
          <a:p>
            <a:pPr lvl="1"/>
            <a:r>
              <a:rPr lang="en-US" dirty="0" smtClean="0"/>
              <a:t>Condition variables have a value that’s a text string.</a:t>
            </a:r>
          </a:p>
          <a:p>
            <a:pPr lvl="1"/>
            <a:r>
              <a:rPr lang="en-US" dirty="0" smtClean="0"/>
              <a:t>A strategy can be controlled by a set of condition variables, which are set by tactics when conditions are right.</a:t>
            </a:r>
          </a:p>
          <a:p>
            <a:pPr lvl="1"/>
            <a:r>
              <a:rPr lang="en-US" dirty="0" smtClean="0"/>
              <a:t>A value set by SETVAR will affect lower priority tactics during the same phase.</a:t>
            </a:r>
          </a:p>
          <a:p>
            <a:pPr lvl="2"/>
            <a:r>
              <a:rPr lang="en-US" dirty="0" smtClean="0"/>
              <a:t>Thus, the SETVAR tactics go at the top of the strategy, and control what goes on further down.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Isn’t a goal already a sort of condition variable?</a:t>
            </a:r>
          </a:p>
          <a:p>
            <a:pPr lvl="2"/>
            <a:r>
              <a:rPr lang="en-US" dirty="0" smtClean="0"/>
              <a:t>MET and UNMET already indicate when a specified set of conditions is met or unmet.</a:t>
            </a:r>
          </a:p>
          <a:p>
            <a:pPr lvl="2"/>
            <a:r>
              <a:rPr lang="en-US" dirty="0" smtClean="0"/>
              <a:t>So perhaps this condition isn’t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Script Editor	1/30/12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tactic scripts should be edited within Athena and stored with the scenario</a:t>
            </a:r>
          </a:p>
          <a:p>
            <a:r>
              <a:rPr lang="en-US" dirty="0" smtClean="0"/>
              <a:t>At present:</a:t>
            </a:r>
          </a:p>
          <a:p>
            <a:pPr lvl="1"/>
            <a:r>
              <a:rPr lang="en-US" dirty="0" smtClean="0"/>
              <a:t>EXECUTIVE tactic scripts must be edited in an external editor.</a:t>
            </a:r>
          </a:p>
          <a:p>
            <a:pPr lvl="1"/>
            <a:r>
              <a:rPr lang="en-US" dirty="0" smtClean="0"/>
              <a:t>EXECUTIVE tactic scripts are saved as .</a:t>
            </a:r>
            <a:r>
              <a:rPr lang="en-US" dirty="0" err="1" smtClean="0"/>
              <a:t>tcl</a:t>
            </a:r>
            <a:r>
              <a:rPr lang="en-US" dirty="0" smtClean="0"/>
              <a:t> files in the same directory as the scenario file.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Allow the user to edit named scripts, in a wiki-like fashion.</a:t>
            </a:r>
          </a:p>
          <a:p>
            <a:pPr lvl="1"/>
            <a:r>
              <a:rPr lang="en-US" dirty="0" smtClean="0"/>
              <a:t>Consider using the “</a:t>
            </a:r>
            <a:r>
              <a:rPr lang="en-US" dirty="0" err="1" smtClean="0"/>
              <a:t>supertext</a:t>
            </a:r>
            <a:r>
              <a:rPr lang="en-US" dirty="0" smtClean="0"/>
              <a:t>” widget, to allow syntax highlighting and line numbers.</a:t>
            </a:r>
          </a:p>
          <a:p>
            <a:pPr lvl="1"/>
            <a:r>
              <a:rPr lang="en-US" dirty="0" smtClean="0"/>
              <a:t>Scripts are saved in the scenario by name.</a:t>
            </a:r>
          </a:p>
          <a:p>
            <a:pPr lvl="1"/>
            <a:r>
              <a:rPr lang="en-US" dirty="0" smtClean="0"/>
              <a:t>Define a command to call saved scripts.</a:t>
            </a:r>
          </a:p>
          <a:p>
            <a:pPr lvl="2"/>
            <a:r>
              <a:rPr lang="en-US" dirty="0" smtClean="0"/>
              <a:t>Either extend [call] to look in the scenario first, or add a new command just for internal scripts ([</a:t>
            </a:r>
            <a:r>
              <a:rPr lang="en-US" dirty="0" err="1" smtClean="0"/>
              <a:t>icall</a:t>
            </a:r>
            <a:r>
              <a:rPr lang="en-US" dirty="0" smtClean="0"/>
              <a:t>]).</a:t>
            </a:r>
          </a:p>
          <a:p>
            <a:pPr lvl="1"/>
            <a:r>
              <a:rPr lang="en-US" dirty="0" smtClean="0"/>
              <a:t>Internal scripts can be called by the EXECUTIVE tactic, or from the Athena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Civilian Groups	3/9/2012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/>
          <a:lstStyle/>
          <a:p>
            <a:r>
              <a:rPr lang="en-US" dirty="0" smtClean="0"/>
              <a:t>Define civilian groups as nodes in a hierarchy.</a:t>
            </a:r>
          </a:p>
          <a:p>
            <a:pPr lvl="1"/>
            <a:r>
              <a:rPr lang="en-US" dirty="0" smtClean="0"/>
              <a:t>Each group lives in a specific neighborhood</a:t>
            </a:r>
          </a:p>
          <a:p>
            <a:pPr lvl="1"/>
            <a:r>
              <a:rPr lang="en-US" dirty="0" smtClean="0"/>
              <a:t>Groups inherit initial attitudes, beliefs, from their parents</a:t>
            </a:r>
          </a:p>
          <a:p>
            <a:pPr lvl="2"/>
            <a:r>
              <a:rPr lang="en-US" dirty="0" smtClean="0"/>
              <a:t>Can override attitudes, beliefs, by subgroup</a:t>
            </a:r>
          </a:p>
          <a:p>
            <a:pPr lvl="1"/>
            <a:r>
              <a:rPr lang="en-US" dirty="0" smtClean="0"/>
              <a:t>Can split and merge groups dynamically during simulation.</a:t>
            </a:r>
          </a:p>
          <a:p>
            <a:pPr lvl="1"/>
            <a:r>
              <a:rPr lang="en-US" dirty="0" smtClean="0"/>
              <a:t>Can change parent group during scenario prep.</a:t>
            </a:r>
          </a:p>
          <a:p>
            <a:pPr lvl="1"/>
            <a:r>
              <a:rPr lang="en-US" dirty="0" smtClean="0"/>
              <a:t>Subgroups can exist in the same neighborhood or in different neighborhoods.</a:t>
            </a:r>
          </a:p>
          <a:p>
            <a:pPr lvl="1"/>
            <a:r>
              <a:rPr lang="en-US" dirty="0" smtClean="0"/>
              <a:t>Attitudes of course evolve separately during simulation.</a:t>
            </a:r>
          </a:p>
          <a:p>
            <a:pPr lvl="1"/>
            <a:r>
              <a:rPr lang="en-US" dirty="0" smtClean="0"/>
              <a:t>Can aggregate data up the tree.</a:t>
            </a:r>
          </a:p>
          <a:p>
            <a:pPr lvl="1"/>
            <a:r>
              <a:rPr lang="en-US" dirty="0" smtClean="0"/>
              <a:t>Subgroups have a relationship of 1.0 with other groups in the hierarchy, by default.</a:t>
            </a:r>
          </a:p>
          <a:p>
            <a:pPr lvl="2"/>
            <a:r>
              <a:rPr lang="en-US" dirty="0" smtClean="0"/>
              <a:t>At present, two civilian groups never have a relationship of 1.0 with each other, because self-affinity is almost never 1.0.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Define group SHIA1 in neighborhood N1.</a:t>
            </a:r>
          </a:p>
          <a:p>
            <a:pPr lvl="1"/>
            <a:r>
              <a:rPr lang="en-US" dirty="0" smtClean="0"/>
              <a:t>Split out subgroup SHIA2, and place it in neighborhood N2.</a:t>
            </a:r>
          </a:p>
          <a:p>
            <a:pPr lvl="1"/>
            <a:r>
              <a:rPr lang="en-US" dirty="0" smtClean="0"/>
              <a:t>SHIA2 gets SHIA1’s attitudes, except as overridden by the analyst during scenario prep.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Should the topmost parent be an actual neighborhood group?  Or just a collection point?</a:t>
            </a:r>
          </a:p>
        </p:txBody>
      </p:sp>
    </p:spTree>
    <p:extLst>
      <p:ext uri="{BB962C8B-B14F-4D97-AF65-F5344CB8AC3E}">
        <p14:creationId xmlns:p14="http://schemas.microsoft.com/office/powerpoint/2010/main" val="334223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1630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Athena Idea List, 8/3/2012</vt:lpstr>
      <vt:lpstr>Overview</vt:lpstr>
      <vt:lpstr>New Ideas</vt:lpstr>
      <vt:lpstr>Actor Color 1/30/12</vt:lpstr>
      <vt:lpstr>Condition: Mood of actor’s supporters 1/30/12</vt:lpstr>
      <vt:lpstr>Condition: User-Defined</vt:lpstr>
      <vt:lpstr>Condition: VARIABLE 3/9/12</vt:lpstr>
      <vt:lpstr>Executive Script Editor 1/30/12</vt:lpstr>
      <vt:lpstr>Hierarchy of Civilian Groups 3/9/2012</vt:lpstr>
      <vt:lpstr>Hierarchy of Neighborhoods 8/3/2012</vt:lpstr>
      <vt:lpstr>Magic Attitude Driver Payloads 8/3/2012</vt:lpstr>
      <vt:lpstr>Shared Belief Systems 1/27/12</vt:lpstr>
      <vt:lpstr>Stable Deployments 8/3/12</vt:lpstr>
      <vt:lpstr>Stability 2/20/12</vt:lpstr>
      <vt:lpstr>Training as an Attitude 8/3/2012</vt:lpstr>
      <vt:lpstr>Variance of Attitude Deltas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 Idea List, 8/3/2012</dc:title>
  <dc:creator>William H. Duquette</dc:creator>
  <cp:lastModifiedBy>William H. Duquette</cp:lastModifiedBy>
  <cp:revision>21</cp:revision>
  <dcterms:created xsi:type="dcterms:W3CDTF">2012-08-03T21:17:30Z</dcterms:created>
  <dcterms:modified xsi:type="dcterms:W3CDTF">2012-08-03T22:42:01Z</dcterms:modified>
</cp:coreProperties>
</file>