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48" r:id="rId1"/>
  </p:sldMasterIdLst>
  <p:notesMasterIdLst>
    <p:notesMasterId r:id="rId63"/>
  </p:notesMasterIdLst>
  <p:sldIdLst>
    <p:sldId id="256" r:id="rId2"/>
    <p:sldId id="259" r:id="rId3"/>
    <p:sldId id="260" r:id="rId4"/>
    <p:sldId id="258" r:id="rId5"/>
    <p:sldId id="261" r:id="rId6"/>
    <p:sldId id="262" r:id="rId7"/>
    <p:sldId id="282" r:id="rId8"/>
    <p:sldId id="281"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4" r:id="rId28"/>
    <p:sldId id="288" r:id="rId29"/>
    <p:sldId id="285" r:id="rId30"/>
    <p:sldId id="286" r:id="rId31"/>
    <p:sldId id="289" r:id="rId32"/>
    <p:sldId id="287" r:id="rId33"/>
    <p:sldId id="307" r:id="rId34"/>
    <p:sldId id="308"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9" r:id="rId53"/>
    <p:sldId id="310" r:id="rId54"/>
    <p:sldId id="311" r:id="rId55"/>
    <p:sldId id="312" r:id="rId56"/>
    <p:sldId id="313" r:id="rId57"/>
    <p:sldId id="314" r:id="rId58"/>
    <p:sldId id="315" r:id="rId59"/>
    <p:sldId id="316" r:id="rId60"/>
    <p:sldId id="317" r:id="rId61"/>
    <p:sldId id="318" r:id="rId62"/>
  </p:sldIdLst>
  <p:sldSz cx="9144000" cy="6858000" type="letter"/>
  <p:notesSz cx="9220200" cy="6934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autoAdjust="0"/>
    <p:restoredTop sz="94660" autoAdjust="0"/>
  </p:normalViewPr>
  <p:slideViewPr>
    <p:cSldViewPr>
      <p:cViewPr varScale="1">
        <p:scale>
          <a:sx n="130" d="100"/>
          <a:sy n="130" d="100"/>
        </p:scale>
        <p:origin x="-150" y="-84"/>
      </p:cViewPr>
      <p:guideLst>
        <p:guide orient="horz" pos="2160"/>
        <p:guide pos="2880"/>
      </p:guideLst>
    </p:cSldViewPr>
  </p:slideViewPr>
  <p:outlineViewPr>
    <p:cViewPr>
      <p:scale>
        <a:sx n="33" d="100"/>
        <a:sy n="33" d="100"/>
      </p:scale>
      <p:origin x="0" y="2898"/>
    </p:cViewPr>
  </p:outlineViewPr>
  <p:notesTextViewPr>
    <p:cViewPr>
      <p:scale>
        <a:sx n="1" d="1"/>
        <a:sy n="1" d="1"/>
      </p:scale>
      <p:origin x="0" y="0"/>
    </p:cViewPr>
  </p:notesTextViewPr>
  <p:sorterViewPr>
    <p:cViewPr>
      <p:scale>
        <a:sx n="100" d="100"/>
        <a:sy n="100" d="100"/>
      </p:scale>
      <p:origin x="0" y="315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95420" cy="346710"/>
          </a:xfrm>
          <a:prstGeom prst="rect">
            <a:avLst/>
          </a:prstGeom>
        </p:spPr>
        <p:txBody>
          <a:bodyPr vert="horz" lIns="92309" tIns="46154" rIns="92309" bIns="46154" rtlCol="0"/>
          <a:lstStyle>
            <a:lvl1pPr algn="l">
              <a:defRPr sz="1200"/>
            </a:lvl1pPr>
          </a:lstStyle>
          <a:p>
            <a:endParaRPr lang="en-US"/>
          </a:p>
        </p:txBody>
      </p:sp>
      <p:sp>
        <p:nvSpPr>
          <p:cNvPr id="3" name="Date Placeholder 2"/>
          <p:cNvSpPr>
            <a:spLocks noGrp="1"/>
          </p:cNvSpPr>
          <p:nvPr>
            <p:ph type="dt" idx="1"/>
          </p:nvPr>
        </p:nvSpPr>
        <p:spPr>
          <a:xfrm>
            <a:off x="5223180" y="0"/>
            <a:ext cx="3995420" cy="346710"/>
          </a:xfrm>
          <a:prstGeom prst="rect">
            <a:avLst/>
          </a:prstGeom>
        </p:spPr>
        <p:txBody>
          <a:bodyPr vert="horz" lIns="92309" tIns="46154" rIns="92309" bIns="46154" rtlCol="0"/>
          <a:lstStyle>
            <a:lvl1pPr algn="r">
              <a:defRPr sz="1200"/>
            </a:lvl1pPr>
          </a:lstStyle>
          <a:p>
            <a:fld id="{634F7028-52F9-4F3E-96F0-9FCAE35899A3}" type="datetimeFigureOut">
              <a:rPr lang="en-US" smtClean="0"/>
              <a:t>4/11/2012</a:t>
            </a:fld>
            <a:endParaRPr lang="en-US"/>
          </a:p>
        </p:txBody>
      </p:sp>
      <p:sp>
        <p:nvSpPr>
          <p:cNvPr id="4" name="Slide Image Placeholder 3"/>
          <p:cNvSpPr>
            <a:spLocks noGrp="1" noRot="1" noChangeAspect="1"/>
          </p:cNvSpPr>
          <p:nvPr>
            <p:ph type="sldImg" idx="2"/>
          </p:nvPr>
        </p:nvSpPr>
        <p:spPr>
          <a:xfrm>
            <a:off x="2876550" y="520700"/>
            <a:ext cx="3467100" cy="2600325"/>
          </a:xfrm>
          <a:prstGeom prst="rect">
            <a:avLst/>
          </a:prstGeom>
          <a:noFill/>
          <a:ln w="12700">
            <a:solidFill>
              <a:prstClr val="black"/>
            </a:solidFill>
          </a:ln>
        </p:spPr>
        <p:txBody>
          <a:bodyPr vert="horz" lIns="92309" tIns="46154" rIns="92309" bIns="46154" rtlCol="0" anchor="ctr"/>
          <a:lstStyle/>
          <a:p>
            <a:endParaRPr lang="en-US"/>
          </a:p>
        </p:txBody>
      </p:sp>
      <p:sp>
        <p:nvSpPr>
          <p:cNvPr id="5" name="Notes Placeholder 4"/>
          <p:cNvSpPr>
            <a:spLocks noGrp="1"/>
          </p:cNvSpPr>
          <p:nvPr>
            <p:ph type="body" sz="quarter" idx="3"/>
          </p:nvPr>
        </p:nvSpPr>
        <p:spPr>
          <a:xfrm>
            <a:off x="922020" y="3293745"/>
            <a:ext cx="7376160" cy="3120390"/>
          </a:xfrm>
          <a:prstGeom prst="rect">
            <a:avLst/>
          </a:prstGeom>
        </p:spPr>
        <p:txBody>
          <a:bodyPr vert="horz" lIns="92309" tIns="46154" rIns="92309" bIns="4615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85885"/>
            <a:ext cx="3995420" cy="346710"/>
          </a:xfrm>
          <a:prstGeom prst="rect">
            <a:avLst/>
          </a:prstGeom>
        </p:spPr>
        <p:txBody>
          <a:bodyPr vert="horz" lIns="92309" tIns="46154" rIns="92309" bIns="46154" rtlCol="0" anchor="b"/>
          <a:lstStyle>
            <a:lvl1pPr algn="l">
              <a:defRPr sz="1200"/>
            </a:lvl1pPr>
          </a:lstStyle>
          <a:p>
            <a:endParaRPr lang="en-US"/>
          </a:p>
        </p:txBody>
      </p:sp>
      <p:sp>
        <p:nvSpPr>
          <p:cNvPr id="7" name="Slide Number Placeholder 6"/>
          <p:cNvSpPr>
            <a:spLocks noGrp="1"/>
          </p:cNvSpPr>
          <p:nvPr>
            <p:ph type="sldNum" sz="quarter" idx="5"/>
          </p:nvPr>
        </p:nvSpPr>
        <p:spPr>
          <a:xfrm>
            <a:off x="5223180" y="6585885"/>
            <a:ext cx="3995420" cy="346710"/>
          </a:xfrm>
          <a:prstGeom prst="rect">
            <a:avLst/>
          </a:prstGeom>
        </p:spPr>
        <p:txBody>
          <a:bodyPr vert="horz" lIns="92309" tIns="46154" rIns="92309" bIns="46154" rtlCol="0" anchor="b"/>
          <a:lstStyle>
            <a:lvl1pPr algn="r">
              <a:defRPr sz="1200"/>
            </a:lvl1pPr>
          </a:lstStyle>
          <a:p>
            <a:fld id="{C169AA92-6DBB-4CAB-AA74-2B9F9FFAB9AB}" type="slidenum">
              <a:rPr lang="en-US" smtClean="0"/>
              <a:t>‹#›</a:t>
            </a:fld>
            <a:endParaRPr lang="en-US"/>
          </a:p>
        </p:txBody>
      </p:sp>
    </p:spTree>
    <p:extLst>
      <p:ext uri="{BB962C8B-B14F-4D97-AF65-F5344CB8AC3E}">
        <p14:creationId xmlns:p14="http://schemas.microsoft.com/office/powerpoint/2010/main" val="1370981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4D9BDD-079F-45C3-A317-E2A1D4CCB992}" type="datetime1">
              <a:rPr lang="en-US" smtClean="0"/>
              <a:t>4/11/2012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883739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D46978-47DB-4B89-A411-16C2283EA36A}" type="datetime1">
              <a:rPr lang="en-US" smtClean="0"/>
              <a:t>4/11/2012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2822530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827CF7-B65D-4D30-8F59-1D7E11D821E9}" type="datetime1">
              <a:rPr lang="en-US" smtClean="0"/>
              <a:t>4/11/2012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3693712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a:bodyPr>
          <a:lstStyle>
            <a:lvl1pPr algn="l">
              <a:defRPr sz="1600" b="1">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609600"/>
            <a:ext cx="8229600" cy="5791200"/>
          </a:xfrm>
        </p:spPr>
        <p:txBody>
          <a:bodyPr>
            <a:normAutofit/>
          </a:bodyPr>
          <a:lstStyle>
            <a:lvl1pPr marL="227013" indent="-227013">
              <a:defRPr sz="1100">
                <a:latin typeface="Cambria" pitchFamily="18" charset="0"/>
              </a:defRPr>
            </a:lvl1pPr>
            <a:lvl2pPr marL="460375" indent="-228600">
              <a:defRPr sz="1100">
                <a:latin typeface="Cambria" pitchFamily="18" charset="0"/>
              </a:defRPr>
            </a:lvl2pPr>
            <a:lvl3pPr marL="685800" indent="-228600">
              <a:defRPr sz="1100">
                <a:latin typeface="Cambria" pitchFamily="18" charset="0"/>
              </a:defRPr>
            </a:lvl3pPr>
            <a:lvl4pPr marL="911225" indent="-228600">
              <a:defRPr sz="1100">
                <a:latin typeface="Cambria" pitchFamily="18" charset="0"/>
              </a:defRPr>
            </a:lvl4pPr>
            <a:lvl5pPr marL="1143000" indent="-228600">
              <a:defRPr sz="1100">
                <a:latin typeface="Cambria"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a:xfrm>
            <a:off x="457200" y="6477000"/>
            <a:ext cx="2133600" cy="244475"/>
          </a:xfrm>
        </p:spPr>
        <p:txBody>
          <a:bodyPr/>
          <a:lstStyle>
            <a:lvl1pPr>
              <a:defRPr sz="1100">
                <a:solidFill>
                  <a:schemeClr val="tx1"/>
                </a:solidFill>
                <a:latin typeface="Cambria" pitchFamily="18" charset="0"/>
              </a:defRPr>
            </a:lvl1pPr>
          </a:lstStyle>
          <a:p>
            <a:fld id="{EB84477D-9278-4F3E-B675-DAB51E6138B4}" type="datetime1">
              <a:rPr lang="en-US" smtClean="0"/>
              <a:pPr/>
              <a:t>4/11/2012</a:t>
            </a:fld>
            <a:endParaRPr lang="en-US" dirty="0"/>
          </a:p>
        </p:txBody>
      </p:sp>
      <p:sp>
        <p:nvSpPr>
          <p:cNvPr id="8" name="Footer Placeholder 7"/>
          <p:cNvSpPr>
            <a:spLocks noGrp="1"/>
          </p:cNvSpPr>
          <p:nvPr>
            <p:ph type="ftr" sz="quarter" idx="11"/>
          </p:nvPr>
        </p:nvSpPr>
        <p:spPr>
          <a:xfrm>
            <a:off x="3124200" y="6477000"/>
            <a:ext cx="2895600" cy="244475"/>
          </a:xfrm>
        </p:spPr>
        <p:txBody>
          <a:bodyPr/>
          <a:lstStyle>
            <a:lvl1pPr>
              <a:defRPr sz="1100">
                <a:solidFill>
                  <a:schemeClr val="tx1"/>
                </a:solidFill>
                <a:latin typeface="Cambria" pitchFamily="18" charset="0"/>
              </a:defRPr>
            </a:lvl1pPr>
          </a:lstStyle>
          <a:p>
            <a:r>
              <a:rPr lang="en-US" dirty="0" smtClean="0"/>
              <a:t>Athena 4 Rule Sets</a:t>
            </a:r>
            <a:endParaRPr lang="en-US" dirty="0"/>
          </a:p>
        </p:txBody>
      </p:sp>
      <p:sp>
        <p:nvSpPr>
          <p:cNvPr id="9" name="Slide Number Placeholder 8"/>
          <p:cNvSpPr>
            <a:spLocks noGrp="1"/>
          </p:cNvSpPr>
          <p:nvPr>
            <p:ph type="sldNum" sz="quarter" idx="12"/>
          </p:nvPr>
        </p:nvSpPr>
        <p:spPr>
          <a:xfrm>
            <a:off x="6553200" y="6477000"/>
            <a:ext cx="2133600" cy="244475"/>
          </a:xfrm>
        </p:spPr>
        <p:txBody>
          <a:bodyPr/>
          <a:lstStyle>
            <a:lvl1pPr>
              <a:defRPr sz="1100">
                <a:solidFill>
                  <a:schemeClr val="tx1"/>
                </a:solidFill>
                <a:latin typeface="Cambria" pitchFamily="18" charset="0"/>
              </a:defRPr>
            </a:lvl1pPr>
          </a:lstStyle>
          <a:p>
            <a:fld id="{EA1AA2B7-486D-4398-8C3A-9DE15D3E8134}" type="slidenum">
              <a:rPr lang="en-US" smtClean="0"/>
              <a:pPr/>
              <a:t>‹#›</a:t>
            </a:fld>
            <a:endParaRPr lang="en-US" dirty="0"/>
          </a:p>
        </p:txBody>
      </p:sp>
    </p:spTree>
    <p:extLst>
      <p:ext uri="{BB962C8B-B14F-4D97-AF65-F5344CB8AC3E}">
        <p14:creationId xmlns:p14="http://schemas.microsoft.com/office/powerpoint/2010/main" val="23786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1558EC-BF26-46FC-9155-D0CD35BA4B26}" type="datetime1">
              <a:rPr lang="en-US" smtClean="0"/>
              <a:t>4/11/2012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31611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DB116E-36C7-4105-AEF4-986A0056F088}" type="datetime1">
              <a:rPr lang="en-US" smtClean="0"/>
              <a:t>4/11/2012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163977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FE2080-6FB5-4E00-B61E-20EAEE7C0427}" type="datetime1">
              <a:rPr lang="en-US" smtClean="0"/>
              <a:t>4/11/2012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2547627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FF671C-6B8E-4D01-AEF2-8510763099C3}" type="datetime1">
              <a:rPr lang="en-US" smtClean="0"/>
              <a:t>4/11/2012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2900845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E7BC2B-7601-4517-A0E3-491EC5F3C977}" type="datetime1">
              <a:rPr lang="en-US" smtClean="0"/>
              <a:t>4/11/2012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2852895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9CCB18-53AC-4E60-A9D9-6C3A061F38BC}" type="datetime1">
              <a:rPr lang="en-US" smtClean="0"/>
              <a:t>4/11/2012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581330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69E8F2-DAD3-4F9E-BD10-6F4222FA5542}" type="datetime1">
              <a:rPr lang="en-US" smtClean="0"/>
              <a:t>4/11/2012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3938742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BDF1D4-EBDD-4437-B4B9-8519C97B5325}" type="datetime1">
              <a:rPr lang="en-US" smtClean="0"/>
              <a:t>4/11/2012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1AA2B7-486D-4398-8C3A-9DE15D3E8134}" type="slidenum">
              <a:rPr lang="en-US" smtClean="0"/>
              <a:t>‹#›</a:t>
            </a:fld>
            <a:endParaRPr lang="en-US"/>
          </a:p>
        </p:txBody>
      </p:sp>
    </p:spTree>
    <p:extLst>
      <p:ext uri="{BB962C8B-B14F-4D97-AF65-F5344CB8AC3E}">
        <p14:creationId xmlns:p14="http://schemas.microsoft.com/office/powerpoint/2010/main" val="3236274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smtClean="0">
                <a:latin typeface="Arial" pitchFamily="34" charset="0"/>
                <a:cs typeface="Arial" pitchFamily="34" charset="0"/>
              </a:rPr>
              <a:t>Athena 4 Rule Sets</a:t>
            </a:r>
            <a:endParaRPr lang="en-US" sz="3600" b="1" dirty="0">
              <a:latin typeface="Arial" pitchFamily="34" charset="0"/>
              <a:cs typeface="Arial" pitchFamily="34" charset="0"/>
            </a:endParaRPr>
          </a:p>
        </p:txBody>
      </p:sp>
      <p:sp>
        <p:nvSpPr>
          <p:cNvPr id="3" name="Subtitle 2"/>
          <p:cNvSpPr>
            <a:spLocks noGrp="1"/>
          </p:cNvSpPr>
          <p:nvPr>
            <p:ph type="subTitle" idx="1"/>
          </p:nvPr>
        </p:nvSpPr>
        <p:spPr/>
        <p:txBody>
          <a:bodyPr>
            <a:normAutofit/>
          </a:bodyPr>
          <a:lstStyle/>
          <a:p>
            <a:r>
              <a:rPr lang="en-US" sz="2400" b="1" dirty="0" smtClean="0">
                <a:solidFill>
                  <a:schemeClr val="tx1"/>
                </a:solidFill>
                <a:latin typeface="Arial" pitchFamily="34" charset="0"/>
                <a:cs typeface="Arial" pitchFamily="34" charset="0"/>
              </a:rPr>
              <a:t>10 April 2012</a:t>
            </a:r>
          </a:p>
          <a:p>
            <a:r>
              <a:rPr lang="en-US" sz="2400" b="1" dirty="0" smtClean="0">
                <a:solidFill>
                  <a:schemeClr val="tx1"/>
                </a:solidFill>
                <a:latin typeface="Arial" pitchFamily="34" charset="0"/>
                <a:cs typeface="Arial" pitchFamily="34" charset="0"/>
              </a:rPr>
              <a:t>Jet Propulsion Laboratory</a:t>
            </a:r>
          </a:p>
          <a:p>
            <a:r>
              <a:rPr lang="en-US" sz="2400" b="1" dirty="0" smtClean="0">
                <a:solidFill>
                  <a:schemeClr val="tx1"/>
                </a:solidFill>
                <a:latin typeface="Arial" pitchFamily="34" charset="0"/>
                <a:cs typeface="Arial" pitchFamily="34" charset="0"/>
              </a:rPr>
              <a:t>TBD: Copyright Statement</a:t>
            </a:r>
            <a:endParaRPr lang="en-US" sz="2400" b="1"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7211718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COMMOUT: Communications Outage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4/12/2012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10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957000703"/>
              </p:ext>
            </p:extLst>
          </p:nvPr>
        </p:nvGraphicFramePr>
        <p:xfrm>
          <a:off x="457200" y="533400"/>
          <a:ext cx="8229599" cy="242316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Communications (TV?</a:t>
                      </a:r>
                      <a:r>
                        <a:rPr lang="en-US" sz="1100" kern="150" baseline="0" dirty="0" smtClean="0">
                          <a:solidFill>
                            <a:schemeClr val="tx1"/>
                          </a:solidFill>
                          <a:effectLst/>
                          <a:latin typeface="Cambria" pitchFamily="18" charset="0"/>
                        </a:rPr>
                        <a:t> Cell phones?) are out in the local area.</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COMMOUT</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0.1</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ea typeface="Times New Roman"/>
                          <a:cs typeface="Tahoma"/>
                        </a:rPr>
                        <a:t>Spawns:</a:t>
                      </a:r>
                      <a:r>
                        <a:rPr lang="en-US" sz="1100" b="0" kern="150" baseline="0" dirty="0" smtClean="0">
                          <a:solidFill>
                            <a:schemeClr val="tx1"/>
                          </a:solidFill>
                          <a:effectLst/>
                          <a:latin typeface="Cambria" pitchFamily="18" charset="0"/>
                          <a:ea typeface="Times New Roman"/>
                          <a:cs typeface="Tahoma"/>
                        </a:rPr>
                        <a:t> </a:t>
                      </a:r>
                      <a:r>
                        <a:rPr lang="en-US" sz="1100" b="0" kern="150" baseline="0" dirty="0" smtClean="0">
                          <a:solidFill>
                            <a:schemeClr val="tx1"/>
                          </a:solidFill>
                          <a:effectLst/>
                          <a:latin typeface="Cambria" pitchFamily="18" charset="0"/>
                          <a:ea typeface="Times New Roman"/>
                          <a:cs typeface="Tahoma"/>
                        </a:rPr>
                        <a:t>Nothing.  </a:t>
                      </a:r>
                      <a:r>
                        <a:rPr lang="en-US" sz="1100" b="1" kern="150" baseline="0" dirty="0" smtClean="0">
                          <a:solidFill>
                            <a:schemeClr val="tx1"/>
                          </a:solidFill>
                          <a:effectLst/>
                          <a:latin typeface="Cambria" pitchFamily="18" charset="0"/>
                          <a:ea typeface="Times New Roman"/>
                          <a:cs typeface="Tahoma"/>
                        </a:rPr>
                        <a:t>Auto-resolve after:</a:t>
                      </a:r>
                      <a:r>
                        <a:rPr lang="en-US" sz="1100" b="0" kern="150" baseline="0" dirty="0" smtClean="0">
                          <a:solidFill>
                            <a:schemeClr val="tx1"/>
                          </a:solidFill>
                          <a:effectLst/>
                          <a:latin typeface="Cambria" pitchFamily="18" charset="0"/>
                          <a:ea typeface="Times New Roman"/>
                          <a:cs typeface="Tahoma"/>
                        </a:rPr>
                        <a:t> </a:t>
                      </a:r>
                      <a:r>
                        <a:rPr lang="en-US" sz="1100" b="0" kern="150" baseline="0" dirty="0" smtClean="0">
                          <a:solidFill>
                            <a:schemeClr val="tx1"/>
                          </a:solidFill>
                          <a:effectLst/>
                          <a:latin typeface="Cambria" pitchFamily="18" charset="0"/>
                          <a:ea typeface="Times New Roman"/>
                          <a:cs typeface="Tahoma"/>
                        </a:rPr>
                        <a:t>7days </a:t>
                      </a:r>
                      <a:r>
                        <a:rPr lang="en-US" sz="1100" b="0" kern="150" baseline="0" dirty="0" smtClean="0">
                          <a:solidFill>
                            <a:schemeClr val="tx1"/>
                          </a:solidFill>
                          <a:effectLst/>
                          <a:latin typeface="Cambria" pitchFamily="18" charset="0"/>
                          <a:ea typeface="Times New Roman"/>
                          <a:cs typeface="Tahoma"/>
                        </a:rPr>
                        <a:t>(TBD)</a:t>
                      </a:r>
                      <a:endParaRPr lang="en-US" sz="1100" b="1" kern="150" dirty="0">
                        <a:solidFill>
                          <a:schemeClr val="tx1"/>
                        </a:solidFill>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ea typeface="Times New Roman"/>
                          <a:cs typeface="Tahoma"/>
                        </a:rPr>
                        <a:t>Mitigated by</a:t>
                      </a:r>
                      <a:r>
                        <a:rPr lang="en-US" sz="1100" b="1" kern="150" dirty="0" smtClean="0">
                          <a:solidFill>
                            <a:schemeClr val="tx1"/>
                          </a:solidFill>
                          <a:effectLst/>
                          <a:latin typeface="Cambria" pitchFamily="18" charset="0"/>
                          <a:ea typeface="Times New Roman"/>
                          <a:cs typeface="Tahoma"/>
                        </a:rPr>
                        <a:t>:</a:t>
                      </a:r>
                      <a:r>
                        <a:rPr lang="en-US" sz="1100" b="0" kern="150" dirty="0" smtClean="0">
                          <a:solidFill>
                            <a:schemeClr val="tx1"/>
                          </a:solidFill>
                          <a:effectLst/>
                          <a:latin typeface="Cambria" pitchFamily="18" charset="0"/>
                          <a:ea typeface="Times New Roman"/>
                          <a:cs typeface="Tahoma"/>
                        </a:rPr>
                        <a:t> CMO_CONSTRUCTION, CMO_INDUSTRY, CMO_INFRASTRUCTURE, CMO_OTHER</a:t>
                      </a:r>
                      <a:endParaRPr lang="en-US" sz="1100" b="0" kern="150" dirty="0">
                        <a:solidFill>
                          <a:schemeClr val="tx1"/>
                        </a:solidFill>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Communications go out</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endParaRPr lang="en-US"/>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L–</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a:t>
                      </a:r>
                      <a:r>
                        <a:rPr lang="en-US" sz="1100" b="1" kern="150" dirty="0" smtClean="0">
                          <a:effectLst/>
                          <a:latin typeface="Cambria" pitchFamily="18" charset="0"/>
                        </a:rPr>
                        <a:t>Communications remain out</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endParaRPr lang="en-US" dirty="0"/>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XL</a:t>
                      </a:r>
                      <a:r>
                        <a:rPr lang="en-US" sz="1100" kern="150" dirty="0" smtClean="0">
                          <a:effectLst/>
                          <a:latin typeface="Cambria" pitchFamily="18" charset="0"/>
                        </a:rPr>
                        <a:t>–</a:t>
                      </a:r>
                    </a:p>
                  </a:txBody>
                  <a:tcPr marL="61851" marR="61851" marT="0" marB="0"/>
                </a:tc>
              </a:tr>
            </a:tbl>
          </a:graphicData>
        </a:graphic>
      </p:graphicFrame>
      <p:sp>
        <p:nvSpPr>
          <p:cNvPr id="10" name="TextBox 9"/>
          <p:cNvSpPr txBox="1"/>
          <p:nvPr/>
        </p:nvSpPr>
        <p:spPr>
          <a:xfrm>
            <a:off x="449275" y="32766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Once the CII model is complete, including infrastructure damage, this ensit should go away.</a:t>
            </a:r>
            <a:endParaRPr lang="en-US" sz="1100" b="1" dirty="0">
              <a:latin typeface="Cambria" pitchFamily="18" charset="0"/>
            </a:endParaRPr>
          </a:p>
        </p:txBody>
      </p:sp>
    </p:spTree>
    <p:extLst>
      <p:ext uri="{BB962C8B-B14F-4D97-AF65-F5344CB8AC3E}">
        <p14:creationId xmlns:p14="http://schemas.microsoft.com/office/powerpoint/2010/main" val="35532434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CULSITE: Damage to Cultural Site/Artifact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4/12/2012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11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719349170"/>
              </p:ext>
            </p:extLst>
          </p:nvPr>
        </p:nvGraphicFramePr>
        <p:xfrm>
          <a:off x="457200" y="533400"/>
          <a:ext cx="8229599" cy="242316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A significant cultural site or artifact is damaged, presumably due to kinetic action involving a force group.</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CULSITE</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0.1</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Nothing.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45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A cultural site is damaged</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endParaRPr lang="en-US"/>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XXXL–</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XXXS–</a:t>
                      </a:r>
                      <a:endParaRPr lang="en-US" sz="1100" kern="150" dirty="0" smtClean="0">
                        <a:effectLst/>
                        <a:latin typeface="Cambria" pitchFamily="18" charset="0"/>
                      </a:endParaRP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a:t>
                      </a:r>
                      <a:r>
                        <a:rPr lang="en-US" sz="1100" b="1" kern="150" dirty="0" smtClean="0">
                          <a:effectLst/>
                          <a:latin typeface="Cambria" pitchFamily="18" charset="0"/>
                        </a:rPr>
                        <a:t>Damage</a:t>
                      </a:r>
                      <a:r>
                        <a:rPr lang="en-US" sz="1100" b="1" kern="150" baseline="0" dirty="0" smtClean="0">
                          <a:effectLst/>
                          <a:latin typeface="Cambria" pitchFamily="18" charset="0"/>
                        </a:rPr>
                        <a:t> has not been resolved</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endParaRPr lang="en-US" dirty="0"/>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XL–</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0183176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DISASTER: Disaster</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4/12/2012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12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324560611"/>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A disaster has occurred in</a:t>
                      </a:r>
                      <a:r>
                        <a:rPr lang="en-US" sz="1100" kern="150" baseline="0" dirty="0" smtClean="0">
                          <a:solidFill>
                            <a:schemeClr val="tx1"/>
                          </a:solidFill>
                          <a:effectLst/>
                          <a:latin typeface="Cambria" pitchFamily="18" charset="0"/>
                        </a:rPr>
                        <a:t>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DISASTER</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Nothing.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45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CMO_HEALTHCARE,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Disaster occurred in the neighborhood</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XXL–</a:t>
                      </a: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XXXXL</a:t>
                      </a:r>
                      <a:r>
                        <a:rPr lang="en-US" sz="1100" kern="150" dirty="0" smtClean="0">
                          <a:effectLst/>
                          <a:latin typeface="Cambria" pitchFamily="18" charset="0"/>
                        </a:rPr>
                        <a:t>–</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a:t>
                      </a:r>
                      <a:r>
                        <a:rPr lang="en-US" sz="1100" b="1" kern="150" dirty="0" smtClean="0">
                          <a:effectLst/>
                          <a:latin typeface="Cambria" pitchFamily="18" charset="0"/>
                        </a:rPr>
                        <a:t>Disaster continues</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L–</a:t>
                      </a: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XXL</a:t>
                      </a:r>
                      <a:r>
                        <a:rPr lang="en-US" sz="1100" kern="150" dirty="0" smtClean="0">
                          <a:effectLst/>
                          <a:latin typeface="Cambria" pitchFamily="18" charset="0"/>
                        </a:rPr>
                        <a:t>–</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a:t>
                      </a:r>
                      <a:r>
                        <a:rPr lang="en-US" sz="1100" b="1" kern="150" dirty="0" smtClean="0">
                          <a:effectLst/>
                          <a:latin typeface="Cambria" pitchFamily="18" charset="0"/>
                          <a:ea typeface="Times New Roman"/>
                          <a:cs typeface="Tahoma"/>
                        </a:rPr>
                        <a:t>Disaster resolved </a:t>
                      </a:r>
                      <a:r>
                        <a:rPr lang="en-US" sz="1100" b="1" kern="150" dirty="0" smtClean="0">
                          <a:effectLst/>
                          <a:latin typeface="Cambria" pitchFamily="18" charset="0"/>
                          <a:ea typeface="Times New Roman"/>
                          <a:cs typeface="Tahoma"/>
                        </a:rPr>
                        <a:t>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S</a:t>
                      </a:r>
                      <a:r>
                        <a:rPr lang="en-US" sz="1100" kern="150" dirty="0" smtClean="0">
                          <a:effectLst/>
                          <a:latin typeface="Cambria" pitchFamily="18" charset="0"/>
                        </a:rPr>
                        <a: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3093825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DISEASE: Disease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4/12/2012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13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905368023"/>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General disease</a:t>
                      </a:r>
                      <a:r>
                        <a:rPr lang="en-US" sz="1100" kern="150" baseline="0" dirty="0" smtClean="0">
                          <a:solidFill>
                            <a:schemeClr val="tx1"/>
                          </a:solidFill>
                          <a:effectLst/>
                          <a:latin typeface="Cambria" pitchFamily="18" charset="0"/>
                        </a:rPr>
                        <a:t> due to unsanitary conditions or environmental contamination.</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SICKNESS</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0.25</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Nothing.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30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CMO_HEALTHCARE,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Unhealthy conditions begin to cause disease</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L–</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XXL–</a:t>
                      </a: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XXXL</a:t>
                      </a:r>
                      <a:r>
                        <a:rPr lang="en-US" sz="1100" kern="150" dirty="0" smtClean="0">
                          <a:effectLst/>
                          <a:latin typeface="Cambria" pitchFamily="18" charset="0"/>
                        </a:rPr>
                        <a:t>–</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a:t>
                      </a:r>
                      <a:r>
                        <a:rPr lang="en-US" sz="1100" b="1" kern="150" dirty="0" smtClean="0">
                          <a:effectLst/>
                          <a:latin typeface="Cambria" pitchFamily="18" charset="0"/>
                        </a:rPr>
                        <a:t>Unhealthy</a:t>
                      </a:r>
                      <a:r>
                        <a:rPr lang="en-US" sz="1100" b="1" kern="150" baseline="0" dirty="0" smtClean="0">
                          <a:effectLst/>
                          <a:latin typeface="Cambria" pitchFamily="18" charset="0"/>
                        </a:rPr>
                        <a:t> conditions continue to cause disease</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S–</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L–</a:t>
                      </a: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XL</a:t>
                      </a:r>
                      <a:r>
                        <a:rPr lang="en-US" sz="1100" kern="150" dirty="0" smtClean="0">
                          <a:effectLst/>
                          <a:latin typeface="Cambria" pitchFamily="18" charset="0"/>
                        </a:rPr>
                        <a:t>–</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a:t>
                      </a:r>
                      <a:r>
                        <a:rPr lang="en-US" sz="1100" b="1" kern="150" dirty="0" smtClean="0">
                          <a:effectLst/>
                          <a:latin typeface="Cambria" pitchFamily="18" charset="0"/>
                          <a:ea typeface="Times New Roman"/>
                          <a:cs typeface="Tahoma"/>
                        </a:rPr>
                        <a:t>Unhealthy conditions are resolved </a:t>
                      </a:r>
                      <a:r>
                        <a:rPr lang="en-US" sz="1100" b="1" kern="150" dirty="0" smtClean="0">
                          <a:effectLst/>
                          <a:latin typeface="Cambria" pitchFamily="18" charset="0"/>
                          <a:ea typeface="Times New Roman"/>
                          <a:cs typeface="Tahoma"/>
                        </a:rPr>
                        <a:t>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40321466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EPIDEMIC: Epidemic</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4/12/2012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14</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780957915"/>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Epidemic disease (other than biological weapons)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SICKNESS</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0.5</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0.2</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Nothing.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360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CMO_HEALTHCARE,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Epidemic begins to spread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XXL–</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XL–</a:t>
                      </a: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XXXXL</a:t>
                      </a:r>
                      <a:r>
                        <a:rPr lang="en-US" sz="1100" kern="150" dirty="0" smtClean="0">
                          <a:effectLst/>
                          <a:latin typeface="Cambria" pitchFamily="18" charset="0"/>
                        </a:rPr>
                        <a:t>–</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a:t>
                      </a:r>
                      <a:r>
                        <a:rPr lang="en-US" sz="1100" b="1" kern="150" dirty="0" smtClean="0">
                          <a:effectLst/>
                          <a:latin typeface="Cambria" pitchFamily="18" charset="0"/>
                        </a:rPr>
                        <a:t>Epidemic continues to spread</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L–</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L–</a:t>
                      </a: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XXL</a:t>
                      </a:r>
                      <a:r>
                        <a:rPr lang="en-US" sz="1100" kern="150" dirty="0" smtClean="0">
                          <a:effectLst/>
                          <a:latin typeface="Cambria" pitchFamily="18" charset="0"/>
                        </a:rPr>
                        <a:t>–</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a:t>
                      </a:r>
                      <a:r>
                        <a:rPr lang="en-US" sz="1100" b="1" kern="150" dirty="0" smtClean="0">
                          <a:effectLst/>
                          <a:latin typeface="Cambria" pitchFamily="18" charset="0"/>
                          <a:ea typeface="Times New Roman"/>
                          <a:cs typeface="Tahoma"/>
                        </a:rPr>
                        <a:t>Spread of epidemic is halted </a:t>
                      </a:r>
                      <a:r>
                        <a:rPr lang="en-US" sz="1100" b="1" kern="150" dirty="0" smtClean="0">
                          <a:effectLst/>
                          <a:latin typeface="Cambria" pitchFamily="18" charset="0"/>
                          <a:ea typeface="Times New Roman"/>
                          <a:cs typeface="Tahoma"/>
                        </a:rPr>
                        <a:t>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7413822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FOODSHRT: Food Shortage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4/12/2012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15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10501657"/>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There is a food shortage in the local area.</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HUNGER</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0.1</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Nothing.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180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CMO_INDUSTRY,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Food begins</a:t>
                      </a:r>
                      <a:r>
                        <a:rPr lang="en-US" sz="1100" b="1" kern="150" baseline="0" dirty="0" smtClean="0">
                          <a:effectLst/>
                          <a:latin typeface="Cambria" pitchFamily="18" charset="0"/>
                        </a:rPr>
                        <a:t> to run short</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M–</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XL</a:t>
                      </a:r>
                      <a:r>
                        <a:rPr lang="en-US" sz="1100" kern="150" dirty="0" smtClean="0">
                          <a:effectLst/>
                          <a:latin typeface="Cambria" pitchFamily="18" charset="0"/>
                        </a:rPr>
                        <a:t>–</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a:t>
                      </a:r>
                      <a:r>
                        <a:rPr lang="en-US" sz="1100" b="1" kern="150" dirty="0" smtClean="0">
                          <a:effectLst/>
                          <a:latin typeface="Cambria" pitchFamily="18" charset="0"/>
                        </a:rPr>
                        <a:t>Food continues</a:t>
                      </a:r>
                      <a:r>
                        <a:rPr lang="en-US" sz="1100" b="1" kern="150" baseline="0" dirty="0" smtClean="0">
                          <a:effectLst/>
                          <a:latin typeface="Cambria" pitchFamily="18" charset="0"/>
                        </a:rPr>
                        <a:t> to run short</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M–</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L</a:t>
                      </a:r>
                      <a:r>
                        <a:rPr lang="en-US" sz="1100" kern="150" dirty="0" smtClean="0">
                          <a:effectLst/>
                          <a:latin typeface="Cambria" pitchFamily="18" charset="0"/>
                        </a:rPr>
                        <a:t>–</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a:t>
                      </a:r>
                      <a:r>
                        <a:rPr lang="en-US" sz="1100" b="1" kern="150" dirty="0" smtClean="0">
                          <a:effectLst/>
                          <a:latin typeface="Cambria" pitchFamily="18" charset="0"/>
                          <a:ea typeface="Times New Roman"/>
                          <a:cs typeface="Tahoma"/>
                        </a:rPr>
                        <a:t>Food shortage is ended by </a:t>
                      </a:r>
                      <a:r>
                        <a:rPr lang="en-US" sz="1100" b="1" kern="150" dirty="0" smtClean="0">
                          <a:effectLst/>
                          <a:latin typeface="Cambria" pitchFamily="18" charset="0"/>
                          <a:ea typeface="Times New Roman"/>
                          <a:cs typeface="Tahoma"/>
                        </a:rPr>
                        <a:t>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6404289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FUELSHRT: Fuel Shortage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16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150945248"/>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There is a fuel shortage in the local area.</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FUELSHRT</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0.1</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Nothing.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30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CMO_INDUSTRY,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Fuel begins</a:t>
                      </a:r>
                      <a:r>
                        <a:rPr lang="en-US" sz="1100" b="1" kern="150" baseline="0" dirty="0" smtClean="0">
                          <a:effectLst/>
                          <a:latin typeface="Cambria" pitchFamily="18" charset="0"/>
                        </a:rPr>
                        <a:t> to run short</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M–</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XXXL</a:t>
                      </a:r>
                      <a:r>
                        <a:rPr lang="en-US" sz="1100" kern="150" dirty="0" smtClean="0">
                          <a:effectLst/>
                          <a:latin typeface="Cambria" pitchFamily="18" charset="0"/>
                        </a:rPr>
                        <a:t>–</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a:t>
                      </a:r>
                      <a:r>
                        <a:rPr lang="en-US" sz="1100" b="1" kern="150" dirty="0" smtClean="0">
                          <a:effectLst/>
                          <a:latin typeface="Cambria" pitchFamily="18" charset="0"/>
                        </a:rPr>
                        <a:t>Fuel continues</a:t>
                      </a:r>
                      <a:r>
                        <a:rPr lang="en-US" sz="1100" b="1" kern="150" baseline="0" dirty="0" smtClean="0">
                          <a:effectLst/>
                          <a:latin typeface="Cambria" pitchFamily="18" charset="0"/>
                        </a:rPr>
                        <a:t> to be in short supply</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M–</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XL</a:t>
                      </a:r>
                      <a:r>
                        <a:rPr lang="en-US" sz="1100" kern="150" dirty="0" smtClean="0">
                          <a:effectLst/>
                          <a:latin typeface="Cambria" pitchFamily="18" charset="0"/>
                        </a:rPr>
                        <a:t>–</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a:t>
                      </a:r>
                      <a:r>
                        <a:rPr lang="en-US" sz="1100" b="1" kern="150" dirty="0" smtClean="0">
                          <a:effectLst/>
                          <a:latin typeface="Cambria" pitchFamily="18" charset="0"/>
                          <a:ea typeface="Times New Roman"/>
                          <a:cs typeface="Tahoma"/>
                        </a:rPr>
                        <a:t>Fuel shortage is ended by </a:t>
                      </a:r>
                      <a:r>
                        <a:rPr lang="en-US" sz="1100" b="1" kern="150" dirty="0" smtClean="0">
                          <a:effectLst/>
                          <a:latin typeface="Cambria" pitchFamily="18" charset="0"/>
                          <a:ea typeface="Times New Roman"/>
                          <a:cs typeface="Tahoma"/>
                        </a:rPr>
                        <a:t>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884123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GARBAGE: Garbage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17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573220703"/>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Garbage is piling up in the streets.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GARBAGE</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0.0</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DISEASE after 1 week.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45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Garbage begins to accumulate</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L–</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XL</a:t>
                      </a:r>
                      <a:r>
                        <a:rPr lang="en-US" sz="1100" kern="150" dirty="0" smtClean="0">
                          <a:effectLst/>
                          <a:latin typeface="Cambria" pitchFamily="18" charset="0"/>
                        </a:rPr>
                        <a:t>–</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a:t>
                      </a:r>
                      <a:r>
                        <a:rPr lang="en-US" sz="1100" b="1" kern="150" dirty="0" smtClean="0">
                          <a:effectLst/>
                          <a:latin typeface="Cambria" pitchFamily="18" charset="0"/>
                        </a:rPr>
                        <a:t>Garbage is piled in the streets</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M–</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L</a:t>
                      </a:r>
                      <a:r>
                        <a:rPr lang="en-US" sz="1100" kern="150" dirty="0" smtClean="0">
                          <a:effectLst/>
                          <a:latin typeface="Cambria" pitchFamily="18" charset="0"/>
                        </a:rPr>
                        <a:t>–</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a:t>
                      </a:r>
                      <a:r>
                        <a:rPr lang="en-US" sz="1100" b="1" kern="150" dirty="0" smtClean="0">
                          <a:effectLst/>
                          <a:latin typeface="Cambria" pitchFamily="18" charset="0"/>
                          <a:ea typeface="Times New Roman"/>
                          <a:cs typeface="Tahoma"/>
                        </a:rPr>
                        <a:t>Garbage is cleaned up by locals</a:t>
                      </a:r>
                      <a:endParaRPr lang="en-US" sz="1100" b="1" kern="150" dirty="0" smtClean="0">
                        <a:effectLst/>
                        <a:latin typeface="Cambria" pitchFamily="18" charset="0"/>
                        <a:ea typeface="Times New Roman"/>
                        <a:cs typeface="Tahoma"/>
                      </a:endParaRP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0041008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INDSPILL: Industrial Spill</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18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8518242"/>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Damage to an industrial</a:t>
                      </a:r>
                      <a:r>
                        <a:rPr lang="en-US" sz="1100" kern="150" baseline="0" dirty="0" smtClean="0">
                          <a:solidFill>
                            <a:schemeClr val="tx1"/>
                          </a:solidFill>
                          <a:effectLst/>
                          <a:latin typeface="Cambria" pitchFamily="18" charset="0"/>
                        </a:rPr>
                        <a:t> facility as released possibly toxic substances into the surrounding area.</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INDSPILL</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0.0</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DISEASE after 1 week.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90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Industrial spill</a:t>
                      </a:r>
                      <a:r>
                        <a:rPr lang="en-US" sz="1100" b="1" kern="150" baseline="0" dirty="0" smtClean="0">
                          <a:effectLst/>
                          <a:latin typeface="Cambria" pitchFamily="18" charset="0"/>
                        </a:rPr>
                        <a:t> occurs</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M–</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XXL</a:t>
                      </a:r>
                      <a:r>
                        <a:rPr lang="en-US" sz="1100" kern="150" dirty="0" smtClean="0">
                          <a:effectLst/>
                          <a:latin typeface="Cambria" pitchFamily="18" charset="0"/>
                        </a:rPr>
                        <a:t>–</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a:t>
                      </a:r>
                      <a:r>
                        <a:rPr lang="en-US" sz="1100" b="1" kern="150" dirty="0" smtClean="0">
                          <a:effectLst/>
                          <a:latin typeface="Cambria" pitchFamily="18" charset="0"/>
                        </a:rPr>
                        <a:t>Industrial spill has not been cleaned up</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M–</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L</a:t>
                      </a:r>
                      <a:r>
                        <a:rPr lang="en-US" sz="1100" kern="150" dirty="0" smtClean="0">
                          <a:effectLst/>
                          <a:latin typeface="Cambria" pitchFamily="18" charset="0"/>
                        </a:rPr>
                        <a:t>–</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a:t>
                      </a:r>
                      <a:r>
                        <a:rPr lang="en-US" sz="1100" b="1" kern="150" dirty="0" smtClean="0">
                          <a:effectLst/>
                          <a:latin typeface="Cambria" pitchFamily="18" charset="0"/>
                          <a:ea typeface="Times New Roman"/>
                          <a:cs typeface="Tahoma"/>
                        </a:rPr>
                        <a:t>Industrial spill is cleaned up by locals</a:t>
                      </a:r>
                      <a:endParaRPr lang="en-US" sz="1100" b="1" kern="150" dirty="0" smtClean="0">
                        <a:effectLst/>
                        <a:latin typeface="Cambria" pitchFamily="18" charset="0"/>
                        <a:ea typeface="Times New Roman"/>
                        <a:cs typeface="Tahoma"/>
                      </a:endParaRP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7843367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MINEFIELD: Minefield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19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347991337"/>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The civilians know that there is a minefield in the area</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ORDNANCE</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0.2</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Nothing.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1080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Minefield is placed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XXL–</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XXXXL</a:t>
                      </a:r>
                      <a:r>
                        <a:rPr lang="en-US" sz="1100" kern="150" dirty="0" smtClean="0">
                          <a:effectLst/>
                          <a:latin typeface="Cambria" pitchFamily="18" charset="0"/>
                        </a:rPr>
                        <a:t>–</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a:t>
                      </a:r>
                      <a:r>
                        <a:rPr lang="en-US" sz="1100" b="1" kern="150" dirty="0" smtClean="0">
                          <a:effectLst/>
                          <a:latin typeface="Cambria" pitchFamily="18" charset="0"/>
                        </a:rPr>
                        <a:t>Minefield remains</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L–</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XXL</a:t>
                      </a:r>
                      <a:r>
                        <a:rPr lang="en-US" sz="1100" kern="150" dirty="0" smtClean="0">
                          <a:effectLst/>
                          <a:latin typeface="Cambria" pitchFamily="18" charset="0"/>
                        </a:rPr>
                        <a:t>–</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a:t>
                      </a:r>
                      <a:r>
                        <a:rPr lang="en-US" sz="1100" b="1" kern="150" dirty="0" smtClean="0">
                          <a:effectLst/>
                          <a:latin typeface="Cambria" pitchFamily="18" charset="0"/>
                          <a:ea typeface="Times New Roman"/>
                          <a:cs typeface="Tahoma"/>
                        </a:rPr>
                        <a:t>Minefield is cleared by locals</a:t>
                      </a:r>
                      <a:endParaRPr lang="en-US" sz="1100" b="1" kern="150" dirty="0" smtClean="0">
                        <a:effectLst/>
                        <a:latin typeface="Cambria" pitchFamily="18" charset="0"/>
                        <a:ea typeface="Times New Roman"/>
                        <a:cs typeface="Tahoma"/>
                      </a:endParaRP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4286117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  Introduction</a:t>
            </a:r>
            <a:endParaRPr lang="en-US" dirty="0"/>
          </a:p>
        </p:txBody>
      </p:sp>
      <p:sp>
        <p:nvSpPr>
          <p:cNvPr id="3" name="Content Placeholder 2"/>
          <p:cNvSpPr>
            <a:spLocks noGrp="1"/>
          </p:cNvSpPr>
          <p:nvPr>
            <p:ph idx="1"/>
          </p:nvPr>
        </p:nvSpPr>
        <p:spPr/>
        <p:txBody>
          <a:bodyPr/>
          <a:lstStyle/>
          <a:p>
            <a:pPr marL="0" indent="0">
              <a:buNone/>
            </a:pPr>
            <a:r>
              <a:rPr lang="en-US" dirty="0" smtClean="0"/>
              <a:t>This document contains the specification for Athena’s Driver Assessment Model (DAM) rule sets.  See the </a:t>
            </a:r>
            <a:r>
              <a:rPr lang="en-US" i="1" dirty="0" smtClean="0"/>
              <a:t>Athena Analyst’s Guide</a:t>
            </a:r>
            <a:r>
              <a:rPr lang="en-US" dirty="0" smtClean="0"/>
              <a:t> for more information about Athena and its models.</a:t>
            </a:r>
          </a:p>
          <a:p>
            <a:pPr marL="0" indent="0">
              <a:buNone/>
            </a:pPr>
            <a:endParaRPr lang="en-US" dirty="0"/>
          </a:p>
          <a:p>
            <a:pPr marL="0" indent="0">
              <a:buNone/>
            </a:pPr>
            <a:r>
              <a:rPr lang="en-US" dirty="0" smtClean="0"/>
              <a:t>TBD: Add general information, including “cheat sheet”.</a:t>
            </a: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4/11/2012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2</a:t>
            </a:fld>
            <a:endParaRPr lang="en-US" dirty="0"/>
          </a:p>
        </p:txBody>
      </p:sp>
    </p:spTree>
    <p:extLst>
      <p:ext uri="{BB962C8B-B14F-4D97-AF65-F5344CB8AC3E}">
        <p14:creationId xmlns:p14="http://schemas.microsoft.com/office/powerpoint/2010/main" val="21855846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NOWATER: Interrupted Water Supply</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447158971"/>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The local water supply is non-functional; no water is available</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THIRST</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0.1</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DISEASE after 2 days.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3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CMO_INFRASTRUCTURE,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Water becomes unavailable</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XXL–</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XXXXL</a:t>
                      </a:r>
                      <a:r>
                        <a:rPr lang="en-US" sz="1100" kern="150" dirty="0" smtClean="0">
                          <a:effectLst/>
                          <a:latin typeface="Cambria" pitchFamily="18" charset="0"/>
                        </a:rPr>
                        <a:t>–</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a:t>
                      </a:r>
                      <a:r>
                        <a:rPr lang="en-US" sz="1100" b="1" kern="150" dirty="0" smtClean="0">
                          <a:effectLst/>
                          <a:latin typeface="Cambria" pitchFamily="18" charset="0"/>
                        </a:rPr>
                        <a:t>Water continues</a:t>
                      </a:r>
                      <a:r>
                        <a:rPr lang="en-US" sz="1100" b="1" kern="150" baseline="0" dirty="0" smtClean="0">
                          <a:effectLst/>
                          <a:latin typeface="Cambria" pitchFamily="18" charset="0"/>
                        </a:rPr>
                        <a:t> to be unavailable</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L–</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XXXL</a:t>
                      </a:r>
                      <a:r>
                        <a:rPr lang="en-US" sz="1100" kern="150" dirty="0" smtClean="0">
                          <a:effectLst/>
                          <a:latin typeface="Cambria" pitchFamily="18" charset="0"/>
                        </a:rPr>
                        <a:t>–</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a:t>
                      </a:r>
                      <a:r>
                        <a:rPr lang="en-US" sz="1100" b="1" kern="150" dirty="0" smtClean="0">
                          <a:effectLst/>
                          <a:latin typeface="Cambria" pitchFamily="18" charset="0"/>
                          <a:ea typeface="Times New Roman"/>
                          <a:cs typeface="Tahoma"/>
                        </a:rPr>
                        <a:t>Water supply is restored by locals</a:t>
                      </a:r>
                      <a:endParaRPr lang="en-US" sz="1100" b="1" kern="150" dirty="0" smtClean="0">
                        <a:effectLst/>
                        <a:latin typeface="Cambria" pitchFamily="18" charset="0"/>
                        <a:ea typeface="Times New Roman"/>
                        <a:cs typeface="Tahoma"/>
                      </a:endParaRP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6631183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ORDNANCE: Unexploded Ordnance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1279302"/>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The civilians know that</a:t>
                      </a:r>
                      <a:r>
                        <a:rPr lang="en-US" sz="1100" kern="150" baseline="0" dirty="0" smtClean="0">
                          <a:solidFill>
                            <a:schemeClr val="tx1"/>
                          </a:solidFill>
                          <a:effectLst/>
                          <a:latin typeface="Cambria" pitchFamily="18" charset="0"/>
                        </a:rPr>
                        <a:t> there is unexploded ordnance in the local area, probably from cluster munitions.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ORDNANCE</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0.0</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Nothing.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540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Unexploded ordnance is found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XL–</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XXXL</a:t>
                      </a:r>
                      <a:r>
                        <a:rPr lang="en-US" sz="1100" kern="150" dirty="0" smtClean="0">
                          <a:effectLst/>
                          <a:latin typeface="Cambria" pitchFamily="18" charset="0"/>
                        </a:rPr>
                        <a:t>–</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a:t>
                      </a:r>
                      <a:r>
                        <a:rPr lang="en-US" sz="1100" b="1" kern="150" dirty="0" smtClean="0">
                          <a:effectLst/>
                          <a:latin typeface="Cambria" pitchFamily="18" charset="0"/>
                        </a:rPr>
                        <a:t>Unexploded ordnance remains</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L–</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XXL</a:t>
                      </a:r>
                      <a:r>
                        <a:rPr lang="en-US" sz="1100" kern="150" dirty="0" smtClean="0">
                          <a:effectLst/>
                          <a:latin typeface="Cambria" pitchFamily="18" charset="0"/>
                        </a:rPr>
                        <a:t>–</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a:t>
                      </a:r>
                      <a:r>
                        <a:rPr lang="en-US" sz="1100" b="1" kern="150" dirty="0" smtClean="0">
                          <a:effectLst/>
                          <a:latin typeface="Cambria" pitchFamily="18" charset="0"/>
                          <a:ea typeface="Times New Roman"/>
                          <a:cs typeface="Tahoma"/>
                        </a:rPr>
                        <a:t>Unexploded ordnance is removed by locals</a:t>
                      </a:r>
                      <a:endParaRPr lang="en-US" sz="1100" b="1" kern="150" dirty="0" smtClean="0">
                        <a:effectLst/>
                        <a:latin typeface="Cambria" pitchFamily="18" charset="0"/>
                        <a:ea typeface="Times New Roman"/>
                        <a:cs typeface="Tahoma"/>
                      </a:endParaRP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0158319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PIPELINE: Oil Pipeline Fire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751148260"/>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Damage</a:t>
                      </a:r>
                      <a:r>
                        <a:rPr lang="en-US" sz="1100" kern="150" baseline="0" dirty="0" smtClean="0">
                          <a:solidFill>
                            <a:schemeClr val="tx1"/>
                          </a:solidFill>
                          <a:effectLst/>
                          <a:latin typeface="Cambria" pitchFamily="18" charset="0"/>
                        </a:rPr>
                        <a:t> to an oil pipeline has caused it to catch fire.</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PIPELINE</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0.0</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Nothing.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7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Oil pipeline</a:t>
                      </a:r>
                      <a:r>
                        <a:rPr lang="en-US" sz="1100" b="1" kern="150" baseline="0" dirty="0" smtClean="0">
                          <a:effectLst/>
                          <a:latin typeface="Cambria" pitchFamily="18" charset="0"/>
                        </a:rPr>
                        <a:t> catches fire</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L–</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XXXXL</a:t>
                      </a:r>
                      <a:r>
                        <a:rPr lang="en-US" sz="1100" kern="150" dirty="0" smtClean="0">
                          <a:effectLst/>
                          <a:latin typeface="Cambria" pitchFamily="18" charset="0"/>
                        </a:rPr>
                        <a:t>–</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a:t>
                      </a:r>
                      <a:r>
                        <a:rPr lang="en-US" sz="1100" b="1" kern="150" dirty="0" smtClean="0">
                          <a:effectLst/>
                          <a:latin typeface="Cambria" pitchFamily="18" charset="0"/>
                        </a:rPr>
                        <a:t>Oil pipeline is still burning</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M–</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XXL</a:t>
                      </a:r>
                      <a:r>
                        <a:rPr lang="en-US" sz="1100" kern="150" dirty="0" smtClean="0">
                          <a:effectLst/>
                          <a:latin typeface="Cambria" pitchFamily="18" charset="0"/>
                        </a:rPr>
                        <a:t>–</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a:t>
                      </a:r>
                      <a:r>
                        <a:rPr lang="en-US" sz="1100" b="1" kern="150" dirty="0" smtClean="0">
                          <a:effectLst/>
                          <a:latin typeface="Cambria" pitchFamily="18" charset="0"/>
                          <a:ea typeface="Times New Roman"/>
                          <a:cs typeface="Tahoma"/>
                        </a:rPr>
                        <a:t>Oil pipeline fire is extinguished by locals</a:t>
                      </a:r>
                      <a:endParaRPr lang="en-US" sz="1100" b="1" kern="150" dirty="0" smtClean="0">
                        <a:effectLst/>
                        <a:latin typeface="Cambria" pitchFamily="18" charset="0"/>
                        <a:ea typeface="Times New Roman"/>
                        <a:cs typeface="Tahoma"/>
                      </a:endParaRP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1394527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POWEROUT: Power Outage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00513824"/>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Electrical power is off in the local area</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POWEROUT</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0.1</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Nothing.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60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CMO_INFRASTRUCTURE,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Power goes out</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L–</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XXL</a:t>
                      </a:r>
                      <a:r>
                        <a:rPr lang="en-US" sz="1100" kern="150" dirty="0" smtClean="0">
                          <a:effectLst/>
                          <a:latin typeface="Cambria" pitchFamily="18" charset="0"/>
                        </a:rPr>
                        <a:t>–</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a:t>
                      </a:r>
                      <a:r>
                        <a:rPr lang="en-US" sz="1100" b="1" kern="150" dirty="0" smtClean="0">
                          <a:effectLst/>
                          <a:latin typeface="Cambria" pitchFamily="18" charset="0"/>
                        </a:rPr>
                        <a:t>Power remains out</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M–</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L</a:t>
                      </a:r>
                      <a:r>
                        <a:rPr lang="en-US" sz="1100" kern="150" dirty="0" smtClean="0">
                          <a:effectLst/>
                          <a:latin typeface="Cambria" pitchFamily="18" charset="0"/>
                        </a:rPr>
                        <a:t>–</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a:t>
                      </a:r>
                      <a:r>
                        <a:rPr lang="en-US" sz="1100" b="1" kern="150" dirty="0" smtClean="0">
                          <a:effectLst/>
                          <a:latin typeface="Cambria" pitchFamily="18" charset="0"/>
                          <a:ea typeface="Times New Roman"/>
                          <a:cs typeface="Tahoma"/>
                        </a:rPr>
                        <a:t>Power is restored by locals</a:t>
                      </a:r>
                      <a:endParaRPr lang="en-US" sz="1100" b="1" kern="150" dirty="0" smtClean="0">
                        <a:effectLst/>
                        <a:latin typeface="Cambria" pitchFamily="18" charset="0"/>
                        <a:ea typeface="Times New Roman"/>
                        <a:cs typeface="Tahoma"/>
                      </a:endParaRP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a:latin typeface="Cambria" pitchFamily="18" charset="0"/>
              </a:rPr>
              <a:t>  To assess economic impacts, we'll need to distinguish between intermittent power outages and total power outages.</a:t>
            </a:r>
            <a:endParaRPr lang="en-US" sz="1100" b="1" dirty="0">
              <a:latin typeface="Cambria" pitchFamily="18" charset="0"/>
            </a:endParaRPr>
          </a:p>
        </p:txBody>
      </p:sp>
    </p:spTree>
    <p:extLst>
      <p:ext uri="{BB962C8B-B14F-4D97-AF65-F5344CB8AC3E}">
        <p14:creationId xmlns:p14="http://schemas.microsoft.com/office/powerpoint/2010/main" val="30622147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REFINERY: Oil Refinery Fire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24</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135913561"/>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Damage</a:t>
                      </a:r>
                      <a:r>
                        <a:rPr lang="en-US" sz="1100" kern="150" baseline="0" dirty="0" smtClean="0">
                          <a:solidFill>
                            <a:schemeClr val="tx1"/>
                          </a:solidFill>
                          <a:effectLst/>
                          <a:latin typeface="Cambria" pitchFamily="18" charset="0"/>
                        </a:rPr>
                        <a:t> to an oil refinery has caused it to catch fire.</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REFINERY</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0.0</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Nothing.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5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Oil refinery </a:t>
                      </a:r>
                      <a:r>
                        <a:rPr lang="en-US" sz="1100" b="1" kern="150" baseline="0" dirty="0" smtClean="0">
                          <a:effectLst/>
                          <a:latin typeface="Cambria" pitchFamily="18" charset="0"/>
                        </a:rPr>
                        <a:t>catches fire</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a:t>
                      </a:r>
                      <a:r>
                        <a:rPr lang="en-US" sz="1100" kern="150" dirty="0" smtClean="0">
                          <a:effectLst/>
                          <a:latin typeface="Cambria" pitchFamily="18" charset="0"/>
                        </a:rPr>
                        <a:t>× XXL–</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XXXXL</a:t>
                      </a:r>
                      <a:r>
                        <a:rPr lang="en-US" sz="1100" kern="150" dirty="0" smtClean="0">
                          <a:effectLst/>
                          <a:latin typeface="Cambria" pitchFamily="18" charset="0"/>
                        </a:rPr>
                        <a:t>–</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a:t>
                      </a:r>
                      <a:r>
                        <a:rPr lang="en-US" sz="1100" b="1" kern="150" dirty="0" smtClean="0">
                          <a:effectLst/>
                          <a:latin typeface="Cambria" pitchFamily="18" charset="0"/>
                        </a:rPr>
                        <a:t>Oil refinery is still burning</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L–</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XXL</a:t>
                      </a:r>
                      <a:r>
                        <a:rPr lang="en-US" sz="1100" kern="150" dirty="0" smtClean="0">
                          <a:effectLst/>
                          <a:latin typeface="Cambria" pitchFamily="18" charset="0"/>
                        </a:rPr>
                        <a:t>–</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a:t>
                      </a:r>
                      <a:r>
                        <a:rPr lang="en-US" sz="1100" b="1" kern="150" dirty="0" smtClean="0">
                          <a:effectLst/>
                          <a:latin typeface="Cambria" pitchFamily="18" charset="0"/>
                          <a:ea typeface="Times New Roman"/>
                          <a:cs typeface="Tahoma"/>
                        </a:rPr>
                        <a:t>Oil refinery fire is extinguished by locals</a:t>
                      </a:r>
                      <a:endParaRPr lang="en-US" sz="1100" b="1" kern="150" dirty="0" smtClean="0">
                        <a:effectLst/>
                        <a:latin typeface="Cambria" pitchFamily="18" charset="0"/>
                        <a:ea typeface="Times New Roman"/>
                        <a:cs typeface="Tahoma"/>
                      </a:endParaRP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9498695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RELSITE: Damage to Religious Site/Artifact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025285059"/>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A significant religious site or artifact</a:t>
                      </a:r>
                      <a:r>
                        <a:rPr lang="en-US" sz="1100" kern="150" baseline="0" dirty="0" smtClean="0">
                          <a:solidFill>
                            <a:schemeClr val="tx1"/>
                          </a:solidFill>
                          <a:effectLst/>
                          <a:latin typeface="Cambria" pitchFamily="18" charset="0"/>
                        </a:rPr>
                        <a:t> is damaged, presumably due to kinetic action involving a force group.</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RELSITE</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0.0</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Nothing.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45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A</a:t>
                      </a:r>
                      <a:r>
                        <a:rPr lang="en-US" sz="1100" b="1" kern="150" baseline="0" dirty="0" smtClean="0">
                          <a:effectLst/>
                          <a:latin typeface="Cambria" pitchFamily="18" charset="0"/>
                        </a:rPr>
                        <a:t> religious site is damaged</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a:t>
                      </a:r>
                      <a:r>
                        <a:rPr lang="en-US" sz="1100" kern="150" dirty="0" smtClean="0">
                          <a:effectLst/>
                          <a:latin typeface="Cambria" pitchFamily="18" charset="0"/>
                        </a:rPr>
                        <a:t>× M–</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L</a:t>
                      </a:r>
                      <a:r>
                        <a:rPr lang="en-US" sz="1100" kern="150" dirty="0" smtClean="0">
                          <a:effectLst/>
                          <a:latin typeface="Cambria" pitchFamily="18" charset="0"/>
                        </a:rPr>
                        <a:t>–</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a:t>
                      </a:r>
                      <a:r>
                        <a:rPr lang="en-US" sz="1100" b="1" kern="150" dirty="0" smtClean="0">
                          <a:effectLst/>
                          <a:latin typeface="Cambria" pitchFamily="18" charset="0"/>
                        </a:rPr>
                        <a:t>Damage has not been resolved</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S–</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XS–</a:t>
                      </a:r>
                      <a:endParaRPr lang="en-US" sz="1100" kern="150" dirty="0" smtClean="0">
                        <a:effectLst/>
                        <a:latin typeface="Cambria" pitchFamily="18" charset="0"/>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a:t>
                      </a:r>
                      <a:r>
                        <a:rPr lang="en-US" sz="1100" b="1" kern="150" dirty="0" smtClean="0">
                          <a:effectLst/>
                          <a:latin typeface="Cambria" pitchFamily="18" charset="0"/>
                          <a:ea typeface="Times New Roman"/>
                          <a:cs typeface="Tahoma"/>
                        </a:rPr>
                        <a:t>Damage is resolved by locals</a:t>
                      </a:r>
                      <a:endParaRPr lang="en-US" sz="1100" b="1" kern="150" dirty="0" smtClean="0">
                        <a:effectLst/>
                        <a:latin typeface="Cambria" pitchFamily="18" charset="0"/>
                        <a:ea typeface="Times New Roman"/>
                        <a:cs typeface="Tahoma"/>
                      </a:endParaRP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9082538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SEWAGE: Sewage Spill</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869901009"/>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Sewage is pooling in the streets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SEWAGE</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0.2</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DISEASE after 30 days.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60days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CMO_INFRASTRUCTURE,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Sewage begins to accumulate</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a:t>
                      </a:r>
                      <a:r>
                        <a:rPr lang="en-US" sz="1100" kern="150" dirty="0" smtClean="0">
                          <a:effectLst/>
                          <a:latin typeface="Cambria" pitchFamily="18" charset="0"/>
                        </a:rPr>
                        <a:t>× L–</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a:t>
                      </a:r>
                      <a:r>
                        <a:rPr lang="en-US" sz="1100" kern="150" dirty="0" smtClean="0">
                          <a:effectLst/>
                          <a:latin typeface="Cambria" pitchFamily="18" charset="0"/>
                        </a:rPr>
                        <a:t>× XXXL</a:t>
                      </a:r>
                      <a:r>
                        <a:rPr lang="en-US" sz="1100" kern="150" dirty="0" smtClean="0">
                          <a:effectLst/>
                          <a:latin typeface="Cambria" pitchFamily="18" charset="0"/>
                        </a:rPr>
                        <a:t>–</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a:t>
                      </a:r>
                      <a:r>
                        <a:rPr lang="en-US" sz="1100" b="1" kern="150" dirty="0" smtClean="0">
                          <a:effectLst/>
                          <a:latin typeface="Cambria" pitchFamily="18" charset="0"/>
                        </a:rPr>
                        <a:t>Sewage has pooled in the streets</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M–</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XL–</a:t>
                      </a:r>
                      <a:endParaRPr lang="en-US" sz="1100" kern="150" dirty="0" smtClean="0">
                        <a:effectLst/>
                        <a:latin typeface="Cambria" pitchFamily="18" charset="0"/>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a:t>
                      </a:r>
                      <a:r>
                        <a:rPr lang="en-US" sz="1100" b="1" kern="150" dirty="0" smtClean="0">
                          <a:effectLst/>
                          <a:latin typeface="Cambria" pitchFamily="18" charset="0"/>
                          <a:ea typeface="Times New Roman"/>
                          <a:cs typeface="Tahoma"/>
                        </a:rPr>
                        <a:t>Sewage is cleaned up by locals</a:t>
                      </a:r>
                      <a:endParaRPr lang="en-US" sz="1100" b="1" kern="150" dirty="0" smtClean="0">
                        <a:effectLst/>
                        <a:latin typeface="Cambria" pitchFamily="18" charset="0"/>
                        <a:ea typeface="Times New Roman"/>
                        <a:cs typeface="Tahoma"/>
                      </a:endParaRP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8241811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  Activity Situations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i="1" dirty="0"/>
              <a:t>Activity situations</a:t>
            </a:r>
            <a:r>
              <a:rPr lang="en-US" dirty="0"/>
              <a:t> are circumstances driven by </a:t>
            </a:r>
            <a:r>
              <a:rPr lang="en-US" dirty="0" smtClean="0"/>
              <a:t>group activities</a:t>
            </a:r>
            <a:r>
              <a:rPr lang="en-US" dirty="0"/>
              <a:t>, rather than by environmental conditions.  </a:t>
            </a:r>
            <a:r>
              <a:rPr lang="en-US" dirty="0" smtClean="0"/>
              <a:t>All three kinds of group (civilian, force, and organization) can perform activities; however, each group type has its own set of activities.  Activities </a:t>
            </a:r>
            <a:r>
              <a:rPr lang="en-US" dirty="0"/>
              <a:t>may be explicit or abstract.  The only explicit activity that is currently supported is PRESENCE, also referred to as "Mere </a:t>
            </a:r>
            <a:r>
              <a:rPr lang="en-US" dirty="0" smtClean="0"/>
              <a:t>Presence“; all force group personnel in </a:t>
            </a:r>
            <a:r>
              <a:rPr lang="en-US" dirty="0"/>
              <a:t>a neighborhood are engaged in PRESENCE whether they wish to be or not</a:t>
            </a:r>
            <a:r>
              <a:rPr lang="en-US" i="1" dirty="0"/>
              <a:t>.</a:t>
            </a:r>
            <a:r>
              <a:rPr lang="en-US" dirty="0"/>
              <a:t>  Abstract activities are assigned to </a:t>
            </a:r>
            <a:r>
              <a:rPr lang="en-US" dirty="0" smtClean="0"/>
              <a:t>group personnel by the actors’ strategies; the assigned personnel are </a:t>
            </a:r>
            <a:r>
              <a:rPr lang="en-US" dirty="0"/>
              <a:t>assumed to be engaged in their assigned activity unless prevented by some other circumstance.  For example, </a:t>
            </a:r>
            <a:r>
              <a:rPr lang="en-US" dirty="0" smtClean="0"/>
              <a:t>personnel </a:t>
            </a:r>
            <a:r>
              <a:rPr lang="en-US" dirty="0"/>
              <a:t>may be assigned to </a:t>
            </a:r>
            <a:r>
              <a:rPr lang="en-US" dirty="0" smtClean="0"/>
              <a:t>do CMO_HEALTHCARE</a:t>
            </a:r>
            <a:r>
              <a:rPr lang="en-US" dirty="0"/>
              <a:t>, but if </a:t>
            </a:r>
            <a:r>
              <a:rPr lang="en-US" dirty="0" smtClean="0"/>
              <a:t>the group has </a:t>
            </a:r>
            <a:r>
              <a:rPr lang="en-US" dirty="0"/>
              <a:t>insufficient </a:t>
            </a:r>
            <a:r>
              <a:rPr lang="en-US" dirty="0" smtClean="0"/>
              <a:t>security in the neighborhood </a:t>
            </a:r>
            <a:r>
              <a:rPr lang="en-US" dirty="0"/>
              <a:t>then its assignment to </a:t>
            </a:r>
            <a:r>
              <a:rPr lang="en-US" dirty="0" smtClean="0"/>
              <a:t>do CMO_HEALTHCARE </a:t>
            </a:r>
            <a:r>
              <a:rPr lang="en-US" dirty="0"/>
              <a:t>is said to be </a:t>
            </a:r>
            <a:r>
              <a:rPr lang="en-US" i="1" dirty="0"/>
              <a:t>ineffective</a:t>
            </a:r>
            <a:r>
              <a:rPr lang="en-US" dirty="0"/>
              <a:t>.</a:t>
            </a:r>
          </a:p>
          <a:p>
            <a:pPr marL="0" indent="0">
              <a:buNone/>
            </a:pPr>
            <a:r>
              <a:rPr lang="en-US" dirty="0"/>
              <a:t> </a:t>
            </a:r>
          </a:p>
          <a:p>
            <a:pPr marL="0" indent="0">
              <a:buNone/>
            </a:pPr>
            <a:r>
              <a:rPr lang="en-US" b="1" dirty="0"/>
              <a:t>Nominal, Active, and Effective Personnel:</a:t>
            </a:r>
            <a:r>
              <a:rPr lang="en-US" dirty="0"/>
              <a:t>  The number of personnel </a:t>
            </a:r>
            <a:r>
              <a:rPr lang="en-US" dirty="0" smtClean="0"/>
              <a:t>assigned </a:t>
            </a:r>
            <a:r>
              <a:rPr lang="en-US" dirty="0"/>
              <a:t>to an activity is called the </a:t>
            </a:r>
            <a:r>
              <a:rPr lang="en-US" i="1" dirty="0"/>
              <a:t>nominal personnel</a:t>
            </a:r>
            <a:r>
              <a:rPr lang="en-US" dirty="0"/>
              <a:t> for that activity.  However, not all of the assigned personnel are necessarily active all of the time, depending on the schedule assumed for the activity.  If GUARD is a 24x7 activity, then the nominal personnel are presumed to be working shifts; only one shift's personnel are actually active at any given time.  This is controlled by the activity's </a:t>
            </a:r>
            <a:r>
              <a:rPr lang="en-US" i="1" dirty="0"/>
              <a:t>number of </a:t>
            </a:r>
            <a:r>
              <a:rPr lang="en-US" i="1" dirty="0" smtClean="0"/>
              <a:t>shifts</a:t>
            </a:r>
            <a:r>
              <a:rPr lang="en-US" dirty="0" smtClean="0"/>
              <a:t>.</a:t>
            </a:r>
            <a:r>
              <a:rPr lang="en-US" i="1" dirty="0" smtClean="0"/>
              <a:t>  </a:t>
            </a:r>
            <a:r>
              <a:rPr lang="en-US" dirty="0"/>
              <a:t>The</a:t>
            </a:r>
            <a:r>
              <a:rPr lang="en-US" i="1" dirty="0"/>
              <a:t> </a:t>
            </a:r>
            <a:r>
              <a:rPr lang="en-US" dirty="0"/>
              <a:t>nominal personnel are divided by this ratio to yield the </a:t>
            </a:r>
            <a:r>
              <a:rPr lang="en-US" i="1" dirty="0"/>
              <a:t>active personnel</a:t>
            </a:r>
            <a:r>
              <a:rPr lang="en-US" dirty="0"/>
              <a:t>.    Finally, the active personnel might or might not be able to work effectively, due to </a:t>
            </a:r>
            <a:r>
              <a:rPr lang="en-US" dirty="0" err="1" smtClean="0"/>
              <a:t>insufficent</a:t>
            </a:r>
            <a:r>
              <a:rPr lang="en-US" dirty="0" smtClean="0"/>
              <a:t> security.  </a:t>
            </a:r>
            <a:r>
              <a:rPr lang="en-US" dirty="0"/>
              <a:t>This yields the </a:t>
            </a:r>
            <a:r>
              <a:rPr lang="en-US" i="1" dirty="0"/>
              <a:t>effective personnel</a:t>
            </a:r>
            <a:r>
              <a:rPr lang="en-US" dirty="0"/>
              <a:t> for the activity.</a:t>
            </a:r>
          </a:p>
          <a:p>
            <a:pPr marL="0" indent="0">
              <a:buNone/>
            </a:pPr>
            <a:r>
              <a:rPr lang="en-US" dirty="0"/>
              <a:t> </a:t>
            </a:r>
          </a:p>
          <a:p>
            <a:pPr marL="0" indent="0">
              <a:buNone/>
            </a:pPr>
            <a:r>
              <a:rPr lang="en-US" b="1" dirty="0"/>
              <a:t>Coverage Fractions:</a:t>
            </a:r>
            <a:r>
              <a:rPr lang="en-US" dirty="0"/>
              <a:t>  Athena analyzes the situation in each neighborhood periodically and determines which </a:t>
            </a:r>
            <a:r>
              <a:rPr lang="en-US" dirty="0" smtClean="0"/>
              <a:t>groups are </a:t>
            </a:r>
            <a:r>
              <a:rPr lang="en-US" dirty="0"/>
              <a:t>effectively engaged in which activities.  Then, it computes a </a:t>
            </a:r>
            <a:r>
              <a:rPr lang="en-US" i="1" dirty="0"/>
              <a:t>coverage fraction</a:t>
            </a:r>
            <a:r>
              <a:rPr lang="en-US" dirty="0"/>
              <a:t> for each possible force activity.  The coverage fraction ranges from 0.0, indicating that no </a:t>
            </a:r>
            <a:r>
              <a:rPr lang="en-US" dirty="0" smtClean="0"/>
              <a:t>personnel are effectively </a:t>
            </a:r>
            <a:r>
              <a:rPr lang="en-US" dirty="0"/>
              <a:t>engaged in the activity, to 1.0, indicating that the activity is affecting the entire population of the neighborhood.  </a:t>
            </a:r>
            <a:r>
              <a:rPr lang="en-US" dirty="0" smtClean="0"/>
              <a:t>The coverage fraction is used to scale the attitude effects of the situation.  The </a:t>
            </a:r>
            <a:r>
              <a:rPr lang="en-US" dirty="0"/>
              <a:t>following parameters affect the computation of the coverage fraction:</a:t>
            </a:r>
          </a:p>
          <a:p>
            <a:pPr marL="0" indent="0">
              <a:buNone/>
            </a:pPr>
            <a:r>
              <a:rPr lang="en-US" dirty="0"/>
              <a:t> </a:t>
            </a:r>
          </a:p>
          <a:p>
            <a:pPr lvl="0"/>
            <a:r>
              <a:rPr lang="en-US" b="1" dirty="0"/>
              <a:t>Minimum Security:</a:t>
            </a:r>
            <a:r>
              <a:rPr lang="en-US" dirty="0"/>
              <a:t>  If the </a:t>
            </a:r>
            <a:r>
              <a:rPr lang="en-US" dirty="0" smtClean="0"/>
              <a:t>group's </a:t>
            </a:r>
            <a:r>
              <a:rPr lang="en-US" dirty="0"/>
              <a:t>security in the neighborhood is less than the specified minimum, the coverage will be 0.0.</a:t>
            </a:r>
          </a:p>
          <a:p>
            <a:endParaRPr lang="en-US" dirty="0"/>
          </a:p>
          <a:p>
            <a:pPr lvl="0"/>
            <a:r>
              <a:rPr lang="en-US" b="1" dirty="0"/>
              <a:t>2/3rds Coverage:</a:t>
            </a:r>
            <a:r>
              <a:rPr lang="en-US" dirty="0"/>
              <a:t> This the number of personnel that must be effectively performing an activity before it affects 2/3rds of  the population of the neighborhood.  It is usually expressed as </a:t>
            </a:r>
            <a:r>
              <a:rPr lang="en-US" i="1" dirty="0"/>
              <a:t>x</a:t>
            </a:r>
            <a:r>
              <a:rPr lang="en-US" dirty="0"/>
              <a:t> personnel per 1000 population, e.g., 25 personnel per 1000 population.  In some cases a different denominator is used; PSYOP reaches 2/3rds coverage at 1 person per 50,000 population.</a:t>
            </a:r>
          </a:p>
          <a:p>
            <a:endParaRPr lang="en-US" dirty="0"/>
          </a:p>
          <a:p>
            <a:r>
              <a:rPr lang="en-US" b="1" dirty="0" smtClean="0"/>
              <a:t>Activity </a:t>
            </a:r>
            <a:r>
              <a:rPr lang="en-US" b="1" dirty="0"/>
              <a:t>Situations:</a:t>
            </a:r>
            <a:r>
              <a:rPr lang="en-US" dirty="0"/>
              <a:t>  </a:t>
            </a:r>
            <a:r>
              <a:rPr lang="en-US" dirty="0" smtClean="0"/>
              <a:t>An activity </a:t>
            </a:r>
            <a:r>
              <a:rPr lang="en-US" dirty="0"/>
              <a:t>situation is created for a </a:t>
            </a:r>
            <a:r>
              <a:rPr lang="en-US" dirty="0" smtClean="0"/>
              <a:t>particular </a:t>
            </a:r>
            <a:r>
              <a:rPr lang="en-US" dirty="0"/>
              <a:t>group </a:t>
            </a:r>
            <a:r>
              <a:rPr lang="en-US" i="1" dirty="0"/>
              <a:t>g</a:t>
            </a:r>
            <a:r>
              <a:rPr lang="en-US" dirty="0"/>
              <a:t> in neighborhood </a:t>
            </a:r>
            <a:r>
              <a:rPr lang="en-US" i="1" dirty="0"/>
              <a:t>n</a:t>
            </a:r>
            <a:r>
              <a:rPr lang="en-US" dirty="0"/>
              <a:t> when the coverage fraction for activity </a:t>
            </a:r>
            <a:r>
              <a:rPr lang="en-US" i="1" dirty="0"/>
              <a:t>a</a:t>
            </a:r>
            <a:r>
              <a:rPr lang="en-US" dirty="0"/>
              <a:t> exceeds 0.0 for the first time, that is, when the </a:t>
            </a:r>
            <a:r>
              <a:rPr lang="en-US" dirty="0" smtClean="0"/>
              <a:t>effective number of </a:t>
            </a:r>
            <a:r>
              <a:rPr lang="en-US" dirty="0"/>
              <a:t>personnel is greater than 0.  The situation persists thereafter until </a:t>
            </a:r>
            <a:r>
              <a:rPr lang="en-US" dirty="0" smtClean="0"/>
              <a:t>no personnel belonging to group </a:t>
            </a:r>
            <a:r>
              <a:rPr lang="en-US" i="1" dirty="0" smtClean="0"/>
              <a:t>g</a:t>
            </a:r>
            <a:r>
              <a:rPr lang="en-US" dirty="0" smtClean="0"/>
              <a:t> </a:t>
            </a:r>
            <a:r>
              <a:rPr lang="en-US" dirty="0"/>
              <a:t>are attempting to engage in activity </a:t>
            </a:r>
            <a:r>
              <a:rPr lang="en-US" i="1" dirty="0"/>
              <a:t>a</a:t>
            </a:r>
            <a:r>
              <a:rPr lang="en-US" dirty="0"/>
              <a:t> in neighborhood </a:t>
            </a:r>
            <a:r>
              <a:rPr lang="en-US" i="1" dirty="0"/>
              <a:t>n</a:t>
            </a:r>
            <a:r>
              <a:rPr lang="en-US" dirty="0"/>
              <a:t>, that is, when the nominal personnel returns to 0.  If a situation's coverage fraction is 0.0 it is said to be </a:t>
            </a:r>
            <a:r>
              <a:rPr lang="en-US" i="1" dirty="0"/>
              <a:t>inactive</a:t>
            </a:r>
            <a:r>
              <a:rPr lang="en-US" dirty="0"/>
              <a:t>; otherwise it is said to be </a:t>
            </a:r>
            <a:r>
              <a:rPr lang="en-US" i="1" dirty="0"/>
              <a:t>active</a:t>
            </a:r>
            <a:r>
              <a:rPr lang="en-US" dirty="0"/>
              <a:t>.</a:t>
            </a:r>
          </a:p>
          <a:p>
            <a:pPr marL="0" indent="0">
              <a:buNone/>
            </a:pPr>
            <a:r>
              <a:rPr lang="en-US" dirty="0"/>
              <a:t> </a:t>
            </a:r>
          </a:p>
          <a:p>
            <a:r>
              <a:rPr lang="en-US" b="1" dirty="0"/>
              <a:t>Rule </a:t>
            </a:r>
            <a:r>
              <a:rPr lang="en-US" b="1" dirty="0" smtClean="0"/>
              <a:t>Sets</a:t>
            </a:r>
            <a:r>
              <a:rPr lang="en-US" b="1" dirty="0"/>
              <a:t>:</a:t>
            </a:r>
            <a:r>
              <a:rPr lang="en-US" dirty="0"/>
              <a:t> </a:t>
            </a:r>
            <a:r>
              <a:rPr lang="en-US" dirty="0" smtClean="0"/>
              <a:t>Each activity has a related rule set, which is triggered once each week for each situation of that type.</a:t>
            </a:r>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fld id="{EB84477D-9278-4F3E-B675-DAB51E6138B4}" type="datetime1">
              <a:rPr lang="en-US" smtClean="0"/>
              <a:pPr/>
              <a:t>4/13/2012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27</a:t>
            </a:fld>
            <a:endParaRPr lang="en-US" dirty="0"/>
          </a:p>
        </p:txBody>
      </p:sp>
    </p:spTree>
    <p:extLst>
      <p:ext uri="{BB962C8B-B14F-4D97-AF65-F5344CB8AC3E}">
        <p14:creationId xmlns:p14="http://schemas.microsoft.com/office/powerpoint/2010/main" val="35775157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  Activity Situations (continued)</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Attitude Effects:</a:t>
            </a:r>
            <a:r>
              <a:rPr lang="en-US" dirty="0" smtClean="0"/>
              <a:t>  The magnitude of the attitude effects resulting from activities are scaled by the coverage fraction: the greater the coverage, the greater the effect.  In addition the magnitude of the effect often depends on the relationship of the local civilians with the group conducting the activity, as mediated by a </a:t>
            </a:r>
            <a:r>
              <a:rPr lang="en-US" i="1" dirty="0" smtClean="0"/>
              <a:t>relationship multiplier function</a:t>
            </a:r>
            <a:r>
              <a:rPr lang="en-US" dirty="0" smtClean="0"/>
              <a:t>.</a:t>
            </a:r>
          </a:p>
          <a:p>
            <a:pPr marL="0" indent="0">
              <a:buNone/>
            </a:pPr>
            <a:endParaRPr lang="en-US" b="1" dirty="0"/>
          </a:p>
          <a:p>
            <a:pPr marL="0" indent="0">
              <a:buNone/>
            </a:pPr>
            <a:r>
              <a:rPr lang="en-US" dirty="0" smtClean="0"/>
              <a:t>The effects of coverage and relationship are scaled so that when a rule set calls for a magnitude of, say, XL+, the magnitude will actually be XL+ for 2/3</a:t>
            </a:r>
            <a:r>
              <a:rPr lang="en-US" baseline="30000" dirty="0" smtClean="0"/>
              <a:t>rd</a:t>
            </a:r>
            <a:r>
              <a:rPr lang="en-US" dirty="0" smtClean="0"/>
              <a:t>’s coverage of the neighborhood and a nominal relationship of ±0.6.</a:t>
            </a:r>
          </a:p>
        </p:txBody>
      </p:sp>
      <p:sp>
        <p:nvSpPr>
          <p:cNvPr id="4" name="Date Placeholder 3"/>
          <p:cNvSpPr>
            <a:spLocks noGrp="1"/>
          </p:cNvSpPr>
          <p:nvPr>
            <p:ph type="dt" sz="half" idx="10"/>
          </p:nvPr>
        </p:nvSpPr>
        <p:spPr/>
        <p:txBody>
          <a:bodyPr/>
          <a:lstStyle/>
          <a:p>
            <a:fld id="{EB84477D-9278-4F3E-B675-DAB51E6138B4}" type="datetime1">
              <a:rPr lang="en-US" smtClean="0"/>
              <a:pPr/>
              <a:t>4/13/2012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28</a:t>
            </a:fld>
            <a:endParaRPr lang="en-US" dirty="0"/>
          </a:p>
        </p:txBody>
      </p:sp>
    </p:spTree>
    <p:extLst>
      <p:ext uri="{BB962C8B-B14F-4D97-AF65-F5344CB8AC3E}">
        <p14:creationId xmlns:p14="http://schemas.microsoft.com/office/powerpoint/2010/main" val="448069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5.1  Civilian Activities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Civilian activities are assigned by the SYSTEM agent using the DISPLACE tactic.  At present, civilian activities are used to model displacement of the civilian population from their homes, rather than more usual daily activities.  Civilian activities differ from force and organization activities as follows:</a:t>
            </a:r>
          </a:p>
          <a:p>
            <a:pPr marL="0" indent="0">
              <a:buNone/>
            </a:pPr>
            <a:endParaRPr lang="en-US" dirty="0"/>
          </a:p>
          <a:p>
            <a:r>
              <a:rPr lang="en-US" dirty="0" smtClean="0"/>
              <a:t>There is no security requirement.</a:t>
            </a:r>
          </a:p>
          <a:p>
            <a:r>
              <a:rPr lang="en-US" dirty="0" smtClean="0"/>
              <a:t>There are no shifts; displaced persons are always displaced 24-hours a day.</a:t>
            </a:r>
          </a:p>
          <a:p>
            <a:pPr marL="0" indent="0">
              <a:buNone/>
            </a:pPr>
            <a:endParaRPr lang="en-US" dirty="0"/>
          </a:p>
          <a:p>
            <a:pPr marL="0" indent="0">
              <a:buNone/>
            </a:pPr>
            <a:r>
              <a:rPr lang="en-US" dirty="0" smtClean="0"/>
              <a:t>Civilians can be displaced in two ways: they can mingle with the rest of the population in their new locale (the DISPLACED activity), or they can reside in camps (the IN_CAMPS activity).  In the latter case there are no attitude effects on the other residents of the neighborhood, and hence no rule set.</a:t>
            </a:r>
          </a:p>
          <a:p>
            <a:pPr marL="0" indent="0">
              <a:buNone/>
            </a:pPr>
            <a:endParaRPr lang="en-US" dirty="0"/>
          </a:p>
          <a:p>
            <a:pPr marL="0" indent="0">
              <a:buNone/>
            </a:pPr>
            <a:r>
              <a:rPr lang="en-US" dirty="0"/>
              <a:t>The </a:t>
            </a:r>
            <a:r>
              <a:rPr lang="en-US" dirty="0" smtClean="0"/>
              <a:t>civilian </a:t>
            </a:r>
            <a:r>
              <a:rPr lang="en-US" dirty="0"/>
              <a:t>activity model is governed by the </a:t>
            </a:r>
            <a:r>
              <a:rPr lang="en-US" dirty="0" smtClean="0">
                <a:latin typeface="Courier New" pitchFamily="49" charset="0"/>
                <a:cs typeface="Courier New" pitchFamily="49" charset="0"/>
              </a:rPr>
              <a:t>activity.CIV.*</a:t>
            </a:r>
            <a:r>
              <a:rPr lang="en-US" dirty="0" smtClean="0"/>
              <a:t> </a:t>
            </a:r>
            <a:r>
              <a:rPr lang="en-US" dirty="0"/>
              <a:t>model parameters.  See the model parameter documentation in Athena’s help </a:t>
            </a:r>
            <a:r>
              <a:rPr lang="en-US" dirty="0" smtClean="0"/>
              <a:t>browser for more information.</a:t>
            </a:r>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fld id="{EB84477D-9278-4F3E-B675-DAB51E6138B4}" type="datetime1">
              <a:rPr lang="en-US" smtClean="0"/>
              <a:pPr/>
              <a:t>4/13/2012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29</a:t>
            </a:fld>
            <a:endParaRPr lang="en-US" dirty="0"/>
          </a:p>
        </p:txBody>
      </p:sp>
    </p:spTree>
    <p:extLst>
      <p:ext uri="{BB962C8B-B14F-4D97-AF65-F5344CB8AC3E}">
        <p14:creationId xmlns:p14="http://schemas.microsoft.com/office/powerpoint/2010/main" val="8530264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Casualties</a:t>
            </a:r>
            <a:endParaRPr lang="en-US" dirty="0"/>
          </a:p>
        </p:txBody>
      </p:sp>
      <p:sp>
        <p:nvSpPr>
          <p:cNvPr id="3" name="Content Placeholder 2"/>
          <p:cNvSpPr>
            <a:spLocks noGrp="1"/>
          </p:cNvSpPr>
          <p:nvPr>
            <p:ph idx="1"/>
          </p:nvPr>
        </p:nvSpPr>
        <p:spPr/>
        <p:txBody>
          <a:bodyPr/>
          <a:lstStyle/>
          <a:p>
            <a:pPr marL="0" indent="0">
              <a:buNone/>
            </a:pPr>
            <a:r>
              <a:rPr lang="en-US" dirty="0" smtClean="0"/>
              <a:t>Athena assesses the attitude implications of civilian group casualties.  Attrition is assessed once a week, and covers the implications of all casualties taken over the past week.  See the </a:t>
            </a:r>
            <a:r>
              <a:rPr lang="en-US" i="1" dirty="0" smtClean="0"/>
              <a:t>Athena Analyst’s Guide</a:t>
            </a:r>
            <a:r>
              <a:rPr lang="en-US" dirty="0" smtClean="0"/>
              <a:t> for more information on the Athena Attrition Model.</a:t>
            </a:r>
          </a:p>
          <a:p>
            <a:pPr marL="0" indent="0">
              <a:buNone/>
            </a:pPr>
            <a:endParaRPr lang="en-US" dirty="0"/>
          </a:p>
          <a:p>
            <a:pPr marL="0" indent="0">
              <a:buNone/>
            </a:pPr>
            <a:r>
              <a:rPr lang="en-US" dirty="0" smtClean="0"/>
              <a:t>TBD: More information about how the casualty multiplier is </a:t>
            </a:r>
            <a:r>
              <a:rPr lang="en-US" dirty="0" smtClean="0"/>
              <a:t>computed.</a:t>
            </a: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4/11/2012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3</a:t>
            </a:fld>
            <a:endParaRPr lang="en-US" dirty="0"/>
          </a:p>
        </p:txBody>
      </p:sp>
    </p:spTree>
    <p:extLst>
      <p:ext uri="{BB962C8B-B14F-4D97-AF65-F5344CB8AC3E}">
        <p14:creationId xmlns:p14="http://schemas.microsoft.com/office/powerpoint/2010/main" val="26302911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Civilian Activity Situations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30</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910453052"/>
              </p:ext>
            </p:extLst>
          </p:nvPr>
        </p:nvGraphicFramePr>
        <p:xfrm>
          <a:off x="457200" y="533400"/>
          <a:ext cx="8229600" cy="609600"/>
        </p:xfrm>
        <a:graphic>
          <a:graphicData uri="http://schemas.openxmlformats.org/drawingml/2006/table">
            <a:tbl>
              <a:tblPr>
                <a:tableStyleId>{5940675A-B579-460E-94D1-54222C63F5DA}</a:tableStyleId>
              </a:tblPr>
              <a:tblGrid>
                <a:gridCol w="1029773"/>
                <a:gridCol w="1810684"/>
                <a:gridCol w="789492"/>
                <a:gridCol w="1209983"/>
                <a:gridCol w="2050964"/>
                <a:gridCol w="1338704"/>
              </a:tblGrid>
              <a:tr h="152400">
                <a:tc gridSpan="6">
                  <a:txBody>
                    <a:bodyPr/>
                    <a:lstStyle/>
                    <a:p>
                      <a:pPr marL="0" marR="0">
                        <a:spcBef>
                          <a:spcPts val="0"/>
                        </a:spcBef>
                        <a:spcAft>
                          <a:spcPts val="0"/>
                        </a:spcAft>
                      </a:pPr>
                      <a:r>
                        <a:rPr lang="en-US" sz="1000" b="1" kern="150" dirty="0" smtClean="0">
                          <a:effectLst/>
                          <a:latin typeface="Cambria" pitchFamily="18" charset="0"/>
                        </a:rPr>
                        <a:t>Activity Parameters</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hMerge="1">
                  <a:txBody>
                    <a:bodyPr/>
                    <a:lstStyle/>
                    <a:p>
                      <a:pPr marL="0" marR="0">
                        <a:spcBef>
                          <a:spcPts val="0"/>
                        </a:spcBef>
                        <a:spcAft>
                          <a:spcPts val="0"/>
                        </a:spcAft>
                      </a:pPr>
                      <a:endParaRPr lang="en-US" sz="1100" kern="150" dirty="0">
                        <a:effectLst/>
                        <a:latin typeface="Times New Roman"/>
                        <a:ea typeface="Times New Roman"/>
                        <a:cs typeface="Tahoma"/>
                      </a:endParaRPr>
                    </a:p>
                  </a:txBody>
                  <a:tcPr marL="61786" marR="61786" marT="0" marB="0"/>
                </a:tc>
                <a:tc hMerge="1">
                  <a:txBody>
                    <a:bodyPr/>
                    <a:lstStyle/>
                    <a:p>
                      <a:pPr marL="0" marR="0" algn="ctr">
                        <a:spcBef>
                          <a:spcPts val="0"/>
                        </a:spcBef>
                        <a:spcAft>
                          <a:spcPts val="0"/>
                        </a:spcAft>
                        <a:tabLst>
                          <a:tab pos="128270" algn="l"/>
                          <a:tab pos="474980" algn="ctr"/>
                        </a:tabLst>
                      </a:pPr>
                      <a:endParaRPr lang="en-US" sz="1100" kern="150">
                        <a:effectLst/>
                        <a:latin typeface="Times New Roman"/>
                        <a:ea typeface="Times New Roman"/>
                        <a:cs typeface="Tahoma"/>
                      </a:endParaRPr>
                    </a:p>
                  </a:txBody>
                  <a:tcPr marL="61786" marR="61786"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786" marR="61786"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786" marR="61786" marT="0" marB="0"/>
                </a:tc>
                <a:tc hMerge="1">
                  <a:txBody>
                    <a:bodyPr/>
                    <a:lstStyle/>
                    <a:p>
                      <a:pPr marL="0" marR="0" algn="ctr">
                        <a:spcBef>
                          <a:spcPts val="0"/>
                        </a:spcBef>
                        <a:spcAft>
                          <a:spcPts val="0"/>
                        </a:spcAft>
                      </a:pPr>
                      <a:endParaRPr lang="en-US" sz="1100" kern="150" dirty="0">
                        <a:effectLst/>
                        <a:latin typeface="Times New Roman"/>
                        <a:ea typeface="Times New Roman"/>
                        <a:cs typeface="Tahoma"/>
                      </a:endParaRPr>
                    </a:p>
                  </a:txBody>
                  <a:tcPr marL="61786" marR="61786" marT="0" marB="0"/>
                </a:tc>
              </a:tr>
              <a:tr h="302067">
                <a:tc>
                  <a:txBody>
                    <a:bodyPr/>
                    <a:lstStyle/>
                    <a:p>
                      <a:pPr marL="0" marR="0">
                        <a:spcBef>
                          <a:spcPts val="0"/>
                        </a:spcBef>
                        <a:spcAft>
                          <a:spcPts val="0"/>
                        </a:spcAft>
                      </a:pPr>
                      <a:r>
                        <a:rPr lang="en-US" sz="1000" b="1" kern="150" dirty="0">
                          <a:effectLst/>
                          <a:latin typeface="Cambria" pitchFamily="18" charset="0"/>
                        </a:rPr>
                        <a:t> </a:t>
                      </a:r>
                    </a:p>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spcBef>
                          <a:spcPts val="0"/>
                        </a:spcBef>
                        <a:spcAft>
                          <a:spcPts val="0"/>
                        </a:spcAft>
                      </a:pPr>
                      <a:r>
                        <a:rPr lang="en-US" sz="1000" b="1" kern="150" dirty="0">
                          <a:effectLst/>
                          <a:latin typeface="Cambria" pitchFamily="18" charset="0"/>
                        </a:rPr>
                        <a:t> </a:t>
                      </a:r>
                    </a:p>
                    <a:p>
                      <a:pPr marL="0" marR="0">
                        <a:spcBef>
                          <a:spcPts val="0"/>
                        </a:spcBef>
                        <a:spcAft>
                          <a:spcPts val="0"/>
                        </a:spcAft>
                      </a:pPr>
                      <a:r>
                        <a:rPr lang="en-US" sz="1000" b="1" kern="150" dirty="0">
                          <a:effectLst/>
                          <a:latin typeface="Cambria" pitchFamily="18" charset="0"/>
                        </a:rPr>
                        <a:t>Abstract Activity</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lgn="ctr">
                        <a:spcBef>
                          <a:spcPts val="0"/>
                        </a:spcBef>
                        <a:spcAft>
                          <a:spcPts val="0"/>
                        </a:spcAft>
                        <a:tabLst>
                          <a:tab pos="128270" algn="l"/>
                          <a:tab pos="474980" algn="ctr"/>
                        </a:tabLst>
                      </a:pPr>
                      <a:r>
                        <a:rPr lang="en-US" sz="1000" b="1" kern="150" dirty="0">
                          <a:effectLst/>
                          <a:latin typeface="Cambria" pitchFamily="18" charset="0"/>
                        </a:rPr>
                        <a:t>2/3rds</a:t>
                      </a:r>
                    </a:p>
                    <a:p>
                      <a:pPr marL="0" marR="0" algn="ctr">
                        <a:spcBef>
                          <a:spcPts val="0"/>
                        </a:spcBef>
                        <a:spcAft>
                          <a:spcPts val="0"/>
                        </a:spcAft>
                        <a:tabLst>
                          <a:tab pos="128270" algn="l"/>
                          <a:tab pos="474980" algn="ctr"/>
                        </a:tabLst>
                      </a:pPr>
                      <a:r>
                        <a:rPr lang="en-US" sz="1000" b="1" kern="150" dirty="0">
                          <a:effectLst/>
                          <a:latin typeface="Cambria" pitchFamily="18" charset="0"/>
                        </a:rPr>
                        <a:t>Coverage</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 </a:t>
                      </a:r>
                    </a:p>
                    <a:p>
                      <a:pPr marL="0" marR="0" algn="ctr">
                        <a:spcBef>
                          <a:spcPts val="0"/>
                        </a:spcBef>
                        <a:spcAft>
                          <a:spcPts val="0"/>
                        </a:spcAft>
                      </a:pPr>
                      <a:r>
                        <a:rPr lang="en-US" sz="1000" b="1" kern="150" dirty="0">
                          <a:effectLst/>
                          <a:latin typeface="Cambria" pitchFamily="18" charset="0"/>
                        </a:rPr>
                        <a:t>Shifts</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 </a:t>
                      </a:r>
                    </a:p>
                    <a:p>
                      <a:pPr marL="0" marR="0" algn="ctr">
                        <a:spcBef>
                          <a:spcPts val="0"/>
                        </a:spcBef>
                        <a:spcAft>
                          <a:spcPts val="0"/>
                        </a:spcAft>
                      </a:pPr>
                      <a:r>
                        <a:rPr lang="en-US" sz="1000" b="1" kern="150" dirty="0">
                          <a:effectLst/>
                          <a:latin typeface="Cambria" pitchFamily="18" charset="0"/>
                        </a:rPr>
                        <a:t>Minimum Security</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 </a:t>
                      </a:r>
                    </a:p>
                    <a:p>
                      <a:pPr marL="0" marR="0" algn="l">
                        <a:spcBef>
                          <a:spcPts val="0"/>
                        </a:spcBef>
                        <a:spcAft>
                          <a:spcPts val="0"/>
                        </a:spcAft>
                      </a:pPr>
                      <a:r>
                        <a:rPr lang="en-US" sz="1000" b="1" kern="150" dirty="0">
                          <a:effectLst/>
                          <a:latin typeface="Cambria" pitchFamily="18" charset="0"/>
                        </a:rPr>
                        <a:t>Cause</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r>
              <a:tr h="151033">
                <a:tc>
                  <a:txBody>
                    <a:bodyPr/>
                    <a:lstStyle/>
                    <a:p>
                      <a:pPr marL="0" marR="0">
                        <a:spcBef>
                          <a:spcPts val="0"/>
                        </a:spcBef>
                        <a:spcAft>
                          <a:spcPts val="0"/>
                        </a:spcAft>
                      </a:pPr>
                      <a:r>
                        <a:rPr lang="en-US" sz="1000" kern="150" dirty="0">
                          <a:effectLst/>
                          <a:latin typeface="Cambria" pitchFamily="18" charset="0"/>
                        </a:rPr>
                        <a:t>DISPLACED</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DISPLACED</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25/1000?</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None</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DISPLACED</a:t>
                      </a:r>
                      <a:endParaRPr lang="en-US" sz="1000" kern="150" dirty="0">
                        <a:effectLst/>
                        <a:latin typeface="Cambria" pitchFamily="18" charset="0"/>
                        <a:ea typeface="Times New Roman"/>
                        <a:cs typeface="Tahoma"/>
                      </a:endParaRPr>
                    </a:p>
                  </a:txBody>
                  <a:tcPr marL="61786" marR="61786"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895244495"/>
              </p:ext>
            </p:extLst>
          </p:nvPr>
        </p:nvGraphicFramePr>
        <p:xfrm>
          <a:off x="457200" y="1447800"/>
          <a:ext cx="8229600" cy="503238"/>
        </p:xfrm>
        <a:graphic>
          <a:graphicData uri="http://schemas.openxmlformats.org/drawingml/2006/table">
            <a:tbl>
              <a:tblPr>
                <a:tableStyleId>{5940675A-B579-460E-94D1-54222C63F5DA}</a:tableStyleId>
              </a:tblPr>
              <a:tblGrid>
                <a:gridCol w="914400"/>
                <a:gridCol w="457200"/>
                <a:gridCol w="457200"/>
                <a:gridCol w="1600200"/>
                <a:gridCol w="1600200"/>
                <a:gridCol w="1600200"/>
                <a:gridCol w="1600200"/>
              </a:tblGrid>
              <a:tr h="175419">
                <a:tc gridSpan="7">
                  <a:txBody>
                    <a:bodyPr/>
                    <a:lstStyle/>
                    <a:p>
                      <a:pPr marL="0" marR="0">
                        <a:spcBef>
                          <a:spcPts val="0"/>
                        </a:spcBef>
                        <a:spcAft>
                          <a:spcPts val="0"/>
                        </a:spcAft>
                      </a:pPr>
                      <a:r>
                        <a:rPr lang="en-US" sz="1000" b="1" kern="150" dirty="0" smtClean="0">
                          <a:effectLst/>
                          <a:latin typeface="Cambria" pitchFamily="18" charset="0"/>
                          <a:ea typeface="Times New Roman"/>
                          <a:cs typeface="Tahoma"/>
                        </a:rPr>
                        <a:t>Attitude Effects</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dirty="0">
                        <a:effectLst/>
                        <a:latin typeface="Times New Roman"/>
                        <a:ea typeface="Times New Roman"/>
                        <a:cs typeface="Tahoma"/>
                      </a:endParaRPr>
                    </a:p>
                  </a:txBody>
                  <a:tcPr marL="61851" marR="61851" marT="0" marB="0"/>
                </a:tc>
              </a:tr>
              <a:tr h="175419">
                <a:tc>
                  <a:txBody>
                    <a:bodyPr/>
                    <a:lstStyle/>
                    <a:p>
                      <a:pPr marL="0" marR="0">
                        <a:spcBef>
                          <a:spcPts val="0"/>
                        </a:spcBef>
                        <a:spcAft>
                          <a:spcPts val="0"/>
                        </a:spcAft>
                      </a:pPr>
                      <a:r>
                        <a:rPr lang="en-US" sz="1000" b="1" kern="150" dirty="0" smtClean="0">
                          <a:effectLst/>
                          <a:latin typeface="Cambria" pitchFamily="18" charset="0"/>
                        </a:rPr>
                        <a:t>Rule </a:t>
                      </a:r>
                      <a:r>
                        <a:rPr lang="en-US" sz="1000" b="1" kern="150" dirty="0">
                          <a:effectLst/>
                          <a:latin typeface="Cambria" pitchFamily="18" charset="0"/>
                        </a:rPr>
                        <a:t>Set</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p</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q</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AUT</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SFT</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CUL</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r>
              <a:tr h="151191">
                <a:tc>
                  <a:txBody>
                    <a:bodyPr/>
                    <a:lstStyle/>
                    <a:p>
                      <a:pPr marL="0" marR="0">
                        <a:spcBef>
                          <a:spcPts val="0"/>
                        </a:spcBef>
                        <a:spcAft>
                          <a:spcPts val="0"/>
                        </a:spcAft>
                      </a:pPr>
                      <a:r>
                        <a:rPr lang="en-US" sz="1000" kern="150" dirty="0">
                          <a:effectLst/>
                          <a:latin typeface="Cambria" pitchFamily="18" charset="0"/>
                        </a:rPr>
                        <a:t>DISPLACED</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smtClean="0">
                          <a:effectLst/>
                          <a:latin typeface="Cambria" pitchFamily="18" charset="0"/>
                          <a:ea typeface="+mn-ea"/>
                          <a:cs typeface="+mn-cs"/>
                        </a:rPr>
                        <a:t>0.25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smtClean="0">
                          <a:effectLst/>
                          <a:latin typeface="Cambria" pitchFamily="18" charset="0"/>
                        </a:rPr>
                        <a:t>0.0</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 </a:t>
                      </a:r>
                      <a:r>
                        <a:rPr lang="en-US" sz="1000" b="1" kern="150" dirty="0" err="1" smtClean="0">
                          <a:effectLst/>
                          <a:latin typeface="Cambria" pitchFamily="18" charset="0"/>
                        </a:rPr>
                        <a:t>enmore</a:t>
                      </a:r>
                      <a:r>
                        <a:rPr lang="en-US" sz="1000" kern="150" dirty="0" smtClean="0">
                          <a:effectLst/>
                          <a:latin typeface="Cambria" pitchFamily="18" charset="0"/>
                        </a:rPr>
                        <a:t> × S–</a:t>
                      </a:r>
                      <a:endParaRPr lang="en-US" sz="10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 </a:t>
                      </a:r>
                      <a:r>
                        <a:rPr lang="en-US" sz="1000" b="1" kern="150" dirty="0" err="1" smtClean="0">
                          <a:effectLst/>
                          <a:latin typeface="Cambria" pitchFamily="18" charset="0"/>
                        </a:rPr>
                        <a:t>enmore</a:t>
                      </a:r>
                      <a:r>
                        <a:rPr lang="en-US" sz="1000" kern="150" dirty="0" smtClean="0">
                          <a:effectLst/>
                          <a:latin typeface="Cambria" pitchFamily="18" charset="0"/>
                        </a:rPr>
                        <a:t> × L–</a:t>
                      </a:r>
                      <a:endParaRPr lang="en-US" sz="10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 </a:t>
                      </a:r>
                      <a:r>
                        <a:rPr lang="en-US" sz="1000" b="1" kern="150" dirty="0" err="1" smtClean="0">
                          <a:effectLst/>
                          <a:latin typeface="Cambria" pitchFamily="18" charset="0"/>
                        </a:rPr>
                        <a:t>enquad</a:t>
                      </a:r>
                      <a:r>
                        <a:rPr lang="en-US" sz="1000" kern="150" dirty="0" smtClean="0">
                          <a:effectLst/>
                          <a:latin typeface="Cambria" pitchFamily="18" charset="0"/>
                        </a:rPr>
                        <a:t> × S–</a:t>
                      </a:r>
                      <a:endParaRPr lang="en-US" sz="10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 </a:t>
                      </a: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851" marR="61851" marT="0" marB="0"/>
                </a:tc>
              </a:tr>
            </a:tbl>
          </a:graphicData>
        </a:graphic>
      </p:graphicFrame>
    </p:spTree>
    <p:extLst>
      <p:ext uri="{BB962C8B-B14F-4D97-AF65-F5344CB8AC3E}">
        <p14:creationId xmlns:p14="http://schemas.microsoft.com/office/powerpoint/2010/main" val="11377630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DISPLACED: Displaced Persons/Refugees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31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678277870"/>
              </p:ext>
            </p:extLst>
          </p:nvPr>
        </p:nvGraphicFramePr>
        <p:xfrm>
          <a:off x="457200" y="533400"/>
          <a:ext cx="8229600" cy="1722120"/>
        </p:xfrm>
        <a:graphic>
          <a:graphicData uri="http://schemas.openxmlformats.org/drawingml/2006/table">
            <a:tbl>
              <a:tblPr>
                <a:tableStyleId>{5940675A-B579-460E-94D1-54222C63F5DA}</a:tableStyleId>
              </a:tblPr>
              <a:tblGrid>
                <a:gridCol w="3200400"/>
                <a:gridCol w="152400"/>
                <a:gridCol w="381000"/>
                <a:gridCol w="304800"/>
                <a:gridCol w="762000"/>
                <a:gridCol w="304800"/>
                <a:gridCol w="1143000"/>
                <a:gridCol w="1143000"/>
                <a:gridCol w="838200"/>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Civilian Activity </a:t>
                      </a:r>
                      <a:r>
                        <a:rPr lang="en-US" sz="1100" b="1" kern="150" dirty="0" smtClean="0">
                          <a:solidFill>
                            <a:schemeClr val="tx1"/>
                          </a:solidFill>
                          <a:effectLst/>
                          <a:latin typeface="Cambria" pitchFamily="18" charset="0"/>
                        </a:rPr>
                        <a:t>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Displaced persons/refugees</a:t>
                      </a:r>
                      <a:r>
                        <a:rPr lang="en-US" sz="1100" kern="150" baseline="0" dirty="0" smtClean="0">
                          <a:solidFill>
                            <a:schemeClr val="tx1"/>
                          </a:solidFill>
                          <a:effectLst/>
                          <a:latin typeface="Cambria" pitchFamily="18" charset="0"/>
                        </a:rPr>
                        <a:t> are present 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a:tabLst>
                          <a:tab pos="1258888" algn="l"/>
                        </a:tabLst>
                      </a:pPr>
                      <a:r>
                        <a:rPr lang="en-US" sz="1100" dirty="0" smtClean="0">
                          <a:latin typeface="Cambria" pitchFamily="18" charset="0"/>
                        </a:rPr>
                        <a:t>Abstract Activity:	DISPLACED</a:t>
                      </a:r>
                    </a:p>
                    <a:p>
                      <a:pPr>
                        <a:tabLst>
                          <a:tab pos="1258888" algn="l"/>
                        </a:tabLst>
                      </a:pPr>
                      <a:r>
                        <a:rPr lang="en-US" sz="1100" dirty="0" smtClean="0">
                          <a:latin typeface="Cambria" pitchFamily="18" charset="0"/>
                        </a:rPr>
                        <a:t>Min.</a:t>
                      </a:r>
                      <a:r>
                        <a:rPr lang="en-US" sz="1100" baseline="0" dirty="0" smtClean="0">
                          <a:latin typeface="Cambria" pitchFamily="18" charset="0"/>
                        </a:rPr>
                        <a:t> Security:	None</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gridSpan="4">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DISPLACED</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0.25</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a:t>
                      </a:r>
                      <a:r>
                        <a:rPr lang="en-US" sz="1100" kern="150" dirty="0" smtClean="0">
                          <a:effectLst/>
                          <a:latin typeface="Cambria" pitchFamily="18" charset="0"/>
                        </a:rPr>
                        <a:t>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a:t>
                      </a:r>
                      <a:r>
                        <a:rPr lang="en-US" sz="1100" kern="150" dirty="0" smtClean="0">
                          <a:effectLst/>
                          <a:latin typeface="Cambria" pitchFamily="18" charset="0"/>
                        </a:rPr>
                        <a:t>civilian group conducting the activity.</a:t>
                      </a:r>
                      <a:endParaRPr lang="en-US" sz="1100" kern="150" dirty="0" smtClean="0">
                        <a:effectLst/>
                        <a:latin typeface="Cambria" pitchFamily="18" charset="0"/>
                      </a:endParaRP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a:t>
                      </a:r>
                      <a:r>
                        <a:rPr lang="en-US" sz="1100" i="0" kern="150" baseline="0" dirty="0" smtClean="0">
                          <a:effectLst/>
                          <a:latin typeface="Cambria" pitchFamily="18" charset="0"/>
                          <a:ea typeface="Times New Roman"/>
                          <a:cs typeface="Tahoma"/>
                        </a:rPr>
                        <a:t>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endParaRPr lang="en-US" sz="1100" i="0" kern="150" baseline="0" dirty="0" smtClean="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0" kern="150" baseline="0" dirty="0" smtClean="0">
                          <a:effectLst/>
                          <a:latin typeface="Cambria" pitchFamily="18" charset="0"/>
                        </a:rPr>
                        <a:t> 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a:t>
                      </a:r>
                      <a:r>
                        <a:rPr lang="en-US" sz="1100" b="1" kern="150" dirty="0" smtClean="0">
                          <a:effectLst/>
                          <a:latin typeface="Cambria" pitchFamily="18" charset="0"/>
                        </a:rPr>
                        <a:t>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smtClean="0">
                          <a:effectLst/>
                          <a:latin typeface="Cambria" pitchFamily="18" charset="0"/>
                        </a:rPr>
                        <a:t>1.1 Displaced persons living</a:t>
                      </a:r>
                      <a:r>
                        <a:rPr lang="en-US" sz="1100" b="1" kern="150" baseline="0" dirty="0" smtClean="0">
                          <a:effectLst/>
                          <a:latin typeface="Cambria" pitchFamily="18" charset="0"/>
                        </a:rPr>
                        <a:t> in neighborhood</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r>
                        <a:rPr lang="en-US" sz="1100" kern="150" dirty="0" smtClean="0">
                          <a:effectLst/>
                          <a:latin typeface="Cambria" pitchFamily="18" charset="0"/>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endParaRPr lang="en-US" sz="1100"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r>
                        <a:rPr lang="en-US" sz="1100" kern="150" dirty="0" smtClean="0">
                          <a:effectLst/>
                          <a:latin typeface="Cambria" pitchFamily="18" charset="0"/>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r>
                        <a:rPr lang="en-US" sz="1100" kern="150" dirty="0" smtClean="0">
                          <a:effectLst/>
                          <a:latin typeface="Cambria" pitchFamily="18" charset="0"/>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a:t>
                      </a:r>
                      <a:r>
                        <a:rPr lang="en-US" sz="1100" kern="150" dirty="0" smtClean="0">
                          <a:effectLst/>
                          <a:latin typeface="Cambria" pitchFamily="18" charset="0"/>
                        </a:rPr>
                        <a:t>× M–</a:t>
                      </a: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2667000"/>
            <a:ext cx="8305800" cy="430887"/>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Technically, a refugee is a person displaced to another country who has been granted refugee status by that country.  Hence, we use the term “displaced persons”.</a:t>
            </a:r>
            <a:endParaRPr lang="en-US" sz="1100" b="1" dirty="0">
              <a:latin typeface="Cambria" pitchFamily="18" charset="0"/>
            </a:endParaRPr>
          </a:p>
        </p:txBody>
      </p:sp>
    </p:spTree>
    <p:extLst>
      <p:ext uri="{BB962C8B-B14F-4D97-AF65-F5344CB8AC3E}">
        <p14:creationId xmlns:p14="http://schemas.microsoft.com/office/powerpoint/2010/main" val="20590925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5.2  Force Activities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Activities are assigned to a force group by the group’s owning actor using the ASSIGN tactic.  Each activity (except PRESENCE) has its own security requirement.</a:t>
            </a:r>
          </a:p>
          <a:p>
            <a:pPr marL="0" indent="0">
              <a:buNone/>
            </a:pPr>
            <a:endParaRPr lang="en-US" dirty="0"/>
          </a:p>
          <a:p>
            <a:pPr marL="0" indent="0">
              <a:buNone/>
            </a:pPr>
            <a:r>
              <a:rPr lang="en-US" dirty="0" smtClean="0"/>
              <a:t>The force activity model is governed by the </a:t>
            </a:r>
            <a:r>
              <a:rPr lang="en-US" dirty="0" smtClean="0">
                <a:latin typeface="Courier New" pitchFamily="49" charset="0"/>
                <a:cs typeface="Courier New" pitchFamily="49" charset="0"/>
              </a:rPr>
              <a:t>activity.FRC.*</a:t>
            </a:r>
            <a:r>
              <a:rPr lang="en-US" dirty="0" smtClean="0"/>
              <a:t> model parameters.  See the model parameter documentation in Athena’s help browser for more information.</a:t>
            </a:r>
          </a:p>
        </p:txBody>
      </p:sp>
      <p:sp>
        <p:nvSpPr>
          <p:cNvPr id="4" name="Date Placeholder 3"/>
          <p:cNvSpPr>
            <a:spLocks noGrp="1"/>
          </p:cNvSpPr>
          <p:nvPr>
            <p:ph type="dt" sz="half" idx="10"/>
          </p:nvPr>
        </p:nvSpPr>
        <p:spPr/>
        <p:txBody>
          <a:bodyPr/>
          <a:lstStyle/>
          <a:p>
            <a:fld id="{EB84477D-9278-4F3E-B675-DAB51E6138B4}" type="datetime1">
              <a:rPr lang="en-US" smtClean="0"/>
              <a:pPr/>
              <a:t>4/13/2012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32</a:t>
            </a:fld>
            <a:endParaRPr lang="en-US" dirty="0"/>
          </a:p>
        </p:txBody>
      </p:sp>
    </p:spTree>
    <p:extLst>
      <p:ext uri="{BB962C8B-B14F-4D97-AF65-F5344CB8AC3E}">
        <p14:creationId xmlns:p14="http://schemas.microsoft.com/office/powerpoint/2010/main" val="17483937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Force Activity Situations, Activity Parameters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33</a:t>
            </a:fld>
            <a:endParaRPr lang="en-US" sz="1100" dirty="0">
              <a:solidFill>
                <a:schemeClr val="tx1"/>
              </a:solidFill>
              <a:latin typeface="Cambria" pitchFamily="18"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628369990"/>
              </p:ext>
            </p:extLst>
          </p:nvPr>
        </p:nvGraphicFramePr>
        <p:xfrm>
          <a:off x="457200" y="533400"/>
          <a:ext cx="8229599" cy="2743200"/>
        </p:xfrm>
        <a:graphic>
          <a:graphicData uri="http://schemas.openxmlformats.org/drawingml/2006/table">
            <a:tbl>
              <a:tblPr>
                <a:tableStyleId>{5940675A-B579-460E-94D1-54222C63F5DA}</a:tableStyleId>
              </a:tblPr>
              <a:tblGrid>
                <a:gridCol w="926795"/>
                <a:gridCol w="1913661"/>
                <a:gridCol w="1278634"/>
                <a:gridCol w="1218564"/>
                <a:gridCol w="1270053"/>
                <a:gridCol w="1621892"/>
              </a:tblGrid>
              <a:tr h="152400">
                <a:tc>
                  <a:txBody>
                    <a:bodyPr/>
                    <a:lstStyle/>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Activity</a:t>
                      </a:r>
                      <a:endParaRPr lang="en-US" sz="10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Minimum Security</a:t>
                      </a:r>
                      <a:endParaRPr lang="en-US" sz="10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Shifts</a:t>
                      </a:r>
                      <a:endParaRPr lang="en-US" sz="10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tabLst>
                          <a:tab pos="128270" algn="l"/>
                          <a:tab pos="474980" algn="ctr"/>
                        </a:tabLst>
                      </a:pPr>
                      <a:r>
                        <a:rPr lang="en-US" sz="1000" b="1" kern="150">
                          <a:effectLst/>
                          <a:latin typeface="Cambria" pitchFamily="18" charset="0"/>
                        </a:rPr>
                        <a:t>2/3rds Coverage</a:t>
                      </a:r>
                      <a:endParaRPr lang="en-US" sz="10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dirty="0">
                          <a:effectLst/>
                          <a:latin typeface="Cambria" pitchFamily="18" charset="0"/>
                        </a:rPr>
                        <a:t>Cause</a:t>
                      </a:r>
                      <a:endParaRPr lang="en-US" sz="1000" b="1" kern="150" dirty="0">
                        <a:effectLst/>
                        <a:latin typeface="Cambria" pitchFamily="18" charset="0"/>
                        <a:ea typeface="Times New Roman"/>
                        <a:cs typeface="Tahoma"/>
                      </a:endParaRPr>
                    </a:p>
                  </a:txBody>
                  <a:tcPr marL="61786" marR="61786" marT="0" marB="0">
                    <a:solidFill>
                      <a:srgbClr val="00B0F0"/>
                    </a:solidFill>
                  </a:tcPr>
                </a:tc>
              </a:tr>
              <a:tr h="151033">
                <a:tc>
                  <a:txBody>
                    <a:bodyPr/>
                    <a:lstStyle/>
                    <a:p>
                      <a:pPr marL="0" marR="0">
                        <a:spcBef>
                          <a:spcPts val="0"/>
                        </a:spcBef>
                        <a:spcAft>
                          <a:spcPts val="0"/>
                        </a:spcAft>
                      </a:pPr>
                      <a:r>
                        <a:rPr lang="en-US" sz="1000" kern="150" dirty="0">
                          <a:effectLst/>
                          <a:latin typeface="Cambria" pitchFamily="18" charset="0"/>
                        </a:rPr>
                        <a:t>CHKPOINT</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CHECKPOINT</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Low</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CHKPOINT</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a:effectLst/>
                          <a:latin typeface="Cambria" pitchFamily="18" charset="0"/>
                        </a:rPr>
                        <a:t>CMOCONST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CMO_CONSTRUCTION</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CMOCONST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CMODEV</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CMO_DEVELOPMENT</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CMODEV</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CMOEDU</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CMO_EDUCATION</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CMOEDU</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CMOEMP</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CMO_EMPLOYMENT</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CMOEMP</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CMOIND</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CMO_INDUSTRY</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CMOIND</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CMOINF</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CMO_INFRASTRUCTURE</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CMOINF</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a:effectLst/>
                          <a:latin typeface="Cambria" pitchFamily="18" charset="0"/>
                        </a:rPr>
                        <a:t>CMOLAW</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CMO_LAW_ENFORCEMENT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Medium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CMOLAW</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CMOMED</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CMO_HEALTHCARE</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CMOMED</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a:effectLst/>
                          <a:latin typeface="Cambria" pitchFamily="18" charset="0"/>
                        </a:rPr>
                        <a:t>CMOOTHER</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CMO_OTHER</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CMOOTHER</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COERCION</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COERCION</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12/1000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COERCION</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CRIMINAL</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CRIMINAL_ACTIVITIES</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CRIMINAL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CURFEW</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CURFEW</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25/1000</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CURFEW</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GUARD</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GUARD</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Low</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25/1000</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GUARD</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PATROL</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PATROL</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Low</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PATROL</a:t>
                      </a:r>
                      <a:endParaRPr lang="en-US" sz="1000" kern="150" dirty="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PRESENCE</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Mere Presence</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n/a</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PRESENCE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PSYOP</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PSYOP</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Low</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1/50000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PSYOP</a:t>
                      </a:r>
                      <a:endParaRPr lang="en-US" sz="1000" kern="150" dirty="0">
                        <a:effectLst/>
                        <a:latin typeface="Cambria" pitchFamily="18" charset="0"/>
                        <a:ea typeface="Times New Roman"/>
                        <a:cs typeface="Tahoma"/>
                      </a:endParaRPr>
                    </a:p>
                  </a:txBody>
                  <a:tcPr marL="61786" marR="61786" marT="0" marB="0"/>
                </a:tc>
              </a:tr>
            </a:tbl>
          </a:graphicData>
        </a:graphic>
      </p:graphicFrame>
    </p:spTree>
    <p:extLst>
      <p:ext uri="{BB962C8B-B14F-4D97-AF65-F5344CB8AC3E}">
        <p14:creationId xmlns:p14="http://schemas.microsoft.com/office/powerpoint/2010/main" val="29414122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Force Activity Situations, Attitude Effects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34</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747130104"/>
              </p:ext>
            </p:extLst>
          </p:nvPr>
        </p:nvGraphicFramePr>
        <p:xfrm>
          <a:off x="457200" y="533400"/>
          <a:ext cx="8229600" cy="4546514"/>
        </p:xfrm>
        <a:graphic>
          <a:graphicData uri="http://schemas.openxmlformats.org/drawingml/2006/table">
            <a:tbl>
              <a:tblPr>
                <a:tableStyleId>{5940675A-B579-460E-94D1-54222C63F5DA}</a:tableStyleId>
              </a:tblPr>
              <a:tblGrid>
                <a:gridCol w="822960"/>
                <a:gridCol w="396240"/>
                <a:gridCol w="381000"/>
                <a:gridCol w="533400"/>
                <a:gridCol w="1066800"/>
                <a:gridCol w="1066800"/>
                <a:gridCol w="1066800"/>
                <a:gridCol w="1143000"/>
                <a:gridCol w="1066800"/>
                <a:gridCol w="685800"/>
              </a:tblGrid>
              <a:tr h="228600">
                <a:tc>
                  <a:txBody>
                    <a:bodyPr/>
                    <a:lstStyle/>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p</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 </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AUT</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SFT</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CUL</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QOL</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Coop</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spcBef>
                          <a:spcPts val="0"/>
                        </a:spcBef>
                        <a:spcAft>
                          <a:spcPts val="0"/>
                        </a:spcAft>
                      </a:pPr>
                      <a:r>
                        <a:rPr lang="en-US" sz="1000" b="1" kern="150" dirty="0">
                          <a:effectLst/>
                          <a:latin typeface="Cambria" pitchFamily="18" charset="0"/>
                        </a:rPr>
                        <a:t>Note</a:t>
                      </a:r>
                      <a:endParaRPr lang="en-US" sz="1000" b="1" kern="150" dirty="0">
                        <a:effectLst/>
                        <a:latin typeface="Cambria" pitchFamily="18" charset="0"/>
                        <a:ea typeface="Times New Roman"/>
                        <a:cs typeface="Tahoma"/>
                      </a:endParaRPr>
                    </a:p>
                  </a:txBody>
                  <a:tcPr marL="52901" marR="52901" marT="0" marB="0">
                    <a:solidFill>
                      <a:srgbClr val="00B0F0"/>
                    </a:solidFill>
                  </a:tcPr>
                </a:tc>
              </a:tr>
              <a:tr h="129313">
                <a:tc rowSpan="2">
                  <a:txBody>
                    <a:bodyPr/>
                    <a:lstStyle/>
                    <a:p>
                      <a:pPr marL="0" marR="0">
                        <a:spcBef>
                          <a:spcPts val="0"/>
                        </a:spcBef>
                        <a:spcAft>
                          <a:spcPts val="0"/>
                        </a:spcAft>
                      </a:pPr>
                      <a:r>
                        <a:rPr lang="en-US" sz="1000" kern="150" dirty="0">
                          <a:effectLst/>
                          <a:latin typeface="Cambria" pitchFamily="18" charset="0"/>
                        </a:rPr>
                        <a:t>CHKPOINT</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XXXS+</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Friends</a:t>
                      </a:r>
                      <a:endParaRPr lang="en-US" sz="1000" kern="150">
                        <a:effectLst/>
                        <a:latin typeface="Cambria" pitchFamily="18" charset="0"/>
                        <a:ea typeface="Times New Roman"/>
                        <a:cs typeface="Tahoma"/>
                      </a:endParaRPr>
                    </a:p>
                  </a:txBody>
                  <a:tcPr marL="52901" marR="52901" marT="0" marB="0"/>
                </a:tc>
              </a:tr>
              <a:tr h="12931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Enemies</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dirty="0">
                          <a:effectLst/>
                          <a:latin typeface="Cambria" pitchFamily="18" charset="0"/>
                        </a:rPr>
                        <a:t>CMOCONST</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dirty="0">
                          <a:effectLst/>
                          <a:latin typeface="Cambria" pitchFamily="18" charset="0"/>
                        </a:rPr>
                        <a:t>CMODEV</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0.10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smtClean="0">
                          <a:effectLst/>
                          <a:latin typeface="Cambria" pitchFamily="18" charset="0"/>
                        </a:rPr>
                        <a:t>quad</a:t>
                      </a:r>
                      <a:r>
                        <a:rPr lang="en-US" sz="1000" kern="150" dirty="0" smtClean="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CMOEDU</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0.75</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CMOEMP</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dirty="0">
                          <a:effectLst/>
                          <a:latin typeface="Cambria" pitchFamily="18" charset="0"/>
                        </a:rPr>
                        <a:t>0.50</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CMOIND</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CMOINF</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M+</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CMOLAW</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CMOMED</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CMOOTHER</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0.10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COERCION</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0.20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XL–</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XXL–</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XS–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XXXL+</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CRIMINAL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XL–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129313">
                <a:tc rowSpan="2">
                  <a:txBody>
                    <a:bodyPr/>
                    <a:lstStyle/>
                    <a:p>
                      <a:pPr marL="0" marR="0">
                        <a:spcBef>
                          <a:spcPts val="0"/>
                        </a:spcBef>
                        <a:spcAft>
                          <a:spcPts val="0"/>
                        </a:spcAft>
                      </a:pPr>
                      <a:r>
                        <a:rPr lang="en-US" sz="1000" kern="150">
                          <a:effectLst/>
                          <a:latin typeface="Cambria" pitchFamily="18" charset="0"/>
                        </a:rPr>
                        <a:t>CURFEW</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Friends</a:t>
                      </a:r>
                      <a:endParaRPr lang="en-US" sz="1000" kern="150">
                        <a:effectLst/>
                        <a:latin typeface="Cambria" pitchFamily="18" charset="0"/>
                        <a:ea typeface="Times New Roman"/>
                        <a:cs typeface="Tahoma"/>
                      </a:endParaRPr>
                    </a:p>
                  </a:txBody>
                  <a:tcPr marL="52901" marR="52901" marT="0" marB="0"/>
                </a:tc>
              </a:tr>
              <a:tr h="12931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 </a:t>
                      </a:r>
                      <a:endParaRPr lang="en-US" sz="1000" kern="150" dirty="0">
                        <a:effectLst/>
                        <a:latin typeface="Cambria" pitchFamily="18" charset="0"/>
                        <a:ea typeface="Times New Roman"/>
                        <a:cs typeface="Tahoma"/>
                      </a:endParaRPr>
                    </a:p>
                  </a:txBody>
                  <a:tcPr marL="52901" marR="52901" marT="0" marB="0"/>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Enemies</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GUARD</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PATROL</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PRESENCE</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129313">
                <a:tc rowSpan="2">
                  <a:txBody>
                    <a:bodyPr/>
                    <a:lstStyle/>
                    <a:p>
                      <a:pPr marL="0" marR="0">
                        <a:spcBef>
                          <a:spcPts val="0"/>
                        </a:spcBef>
                        <a:spcAft>
                          <a:spcPts val="0"/>
                        </a:spcAft>
                      </a:pPr>
                      <a:r>
                        <a:rPr lang="en-US" sz="1000" kern="150">
                          <a:effectLst/>
                          <a:latin typeface="Cambria" pitchFamily="18" charset="0"/>
                        </a:rPr>
                        <a:t>PSYOP</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0.10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XL+</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dirty="0">
                          <a:effectLst/>
                          <a:latin typeface="Cambria" pitchFamily="18" charset="0"/>
                        </a:rPr>
                        <a:t>Friends</a:t>
                      </a:r>
                      <a:endParaRPr lang="en-US" sz="1000" kern="150" dirty="0">
                        <a:effectLst/>
                        <a:latin typeface="Cambria" pitchFamily="18" charset="0"/>
                        <a:ea typeface="Times New Roman"/>
                        <a:cs typeface="Tahoma"/>
                      </a:endParaRPr>
                    </a:p>
                  </a:txBody>
                  <a:tcPr marL="52901" marR="52901" marT="0" marB="0"/>
                </a:tc>
              </a:tr>
              <a:tr h="12931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Enemies</a:t>
                      </a:r>
                      <a:endParaRPr lang="en-US" sz="1000" kern="150" dirty="0">
                        <a:effectLst/>
                        <a:latin typeface="Cambria" pitchFamily="18" charset="0"/>
                        <a:ea typeface="Times New Roman"/>
                        <a:cs typeface="Tahoma"/>
                      </a:endParaRPr>
                    </a:p>
                  </a:txBody>
                  <a:tcPr marL="52901" marR="52901" marT="0" marB="0"/>
                </a:tc>
              </a:tr>
              <a:tr h="203114">
                <a:tc>
                  <a:txBody>
                    <a:bodyPr/>
                    <a:lstStyle/>
                    <a:p>
                      <a:pPr marL="0" marR="0">
                        <a:spcBef>
                          <a:spcPts val="0"/>
                        </a:spcBef>
                        <a:spcAft>
                          <a:spcPts val="0"/>
                        </a:spcAft>
                      </a:pPr>
                      <a:r>
                        <a:rPr lang="en-US" sz="1000" b="1" kern="150">
                          <a:effectLst/>
                          <a:latin typeface="Cambria" pitchFamily="18" charset="0"/>
                        </a:rPr>
                        <a:t>Modifiers</a:t>
                      </a:r>
                      <a:endParaRPr lang="en-US" sz="1000" b="1" kern="150">
                        <a:effectLst/>
                        <a:latin typeface="Cambria" pitchFamily="18" charset="0"/>
                        <a:ea typeface="Times New Roman"/>
                        <a:cs typeface="Tahoma"/>
                      </a:endParaRPr>
                    </a:p>
                  </a:txBody>
                  <a:tcPr marL="52901" marR="52901" marT="0" marB="0">
                    <a:solidFill>
                      <a:srgbClr val="00B0F0"/>
                    </a:solidFill>
                  </a:tcPr>
                </a:tc>
                <a:tc gridSpan="9">
                  <a:txBody>
                    <a:bodyPr/>
                    <a:lstStyle/>
                    <a:p>
                      <a:pPr marL="0" marR="0">
                        <a:spcBef>
                          <a:spcPts val="0"/>
                        </a:spcBef>
                        <a:spcAft>
                          <a:spcPts val="0"/>
                        </a:spcAft>
                      </a:pPr>
                      <a:r>
                        <a:rPr lang="en-US" sz="1000" b="1" kern="150" dirty="0">
                          <a:effectLst/>
                          <a:latin typeface="Cambria" pitchFamily="18" charset="0"/>
                        </a:rPr>
                        <a:t>+1 stop if mitigating an environmental situation</a:t>
                      </a:r>
                      <a:endParaRPr lang="en-US" sz="1000" b="1" kern="150" dirty="0">
                        <a:effectLst/>
                        <a:latin typeface="Cambria" pitchFamily="18" charset="0"/>
                        <a:ea typeface="Times New Roman"/>
                        <a:cs typeface="Tahoma"/>
                      </a:endParaRPr>
                    </a:p>
                  </a:txBody>
                  <a:tcPr marL="52901" marR="52901" marT="0" marB="0">
                    <a:solidFill>
                      <a:srgbClr val="00B0F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8" name="Rectangle 1"/>
          <p:cNvSpPr>
            <a:spLocks noChangeArrowheads="1"/>
          </p:cNvSpPr>
          <p:nvPr/>
        </p:nvSpPr>
        <p:spPr bwMode="auto">
          <a:xfrm>
            <a:off x="1398588"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6139274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CHKPOINT: Checkpoint/Control Point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35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647335006"/>
              </p:ext>
            </p:extLst>
          </p:nvPr>
        </p:nvGraphicFramePr>
        <p:xfrm>
          <a:off x="457200" y="533400"/>
          <a:ext cx="8240652" cy="257556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a:t>
                      </a:r>
                      <a:r>
                        <a:rPr lang="en-US" sz="1100" b="1" kern="150" dirty="0" smtClean="0">
                          <a:solidFill>
                            <a:schemeClr val="tx1"/>
                          </a:solidFill>
                          <a:effectLst/>
                          <a:latin typeface="Cambria" pitchFamily="18" charset="0"/>
                        </a:rPr>
                        <a:t>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Group is operating checkpoints</a:t>
                      </a:r>
                      <a:r>
                        <a:rPr lang="en-US" sz="1100" kern="150" baseline="0" dirty="0" smtClean="0">
                          <a:solidFill>
                            <a:schemeClr val="tx1"/>
                          </a:solidFill>
                          <a:effectLst/>
                          <a:latin typeface="Cambria" pitchFamily="18" charset="0"/>
                        </a:rPr>
                        <a:t> 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CHECKPOINT</a:t>
                      </a:r>
                    </a:p>
                    <a:p>
                      <a:pPr>
                        <a:tabLst>
                          <a:tab pos="1258888" algn="l"/>
                        </a:tabLst>
                      </a:pPr>
                      <a:r>
                        <a:rPr lang="en-US" sz="1100" dirty="0" smtClean="0">
                          <a:latin typeface="Cambria" pitchFamily="18" charset="0"/>
                        </a:rPr>
                        <a:t>Min.</a:t>
                      </a:r>
                      <a:r>
                        <a:rPr lang="en-US" sz="1100" baseline="0" dirty="0" smtClean="0">
                          <a:latin typeface="Cambria" pitchFamily="18" charset="0"/>
                        </a:rPr>
                        <a:t> Security:	Low</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CHKPOINT</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0.25</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a:t>
                      </a:r>
                      <a:r>
                        <a:rPr lang="en-US" sz="1100" b="1" kern="150" dirty="0" smtClean="0">
                          <a:effectLst/>
                          <a:latin typeface="Cambria" pitchFamily="18" charset="0"/>
                        </a:rPr>
                        <a:t>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manning checkpoints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a:effectLst/>
                          <a:latin typeface="Cambria"/>
                          <a:ea typeface="Times New Roman"/>
                          <a:cs typeface="Tahoma"/>
                        </a:rPr>
                        <a:t> </a:t>
                      </a:r>
                      <a:endParaRPr lang="en-US" sz="1200" kern="15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a:effectLst/>
                          <a:latin typeface="Cambria"/>
                          <a:ea typeface="Times New Roman"/>
                          <a:cs typeface="Tahoma"/>
                        </a:rPr>
                        <a:t>XXXS+</a:t>
                      </a:r>
                      <a:endParaRPr lang="en-US" sz="1200" kern="150" dirty="0">
                        <a:effectLst/>
                        <a:latin typeface="Times New Roman"/>
                        <a:ea typeface="Times New Roman"/>
                        <a:cs typeface="Tahoma"/>
                      </a:endParaRPr>
                    </a:p>
                  </a:txBody>
                  <a:tcPr marL="68580" marR="68580"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 friend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XXS–</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XS–</a:t>
                      </a:r>
                      <a:endParaRPr lang="en-US" sz="1200" kern="150" dirty="0">
                        <a:effectLst/>
                        <a:latin typeface="Times New Roman"/>
                        <a:ea typeface="Times New Roman"/>
                        <a:cs typeface="Tahom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a:t>
                      </a:r>
                      <a:r>
                        <a:rPr lang="en-US" sz="1100" b="1" i="0" kern="150" baseline="0" dirty="0" smtClean="0">
                          <a:effectLst/>
                          <a:latin typeface="Cambria" pitchFamily="18" charset="0"/>
                        </a:rPr>
                        <a:t>is </a:t>
                      </a:r>
                      <a:r>
                        <a:rPr lang="en-US" sz="1100" b="1" i="0" kern="150" baseline="0" dirty="0" smtClean="0">
                          <a:effectLst/>
                          <a:latin typeface="Cambria" pitchFamily="18" charset="0"/>
                        </a:rPr>
                        <a:t>an enemy </a:t>
                      </a:r>
                      <a:r>
                        <a:rPr lang="en-US" sz="1100" b="1" i="0" kern="150" baseline="0" dirty="0" smtClean="0">
                          <a:effectLst/>
                          <a:latin typeface="Cambria" pitchFamily="18" charset="0"/>
                        </a:rPr>
                        <a:t>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&lt; </a:t>
                      </a:r>
                      <a:r>
                        <a:rPr lang="en-US" sz="1100" b="0" i="0" kern="150" baseline="0" dirty="0" smtClean="0">
                          <a:effectLst/>
                          <a:latin typeface="Cambria" pitchFamily="18" charset="0"/>
                        </a:rPr>
                        <a:t>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i="1" kern="150">
                          <a:effectLst/>
                          <a:latin typeface="Cambria"/>
                          <a:ea typeface="Times New Roman"/>
                          <a:cs typeface="Tahoma"/>
                        </a:rPr>
                        <a:t>cov</a:t>
                      </a:r>
                      <a:r>
                        <a:rPr lang="en-US" sz="1100" kern="150">
                          <a:effectLst/>
                          <a:latin typeface="Cambria"/>
                          <a:ea typeface="Times New Roman"/>
                          <a:cs typeface="Tahoma"/>
                        </a:rPr>
                        <a:t> × S–</a:t>
                      </a:r>
                      <a:endParaRPr lang="en-US" sz="1200" kern="15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S–</a:t>
                      </a:r>
                      <a:endParaRPr lang="en-US" sz="1200" kern="150" dirty="0">
                        <a:effectLst/>
                        <a:latin typeface="Times New Roman"/>
                        <a:ea typeface="Times New Roman"/>
                        <a:cs typeface="Tahom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4290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1710840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CMOCONST: CMO—Construction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36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901747118"/>
              </p:ext>
            </p:extLst>
          </p:nvPr>
        </p:nvGraphicFramePr>
        <p:xfrm>
          <a:off x="443179" y="533400"/>
          <a:ext cx="8240652" cy="23012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a:t>
                      </a:r>
                      <a:r>
                        <a:rPr lang="en-US" sz="1100" b="1" kern="150" dirty="0" smtClean="0">
                          <a:solidFill>
                            <a:schemeClr val="tx1"/>
                          </a:solidFill>
                          <a:effectLst/>
                          <a:latin typeface="Cambria" pitchFamily="18" charset="0"/>
                        </a:rPr>
                        <a:t>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Group is doing construction work </a:t>
                      </a:r>
                      <a:r>
                        <a:rPr lang="en-US" sz="1100" kern="150" baseline="0" dirty="0" smtClean="0">
                          <a:solidFill>
                            <a:schemeClr val="tx1"/>
                          </a:solidFill>
                          <a:effectLst/>
                          <a:latin typeface="Cambria" pitchFamily="18" charset="0"/>
                        </a:rPr>
                        <a:t>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CMO_CONSTRUCTION</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CMOCONST</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0.75</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BADFOOD, BADWATER, COMMOUT, CULSITE, DISASTER, DISEASE, EPIDEMIC, FOODSHRT, FUELSHRT, GARBAGE, INDSPILL, MINEFIELD, NOWATER, ORDNANCE, PIPELINE, POWEROUT, REFINERY, RELSITE,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a:t>
                      </a:r>
                      <a:r>
                        <a:rPr lang="en-US" sz="1100" b="1" kern="150" dirty="0" smtClean="0">
                          <a:effectLst/>
                          <a:latin typeface="Cambria" pitchFamily="18" charset="0"/>
                        </a:rPr>
                        <a:t>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doing construction work</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8508495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CMODEV: CMO—Development (Light),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37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484360855"/>
              </p:ext>
            </p:extLst>
          </p:nvPr>
        </p:nvGraphicFramePr>
        <p:xfrm>
          <a:off x="443179" y="533400"/>
          <a:ext cx="8240652" cy="20726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a:t>
                      </a:r>
                      <a:r>
                        <a:rPr lang="en-US" sz="1100" b="1" kern="150" dirty="0" smtClean="0">
                          <a:solidFill>
                            <a:schemeClr val="tx1"/>
                          </a:solidFill>
                          <a:effectLst/>
                          <a:latin typeface="Cambria" pitchFamily="18" charset="0"/>
                        </a:rPr>
                        <a:t>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Group is encouraging</a:t>
                      </a:r>
                      <a:r>
                        <a:rPr lang="en-US" sz="1100" kern="150" baseline="0" dirty="0" smtClean="0">
                          <a:solidFill>
                            <a:schemeClr val="tx1"/>
                          </a:solidFill>
                          <a:effectLst/>
                          <a:latin typeface="Cambria" pitchFamily="18" charset="0"/>
                        </a:rPr>
                        <a:t> light development.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CMO_DEVELOPMENT</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CMODEV</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0.5</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a:t>
                      </a:r>
                      <a:r>
                        <a:rPr lang="en-US" sz="1100" b="1" kern="150" dirty="0" smtClean="0">
                          <a:effectLst/>
                          <a:latin typeface="Cambria" pitchFamily="18" charset="0"/>
                        </a:rPr>
                        <a:t>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encouraging light development</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M+</a:t>
                      </a: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algn="ctr">
                        <a:spcBef>
                          <a:spcPts val="0"/>
                        </a:spcBef>
                        <a:spcAft>
                          <a:spcPts val="0"/>
                        </a:spcAft>
                      </a:pPr>
                      <a:r>
                        <a:rPr lang="en-US" sz="1100" kern="150" dirty="0" smtClean="0">
                          <a:effectLst/>
                          <a:latin typeface="Cambria" pitchFamily="18" charset="0"/>
                        </a:rPr>
                        <a:t>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00949158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CMOEDU: CMO—Education,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38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983780790"/>
              </p:ext>
            </p:extLst>
          </p:nvPr>
        </p:nvGraphicFramePr>
        <p:xfrm>
          <a:off x="443179" y="533400"/>
          <a:ext cx="8240652" cy="190500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a:t>
                      </a:r>
                      <a:r>
                        <a:rPr lang="en-US" sz="1100" b="1" kern="150" dirty="0" smtClean="0">
                          <a:solidFill>
                            <a:schemeClr val="tx1"/>
                          </a:solidFill>
                          <a:effectLst/>
                          <a:latin typeface="Cambria" pitchFamily="18" charset="0"/>
                        </a:rPr>
                        <a:t>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Group is teaching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CMO_EDUCATION</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CMOEDU</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0.75</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a:t>
                      </a:r>
                      <a:r>
                        <a:rPr lang="en-US" sz="1100" b="1" kern="150" dirty="0" smtClean="0">
                          <a:effectLst/>
                          <a:latin typeface="Cambria" pitchFamily="18" charset="0"/>
                        </a:rPr>
                        <a:t>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teaching local civilians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53150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CMOEMP: CMO—Employment,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39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831460086"/>
              </p:ext>
            </p:extLst>
          </p:nvPr>
        </p:nvGraphicFramePr>
        <p:xfrm>
          <a:off x="443179" y="533400"/>
          <a:ext cx="8240652" cy="190500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a:t>
                      </a:r>
                      <a:r>
                        <a:rPr lang="en-US" sz="1100" b="1" kern="150" dirty="0" smtClean="0">
                          <a:solidFill>
                            <a:schemeClr val="tx1"/>
                          </a:solidFill>
                          <a:effectLst/>
                          <a:latin typeface="Cambria" pitchFamily="18" charset="0"/>
                        </a:rPr>
                        <a:t>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Group is employing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CMO_EMPLOYMENT</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CMOEMP</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0.75</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a:t>
                      </a:r>
                      <a:r>
                        <a:rPr lang="en-US" sz="1100" b="1" kern="150" dirty="0" smtClean="0">
                          <a:effectLst/>
                          <a:latin typeface="Cambria" pitchFamily="18" charset="0"/>
                        </a:rPr>
                        <a:t>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providing employment</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a:t>
                      </a:r>
                      <a:r>
                        <a:rPr lang="en-US" sz="1100" kern="150" baseline="0" dirty="0" smtClean="0">
                          <a:effectLst/>
                          <a:latin typeface="Cambria" pitchFamily="18" charset="0"/>
                        </a:rPr>
                        <a:t> </a:t>
                      </a:r>
                      <a:r>
                        <a:rPr lang="en-US" sz="1100" kern="150" dirty="0" smtClean="0">
                          <a:effectLst/>
                          <a:latin typeface="Cambria" pitchFamily="18" charset="0"/>
                        </a:rPr>
                        <a:t>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2094903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CIVCAS: Civilian Casualties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4/11/2012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993605811"/>
              </p:ext>
            </p:extLst>
          </p:nvPr>
        </p:nvGraphicFramePr>
        <p:xfrm>
          <a:off x="457200" y="533400"/>
          <a:ext cx="8229599" cy="3351813"/>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Event</a:t>
                      </a:r>
                      <a:r>
                        <a:rPr lang="en-US" sz="1100" b="1" kern="150" dirty="0">
                          <a:solidFill>
                            <a:schemeClr val="tx1"/>
                          </a:solidFill>
                          <a:effectLst/>
                          <a:latin typeface="Cambria" pitchFamily="18" charset="0"/>
                        </a:rPr>
                        <a:t>:</a:t>
                      </a:r>
                      <a:r>
                        <a:rPr lang="en-US" sz="1100" kern="150" dirty="0">
                          <a:solidFill>
                            <a:schemeClr val="tx1"/>
                          </a:solidFill>
                          <a:effectLst/>
                          <a:latin typeface="Cambria" pitchFamily="18" charset="0"/>
                        </a:rPr>
                        <a:t> A neighborhood group has taken casualties over the previous week.</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CIVCAS</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gridSpan="7">
                  <a:txBody>
                    <a:bodyPr/>
                    <a:lstStyle/>
                    <a:p>
                      <a:pPr marL="0" marR="0">
                        <a:spcBef>
                          <a:spcPts val="0"/>
                        </a:spcBef>
                        <a:spcAft>
                          <a:spcPts val="0"/>
                        </a:spcAft>
                        <a:tabLst>
                          <a:tab pos="231775" algn="l"/>
                        </a:tabLst>
                      </a:pPr>
                      <a:r>
                        <a:rPr lang="en-US" sz="1100" i="1" kern="150" dirty="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neighborhood in which the casualties were incurred</a:t>
                      </a:r>
                    </a:p>
                    <a:p>
                      <a:pPr marL="0" marR="0">
                        <a:spcBef>
                          <a:spcPts val="0"/>
                        </a:spcBef>
                        <a:spcAft>
                          <a:spcPts val="0"/>
                        </a:spcAft>
                        <a:tabLst>
                          <a:tab pos="231775" algn="l"/>
                        </a:tabLst>
                      </a:pPr>
                      <a:r>
                        <a:rPr lang="en-US" sz="1100" i="1" kern="150" dirty="0" smtClean="0">
                          <a:effectLst/>
                          <a:latin typeface="Cambria" pitchFamily="18" charset="0"/>
                        </a:rPr>
                        <a:t>f	</a:t>
                      </a:r>
                      <a:r>
                        <a:rPr lang="en-US" sz="1100" kern="150" dirty="0" smtClean="0">
                          <a:effectLst/>
                          <a:latin typeface="Cambria" pitchFamily="18" charset="0"/>
                        </a:rPr>
                        <a:t>= </a:t>
                      </a:r>
                      <a:r>
                        <a:rPr lang="en-US" sz="1100" kern="150" dirty="0">
                          <a:effectLst/>
                          <a:latin typeface="Cambria" pitchFamily="18" charset="0"/>
                        </a:rPr>
                        <a:t>The group that took the </a:t>
                      </a:r>
                      <a:r>
                        <a:rPr lang="en-US" sz="1100" kern="150" dirty="0" smtClean="0">
                          <a:effectLst/>
                          <a:latin typeface="Cambria" pitchFamily="18" charset="0"/>
                        </a:rPr>
                        <a:t>casualties</a:t>
                      </a:r>
                    </a:p>
                    <a:p>
                      <a:pPr marL="0" marR="0">
                        <a:spcBef>
                          <a:spcPts val="0"/>
                        </a:spcBef>
                        <a:spcAft>
                          <a:spcPts val="0"/>
                        </a:spcAft>
                        <a:tabLst>
                          <a:tab pos="231775" algn="l"/>
                        </a:tabLst>
                      </a:pPr>
                      <a:r>
                        <a:rPr lang="en-US" sz="1100" i="1" kern="150" dirty="0" smtClean="0">
                          <a:effectLst/>
                          <a:latin typeface="Cambria" pitchFamily="18" charset="0"/>
                        </a:rPr>
                        <a:t>g	</a:t>
                      </a:r>
                      <a:r>
                        <a:rPr lang="en-US" sz="1100" i="0" kern="150" dirty="0" smtClean="0">
                          <a:effectLst/>
                          <a:latin typeface="Cambria" pitchFamily="18" charset="0"/>
                        </a:rPr>
                        <a:t>= A force group involved in causing the casualties to </a:t>
                      </a:r>
                      <a:r>
                        <a:rPr lang="en-US" sz="1100" i="1" kern="150" dirty="0" smtClean="0">
                          <a:effectLst/>
                          <a:latin typeface="Cambria" pitchFamily="18" charset="0"/>
                        </a:rPr>
                        <a:t>f</a:t>
                      </a:r>
                      <a:r>
                        <a:rPr lang="en-US" sz="1100" i="0" kern="150" dirty="0" smtClean="0">
                          <a:effectLst/>
                          <a:latin typeface="Cambria" pitchFamily="18" charset="0"/>
                        </a:rPr>
                        <a:t>.</a:t>
                      </a:r>
                      <a:endParaRPr lang="en-US" sz="1100" i="0" kern="150" dirty="0">
                        <a:effectLst/>
                        <a:latin typeface="Cambria" pitchFamily="18" charset="0"/>
                      </a:endParaRPr>
                    </a:p>
                    <a:p>
                      <a:pPr marL="0" marR="0">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kern="150" dirty="0" smtClean="0">
                          <a:effectLst/>
                          <a:latin typeface="Cambria" pitchFamily="18" charset="0"/>
                        </a:rPr>
                        <a:t>Civilian </a:t>
                      </a:r>
                      <a:r>
                        <a:rPr lang="en-US" sz="1100" kern="150" dirty="0">
                          <a:effectLst/>
                          <a:latin typeface="Cambria" pitchFamily="18" charset="0"/>
                        </a:rPr>
                        <a:t>group </a:t>
                      </a:r>
                      <a:r>
                        <a:rPr lang="en-US" sz="1100" i="1" kern="150" dirty="0" smtClean="0">
                          <a:effectLst/>
                          <a:latin typeface="Cambria" pitchFamily="18" charset="0"/>
                        </a:rPr>
                        <a:t>f</a:t>
                      </a:r>
                      <a:r>
                        <a:rPr lang="en-US" sz="1100" kern="150" dirty="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29871">
                <a:tc gridSpan="8">
                  <a:txBody>
                    <a:bodyPr/>
                    <a:lstStyle/>
                    <a:p>
                      <a:pPr marL="0" marR="0">
                        <a:spcBef>
                          <a:spcPts val="0"/>
                        </a:spcBef>
                        <a:spcAft>
                          <a:spcPts val="0"/>
                        </a:spcAft>
                        <a:tabLst>
                          <a:tab pos="688975" algn="l"/>
                        </a:tabLst>
                      </a:pPr>
                      <a:r>
                        <a:rPr lang="en-US" sz="1100" i="1" kern="150" dirty="0">
                          <a:effectLst/>
                          <a:latin typeface="Cambria" pitchFamily="18" charset="0"/>
                        </a:rPr>
                        <a:t>casualties</a:t>
                      </a:r>
                      <a:r>
                        <a:rPr lang="en-US" sz="1100" kern="150" dirty="0">
                          <a:effectLst/>
                          <a:latin typeface="Cambria" pitchFamily="18" charset="0"/>
                        </a:rPr>
                        <a:t>	= The number of casualties</a:t>
                      </a:r>
                    </a:p>
                    <a:p>
                      <a:pPr marL="0" marR="0">
                        <a:spcBef>
                          <a:spcPts val="0"/>
                        </a:spcBef>
                        <a:spcAft>
                          <a:spcPts val="0"/>
                        </a:spcAft>
                        <a:tabLst>
                          <a:tab pos="688975" algn="l"/>
                        </a:tabLst>
                      </a:pPr>
                      <a:r>
                        <a:rPr lang="en-US" sz="1100" i="1" kern="150" dirty="0" err="1">
                          <a:effectLst/>
                          <a:latin typeface="Cambria" pitchFamily="18" charset="0"/>
                        </a:rPr>
                        <a:t>mult</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casualty multiplier, computed using Z-curve </a:t>
                      </a:r>
                      <a:r>
                        <a:rPr lang="en-US" sz="1100" kern="150" dirty="0" err="1">
                          <a:effectLst/>
                          <a:latin typeface="Courier New" pitchFamily="49" charset="0"/>
                          <a:cs typeface="Courier New" pitchFamily="49" charset="0"/>
                        </a:rPr>
                        <a:t>dam.CIVCAS.Zsat</a:t>
                      </a:r>
                      <a:r>
                        <a:rPr lang="en-US" sz="1100" kern="150" dirty="0">
                          <a:effectLst/>
                          <a:latin typeface="Cambria" pitchFamily="18" charset="0"/>
                        </a:rPr>
                        <a:t> (lo=0.3, a=1.0, b=100.0, hi=2.0</a:t>
                      </a:r>
                      <a:r>
                        <a:rPr lang="en-US" sz="1100" kern="150" dirty="0" smtClean="0">
                          <a:effectLst/>
                          <a:latin typeface="Cambria" pitchFamily="18" charset="0"/>
                        </a:rPr>
                        <a:t>)</a:t>
                      </a:r>
                    </a:p>
                    <a:p>
                      <a:pPr marL="0" marR="0">
                        <a:spcBef>
                          <a:spcPts val="0"/>
                        </a:spcBef>
                        <a:spcAft>
                          <a:spcPts val="0"/>
                        </a:spcAft>
                        <a:tabLst>
                          <a:tab pos="688975" algn="l"/>
                        </a:tabLst>
                      </a:pP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Casualties to Civilians: Satisfaction Effects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kern="150" dirty="0">
                          <a:effectLst/>
                          <a:latin typeface="Cambria" pitchFamily="18" charset="0"/>
                        </a:rPr>
                        <a:t>1.1: Civilian casualties </a:t>
                      </a:r>
                      <a:r>
                        <a:rPr lang="en-US" sz="1100" kern="150" dirty="0" smtClean="0">
                          <a:effectLst/>
                          <a:latin typeface="Cambria" pitchFamily="18" charset="0"/>
                        </a:rPr>
                        <a:t>taken</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P</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a:effectLst/>
                          <a:latin typeface="Cambria" pitchFamily="18" charset="0"/>
                        </a:rPr>
                        <a:t>mult</a:t>
                      </a:r>
                      <a:r>
                        <a:rPr lang="en-US" sz="1100" kern="150" dirty="0">
                          <a:effectLst/>
                          <a:latin typeface="Cambria" pitchFamily="18" charset="0"/>
                        </a:rPr>
                        <a:t> × L</a:t>
                      </a:r>
                      <a:r>
                        <a:rPr lang="en-US" sz="1100" kern="150" dirty="0" smtClean="0">
                          <a:effectLst/>
                          <a:latin typeface="Cambria" pitchFamily="18" charset="0"/>
                        </a:rPr>
                        <a: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err="1">
                          <a:effectLst/>
                          <a:latin typeface="Cambria" pitchFamily="18" charset="0"/>
                        </a:rPr>
                        <a:t>mult</a:t>
                      </a:r>
                      <a:r>
                        <a:rPr lang="en-US" sz="1100" kern="150" dirty="0">
                          <a:effectLst/>
                          <a:latin typeface="Cambria" pitchFamily="18" charset="0"/>
                        </a:rPr>
                        <a:t> × XL</a:t>
                      </a:r>
                      <a:r>
                        <a:rPr lang="en-US" sz="1100" kern="150" dirty="0" smtClean="0">
                          <a:effectLst/>
                          <a:latin typeface="Cambria" pitchFamily="18" charset="0"/>
                        </a:rPr>
                        <a: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a:effectLst/>
                          <a:latin typeface="Cambria" pitchFamily="18" charset="0"/>
                        </a:rPr>
                        <a:t> </a:t>
                      </a:r>
                      <a:endParaRPr lang="en-US" sz="11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a:effectLst/>
                          <a:latin typeface="Cambria" pitchFamily="18" charset="0"/>
                        </a:rPr>
                        <a:t>mult</a:t>
                      </a:r>
                      <a:r>
                        <a:rPr lang="en-US" sz="1100" kern="150" dirty="0">
                          <a:effectLst/>
                          <a:latin typeface="Cambria" pitchFamily="18" charset="0"/>
                        </a:rPr>
                        <a:t> × L</a:t>
                      </a:r>
                      <a:r>
                        <a:rPr lang="en-US" sz="1100" kern="150" dirty="0" smtClean="0">
                          <a:effectLst/>
                          <a:latin typeface="Cambria" pitchFamily="18" charset="0"/>
                        </a:rPr>
                        <a:t>–</a:t>
                      </a:r>
                      <a:endParaRPr lang="en-US" sz="1100" kern="150" dirty="0">
                        <a:effectLst/>
                        <a:latin typeface="Cambria" pitchFamily="18" charset="0"/>
                      </a:endParaRPr>
                    </a:p>
                  </a:txBody>
                  <a:tcPr marL="61851" marR="61851" marT="0" marB="0"/>
                </a:tc>
              </a:tr>
              <a:tr h="182880">
                <a:tc gridSpan="8">
                  <a:txBody>
                    <a:bodyPr/>
                    <a:lstStyle/>
                    <a:p>
                      <a:pPr marL="0" marR="0">
                        <a:spcBef>
                          <a:spcPts val="0"/>
                        </a:spcBef>
                        <a:spcAft>
                          <a:spcPts val="0"/>
                        </a:spcAft>
                      </a:pPr>
                      <a:r>
                        <a:rPr lang="en-US" sz="1100" b="1" kern="150" dirty="0">
                          <a:effectLst/>
                          <a:latin typeface="Cambria" pitchFamily="18" charset="0"/>
                        </a:rPr>
                        <a:t>Cooperation Effects:</a:t>
                      </a:r>
                      <a:r>
                        <a:rPr lang="en-US" sz="1100" kern="150" dirty="0">
                          <a:effectLst/>
                          <a:latin typeface="Cambria" pitchFamily="18" charset="0"/>
                        </a:rPr>
                        <a:t>  </a:t>
                      </a:r>
                      <a:r>
                        <a:rPr lang="en-US" sz="1100" kern="150" dirty="0" smtClean="0">
                          <a:effectLst/>
                          <a:latin typeface="Cambria" pitchFamily="18" charset="0"/>
                        </a:rPr>
                        <a:t>Civilian </a:t>
                      </a:r>
                      <a:r>
                        <a:rPr lang="en-US" sz="1100" kern="150" dirty="0">
                          <a:effectLst/>
                          <a:latin typeface="Cambria" pitchFamily="18" charset="0"/>
                        </a:rPr>
                        <a:t>group </a:t>
                      </a:r>
                      <a:r>
                        <a:rPr lang="en-US" sz="1100" i="1" kern="150" dirty="0" smtClean="0">
                          <a:effectLst/>
                          <a:latin typeface="Cambria" pitchFamily="18" charset="0"/>
                        </a:rPr>
                        <a:t>f</a:t>
                      </a:r>
                      <a:r>
                        <a:rPr lang="en-US" sz="1100" kern="150" dirty="0" smtClean="0">
                          <a:effectLst/>
                          <a:latin typeface="Cambria" pitchFamily="18" charset="0"/>
                        </a:rPr>
                        <a:t>, </a:t>
                      </a:r>
                      <a:r>
                        <a:rPr lang="en-US" sz="1100" kern="150" dirty="0">
                          <a:effectLst/>
                          <a:latin typeface="Cambria" pitchFamily="18" charset="0"/>
                        </a:rPr>
                        <a:t>with all </a:t>
                      </a:r>
                      <a:r>
                        <a:rPr lang="en-US" sz="1100" kern="150" dirty="0" smtClean="0">
                          <a:effectLst/>
                          <a:latin typeface="Cambria" pitchFamily="18" charset="0"/>
                        </a:rPr>
                        <a:t>involved force </a:t>
                      </a:r>
                      <a:r>
                        <a:rPr lang="en-US" sz="1100" kern="150" dirty="0">
                          <a:effectLst/>
                          <a:latin typeface="Cambria" pitchFamily="18" charset="0"/>
                        </a:rPr>
                        <a:t>groups </a:t>
                      </a:r>
                      <a:r>
                        <a:rPr lang="en-US" sz="1100" i="1" kern="150" dirty="0" smtClean="0">
                          <a:effectLst/>
                          <a:latin typeface="Cambria" pitchFamily="18" charset="0"/>
                        </a:rPr>
                        <a:t>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59742">
                <a:tc gridSpan="8">
                  <a:txBody>
                    <a:bodyPr/>
                    <a:lstStyle/>
                    <a:p>
                      <a:pPr marL="0" marR="0">
                        <a:spcBef>
                          <a:spcPts val="0"/>
                        </a:spcBef>
                        <a:spcAft>
                          <a:spcPts val="0"/>
                        </a:spcAft>
                        <a:tabLst>
                          <a:tab pos="688975" algn="l"/>
                        </a:tabLst>
                      </a:pPr>
                      <a:r>
                        <a:rPr lang="en-US" sz="1100" i="1" kern="150" dirty="0" smtClean="0">
                          <a:effectLst/>
                          <a:latin typeface="Cambria" pitchFamily="18" charset="0"/>
                        </a:rPr>
                        <a:t>R</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relationship between </a:t>
                      </a:r>
                      <a:r>
                        <a:rPr lang="en-US" sz="1100" i="1" kern="150" dirty="0" smtClean="0">
                          <a:effectLst/>
                          <a:latin typeface="Cambria" pitchFamily="18" charset="0"/>
                        </a:rPr>
                        <a:t>f</a:t>
                      </a:r>
                      <a:r>
                        <a:rPr lang="en-US" sz="1100" kern="150" dirty="0" smtClean="0">
                          <a:effectLst/>
                          <a:latin typeface="Cambria" pitchFamily="18" charset="0"/>
                        </a:rPr>
                        <a:t> </a:t>
                      </a:r>
                      <a:r>
                        <a:rPr lang="en-US" sz="1100" kern="150" dirty="0">
                          <a:effectLst/>
                          <a:latin typeface="Cambria" pitchFamily="18" charset="0"/>
                        </a:rPr>
                        <a:t>and </a:t>
                      </a:r>
                      <a:r>
                        <a:rPr lang="en-US" sz="1100" i="1" kern="150" dirty="0">
                          <a:effectLst/>
                          <a:latin typeface="Cambria" pitchFamily="18" charset="0"/>
                        </a:rPr>
                        <a:t>g</a:t>
                      </a:r>
                    </a:p>
                    <a:p>
                      <a:pPr marL="0" marR="0">
                        <a:spcBef>
                          <a:spcPts val="0"/>
                        </a:spcBef>
                        <a:spcAft>
                          <a:spcPts val="0"/>
                        </a:spcAft>
                        <a:tabLst>
                          <a:tab pos="688975" algn="l"/>
                        </a:tabLst>
                      </a:pPr>
                      <a:r>
                        <a:rPr lang="en-US" sz="1100" i="1" kern="150" dirty="0">
                          <a:effectLst/>
                          <a:latin typeface="Cambria" pitchFamily="18" charset="0"/>
                        </a:rPr>
                        <a:t>casualties</a:t>
                      </a:r>
                      <a:r>
                        <a:rPr lang="en-US" sz="1100" kern="150" dirty="0">
                          <a:effectLst/>
                          <a:latin typeface="Cambria" pitchFamily="18" charset="0"/>
                        </a:rPr>
                        <a:t>	= The number of casualties in which </a:t>
                      </a:r>
                      <a:r>
                        <a:rPr lang="en-US" sz="1100" i="1" kern="150" dirty="0">
                          <a:effectLst/>
                          <a:latin typeface="Cambria" pitchFamily="18" charset="0"/>
                        </a:rPr>
                        <a:t>g</a:t>
                      </a:r>
                      <a:r>
                        <a:rPr lang="en-US" sz="1100" kern="150" dirty="0">
                          <a:effectLst/>
                          <a:latin typeface="Cambria" pitchFamily="18" charset="0"/>
                        </a:rPr>
                        <a:t> was involved</a:t>
                      </a:r>
                    </a:p>
                    <a:p>
                      <a:pPr marL="0" marR="0">
                        <a:spcBef>
                          <a:spcPts val="0"/>
                        </a:spcBef>
                        <a:spcAft>
                          <a:spcPts val="0"/>
                        </a:spcAft>
                        <a:tabLst>
                          <a:tab pos="688975" algn="l"/>
                        </a:tabLst>
                      </a:pPr>
                      <a:r>
                        <a:rPr lang="en-US" sz="1100" i="1" kern="150" dirty="0" err="1">
                          <a:effectLst/>
                          <a:latin typeface="Cambria" pitchFamily="18" charset="0"/>
                        </a:rPr>
                        <a:t>mult</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casualty multiplier, computed using Z-curve </a:t>
                      </a:r>
                      <a:r>
                        <a:rPr lang="en-US" sz="1100" kern="150" dirty="0" err="1">
                          <a:effectLst/>
                          <a:latin typeface="Courier New" pitchFamily="49" charset="0"/>
                          <a:cs typeface="Courier New" pitchFamily="49" charset="0"/>
                        </a:rPr>
                        <a:t>dam.CIVCAS.Zcoop</a:t>
                      </a:r>
                      <a:r>
                        <a:rPr lang="en-US" sz="1100" kern="150" dirty="0">
                          <a:effectLst/>
                          <a:latin typeface="Cambria" pitchFamily="18" charset="0"/>
                        </a:rPr>
                        <a:t> (lo=0.3, a=1.0, b=100.0, hi=2.0)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a:effectLst/>
                          <a:latin typeface="Cambria" pitchFamily="18" charset="0"/>
                        </a:rPr>
                        <a:t>2. Casualties to Civilians: Cooperation Effects</a:t>
                      </a:r>
                      <a:endParaRPr lang="en-US" sz="1100" b="1" kern="15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gridSpan="4">
                  <a:txBody>
                    <a:bodyPr/>
                    <a:lstStyle/>
                    <a:p>
                      <a:pPr marL="0" marR="0" algn="ctr">
                        <a:spcBef>
                          <a:spcPts val="0"/>
                        </a:spcBef>
                        <a:spcAft>
                          <a:spcPts val="0"/>
                        </a:spcAft>
                      </a:pPr>
                      <a:r>
                        <a:rPr lang="en-US" sz="1100" b="1" kern="150" dirty="0">
                          <a:effectLst/>
                          <a:latin typeface="Cambria" pitchFamily="18" charset="0"/>
                        </a:rPr>
                        <a:t>Coop</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329871">
                <a:tc gridSpan="2">
                  <a:txBody>
                    <a:bodyPr/>
                    <a:lstStyle/>
                    <a:p>
                      <a:pPr marL="0" marR="0">
                        <a:spcBef>
                          <a:spcPts val="0"/>
                        </a:spcBef>
                        <a:spcAft>
                          <a:spcPts val="0"/>
                        </a:spcAft>
                      </a:pPr>
                      <a:r>
                        <a:rPr lang="en-US" sz="1100" kern="150">
                          <a:effectLst/>
                          <a:latin typeface="Cambria" pitchFamily="18" charset="0"/>
                        </a:rPr>
                        <a:t>2.1 Civilian casualties taken from force group</a:t>
                      </a:r>
                      <a:endParaRPr lang="en-US" sz="1100" kern="15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P</a:t>
                      </a:r>
                      <a:endParaRPr lang="en-US" sz="11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a:effectLst/>
                          <a:latin typeface="Cambria" pitchFamily="18" charset="0"/>
                        </a:rPr>
                        <a:t>g</a:t>
                      </a:r>
                      <a:endParaRPr lang="en-US" sz="1100" i="1" kern="150" dirty="0">
                        <a:effectLst/>
                        <a:latin typeface="Cambria" pitchFamily="18" charset="0"/>
                        <a:ea typeface="Times New Roman"/>
                        <a:cs typeface="Tahoma"/>
                      </a:endParaRPr>
                    </a:p>
                  </a:txBody>
                  <a:tcPr marL="61851" marR="61851" marT="0" marB="0"/>
                </a:tc>
                <a:tc gridSpan="4">
                  <a:txBody>
                    <a:bodyPr/>
                    <a:lstStyle/>
                    <a:p>
                      <a:pPr marL="0" marR="0" algn="ctr">
                        <a:spcBef>
                          <a:spcPts val="0"/>
                        </a:spcBef>
                        <a:spcAft>
                          <a:spcPts val="0"/>
                        </a:spcAft>
                      </a:pPr>
                      <a:r>
                        <a:rPr lang="en-US" sz="1100" i="1" kern="150" dirty="0" err="1">
                          <a:effectLst/>
                          <a:latin typeface="Cambria" pitchFamily="18" charset="0"/>
                        </a:rPr>
                        <a:t>mult</a:t>
                      </a:r>
                      <a:r>
                        <a:rPr lang="en-US" sz="1100" kern="150" dirty="0">
                          <a:effectLst/>
                          <a:latin typeface="Cambria" pitchFamily="18" charset="0"/>
                        </a:rPr>
                        <a:t>  × </a:t>
                      </a:r>
                      <a:r>
                        <a:rPr lang="en-US" sz="1100" b="1" kern="150" dirty="0" err="1">
                          <a:effectLst/>
                          <a:latin typeface="Cambria" pitchFamily="18" charset="0"/>
                        </a:rPr>
                        <a:t>enmore</a:t>
                      </a:r>
                      <a:r>
                        <a:rPr lang="en-US" sz="1100" kern="150" dirty="0">
                          <a:effectLst/>
                          <a:latin typeface="Cambria" pitchFamily="18" charset="0"/>
                        </a:rPr>
                        <a:t>  × M</a:t>
                      </a:r>
                      <a:r>
                        <a:rPr lang="en-US" sz="1100" kern="150" dirty="0" smtClean="0">
                          <a:effectLst/>
                          <a:latin typeface="Cambria" pitchFamily="18" charset="0"/>
                        </a:rPr>
                        <a:t>–</a:t>
                      </a:r>
                      <a:endParaRPr lang="en-US" sz="1100" kern="150" dirty="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10" name="TextBox 9"/>
          <p:cNvSpPr txBox="1"/>
          <p:nvPr/>
        </p:nvSpPr>
        <p:spPr>
          <a:xfrm>
            <a:off x="457200" y="4038600"/>
            <a:ext cx="8305800" cy="261610"/>
          </a:xfrm>
          <a:prstGeom prst="rect">
            <a:avLst/>
          </a:prstGeom>
          <a:noFill/>
        </p:spPr>
        <p:txBody>
          <a:bodyPr wrap="square" rtlCol="0">
            <a:spAutoFit/>
          </a:bodyPr>
          <a:lstStyle/>
          <a:p>
            <a:r>
              <a:rPr lang="en-US" sz="1100" b="1" dirty="0" smtClean="0">
                <a:latin typeface="Cambria" pitchFamily="18" charset="0"/>
              </a:rPr>
              <a:t>Note:</a:t>
            </a:r>
            <a:r>
              <a:rPr lang="en-US" sz="1100" dirty="0" smtClean="0">
                <a:latin typeface="Cambria" pitchFamily="18" charset="0"/>
              </a:rPr>
              <a:t>  The effects shown were taken “as is” from the JNEM CIVCAS rule set.  The only significant difference is the selected Z-curve.</a:t>
            </a:r>
            <a:endParaRPr lang="en-US" sz="1100" b="1" dirty="0">
              <a:latin typeface="Cambria" pitchFamily="18" charset="0"/>
            </a:endParaRPr>
          </a:p>
        </p:txBody>
      </p:sp>
    </p:spTree>
    <p:extLst>
      <p:ext uri="{BB962C8B-B14F-4D97-AF65-F5344CB8AC3E}">
        <p14:creationId xmlns:p14="http://schemas.microsoft.com/office/powerpoint/2010/main" val="107187186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CMOIND: CMO—Industry,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428057187"/>
              </p:ext>
            </p:extLst>
          </p:nvPr>
        </p:nvGraphicFramePr>
        <p:xfrm>
          <a:off x="443179" y="533400"/>
          <a:ext cx="8240652" cy="21488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a:t>
                      </a:r>
                      <a:r>
                        <a:rPr lang="en-US" sz="1100" b="1" kern="150" dirty="0" smtClean="0">
                          <a:solidFill>
                            <a:schemeClr val="tx1"/>
                          </a:solidFill>
                          <a:effectLst/>
                          <a:latin typeface="Cambria" pitchFamily="18" charset="0"/>
                        </a:rPr>
                        <a:t>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Group is aiding local industry</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CMO_INDUSTRY</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CMOIND</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0.75</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COMMOUT, FOODSHRT, FUELSHRT, INDSPILL, NOWATER, PIPELINE, POWEROUT, REFINERY</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a:t>
                      </a:r>
                      <a:r>
                        <a:rPr lang="en-US" sz="1100" b="1" kern="150" dirty="0" smtClean="0">
                          <a:effectLst/>
                          <a:latin typeface="Cambria" pitchFamily="18" charset="0"/>
                        </a:rPr>
                        <a:t>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aiding industry</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8514841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CMOINF: CMO—Infrastructure,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895265893"/>
              </p:ext>
            </p:extLst>
          </p:nvPr>
        </p:nvGraphicFramePr>
        <p:xfrm>
          <a:off x="443179" y="533400"/>
          <a:ext cx="8240652" cy="21488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a:t>
                      </a:r>
                      <a:r>
                        <a:rPr lang="en-US" sz="1100" b="1" kern="150" dirty="0" smtClean="0">
                          <a:solidFill>
                            <a:schemeClr val="tx1"/>
                          </a:solidFill>
                          <a:effectLst/>
                          <a:latin typeface="Cambria" pitchFamily="18" charset="0"/>
                        </a:rPr>
                        <a:t>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Group is improving</a:t>
                      </a:r>
                      <a:r>
                        <a:rPr lang="en-US" sz="1100" kern="150" baseline="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local infrastructure</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CMO_INFRASTRUCTURE</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CMOINF</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0.75</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BADWATER, COMMOUT, NOWATER, POWEROUT,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a:t>
                      </a:r>
                      <a:r>
                        <a:rPr lang="en-US" sz="1100" b="1" kern="150" dirty="0" smtClean="0">
                          <a:effectLst/>
                          <a:latin typeface="Cambria" pitchFamily="18" charset="0"/>
                        </a:rPr>
                        <a:t>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improving infrastructure</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84363938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CMOLAW: CMO—Law Enforcement,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991110730"/>
              </p:ext>
            </p:extLst>
          </p:nvPr>
        </p:nvGraphicFramePr>
        <p:xfrm>
          <a:off x="443179" y="533400"/>
          <a:ext cx="8240652" cy="190500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a:t>
                      </a:r>
                      <a:r>
                        <a:rPr lang="en-US" sz="1100" b="1" kern="150" dirty="0" smtClean="0">
                          <a:solidFill>
                            <a:schemeClr val="tx1"/>
                          </a:solidFill>
                          <a:effectLst/>
                          <a:latin typeface="Cambria" pitchFamily="18" charset="0"/>
                        </a:rPr>
                        <a:t>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Group is enforcing the law in a</a:t>
                      </a:r>
                      <a:r>
                        <a:rPr lang="en-US" sz="1100" kern="150" baseline="0" dirty="0" smtClean="0">
                          <a:solidFill>
                            <a:schemeClr val="tx1"/>
                          </a:solidFill>
                          <a:effectLst/>
                          <a:latin typeface="Cambria" pitchFamily="18" charset="0"/>
                        </a:rPr>
                        <a:t>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CMO_LAW_ENFORCEMENT</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CMOLAW</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0.5</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a:t>
                      </a:r>
                      <a:r>
                        <a:rPr lang="en-US" sz="1100" b="1" kern="150" dirty="0" smtClean="0">
                          <a:effectLst/>
                          <a:latin typeface="Cambria" pitchFamily="18" charset="0"/>
                        </a:rPr>
                        <a:t>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enforcing the law</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M+</a:t>
                      </a: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b="0" kern="150" dirty="0" smtClean="0">
                          <a:effectLst/>
                          <a:latin typeface="Cambria" pitchFamily="18" charset="0"/>
                        </a:rPr>
                        <a:t>S</a:t>
                      </a:r>
                      <a:r>
                        <a:rPr lang="en-US" sz="1100" kern="150" dirty="0" smtClean="0">
                          <a:effectLst/>
                          <a:latin typeface="Cambria" pitchFamily="18" charset="0"/>
                        </a:rPr>
                        <a:t>+</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endParaRPr lang="en-US" dirty="0"/>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smtClean="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57200" y="28956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a:t>
            </a:r>
            <a:endParaRPr lang="en-US" sz="1100" b="1" dirty="0">
              <a:latin typeface="Cambria" pitchFamily="18" charset="0"/>
            </a:endParaRPr>
          </a:p>
        </p:txBody>
      </p:sp>
    </p:spTree>
    <p:extLst>
      <p:ext uri="{BB962C8B-B14F-4D97-AF65-F5344CB8AC3E}">
        <p14:creationId xmlns:p14="http://schemas.microsoft.com/office/powerpoint/2010/main" val="409951666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CMOMED: CMO—Health Care,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076635382"/>
              </p:ext>
            </p:extLst>
          </p:nvPr>
        </p:nvGraphicFramePr>
        <p:xfrm>
          <a:off x="443179" y="533400"/>
          <a:ext cx="8240652" cy="21488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a:t>
                      </a:r>
                      <a:r>
                        <a:rPr lang="en-US" sz="1100" b="1" kern="150" dirty="0" smtClean="0">
                          <a:solidFill>
                            <a:schemeClr val="tx1"/>
                          </a:solidFill>
                          <a:effectLst/>
                          <a:latin typeface="Cambria" pitchFamily="18" charset="0"/>
                        </a:rPr>
                        <a:t>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Group is providing health care to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CMO_HEALTH</a:t>
                      </a:r>
                      <a:r>
                        <a:rPr lang="en-US" sz="1100" baseline="0" dirty="0" smtClean="0">
                          <a:latin typeface="Cambria" pitchFamily="18" charset="0"/>
                        </a:rPr>
                        <a:t>_CARE</a:t>
                      </a:r>
                      <a:endParaRPr lang="en-US" sz="1100" dirty="0" smtClean="0">
                        <a:latin typeface="Cambria" pitchFamily="18" charset="0"/>
                      </a:endParaRP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CMOMED</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0.75</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DISEASE, EPIDEMIC</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a:t>
                      </a:r>
                      <a:r>
                        <a:rPr lang="en-US" sz="1100" b="1" kern="150" dirty="0" smtClean="0">
                          <a:effectLst/>
                          <a:latin typeface="Cambria" pitchFamily="18" charset="0"/>
                        </a:rPr>
                        <a:t>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providing health care</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L+</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58432377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CMOOTHER: CMO—Other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44</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882694917"/>
              </p:ext>
            </p:extLst>
          </p:nvPr>
        </p:nvGraphicFramePr>
        <p:xfrm>
          <a:off x="443179" y="533400"/>
          <a:ext cx="8240652" cy="23012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a:t>
                      </a:r>
                      <a:r>
                        <a:rPr lang="en-US" sz="1100" b="1" kern="150" dirty="0" smtClean="0">
                          <a:solidFill>
                            <a:schemeClr val="tx1"/>
                          </a:solidFill>
                          <a:effectLst/>
                          <a:latin typeface="Cambria" pitchFamily="18" charset="0"/>
                        </a:rPr>
                        <a:t>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Group is doing other CMO activities </a:t>
                      </a:r>
                      <a:r>
                        <a:rPr lang="en-US" sz="1100" kern="150" baseline="0" dirty="0" smtClean="0">
                          <a:solidFill>
                            <a:schemeClr val="tx1"/>
                          </a:solidFill>
                          <a:effectLst/>
                          <a:latin typeface="Cambria" pitchFamily="18" charset="0"/>
                        </a:rPr>
                        <a:t>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CMO_OTHER</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CMOOTHER</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0.25</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BADFOOD, BADWATER, COMMOUT, CULSITE,</a:t>
                      </a:r>
                      <a:r>
                        <a:rPr lang="en-US" sz="1100" kern="150" baseline="0" dirty="0" smtClean="0">
                          <a:effectLst/>
                          <a:latin typeface="Cambria" pitchFamily="18" charset="0"/>
                          <a:ea typeface="Times New Roman"/>
                          <a:cs typeface="Tahoma"/>
                        </a:rPr>
                        <a:t> </a:t>
                      </a:r>
                      <a:r>
                        <a:rPr lang="en-US" sz="1100" kern="150" dirty="0" smtClean="0">
                          <a:effectLst/>
                          <a:latin typeface="Cambria" pitchFamily="18" charset="0"/>
                          <a:ea typeface="Times New Roman"/>
                          <a:cs typeface="Tahoma"/>
                        </a:rPr>
                        <a:t>DISASTER, DISEASE, EPIDEMIC, FOODSHRT, FUELSHRT, GARBAGE, INDSPILL, MINEFIELD, NOWATER, ORDNANCE, PIPELINE, POWEROUT, REFINERY, RELSITE,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a:t>
                      </a:r>
                      <a:r>
                        <a:rPr lang="en-US" sz="1100" b="1" kern="150" dirty="0" smtClean="0">
                          <a:effectLst/>
                          <a:latin typeface="Cambria" pitchFamily="18" charset="0"/>
                        </a:rPr>
                        <a:t>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doing other CMO activities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  </a:t>
            </a:r>
            <a:r>
              <a:rPr lang="en-US" sz="1100" dirty="0" smtClean="0">
                <a:latin typeface="Cambria" pitchFamily="18" charset="0"/>
              </a:rPr>
              <a:t>Includes food distribution.</a:t>
            </a:r>
            <a:endParaRPr lang="en-US" sz="1100" b="1" dirty="0">
              <a:latin typeface="Cambria" pitchFamily="18" charset="0"/>
            </a:endParaRPr>
          </a:p>
        </p:txBody>
      </p:sp>
    </p:spTree>
    <p:extLst>
      <p:ext uri="{BB962C8B-B14F-4D97-AF65-F5344CB8AC3E}">
        <p14:creationId xmlns:p14="http://schemas.microsoft.com/office/powerpoint/2010/main" val="36685619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COERCION: Coercion</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138294355"/>
              </p:ext>
            </p:extLst>
          </p:nvPr>
        </p:nvGraphicFramePr>
        <p:xfrm>
          <a:off x="443179" y="533400"/>
          <a:ext cx="8240652" cy="2072640"/>
        </p:xfrm>
        <a:graphic>
          <a:graphicData uri="http://schemas.openxmlformats.org/drawingml/2006/table">
            <a:tbl>
              <a:tblPr>
                <a:tableStyleId>{5940675A-B579-460E-94D1-54222C63F5DA}</a:tableStyleId>
              </a:tblPr>
              <a:tblGrid>
                <a:gridCol w="2300021"/>
                <a:gridCol w="381000"/>
                <a:gridCol w="381000"/>
                <a:gridCol w="149430"/>
                <a:gridCol w="917370"/>
                <a:gridCol w="519379"/>
                <a:gridCol w="547421"/>
                <a:gridCol w="990600"/>
                <a:gridCol w="990600"/>
                <a:gridCol w="1063831"/>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a:t>
                      </a:r>
                      <a:r>
                        <a:rPr lang="en-US" sz="1100" b="1" kern="150" dirty="0" smtClean="0">
                          <a:solidFill>
                            <a:schemeClr val="tx1"/>
                          </a:solidFill>
                          <a:effectLst/>
                          <a:latin typeface="Cambria" pitchFamily="18" charset="0"/>
                        </a:rPr>
                        <a:t>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Group is coercing neighborhood residents</a:t>
                      </a:r>
                      <a:r>
                        <a:rPr lang="en-US" sz="1100" kern="150" baseline="0" dirty="0" smtClean="0">
                          <a:solidFill>
                            <a:schemeClr val="tx1"/>
                          </a:solidFill>
                          <a:effectLst/>
                          <a:latin typeface="Cambria" pitchFamily="18" charset="0"/>
                        </a:rPr>
                        <a:t> to cooperate with them through threats of violence.</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4">
                  <a:txBody>
                    <a:bodyPr/>
                    <a:lstStyle/>
                    <a:p>
                      <a:pPr>
                        <a:tabLst>
                          <a:tab pos="1258888" algn="l"/>
                        </a:tabLst>
                      </a:pPr>
                      <a:r>
                        <a:rPr lang="en-US" sz="1100" dirty="0" smtClean="0">
                          <a:latin typeface="Cambria" pitchFamily="18" charset="0"/>
                        </a:rPr>
                        <a:t>Abstract Activity:	COERCION</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12/1000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COERCION</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0.5</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0.2</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a:t>
                      </a:r>
                      <a:r>
                        <a:rPr lang="en-US" sz="1100" b="1" kern="150" dirty="0" smtClean="0">
                          <a:effectLst/>
                          <a:latin typeface="Cambria" pitchFamily="18" charset="0"/>
                        </a:rPr>
                        <a:t>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coercing local civilians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XL–</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XXL–</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XS–</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M–</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enmore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XXXL+</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427362576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CRIMINAL: Criminal Activities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142976297"/>
              </p:ext>
            </p:extLst>
          </p:nvPr>
        </p:nvGraphicFramePr>
        <p:xfrm>
          <a:off x="443179" y="533400"/>
          <a:ext cx="8240652" cy="2072640"/>
        </p:xfrm>
        <a:graphic>
          <a:graphicData uri="http://schemas.openxmlformats.org/drawingml/2006/table">
            <a:tbl>
              <a:tblPr>
                <a:tableStyleId>{5940675A-B579-460E-94D1-54222C63F5DA}</a:tableStyleId>
              </a:tblPr>
              <a:tblGrid>
                <a:gridCol w="2300021"/>
                <a:gridCol w="381000"/>
                <a:gridCol w="381000"/>
                <a:gridCol w="149430"/>
                <a:gridCol w="917370"/>
                <a:gridCol w="519379"/>
                <a:gridCol w="547421"/>
                <a:gridCol w="990600"/>
                <a:gridCol w="990600"/>
                <a:gridCol w="1063831"/>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a:t>
                      </a:r>
                      <a:r>
                        <a:rPr lang="en-US" sz="1100" b="1" kern="150" dirty="0" smtClean="0">
                          <a:solidFill>
                            <a:schemeClr val="tx1"/>
                          </a:solidFill>
                          <a:effectLst/>
                          <a:latin typeface="Cambria" pitchFamily="18" charset="0"/>
                        </a:rPr>
                        <a:t>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Group is engaging in criminal activities in a neighborhood.  Only enemies</a:t>
                      </a:r>
                      <a:r>
                        <a:rPr lang="en-US" sz="1100" kern="150" baseline="0" dirty="0" smtClean="0">
                          <a:solidFill>
                            <a:schemeClr val="tx1"/>
                          </a:solidFill>
                          <a:effectLst/>
                          <a:latin typeface="Cambria" pitchFamily="18" charset="0"/>
                        </a:rPr>
                        <a:t> of the group are affected.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4">
                  <a:txBody>
                    <a:bodyPr/>
                    <a:lstStyle/>
                    <a:p>
                      <a:pPr>
                        <a:tabLst>
                          <a:tab pos="1258888" algn="l"/>
                        </a:tabLst>
                      </a:pPr>
                      <a:r>
                        <a:rPr lang="en-US" sz="1100" dirty="0" smtClean="0">
                          <a:latin typeface="Cambria" pitchFamily="18" charset="0"/>
                        </a:rPr>
                        <a:t>Abstract Activity:	CRIMINAL_ACTIVITIES</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10/1000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CRIMINAL</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0.5</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0.2</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a:t>
                      </a:r>
                      <a:r>
                        <a:rPr lang="en-US" sz="1100" b="1" kern="150" dirty="0" smtClean="0">
                          <a:effectLst/>
                          <a:latin typeface="Cambria" pitchFamily="18" charset="0"/>
                        </a:rPr>
                        <a:t>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engaging in criminal activities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L–</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XL–</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L–</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86684346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CURFEW: Curfew</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229778554"/>
              </p:ext>
            </p:extLst>
          </p:nvPr>
        </p:nvGraphicFramePr>
        <p:xfrm>
          <a:off x="457200" y="533400"/>
          <a:ext cx="8240652" cy="26060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a:t>
                      </a:r>
                      <a:r>
                        <a:rPr lang="en-US" sz="1100" b="1" kern="150" dirty="0" smtClean="0">
                          <a:solidFill>
                            <a:schemeClr val="tx1"/>
                          </a:solidFill>
                          <a:effectLst/>
                          <a:latin typeface="Cambria" pitchFamily="18" charset="0"/>
                        </a:rPr>
                        <a:t>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Group is enforcing a curfew in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CURFEW</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CURFEW</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0.5</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a:t>
                      </a:r>
                      <a:r>
                        <a:rPr lang="en-US" sz="1100" b="1" kern="150" dirty="0" smtClean="0">
                          <a:effectLst/>
                          <a:latin typeface="Cambria" pitchFamily="18" charset="0"/>
                        </a:rPr>
                        <a:t>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enforcing a curfew</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gridSpan="2">
                  <a:txBody>
                    <a:bodyPr/>
                    <a:lstStyle/>
                    <a:p>
                      <a:endParaRPr lang="en-US" dirty="0"/>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a:effectLst/>
                          <a:latin typeface="Cambria"/>
                          <a:ea typeface="Times New Roman"/>
                          <a:cs typeface="Tahoma"/>
                        </a:rPr>
                        <a:t> </a:t>
                      </a:r>
                      <a:r>
                        <a:rPr lang="en-US" sz="1200" i="1" kern="150" dirty="0" err="1" smtClean="0">
                          <a:effectLst/>
                          <a:latin typeface="Cambria" pitchFamily="18" charset="0"/>
                        </a:rPr>
                        <a:t>cov</a:t>
                      </a:r>
                      <a:r>
                        <a:rPr lang="en-US" sz="1200" kern="150" dirty="0" smtClean="0">
                          <a:effectLst/>
                          <a:latin typeface="Cambria" pitchFamily="18" charset="0"/>
                        </a:rPr>
                        <a:t> × S</a:t>
                      </a:r>
                      <a:r>
                        <a:rPr lang="en-US" sz="1200" kern="150" dirty="0" smtClean="0">
                          <a:effectLst/>
                          <a:latin typeface="Cambria"/>
                          <a:ea typeface="Times New Roman"/>
                          <a:cs typeface="Tahoma"/>
                        </a:rPr>
                        <a:t>–</a:t>
                      </a:r>
                      <a:endParaRPr lang="en-US" sz="1200" kern="150" dirty="0" smtClean="0">
                        <a:effectLst/>
                        <a:latin typeface="Cambria" pitchFamily="18" charset="0"/>
                      </a:endParaRPr>
                    </a:p>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 friend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frquad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hMerge="1">
                  <a:txBody>
                    <a:bodyPr/>
                    <a:lstStyle/>
                    <a:p>
                      <a:endParaRPr lang="en-US"/>
                    </a:p>
                  </a:txBody>
                  <a:tcPr/>
                </a:tc>
                <a:tc>
                  <a:txBody>
                    <a:bodyPr/>
                    <a:lstStyle/>
                    <a:p>
                      <a:endParaRPr lang="en-US" dirty="0"/>
                    </a:p>
                  </a:txBody>
                  <a:tcPr marL="68580" marR="68580" marT="0" marB="0"/>
                </a:tc>
                <a:tc>
                  <a:txBody>
                    <a:bodyPr/>
                    <a:lstStyle/>
                    <a:p>
                      <a:endParaRPr lang="en-US"/>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a:t>
                      </a:r>
                      <a:r>
                        <a:rPr lang="en-US" sz="1100" b="1" i="0" kern="150" baseline="0" dirty="0" smtClean="0">
                          <a:effectLst/>
                          <a:latin typeface="Cambria" pitchFamily="18" charset="0"/>
                        </a:rPr>
                        <a:t>is </a:t>
                      </a:r>
                      <a:r>
                        <a:rPr lang="en-US" sz="1100" b="1" i="0" kern="150" baseline="0" dirty="0" smtClean="0">
                          <a:effectLst/>
                          <a:latin typeface="Cambria" pitchFamily="18" charset="0"/>
                        </a:rPr>
                        <a:t>an enemy </a:t>
                      </a:r>
                      <a:r>
                        <a:rPr lang="en-US" sz="1100" b="1" i="0" kern="150" baseline="0" dirty="0" smtClean="0">
                          <a:effectLst/>
                          <a:latin typeface="Cambria" pitchFamily="18" charset="0"/>
                        </a:rPr>
                        <a:t>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&lt; </a:t>
                      </a:r>
                      <a:r>
                        <a:rPr lang="en-US" sz="1100" b="0" i="0" kern="150" baseline="0" dirty="0" smtClean="0">
                          <a:effectLst/>
                          <a:latin typeface="Cambria" pitchFamily="18" charset="0"/>
                        </a:rPr>
                        <a:t>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M</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endParaRPr lang="en-US"/>
                    </a:p>
                  </a:txBody>
                  <a:tcPr/>
                </a:tc>
                <a:tc>
                  <a:txBody>
                    <a:bodyPr/>
                    <a:lstStyle/>
                    <a:p>
                      <a:endParaRPr lang="en-US"/>
                    </a:p>
                  </a:txBody>
                  <a:tcPr marL="68580" marR="68580" marT="0" marB="0"/>
                </a:tc>
                <a:tc>
                  <a:txBody>
                    <a:bodyPr/>
                    <a:lstStyle/>
                    <a:p>
                      <a:endParaRPr lang="en-US" dirty="0"/>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13154563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GUARD: Guard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335729212"/>
              </p:ext>
            </p:extLst>
          </p:nvPr>
        </p:nvGraphicFramePr>
        <p:xfrm>
          <a:off x="457200" y="533400"/>
          <a:ext cx="8240652" cy="1905000"/>
        </p:xfrm>
        <a:graphic>
          <a:graphicData uri="http://schemas.openxmlformats.org/drawingml/2006/table">
            <a:tbl>
              <a:tblPr>
                <a:tableStyleId>{5940675A-B579-460E-94D1-54222C63F5DA}</a:tableStyleId>
              </a:tblPr>
              <a:tblGrid>
                <a:gridCol w="2286000"/>
                <a:gridCol w="381000"/>
                <a:gridCol w="304800"/>
                <a:gridCol w="239651"/>
                <a:gridCol w="903349"/>
                <a:gridCol w="533400"/>
                <a:gridCol w="533400"/>
                <a:gridCol w="1066800"/>
                <a:gridCol w="10668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a:t>
                      </a:r>
                      <a:r>
                        <a:rPr lang="en-US" sz="1100" b="1" kern="150" dirty="0" smtClean="0">
                          <a:solidFill>
                            <a:schemeClr val="tx1"/>
                          </a:solidFill>
                          <a:effectLst/>
                          <a:latin typeface="Cambria" pitchFamily="18" charset="0"/>
                        </a:rPr>
                        <a:t>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Group is guarding sites in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4">
                  <a:txBody>
                    <a:bodyPr/>
                    <a:lstStyle/>
                    <a:p>
                      <a:pPr>
                        <a:tabLst>
                          <a:tab pos="1258888" algn="l"/>
                        </a:tabLst>
                      </a:pPr>
                      <a:r>
                        <a:rPr lang="en-US" sz="1100" dirty="0" smtClean="0">
                          <a:latin typeface="Cambria" pitchFamily="18" charset="0"/>
                        </a:rPr>
                        <a:t>Abstract Activity:	GUARD</a:t>
                      </a:r>
                    </a:p>
                    <a:p>
                      <a:pPr>
                        <a:tabLst>
                          <a:tab pos="1258888" algn="l"/>
                        </a:tabLst>
                      </a:pPr>
                      <a:r>
                        <a:rPr lang="en-US" sz="1100" dirty="0" smtClean="0">
                          <a:latin typeface="Cambria" pitchFamily="18" charset="0"/>
                        </a:rPr>
                        <a:t>Min.</a:t>
                      </a:r>
                      <a:r>
                        <a:rPr lang="en-US" sz="1100" baseline="0" dirty="0" smtClean="0">
                          <a:latin typeface="Cambria" pitchFamily="18" charset="0"/>
                        </a:rPr>
                        <a:t> Security:	Low</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GUARD</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0.5</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a:t>
                      </a:r>
                      <a:r>
                        <a:rPr lang="en-US" sz="1100" b="1" kern="150" dirty="0" smtClean="0">
                          <a:effectLst/>
                          <a:latin typeface="Cambria" pitchFamily="18" charset="0"/>
                        </a:rPr>
                        <a:t>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guarding</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L</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L</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L</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M</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S+</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67451793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PATROL: Patrol</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050820590"/>
              </p:ext>
            </p:extLst>
          </p:nvPr>
        </p:nvGraphicFramePr>
        <p:xfrm>
          <a:off x="457200" y="533400"/>
          <a:ext cx="8240652" cy="1905000"/>
        </p:xfrm>
        <a:graphic>
          <a:graphicData uri="http://schemas.openxmlformats.org/drawingml/2006/table">
            <a:tbl>
              <a:tblPr>
                <a:tableStyleId>{5940675A-B579-460E-94D1-54222C63F5DA}</a:tableStyleId>
              </a:tblPr>
              <a:tblGrid>
                <a:gridCol w="2286000"/>
                <a:gridCol w="381000"/>
                <a:gridCol w="304800"/>
                <a:gridCol w="239651"/>
                <a:gridCol w="903349"/>
                <a:gridCol w="533400"/>
                <a:gridCol w="533400"/>
                <a:gridCol w="1066800"/>
                <a:gridCol w="10668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a:t>
                      </a:r>
                      <a:r>
                        <a:rPr lang="en-US" sz="1100" b="1" kern="150" dirty="0" smtClean="0">
                          <a:solidFill>
                            <a:schemeClr val="tx1"/>
                          </a:solidFill>
                          <a:effectLst/>
                          <a:latin typeface="Cambria" pitchFamily="18" charset="0"/>
                        </a:rPr>
                        <a:t>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Group is patrolling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4">
                  <a:txBody>
                    <a:bodyPr/>
                    <a:lstStyle/>
                    <a:p>
                      <a:pPr>
                        <a:tabLst>
                          <a:tab pos="1258888" algn="l"/>
                        </a:tabLst>
                      </a:pPr>
                      <a:r>
                        <a:rPr lang="en-US" sz="1100" dirty="0" smtClean="0">
                          <a:latin typeface="Cambria" pitchFamily="18" charset="0"/>
                        </a:rPr>
                        <a:t>Abstract Activity:	PATROL</a:t>
                      </a:r>
                    </a:p>
                    <a:p>
                      <a:pPr>
                        <a:tabLst>
                          <a:tab pos="1258888" algn="l"/>
                        </a:tabLst>
                      </a:pPr>
                      <a:r>
                        <a:rPr lang="en-US" sz="1100" dirty="0" smtClean="0">
                          <a:latin typeface="Cambria" pitchFamily="18" charset="0"/>
                        </a:rPr>
                        <a:t>Min.</a:t>
                      </a:r>
                      <a:r>
                        <a:rPr lang="en-US" sz="1100" baseline="0" dirty="0" smtClean="0">
                          <a:latin typeface="Cambria" pitchFamily="18" charset="0"/>
                        </a:rPr>
                        <a:t> Security:	Low</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PATROL</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0.5</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a:t>
                      </a:r>
                      <a:r>
                        <a:rPr lang="en-US" sz="1100" b="1" kern="150" dirty="0" smtClean="0">
                          <a:effectLst/>
                          <a:latin typeface="Cambria" pitchFamily="18" charset="0"/>
                        </a:rPr>
                        <a:t>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patrolling</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M</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M</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L</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S+</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6253778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  Environmental Situations</a:t>
            </a:r>
            <a:endParaRPr lang="en-US" dirty="0"/>
          </a:p>
        </p:txBody>
      </p:sp>
      <p:sp>
        <p:nvSpPr>
          <p:cNvPr id="3" name="Content Placeholder 2"/>
          <p:cNvSpPr>
            <a:spLocks noGrp="1"/>
          </p:cNvSpPr>
          <p:nvPr>
            <p:ph idx="1"/>
          </p:nvPr>
        </p:nvSpPr>
        <p:spPr/>
        <p:txBody>
          <a:bodyPr/>
          <a:lstStyle/>
          <a:p>
            <a:pPr marL="0" indent="0">
              <a:buNone/>
            </a:pPr>
            <a:r>
              <a:rPr lang="en-US" dirty="0"/>
              <a:t>An </a:t>
            </a:r>
            <a:r>
              <a:rPr lang="en-US" i="1" dirty="0"/>
              <a:t>environmental situation</a:t>
            </a:r>
            <a:r>
              <a:rPr lang="en-US" dirty="0"/>
              <a:t>, or </a:t>
            </a:r>
            <a:r>
              <a:rPr lang="en-US" i="1" dirty="0"/>
              <a:t>ensit</a:t>
            </a:r>
            <a:r>
              <a:rPr lang="en-US" dirty="0"/>
              <a:t>, is an ongoing situation in a particular neighborhood that affects the attitudes of the </a:t>
            </a:r>
            <a:r>
              <a:rPr lang="en-US" dirty="0" smtClean="0"/>
              <a:t>resident civilians, and </a:t>
            </a:r>
            <a:r>
              <a:rPr lang="en-US" dirty="0"/>
              <a:t>is not directly due to the presence or activities of units belonging to force or organization </a:t>
            </a:r>
            <a:r>
              <a:rPr lang="en-US" dirty="0" smtClean="0"/>
              <a:t>groups.  </a:t>
            </a:r>
            <a:r>
              <a:rPr lang="en-US" dirty="0" err="1" smtClean="0"/>
              <a:t>Ensits</a:t>
            </a:r>
            <a:r>
              <a:rPr lang="en-US" dirty="0" smtClean="0"/>
              <a:t> include disease </a:t>
            </a:r>
            <a:r>
              <a:rPr lang="en-US" dirty="0"/>
              <a:t>due to poor sanitation, power outages due to degraded or destroyed infrastructure, and so forth.  </a:t>
            </a:r>
          </a:p>
          <a:p>
            <a:pPr marL="0" indent="0">
              <a:buNone/>
            </a:pPr>
            <a:endParaRPr lang="en-US" dirty="0"/>
          </a:p>
          <a:p>
            <a:pPr marL="0" indent="0">
              <a:buNone/>
            </a:pPr>
            <a:r>
              <a:rPr lang="en-US" b="1" dirty="0"/>
              <a:t>Coverage:</a:t>
            </a:r>
            <a:r>
              <a:rPr lang="en-US" dirty="0"/>
              <a:t>  Every ensit has a </a:t>
            </a:r>
            <a:r>
              <a:rPr lang="en-US" i="1" dirty="0"/>
              <a:t>coverage fraction</a:t>
            </a:r>
            <a:r>
              <a:rPr lang="en-US" dirty="0"/>
              <a:t>, a number from 0.0 to 1.0, that indicates the fraction of the neighborhood's population that is affected by the situation.  This fraction is set when the situation is created, and doesn't change thereafter.</a:t>
            </a:r>
          </a:p>
          <a:p>
            <a:pPr marL="0" indent="0">
              <a:buNone/>
            </a:pPr>
            <a:r>
              <a:rPr lang="en-US" dirty="0"/>
              <a:t> </a:t>
            </a:r>
          </a:p>
          <a:p>
            <a:pPr marL="0" indent="0">
              <a:buNone/>
            </a:pPr>
            <a:r>
              <a:rPr lang="en-US" b="1" dirty="0"/>
              <a:t>Spawning of Environmental Situations:</a:t>
            </a:r>
            <a:r>
              <a:rPr lang="en-US" dirty="0"/>
              <a:t>  Certain environmental situations, if left unresolved for a sufficient period of time, will spawn additional environmental situations.  A contaminated food supply, for example, will spawn disease.</a:t>
            </a:r>
          </a:p>
          <a:p>
            <a:pPr marL="0" indent="0">
              <a:buNone/>
            </a:pPr>
            <a:r>
              <a:rPr lang="en-US" dirty="0"/>
              <a:t> </a:t>
            </a:r>
          </a:p>
          <a:p>
            <a:pPr marL="0" indent="0">
              <a:buNone/>
            </a:pPr>
            <a:r>
              <a:rPr lang="en-US" b="1" dirty="0"/>
              <a:t>Mitigation of Environmental Situations:</a:t>
            </a:r>
            <a:r>
              <a:rPr lang="en-US" dirty="0"/>
              <a:t>  Certain force and organization group activities can mitigate the effects of particular types of environmental situations.  The activities that mitigate a situation are listed with each rule set; note, however, that the mitigation is effected by the activity rule set, not here.</a:t>
            </a:r>
          </a:p>
          <a:p>
            <a:pPr marL="0" indent="0">
              <a:buNone/>
            </a:pPr>
            <a:r>
              <a:rPr lang="en-US" dirty="0"/>
              <a:t> </a:t>
            </a:r>
          </a:p>
          <a:p>
            <a:pPr marL="0" indent="0">
              <a:buNone/>
            </a:pPr>
            <a:r>
              <a:rPr lang="en-US" b="1" dirty="0"/>
              <a:t>Rule Set Triggers:</a:t>
            </a:r>
            <a:r>
              <a:rPr lang="en-US" dirty="0"/>
              <a:t> An environmental situation rule set is </a:t>
            </a:r>
            <a:r>
              <a:rPr lang="en-US" dirty="0" smtClean="0"/>
              <a:t>each week that the situation exists.  Most </a:t>
            </a:r>
            <a:r>
              <a:rPr lang="en-US" dirty="0" err="1" smtClean="0"/>
              <a:t>ensits</a:t>
            </a:r>
            <a:r>
              <a:rPr lang="en-US" dirty="0" smtClean="0"/>
              <a:t> have a stronger effect the first week (the </a:t>
            </a:r>
            <a:r>
              <a:rPr lang="en-US" i="1" dirty="0" smtClean="0"/>
              <a:t>inception </a:t>
            </a:r>
            <a:r>
              <a:rPr lang="en-US" dirty="0" smtClean="0"/>
              <a:t>penalty</a:t>
            </a:r>
            <a:r>
              <a:rPr lang="en-US" dirty="0" smtClean="0"/>
              <a:t>).</a:t>
            </a:r>
          </a:p>
          <a:p>
            <a:pPr marL="0" indent="0">
              <a:buNone/>
            </a:pPr>
            <a:endParaRPr lang="en-US" dirty="0"/>
          </a:p>
          <a:p>
            <a:pPr marL="0" indent="0">
              <a:buNone/>
            </a:pPr>
            <a:r>
              <a:rPr lang="en-US" b="1" dirty="0" smtClean="0"/>
              <a:t>Inception:</a:t>
            </a:r>
            <a:r>
              <a:rPr lang="en-US" dirty="0" smtClean="0"/>
              <a:t>  In Athena 3 and prior, the inception penalty was a level effect and the on-going effect was a slope effect.  The first time interval, you got both.  In Athena 4, there are two rules for the basic effect, one for the first week and one for subsequent weeks; the first includes both inception and on-going effects, and the second just the on-going effects.</a:t>
            </a:r>
            <a:endParaRPr lang="en-US" dirty="0"/>
          </a:p>
          <a:p>
            <a:endParaRPr lang="en-US" b="1" dirty="0"/>
          </a:p>
          <a:p>
            <a:pPr marL="0" indent="0">
              <a:buNone/>
            </a:pPr>
            <a:r>
              <a:rPr lang="en-US" b="1" dirty="0" smtClean="0"/>
              <a:t>Resolution:</a:t>
            </a:r>
            <a:r>
              <a:rPr lang="en-US" dirty="0" smtClean="0"/>
              <a:t>  </a:t>
            </a:r>
            <a:r>
              <a:rPr lang="en-US" dirty="0"/>
              <a:t>In Athena 3 and prior, the resolution benefit had two functions: to offset the negative effects of the situation, and to reward the locals for resolving the situation by local effort.  The former function happens automatically in Athena 4, since ensit effects are </a:t>
            </a:r>
            <a:r>
              <a:rPr lang="en-US" dirty="0" smtClean="0"/>
              <a:t>transient: once the situation ends, they go away.  The second function is still useful.  Hence, each rule set has a resolution rule that captures just the effects of local resolution; the magnitude of this rule is the difference of the magnitudes of the two resolution rules found in each rule set in Athena 3.</a:t>
            </a:r>
            <a:endParaRPr lang="en-US" dirty="0"/>
          </a:p>
          <a:p>
            <a:endParaRPr lang="en-US" b="1" dirty="0"/>
          </a:p>
          <a:p>
            <a:pPr marL="0" indent="0">
              <a:buNone/>
            </a:pPr>
            <a:r>
              <a:rPr lang="en-US" b="1" dirty="0" smtClean="0"/>
              <a:t>TBD:</a:t>
            </a:r>
            <a:r>
              <a:rPr lang="en-US" dirty="0" smtClean="0"/>
              <a:t> Do </a:t>
            </a:r>
            <a:r>
              <a:rPr lang="en-US" dirty="0"/>
              <a:t>we want </a:t>
            </a:r>
            <a:r>
              <a:rPr lang="en-US" dirty="0" err="1"/>
              <a:t>hrel</a:t>
            </a:r>
            <a:r>
              <a:rPr lang="en-US" dirty="0"/>
              <a:t>, </a:t>
            </a:r>
            <a:r>
              <a:rPr lang="en-US" dirty="0" err="1"/>
              <a:t>vrel</a:t>
            </a:r>
            <a:r>
              <a:rPr lang="en-US" dirty="0"/>
              <a:t>, and coop </a:t>
            </a:r>
            <a:r>
              <a:rPr lang="en-US" dirty="0" smtClean="0"/>
              <a:t>effects in the ensit rules?</a:t>
            </a:r>
            <a:endParaRPr lang="en-US" b="1" dirty="0"/>
          </a:p>
          <a:p>
            <a:pPr marL="0" indent="0">
              <a:buNone/>
            </a:pP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4/11/2012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5</a:t>
            </a:fld>
            <a:endParaRPr lang="en-US" dirty="0"/>
          </a:p>
        </p:txBody>
      </p:sp>
    </p:spTree>
    <p:extLst>
      <p:ext uri="{BB962C8B-B14F-4D97-AF65-F5344CB8AC3E}">
        <p14:creationId xmlns:p14="http://schemas.microsoft.com/office/powerpoint/2010/main" val="155196894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PRESENCE: Mere Presence of Force Units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50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637785221"/>
              </p:ext>
            </p:extLst>
          </p:nvPr>
        </p:nvGraphicFramePr>
        <p:xfrm>
          <a:off x="457200" y="533400"/>
          <a:ext cx="8240652" cy="1905000"/>
        </p:xfrm>
        <a:graphic>
          <a:graphicData uri="http://schemas.openxmlformats.org/drawingml/2006/table">
            <a:tbl>
              <a:tblPr>
                <a:tableStyleId>{5940675A-B579-460E-94D1-54222C63F5DA}</a:tableStyleId>
              </a:tblPr>
              <a:tblGrid>
                <a:gridCol w="2286000"/>
                <a:gridCol w="381000"/>
                <a:gridCol w="304800"/>
                <a:gridCol w="239651"/>
                <a:gridCol w="903349"/>
                <a:gridCol w="533400"/>
                <a:gridCol w="533400"/>
                <a:gridCol w="1066800"/>
                <a:gridCol w="10668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a:t>
                      </a:r>
                      <a:r>
                        <a:rPr lang="en-US" sz="1100" b="1" kern="150" dirty="0" smtClean="0">
                          <a:solidFill>
                            <a:schemeClr val="tx1"/>
                          </a:solidFill>
                          <a:effectLst/>
                          <a:latin typeface="Cambria" pitchFamily="18" charset="0"/>
                        </a:rPr>
                        <a:t>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Group is present in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4">
                  <a:txBody>
                    <a:bodyPr/>
                    <a:lstStyle/>
                    <a:p>
                      <a:pPr>
                        <a:tabLst>
                          <a:tab pos="1258888" algn="l"/>
                        </a:tabLst>
                      </a:pPr>
                      <a:r>
                        <a:rPr lang="en-US" sz="1100" dirty="0" smtClean="0">
                          <a:latin typeface="Cambria" pitchFamily="18" charset="0"/>
                        </a:rPr>
                        <a:t>Explicit</a:t>
                      </a:r>
                      <a:r>
                        <a:rPr lang="en-US" sz="1100" baseline="0" dirty="0" smtClean="0">
                          <a:latin typeface="Cambria" pitchFamily="18" charset="0"/>
                        </a:rPr>
                        <a:t> </a:t>
                      </a:r>
                      <a:r>
                        <a:rPr lang="en-US" sz="1100" dirty="0" smtClean="0">
                          <a:latin typeface="Cambria" pitchFamily="18" charset="0"/>
                        </a:rPr>
                        <a:t>Activity:	Mere</a:t>
                      </a:r>
                      <a:r>
                        <a:rPr lang="en-US" sz="1100" baseline="0" dirty="0" smtClean="0">
                          <a:latin typeface="Cambria" pitchFamily="18" charset="0"/>
                        </a:rPr>
                        <a:t> Presence</a:t>
                      </a:r>
                      <a:endParaRPr lang="en-US" sz="1100" dirty="0" smtClean="0">
                        <a:latin typeface="Cambria" pitchFamily="18" charset="0"/>
                      </a:endParaRP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PRESENCE</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0.25</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a:t>
                      </a:r>
                      <a:r>
                        <a:rPr lang="en-US" sz="1100" b="1" kern="150" dirty="0" smtClean="0">
                          <a:effectLst/>
                          <a:latin typeface="Cambria" pitchFamily="18" charset="0"/>
                        </a:rPr>
                        <a:t>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present</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XXS+</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XXS+</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XXS+</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XXS+</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A force group’s presence always affects a neighborhood, whether it is engaged in other activities or not.</a:t>
            </a:r>
            <a:endParaRPr lang="en-US" sz="1100" b="1" dirty="0">
              <a:latin typeface="Cambria" pitchFamily="18" charset="0"/>
            </a:endParaRPr>
          </a:p>
        </p:txBody>
      </p:sp>
    </p:spTree>
    <p:extLst>
      <p:ext uri="{BB962C8B-B14F-4D97-AF65-F5344CB8AC3E}">
        <p14:creationId xmlns:p14="http://schemas.microsoft.com/office/powerpoint/2010/main" val="303915763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PSYOP: Psychological Operations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51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96441609"/>
              </p:ext>
            </p:extLst>
          </p:nvPr>
        </p:nvGraphicFramePr>
        <p:xfrm>
          <a:off x="457200" y="533400"/>
          <a:ext cx="8240652" cy="257556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a:t>
                      </a:r>
                      <a:r>
                        <a:rPr lang="en-US" sz="1100" b="1" kern="150" dirty="0" smtClean="0">
                          <a:solidFill>
                            <a:schemeClr val="tx1"/>
                          </a:solidFill>
                          <a:effectLst/>
                          <a:latin typeface="Cambria" pitchFamily="18" charset="0"/>
                        </a:rPr>
                        <a:t>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Group is doing PSYOP in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PSYOP</a:t>
                      </a:r>
                    </a:p>
                    <a:p>
                      <a:pPr>
                        <a:tabLst>
                          <a:tab pos="1258888" algn="l"/>
                        </a:tabLst>
                      </a:pPr>
                      <a:r>
                        <a:rPr lang="en-US" sz="1100" dirty="0" smtClean="0">
                          <a:latin typeface="Cambria" pitchFamily="18" charset="0"/>
                        </a:rPr>
                        <a:t>Min.</a:t>
                      </a:r>
                      <a:r>
                        <a:rPr lang="en-US" sz="1100" baseline="0" dirty="0" smtClean="0">
                          <a:latin typeface="Cambria" pitchFamily="18" charset="0"/>
                        </a:rPr>
                        <a:t> Security:	Low</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1/50,000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PSYOP</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0.1</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a:t>
                      </a:r>
                      <a:r>
                        <a:rPr lang="en-US" sz="1100" b="1" kern="150" dirty="0" smtClean="0">
                          <a:effectLst/>
                          <a:latin typeface="Cambria" pitchFamily="18" charset="0"/>
                        </a:rPr>
                        <a:t>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doing PSYOP</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endParaRPr lang="en-US" dirty="0"/>
                    </a:p>
                  </a:txBody>
                  <a:tcPr marL="61851" marR="61851" marT="0" marB="0"/>
                </a:tc>
                <a:tc gridSpan="2">
                  <a:txBody>
                    <a:bodyPr/>
                    <a:lstStyle/>
                    <a:p>
                      <a:endParaRPr lang="en-US" dirty="0"/>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XL+</a:t>
                      </a:r>
                      <a:endParaRPr lang="en-US" sz="1200" kern="150" dirty="0">
                        <a:effectLst/>
                        <a:latin typeface="Times New Roman"/>
                        <a:ea typeface="Times New Roman"/>
                        <a:cs typeface="Tahoma"/>
                      </a:endParaRPr>
                    </a:p>
                  </a:txBody>
                  <a:tcPr marL="68580" marR="68580"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 friend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a:t>
                      </a:r>
                      <a:r>
                        <a:rPr lang="en-US" sz="1100" b="1" i="0" kern="150" baseline="0" dirty="0" smtClean="0">
                          <a:effectLst/>
                          <a:latin typeface="Cambria" pitchFamily="18" charset="0"/>
                        </a:rPr>
                        <a:t>is </a:t>
                      </a:r>
                      <a:r>
                        <a:rPr lang="en-US" sz="1100" b="1" i="0" kern="150" baseline="0" dirty="0" smtClean="0">
                          <a:effectLst/>
                          <a:latin typeface="Cambria" pitchFamily="18" charset="0"/>
                        </a:rPr>
                        <a:t>an enemy </a:t>
                      </a:r>
                      <a:r>
                        <a:rPr lang="en-US" sz="1100" b="1" i="0" kern="150" baseline="0" dirty="0" smtClean="0">
                          <a:effectLst/>
                          <a:latin typeface="Cambria" pitchFamily="18" charset="0"/>
                        </a:rPr>
                        <a:t>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&lt; </a:t>
                      </a:r>
                      <a:r>
                        <a:rPr lang="en-US" sz="1100" b="0" i="0" kern="150" baseline="0" dirty="0" smtClean="0">
                          <a:effectLst/>
                          <a:latin typeface="Cambria" pitchFamily="18" charset="0"/>
                        </a:rPr>
                        <a:t>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r>
                        <a:rPr lang="en-US" sz="1100" kern="150" dirty="0" smtClean="0">
                          <a:effectLst/>
                          <a:latin typeface="Cambria"/>
                          <a:ea typeface="Times New Roman"/>
                          <a:cs typeface="Tahoma"/>
                        </a:rPr>
                        <a:t>+</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54815540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5.3  Organization Activities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Activities are assigned to an organization group by the group’s owning actor using the ASSIGN tactic.  Each activity has its own security requirement, which depends on the organization type (NGO, IGO, or Contractor).  Organization activities are a subset of the force Civil/Military Operation (CMO) activities.</a:t>
            </a:r>
          </a:p>
          <a:p>
            <a:pPr marL="0" indent="0">
              <a:buNone/>
            </a:pPr>
            <a:endParaRPr lang="en-US" dirty="0"/>
          </a:p>
          <a:p>
            <a:pPr marL="0" indent="0">
              <a:buNone/>
            </a:pPr>
            <a:r>
              <a:rPr lang="en-US" dirty="0" smtClean="0"/>
              <a:t>The organization activity model is governed by the </a:t>
            </a:r>
            <a:r>
              <a:rPr lang="en-US" dirty="0" smtClean="0">
                <a:latin typeface="Courier New" pitchFamily="49" charset="0"/>
                <a:cs typeface="Courier New" pitchFamily="49" charset="0"/>
              </a:rPr>
              <a:t>activity.ORG.*</a:t>
            </a:r>
            <a:r>
              <a:rPr lang="en-US" dirty="0" smtClean="0"/>
              <a:t> model parameters.  See the model parameter documentation in Athena’s help browser for more information.</a:t>
            </a:r>
          </a:p>
        </p:txBody>
      </p:sp>
      <p:sp>
        <p:nvSpPr>
          <p:cNvPr id="4" name="Date Placeholder 3"/>
          <p:cNvSpPr>
            <a:spLocks noGrp="1"/>
          </p:cNvSpPr>
          <p:nvPr>
            <p:ph type="dt" sz="half" idx="10"/>
          </p:nvPr>
        </p:nvSpPr>
        <p:spPr/>
        <p:txBody>
          <a:bodyPr/>
          <a:lstStyle/>
          <a:p>
            <a:fld id="{EB84477D-9278-4F3E-B675-DAB51E6138B4}" type="datetime1">
              <a:rPr lang="en-US" smtClean="0"/>
              <a:pPr/>
              <a:t>4/13/2012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52</a:t>
            </a:fld>
            <a:endParaRPr lang="en-US" dirty="0"/>
          </a:p>
        </p:txBody>
      </p:sp>
    </p:spTree>
    <p:extLst>
      <p:ext uri="{BB962C8B-B14F-4D97-AF65-F5344CB8AC3E}">
        <p14:creationId xmlns:p14="http://schemas.microsoft.com/office/powerpoint/2010/main" val="208665788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a:t>
            </a:r>
            <a:r>
              <a:rPr lang="en-US" sz="1400" dirty="0" smtClean="0"/>
              <a:t>Organization </a:t>
            </a:r>
            <a:r>
              <a:rPr lang="en-US" sz="1400" b="1" dirty="0" smtClean="0">
                <a:latin typeface="Arial" pitchFamily="34" charset="0"/>
                <a:cs typeface="Arial" pitchFamily="34" charset="0"/>
              </a:rPr>
              <a:t>Activity Situations, Activity Parameters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53</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481448863"/>
              </p:ext>
            </p:extLst>
          </p:nvPr>
        </p:nvGraphicFramePr>
        <p:xfrm>
          <a:off x="457200" y="609600"/>
          <a:ext cx="8229600" cy="1905000"/>
        </p:xfrm>
        <a:graphic>
          <a:graphicData uri="http://schemas.openxmlformats.org/drawingml/2006/table">
            <a:tbl>
              <a:tblPr>
                <a:tableStyleId>{5940675A-B579-460E-94D1-54222C63F5DA}</a:tableStyleId>
              </a:tblPr>
              <a:tblGrid>
                <a:gridCol w="1029773"/>
                <a:gridCol w="1810684"/>
                <a:gridCol w="789492"/>
                <a:gridCol w="1209983"/>
                <a:gridCol w="729422"/>
                <a:gridCol w="660771"/>
                <a:gridCol w="660771"/>
                <a:gridCol w="1338704"/>
              </a:tblGrid>
              <a:tr h="156754">
                <a:tc rowSpan="2">
                  <a:txBody>
                    <a:bodyPr/>
                    <a:lstStyle/>
                    <a:p>
                      <a:pPr marL="0" marR="0">
                        <a:spcBef>
                          <a:spcPts val="0"/>
                        </a:spcBef>
                        <a:spcAft>
                          <a:spcPts val="0"/>
                        </a:spcAft>
                      </a:pPr>
                      <a:r>
                        <a:rPr lang="en-US" sz="1000" b="1" kern="150" dirty="0">
                          <a:effectLst/>
                          <a:latin typeface="Cambria" pitchFamily="18" charset="0"/>
                        </a:rPr>
                        <a:t> </a:t>
                      </a:r>
                    </a:p>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61786" marR="61786" marT="0" marB="0">
                    <a:solidFill>
                      <a:srgbClr val="00B0F0"/>
                    </a:solidFill>
                  </a:tcPr>
                </a:tc>
                <a:tc rowSpan="2">
                  <a:txBody>
                    <a:bodyPr/>
                    <a:lstStyle/>
                    <a:p>
                      <a:pPr marL="0" marR="0">
                        <a:spcBef>
                          <a:spcPts val="0"/>
                        </a:spcBef>
                        <a:spcAft>
                          <a:spcPts val="0"/>
                        </a:spcAft>
                      </a:pPr>
                      <a:r>
                        <a:rPr lang="en-US" sz="1000" b="1" kern="150">
                          <a:effectLst/>
                          <a:latin typeface="Cambria" pitchFamily="18" charset="0"/>
                        </a:rPr>
                        <a:t> </a:t>
                      </a:r>
                    </a:p>
                    <a:p>
                      <a:pPr marL="0" marR="0">
                        <a:spcBef>
                          <a:spcPts val="0"/>
                        </a:spcBef>
                        <a:spcAft>
                          <a:spcPts val="0"/>
                        </a:spcAft>
                      </a:pPr>
                      <a:r>
                        <a:rPr lang="en-US" sz="1000" b="1" kern="150">
                          <a:effectLst/>
                          <a:latin typeface="Cambria" pitchFamily="18" charset="0"/>
                        </a:rPr>
                        <a:t>Abstract Activity</a:t>
                      </a:r>
                      <a:endParaRPr lang="en-US" sz="1000" b="1" kern="150">
                        <a:effectLst/>
                        <a:latin typeface="Cambria" pitchFamily="18" charset="0"/>
                        <a:ea typeface="Times New Roman"/>
                        <a:cs typeface="Tahoma"/>
                      </a:endParaRPr>
                    </a:p>
                  </a:txBody>
                  <a:tcPr marL="61786" marR="61786" marT="0" marB="0">
                    <a:solidFill>
                      <a:srgbClr val="00B0F0"/>
                    </a:solidFill>
                  </a:tcPr>
                </a:tc>
                <a:tc rowSpan="2">
                  <a:txBody>
                    <a:bodyPr/>
                    <a:lstStyle/>
                    <a:p>
                      <a:pPr marL="0" marR="0" algn="ctr">
                        <a:spcBef>
                          <a:spcPts val="0"/>
                        </a:spcBef>
                        <a:spcAft>
                          <a:spcPts val="0"/>
                        </a:spcAft>
                        <a:tabLst>
                          <a:tab pos="128270" algn="l"/>
                          <a:tab pos="474980" algn="ctr"/>
                        </a:tabLst>
                      </a:pPr>
                      <a:r>
                        <a:rPr lang="en-US" sz="1000" b="1" kern="150">
                          <a:effectLst/>
                          <a:latin typeface="Cambria" pitchFamily="18" charset="0"/>
                        </a:rPr>
                        <a:t>2/3rds</a:t>
                      </a:r>
                    </a:p>
                    <a:p>
                      <a:pPr marL="0" marR="0" algn="ctr">
                        <a:spcBef>
                          <a:spcPts val="0"/>
                        </a:spcBef>
                        <a:spcAft>
                          <a:spcPts val="0"/>
                        </a:spcAft>
                        <a:tabLst>
                          <a:tab pos="128270" algn="l"/>
                          <a:tab pos="474980" algn="ctr"/>
                        </a:tabLst>
                      </a:pPr>
                      <a:r>
                        <a:rPr lang="en-US" sz="1000" b="1" kern="150">
                          <a:effectLst/>
                          <a:latin typeface="Cambria" pitchFamily="18" charset="0"/>
                        </a:rPr>
                        <a:t>Coverage</a:t>
                      </a:r>
                      <a:endParaRPr lang="en-US" sz="1000" b="1" kern="150">
                        <a:effectLst/>
                        <a:latin typeface="Cambria" pitchFamily="18" charset="0"/>
                        <a:ea typeface="Times New Roman"/>
                        <a:cs typeface="Tahoma"/>
                      </a:endParaRPr>
                    </a:p>
                  </a:txBody>
                  <a:tcPr marL="61786" marR="61786" marT="0" marB="0">
                    <a:solidFill>
                      <a:srgbClr val="00B0F0"/>
                    </a:solidFill>
                  </a:tcPr>
                </a:tc>
                <a:tc rowSpan="2">
                  <a:txBody>
                    <a:bodyPr/>
                    <a:lstStyle/>
                    <a:p>
                      <a:pPr marL="0" marR="0" algn="ctr">
                        <a:spcBef>
                          <a:spcPts val="0"/>
                        </a:spcBef>
                        <a:spcAft>
                          <a:spcPts val="0"/>
                        </a:spcAft>
                      </a:pPr>
                      <a:r>
                        <a:rPr lang="en-US" sz="1000" b="1" kern="150">
                          <a:effectLst/>
                          <a:latin typeface="Cambria" pitchFamily="18" charset="0"/>
                        </a:rPr>
                        <a:t> </a:t>
                      </a:r>
                    </a:p>
                    <a:p>
                      <a:pPr marL="0" marR="0" algn="ctr">
                        <a:spcBef>
                          <a:spcPts val="0"/>
                        </a:spcBef>
                        <a:spcAft>
                          <a:spcPts val="0"/>
                        </a:spcAft>
                      </a:pPr>
                      <a:r>
                        <a:rPr lang="en-US" sz="1000" b="1" kern="150">
                          <a:effectLst/>
                          <a:latin typeface="Cambria" pitchFamily="18" charset="0"/>
                        </a:rPr>
                        <a:t>Shifts</a:t>
                      </a:r>
                      <a:endParaRPr lang="en-US" sz="1000" b="1" kern="150">
                        <a:effectLst/>
                        <a:latin typeface="Cambria" pitchFamily="18" charset="0"/>
                        <a:ea typeface="Times New Roman"/>
                        <a:cs typeface="Tahoma"/>
                      </a:endParaRPr>
                    </a:p>
                  </a:txBody>
                  <a:tcPr marL="61786" marR="61786" marT="0" marB="0">
                    <a:solidFill>
                      <a:srgbClr val="00B0F0"/>
                    </a:solidFill>
                  </a:tcPr>
                </a:tc>
                <a:tc gridSpan="3">
                  <a:txBody>
                    <a:bodyPr/>
                    <a:lstStyle/>
                    <a:p>
                      <a:pPr marL="0" marR="0" algn="ctr">
                        <a:spcBef>
                          <a:spcPts val="0"/>
                        </a:spcBef>
                        <a:spcAft>
                          <a:spcPts val="0"/>
                        </a:spcAft>
                      </a:pPr>
                      <a:r>
                        <a:rPr lang="en-US" sz="1000" b="1" i="0" kern="150" dirty="0">
                          <a:effectLst/>
                          <a:latin typeface="Cambria" pitchFamily="18" charset="0"/>
                        </a:rPr>
                        <a:t>Minimum </a:t>
                      </a:r>
                      <a:r>
                        <a:rPr lang="en-US" sz="1000" b="1" i="0" kern="150" dirty="0" smtClean="0">
                          <a:effectLst/>
                          <a:latin typeface="Cambria" pitchFamily="18" charset="0"/>
                        </a:rPr>
                        <a:t>Security</a:t>
                      </a:r>
                      <a:endParaRPr lang="en-US" sz="1000" b="1" i="0" kern="150" dirty="0">
                        <a:effectLst/>
                        <a:latin typeface="Cambria" pitchFamily="18" charset="0"/>
                        <a:ea typeface="Times New Roman"/>
                        <a:cs typeface="Tahoma"/>
                      </a:endParaRPr>
                    </a:p>
                  </a:txBody>
                  <a:tcPr marL="61786" marR="61786" marT="0" marB="0">
                    <a:solidFill>
                      <a:srgbClr val="00B0F0"/>
                    </a:solidFill>
                  </a:tcPr>
                </a:tc>
                <a:tc hMerge="1">
                  <a:txBody>
                    <a:bodyPr/>
                    <a:lstStyle/>
                    <a:p>
                      <a:endParaRPr lang="en-US"/>
                    </a:p>
                  </a:txBody>
                  <a:tcPr/>
                </a:tc>
                <a:tc hMerge="1">
                  <a:txBody>
                    <a:bodyPr/>
                    <a:lstStyle/>
                    <a:p>
                      <a:endParaRPr lang="en-US"/>
                    </a:p>
                  </a:txBody>
                  <a:tcPr/>
                </a:tc>
                <a:tc rowSpan="2">
                  <a:txBody>
                    <a:bodyPr/>
                    <a:lstStyle/>
                    <a:p>
                      <a:pPr marL="0" marR="0" algn="ctr">
                        <a:spcBef>
                          <a:spcPts val="0"/>
                        </a:spcBef>
                        <a:spcAft>
                          <a:spcPts val="0"/>
                        </a:spcAft>
                      </a:pPr>
                      <a:r>
                        <a:rPr lang="en-US" sz="1000" b="1" kern="150" dirty="0">
                          <a:effectLst/>
                          <a:latin typeface="Cambria" pitchFamily="18" charset="0"/>
                        </a:rPr>
                        <a:t> </a:t>
                      </a:r>
                    </a:p>
                    <a:p>
                      <a:pPr marL="0" marR="0" algn="ctr">
                        <a:spcBef>
                          <a:spcPts val="0"/>
                        </a:spcBef>
                        <a:spcAft>
                          <a:spcPts val="0"/>
                        </a:spcAft>
                      </a:pPr>
                      <a:r>
                        <a:rPr lang="en-US" sz="1000" b="1" kern="150" dirty="0">
                          <a:effectLst/>
                          <a:latin typeface="Cambria" pitchFamily="18" charset="0"/>
                        </a:rPr>
                        <a:t>Cause</a:t>
                      </a:r>
                      <a:endParaRPr lang="en-US" sz="1000" b="1" kern="150" dirty="0">
                        <a:effectLst/>
                        <a:latin typeface="Cambria" pitchFamily="18" charset="0"/>
                        <a:ea typeface="Times New Roman"/>
                        <a:cs typeface="Tahoma"/>
                      </a:endParaRPr>
                    </a:p>
                  </a:txBody>
                  <a:tcPr marL="61786" marR="61786" marT="0" marB="0">
                    <a:solidFill>
                      <a:srgbClr val="00B0F0"/>
                    </a:solidFill>
                  </a:tcPr>
                </a:tc>
              </a:tr>
              <a:tr h="156182">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b="1" kern="150" dirty="0">
                          <a:effectLst/>
                          <a:latin typeface="Cambria" pitchFamily="18" charset="0"/>
                        </a:rPr>
                        <a:t>NGO</a:t>
                      </a:r>
                      <a:endParaRPr lang="en-US" sz="10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IGO</a:t>
                      </a:r>
                      <a:endParaRPr lang="en-US" sz="10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CTR</a:t>
                      </a:r>
                      <a:endParaRPr lang="en-US" sz="1000" b="1" kern="150" dirty="0">
                        <a:effectLst/>
                        <a:latin typeface="Cambria" pitchFamily="18" charset="0"/>
                        <a:ea typeface="Times New Roman"/>
                        <a:cs typeface="Tahoma"/>
                      </a:endParaRPr>
                    </a:p>
                  </a:txBody>
                  <a:tcPr marL="61786" marR="61786" marT="0" marB="0">
                    <a:solidFill>
                      <a:srgbClr val="00B0F0"/>
                    </a:solidFill>
                  </a:tcPr>
                </a:tc>
                <a:tc vMerge="1">
                  <a:txBody>
                    <a:bodyPr/>
                    <a:lstStyle/>
                    <a:p>
                      <a:endParaRPr lang="en-US" dirty="0"/>
                    </a:p>
                  </a:txBody>
                  <a:tcPr/>
                </a:tc>
              </a:tr>
              <a:tr h="220464">
                <a:tc>
                  <a:txBody>
                    <a:bodyPr/>
                    <a:lstStyle/>
                    <a:p>
                      <a:pPr marL="0" marR="0">
                        <a:spcBef>
                          <a:spcPts val="0"/>
                        </a:spcBef>
                        <a:spcAft>
                          <a:spcPts val="0"/>
                        </a:spcAft>
                      </a:pPr>
                      <a:r>
                        <a:rPr lang="en-US" sz="1000" kern="150" dirty="0">
                          <a:effectLst/>
                          <a:latin typeface="Cambria" pitchFamily="18" charset="0"/>
                        </a:rPr>
                        <a:t>ORGCONST</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CMO_CONSTRUCTION</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ORGCONST</a:t>
                      </a:r>
                      <a:endParaRPr lang="en-US" sz="1000" kern="150">
                        <a:effectLst/>
                        <a:latin typeface="Cambria" pitchFamily="18" charset="0"/>
                        <a:ea typeface="Times New Roman"/>
                        <a:cs typeface="Tahoma"/>
                      </a:endParaRPr>
                    </a:p>
                  </a:txBody>
                  <a:tcPr marL="61786" marR="61786" marT="0" marB="0"/>
                </a:tc>
              </a:tr>
              <a:tr h="228600">
                <a:tc>
                  <a:txBody>
                    <a:bodyPr/>
                    <a:lstStyle/>
                    <a:p>
                      <a:pPr marL="0" marR="0">
                        <a:spcBef>
                          <a:spcPts val="0"/>
                        </a:spcBef>
                        <a:spcAft>
                          <a:spcPts val="0"/>
                        </a:spcAft>
                      </a:pPr>
                      <a:r>
                        <a:rPr lang="en-US" sz="1000" kern="150" dirty="0">
                          <a:effectLst/>
                          <a:latin typeface="Cambria" pitchFamily="18" charset="0"/>
                        </a:rPr>
                        <a:t>ORGEDU</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CMO_EDUCATION</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ORGEDU</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ORGEMP</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CMO_EMPLOYMENT</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20/1000</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ORGEMP</a:t>
                      </a:r>
                      <a:endParaRPr lang="en-US" sz="1000" kern="150">
                        <a:effectLst/>
                        <a:latin typeface="Cambria" pitchFamily="18" charset="0"/>
                        <a:ea typeface="Times New Roman"/>
                        <a:cs typeface="Tahoma"/>
                      </a:endParaRPr>
                    </a:p>
                  </a:txBody>
                  <a:tcPr marL="61786" marR="61786" marT="0" marB="0"/>
                </a:tc>
              </a:tr>
              <a:tr h="228600">
                <a:tc>
                  <a:txBody>
                    <a:bodyPr/>
                    <a:lstStyle/>
                    <a:p>
                      <a:pPr marL="0" marR="0">
                        <a:spcBef>
                          <a:spcPts val="0"/>
                        </a:spcBef>
                        <a:spcAft>
                          <a:spcPts val="0"/>
                        </a:spcAft>
                      </a:pPr>
                      <a:r>
                        <a:rPr lang="en-US" sz="1000" kern="150">
                          <a:effectLst/>
                          <a:latin typeface="Cambria" pitchFamily="18" charset="0"/>
                        </a:rPr>
                        <a:t>ORGIND</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CMO_INDUSTRY</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20/1000</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Medium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ORGIND</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ORGINF</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CMO_INFRASTRUCTURE</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20/1000</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ORGINF</a:t>
                      </a:r>
                      <a:endParaRPr lang="en-US" sz="1000" kern="150" dirty="0">
                        <a:effectLst/>
                        <a:latin typeface="Cambria" pitchFamily="18" charset="0"/>
                        <a:ea typeface="Times New Roman"/>
                        <a:cs typeface="Tahoma"/>
                      </a:endParaRPr>
                    </a:p>
                  </a:txBody>
                  <a:tcPr marL="61786" marR="61786" marT="0" marB="0"/>
                </a:tc>
              </a:tr>
              <a:tr h="228600">
                <a:tc>
                  <a:txBody>
                    <a:bodyPr/>
                    <a:lstStyle/>
                    <a:p>
                      <a:pPr marL="0" marR="0">
                        <a:spcBef>
                          <a:spcPts val="0"/>
                        </a:spcBef>
                        <a:spcAft>
                          <a:spcPts val="0"/>
                        </a:spcAft>
                      </a:pPr>
                      <a:r>
                        <a:rPr lang="en-US" sz="1000" kern="150">
                          <a:effectLst/>
                          <a:latin typeface="Cambria" pitchFamily="18" charset="0"/>
                        </a:rPr>
                        <a:t>ORGMED</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CMO_HEALTHCARE</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Medium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ORGMED</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ORGOTHER</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CMO_OTHER</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ORGOTHER</a:t>
                      </a:r>
                      <a:endParaRPr lang="en-US" sz="1000" kern="150" dirty="0">
                        <a:effectLst/>
                        <a:latin typeface="Cambria" pitchFamily="18" charset="0"/>
                        <a:ea typeface="Times New Roman"/>
                        <a:cs typeface="Tahoma"/>
                      </a:endParaRPr>
                    </a:p>
                  </a:txBody>
                  <a:tcPr marL="61786" marR="61786" marT="0" marB="0"/>
                </a:tc>
              </a:tr>
            </a:tbl>
          </a:graphicData>
        </a:graphic>
      </p:graphicFrame>
    </p:spTree>
    <p:extLst>
      <p:ext uri="{BB962C8B-B14F-4D97-AF65-F5344CB8AC3E}">
        <p14:creationId xmlns:p14="http://schemas.microsoft.com/office/powerpoint/2010/main" val="413996794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Organization Activity Situations, Attitude Effects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54</a:t>
            </a:fld>
            <a:endParaRPr lang="en-US" sz="1100" dirty="0">
              <a:solidFill>
                <a:schemeClr val="tx1"/>
              </a:solidFill>
              <a:latin typeface="Cambria" pitchFamily="18" charset="0"/>
              <a:cs typeface="Arial" pitchFamily="34" charset="0"/>
            </a:endParaRPr>
          </a:p>
        </p:txBody>
      </p:sp>
      <p:sp>
        <p:nvSpPr>
          <p:cNvPr id="8" name="Rectangle 1"/>
          <p:cNvSpPr>
            <a:spLocks noChangeArrowheads="1"/>
          </p:cNvSpPr>
          <p:nvPr/>
        </p:nvSpPr>
        <p:spPr bwMode="auto">
          <a:xfrm>
            <a:off x="1398588"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609040112"/>
              </p:ext>
            </p:extLst>
          </p:nvPr>
        </p:nvGraphicFramePr>
        <p:xfrm>
          <a:off x="457200" y="609600"/>
          <a:ext cx="8229600" cy="2057400"/>
        </p:xfrm>
        <a:graphic>
          <a:graphicData uri="http://schemas.openxmlformats.org/drawingml/2006/table">
            <a:tbl>
              <a:tblPr>
                <a:tableStyleId>{5940675A-B579-460E-94D1-54222C63F5DA}</a:tableStyleId>
              </a:tblPr>
              <a:tblGrid>
                <a:gridCol w="838200"/>
                <a:gridCol w="381000"/>
                <a:gridCol w="381000"/>
                <a:gridCol w="1657350"/>
                <a:gridCol w="1657350"/>
                <a:gridCol w="1657350"/>
                <a:gridCol w="1657350"/>
              </a:tblGrid>
              <a:tr h="151191">
                <a:tc rowSpan="2">
                  <a:txBody>
                    <a:bodyPr/>
                    <a:lstStyle/>
                    <a:p>
                      <a:pPr marL="0" marR="0">
                        <a:spcBef>
                          <a:spcPts val="0"/>
                        </a:spcBef>
                        <a:spcAft>
                          <a:spcPts val="0"/>
                        </a:spcAft>
                      </a:pPr>
                      <a:r>
                        <a:rPr lang="en-US" sz="1000" b="1" kern="150" dirty="0">
                          <a:effectLst/>
                          <a:latin typeface="Cambria" pitchFamily="18" charset="0"/>
                        </a:rPr>
                        <a:t> </a:t>
                      </a:r>
                    </a:p>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61851" marR="61851" marT="0" marB="0">
                    <a:solidFill>
                      <a:srgbClr val="00B0F0"/>
                    </a:solidFill>
                  </a:tcPr>
                </a:tc>
                <a:tc gridSpan="6">
                  <a:txBody>
                    <a:bodyPr/>
                    <a:lstStyle/>
                    <a:p>
                      <a:pPr marL="0" marR="0" algn="ctr">
                        <a:spcBef>
                          <a:spcPts val="0"/>
                        </a:spcBef>
                        <a:spcAft>
                          <a:spcPts val="0"/>
                        </a:spcAft>
                      </a:pPr>
                      <a:r>
                        <a:rPr lang="en-US" sz="1000" b="1" kern="150" dirty="0">
                          <a:effectLst/>
                          <a:latin typeface="Cambria" pitchFamily="18" charset="0"/>
                        </a:rPr>
                        <a:t>Civilian Effects</a:t>
                      </a:r>
                      <a:endParaRPr lang="en-US" sz="1000" b="1" kern="150" dirty="0">
                        <a:effectLst/>
                        <a:latin typeface="Cambria" pitchFamily="18" charset="0"/>
                        <a:ea typeface="Times New Roman"/>
                        <a:cs typeface="Tahoma"/>
                      </a:endParaRPr>
                    </a:p>
                  </a:txBody>
                  <a:tcPr marL="61851" marR="61851" marT="0" marB="0">
                    <a:solidFill>
                      <a:srgbClr val="00B0F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51191">
                <a:tc vMerge="1">
                  <a:txBody>
                    <a:bodyPr/>
                    <a:lstStyle/>
                    <a:p>
                      <a:endParaRPr lang="en-US"/>
                    </a:p>
                  </a:txBody>
                  <a:tcPr/>
                </a:tc>
                <a:tc>
                  <a:txBody>
                    <a:bodyPr/>
                    <a:lstStyle/>
                    <a:p>
                      <a:pPr marL="0" marR="0" algn="ctr">
                        <a:spcBef>
                          <a:spcPts val="0"/>
                        </a:spcBef>
                        <a:spcAft>
                          <a:spcPts val="0"/>
                        </a:spcAft>
                      </a:pPr>
                      <a:r>
                        <a:rPr lang="en-US" sz="1000" b="1" kern="150" dirty="0">
                          <a:effectLst/>
                          <a:latin typeface="Cambria" pitchFamily="18" charset="0"/>
                        </a:rPr>
                        <a:t>p</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AUT</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SFT</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CUL</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000" b="1" kern="150" dirty="0">
                        <a:effectLst/>
                        <a:latin typeface="Cambria" pitchFamily="18" charset="0"/>
                        <a:ea typeface="Times New Roman"/>
                        <a:cs typeface="Tahoma"/>
                      </a:endParaRPr>
                    </a:p>
                  </a:txBody>
                  <a:tcPr marL="61851" marR="61851" marT="0" marB="0">
                    <a:solidFill>
                      <a:srgbClr val="00B0F0"/>
                    </a:solidFill>
                  </a:tcPr>
                </a:tc>
              </a:tr>
              <a:tr h="228600">
                <a:tc>
                  <a:txBody>
                    <a:bodyPr/>
                    <a:lstStyle/>
                    <a:p>
                      <a:pPr marL="0" marR="0">
                        <a:spcBef>
                          <a:spcPts val="0"/>
                        </a:spcBef>
                        <a:spcAft>
                          <a:spcPts val="0"/>
                        </a:spcAft>
                      </a:pPr>
                      <a:r>
                        <a:rPr lang="en-US" sz="1000" kern="150" dirty="0">
                          <a:effectLst/>
                          <a:latin typeface="Cambria" pitchFamily="18" charset="0"/>
                        </a:rPr>
                        <a:t>ORGCONST</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0.75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XS+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tc>
              </a:tr>
              <a:tr h="228600">
                <a:tc>
                  <a:txBody>
                    <a:bodyPr/>
                    <a:lstStyle/>
                    <a:p>
                      <a:pPr marL="0" marR="0">
                        <a:spcBef>
                          <a:spcPts val="0"/>
                        </a:spcBef>
                        <a:spcAft>
                          <a:spcPts val="0"/>
                        </a:spcAft>
                      </a:pPr>
                      <a:r>
                        <a:rPr lang="en-US" sz="1000" kern="150">
                          <a:effectLst/>
                          <a:latin typeface="Cambria" pitchFamily="18" charset="0"/>
                        </a:rPr>
                        <a:t>ORGEDU</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0.75</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0.5</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ORGEMP</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0.75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tc>
              </a:tr>
              <a:tr h="228600">
                <a:tc>
                  <a:txBody>
                    <a:bodyPr/>
                    <a:lstStyle/>
                    <a:p>
                      <a:pPr marL="0" marR="0">
                        <a:spcBef>
                          <a:spcPts val="0"/>
                        </a:spcBef>
                        <a:spcAft>
                          <a:spcPts val="0"/>
                        </a:spcAft>
                      </a:pPr>
                      <a:r>
                        <a:rPr lang="en-US" sz="1000" kern="150">
                          <a:effectLst/>
                          <a:latin typeface="Cambria" pitchFamily="18" charset="0"/>
                        </a:rPr>
                        <a:t>ORGIND</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ORGINF</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61851" marR="61851" marT="0" marB="0"/>
                </a:tc>
              </a:tr>
              <a:tr h="228600">
                <a:tc>
                  <a:txBody>
                    <a:bodyPr/>
                    <a:lstStyle/>
                    <a:p>
                      <a:pPr marL="0" marR="0">
                        <a:spcBef>
                          <a:spcPts val="0"/>
                        </a:spcBef>
                        <a:spcAft>
                          <a:spcPts val="0"/>
                        </a:spcAft>
                      </a:pPr>
                      <a:r>
                        <a:rPr lang="en-US" sz="1000" kern="150">
                          <a:effectLst/>
                          <a:latin typeface="Cambria" pitchFamily="18" charset="0"/>
                        </a:rPr>
                        <a:t>ORGMED</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ORGOTHER</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0.1</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XS+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tc>
              </a:tr>
              <a:tr h="151191">
                <a:tc>
                  <a:txBody>
                    <a:bodyPr/>
                    <a:lstStyle/>
                    <a:p>
                      <a:pPr marL="0" marR="0">
                        <a:spcBef>
                          <a:spcPts val="0"/>
                        </a:spcBef>
                        <a:spcAft>
                          <a:spcPts val="0"/>
                        </a:spcAft>
                      </a:pPr>
                      <a:r>
                        <a:rPr lang="en-US" sz="1000" b="1" kern="150">
                          <a:effectLst/>
                          <a:latin typeface="Cambria" pitchFamily="18" charset="0"/>
                        </a:rPr>
                        <a:t>Modifiers</a:t>
                      </a:r>
                      <a:endParaRPr lang="en-US" sz="1000" b="1" kern="150">
                        <a:effectLst/>
                        <a:latin typeface="Cambria" pitchFamily="18" charset="0"/>
                        <a:ea typeface="Times New Roman"/>
                        <a:cs typeface="Tahoma"/>
                      </a:endParaRPr>
                    </a:p>
                  </a:txBody>
                  <a:tcPr marL="61851" marR="61851" marT="0" marB="0">
                    <a:solidFill>
                      <a:srgbClr val="00B0F0"/>
                    </a:solidFill>
                  </a:tcPr>
                </a:tc>
                <a:tc gridSpan="6">
                  <a:txBody>
                    <a:bodyPr/>
                    <a:lstStyle/>
                    <a:p>
                      <a:pPr marL="0" marR="0" algn="ctr">
                        <a:spcBef>
                          <a:spcPts val="0"/>
                        </a:spcBef>
                        <a:spcAft>
                          <a:spcPts val="0"/>
                        </a:spcAft>
                      </a:pPr>
                      <a:r>
                        <a:rPr lang="en-US" sz="1000" b="1" kern="150" dirty="0">
                          <a:effectLst/>
                          <a:latin typeface="Cambria" pitchFamily="18" charset="0"/>
                        </a:rPr>
                        <a:t>+1 stop if mitigates abstract situation</a:t>
                      </a:r>
                      <a:endParaRPr lang="en-US" sz="1000" b="1" kern="150" dirty="0">
                        <a:effectLst/>
                        <a:latin typeface="Cambria" pitchFamily="18" charset="0"/>
                        <a:ea typeface="Times New Roman"/>
                        <a:cs typeface="Tahoma"/>
                      </a:endParaRPr>
                    </a:p>
                  </a:txBody>
                  <a:tcPr marL="61851" marR="61851" marT="0" marB="0">
                    <a:solidFill>
                      <a:srgbClr val="00B0F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416057732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CONST: CMO—Construction,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55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169038765"/>
              </p:ext>
            </p:extLst>
          </p:nvPr>
        </p:nvGraphicFramePr>
        <p:xfrm>
          <a:off x="443177" y="533400"/>
          <a:ext cx="8243622" cy="219456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a:t>
                      </a:r>
                      <a:r>
                        <a:rPr lang="en-US" sz="1100" b="1" kern="150" dirty="0" smtClean="0">
                          <a:solidFill>
                            <a:schemeClr val="tx1"/>
                          </a:solidFill>
                          <a:effectLst/>
                          <a:latin typeface="Cambria" pitchFamily="18" charset="0"/>
                        </a:rPr>
                        <a:t>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Group is doing construction work </a:t>
                      </a:r>
                      <a:r>
                        <a:rPr lang="en-US" sz="1100" kern="150" baseline="0" dirty="0" smtClean="0">
                          <a:solidFill>
                            <a:schemeClr val="tx1"/>
                          </a:solidFill>
                          <a:effectLst/>
                          <a:latin typeface="Cambria" pitchFamily="18" charset="0"/>
                        </a:rPr>
                        <a:t>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CMO_CONSTRUCTION</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ORGCONST</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0.75</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BADFOOD, BADWATER, COMMOUT, CULSITE, DISASTER, DISEASE, EPIDEMIC, FOODSHRT, FUELSHRT, GARBAGE, INDSPILL, MINEFIELD, NOWATER, ORDNANCE, PIPELINE, POWEROUT, REFINERY, RELSITE,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a:t>
                      </a:r>
                      <a:r>
                        <a:rPr lang="en-US" sz="1100" b="1" kern="150" dirty="0" smtClean="0">
                          <a:effectLst/>
                          <a:latin typeface="Cambria" pitchFamily="18" charset="0"/>
                        </a:rPr>
                        <a:t>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doing construction work</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34524212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EDU: CMO—Education,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56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537586374"/>
              </p:ext>
            </p:extLst>
          </p:nvPr>
        </p:nvGraphicFramePr>
        <p:xfrm>
          <a:off x="443177" y="533400"/>
          <a:ext cx="8243622" cy="179832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a:t>
                      </a:r>
                      <a:r>
                        <a:rPr lang="en-US" sz="1100" b="1" kern="150" dirty="0" smtClean="0">
                          <a:solidFill>
                            <a:schemeClr val="tx1"/>
                          </a:solidFill>
                          <a:effectLst/>
                          <a:latin typeface="Cambria" pitchFamily="18" charset="0"/>
                        </a:rPr>
                        <a:t>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Group is teaching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CMO_EDUCATION</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ORGEDU</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0.75</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a:t>
                      </a:r>
                      <a:r>
                        <a:rPr lang="en-US" sz="1100" b="1" kern="150" dirty="0" smtClean="0">
                          <a:effectLst/>
                          <a:latin typeface="Cambria" pitchFamily="18" charset="0"/>
                        </a:rPr>
                        <a:t>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teaching local civilians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67746248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EMP: CMO—Employment,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57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10389318"/>
              </p:ext>
            </p:extLst>
          </p:nvPr>
        </p:nvGraphicFramePr>
        <p:xfrm>
          <a:off x="443177" y="533400"/>
          <a:ext cx="8243622" cy="179832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a:t>
                      </a:r>
                      <a:r>
                        <a:rPr lang="en-US" sz="1100" b="1" kern="150" dirty="0" smtClean="0">
                          <a:solidFill>
                            <a:schemeClr val="tx1"/>
                          </a:solidFill>
                          <a:effectLst/>
                          <a:latin typeface="Cambria" pitchFamily="18" charset="0"/>
                        </a:rPr>
                        <a:t>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Group is employing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CMO_EMPLOYMENT</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ORGEMP</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0.75</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a:t>
                      </a:r>
                      <a:r>
                        <a:rPr lang="en-US" sz="1100" b="1" kern="150" dirty="0" smtClean="0">
                          <a:effectLst/>
                          <a:latin typeface="Cambria" pitchFamily="18" charset="0"/>
                        </a:rPr>
                        <a:t>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employing local civilians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87729741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IND: CMO—Industry,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58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158196196"/>
              </p:ext>
            </p:extLst>
          </p:nvPr>
        </p:nvGraphicFramePr>
        <p:xfrm>
          <a:off x="443177" y="533400"/>
          <a:ext cx="8243622" cy="204216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a:t>
                      </a:r>
                      <a:r>
                        <a:rPr lang="en-US" sz="1100" b="1" kern="150" dirty="0" smtClean="0">
                          <a:solidFill>
                            <a:schemeClr val="tx1"/>
                          </a:solidFill>
                          <a:effectLst/>
                          <a:latin typeface="Cambria" pitchFamily="18" charset="0"/>
                        </a:rPr>
                        <a:t>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Group is aiding local industry</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CMO_INDUSTRY</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ORGIND</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0.75</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COMMOUT, FOODSHRT, FUELSHRT, INDSPILL, NOWATER, PIPELINE, POWEROUT, REFINERY</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a:t>
                      </a:r>
                      <a:r>
                        <a:rPr lang="en-US" sz="1100" b="1" kern="150" dirty="0" smtClean="0">
                          <a:effectLst/>
                          <a:latin typeface="Cambria" pitchFamily="18" charset="0"/>
                        </a:rPr>
                        <a:t>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aiding industry</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63879888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INF: CMO—Infrastructure,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59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603308555"/>
              </p:ext>
            </p:extLst>
          </p:nvPr>
        </p:nvGraphicFramePr>
        <p:xfrm>
          <a:off x="443177" y="533400"/>
          <a:ext cx="8243622" cy="204216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a:t>
                      </a:r>
                      <a:r>
                        <a:rPr lang="en-US" sz="1100" b="1" kern="150" dirty="0" smtClean="0">
                          <a:solidFill>
                            <a:schemeClr val="tx1"/>
                          </a:solidFill>
                          <a:effectLst/>
                          <a:latin typeface="Cambria" pitchFamily="18" charset="0"/>
                        </a:rPr>
                        <a:t>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Group is improving local infrastructure</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CMO_INFRASTRUCTURE</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ORGINF</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0.75</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BADWATER, COMMOUT, NOWATER, POWEROUT,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a:t>
                      </a:r>
                      <a:r>
                        <a:rPr lang="en-US" sz="1100" b="1" kern="150" dirty="0" smtClean="0">
                          <a:effectLst/>
                          <a:latin typeface="Cambria" pitchFamily="18" charset="0"/>
                        </a:rPr>
                        <a:t>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improving infrastructure</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8966980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Environmental Situations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6</a:t>
            </a:fld>
            <a:endParaRPr lang="en-US" sz="1100" dirty="0">
              <a:solidFill>
                <a:schemeClr val="tx1"/>
              </a:solidFill>
              <a:latin typeface="Cambria" pitchFamily="18" charset="0"/>
              <a:cs typeface="Arial" pitchFamily="34"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431690739"/>
              </p:ext>
            </p:extLst>
          </p:nvPr>
        </p:nvGraphicFramePr>
        <p:xfrm>
          <a:off x="457200" y="533400"/>
          <a:ext cx="8229600" cy="5760720"/>
        </p:xfrm>
        <a:graphic>
          <a:graphicData uri="http://schemas.openxmlformats.org/drawingml/2006/table">
            <a:tbl>
              <a:tblPr>
                <a:tableStyleId>{5940675A-B579-460E-94D1-54222C63F5DA}</a:tableStyleId>
              </a:tblPr>
              <a:tblGrid>
                <a:gridCol w="914400"/>
                <a:gridCol w="762000"/>
                <a:gridCol w="381000"/>
                <a:gridCol w="304800"/>
                <a:gridCol w="762000"/>
                <a:gridCol w="457200"/>
                <a:gridCol w="1104900"/>
                <a:gridCol w="1181100"/>
                <a:gridCol w="1181100"/>
                <a:gridCol w="1181100"/>
              </a:tblGrid>
              <a:tr h="228600">
                <a:tc>
                  <a:txBody>
                    <a:bodyPr/>
                    <a:lstStyle/>
                    <a:p>
                      <a:pPr marL="0" marR="0">
                        <a:spcBef>
                          <a:spcPts val="0"/>
                        </a:spcBef>
                        <a:spcAft>
                          <a:spcPts val="0"/>
                        </a:spcAft>
                      </a:pPr>
                      <a:r>
                        <a:rPr lang="en-US" sz="1000" b="1" kern="150" dirty="0">
                          <a:effectLst/>
                          <a:latin typeface="Cambria" pitchFamily="18" charset="0"/>
                        </a:rPr>
                        <a:t>Rule Set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Cause</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p</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Effect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 </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SFT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CUL</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100" b="1" kern="150" dirty="0">
                        <a:effectLst/>
                        <a:latin typeface="Cambria" pitchFamily="18" charset="0"/>
                        <a:ea typeface="Times New Roman"/>
                        <a:cs typeface="Tahoma"/>
                      </a:endParaRPr>
                    </a:p>
                  </a:txBody>
                  <a:tcPr marL="61786" marR="61786" marT="0" marB="0">
                    <a:solidFill>
                      <a:srgbClr val="00B0F0"/>
                    </a:solidFill>
                  </a:tcPr>
                </a:tc>
              </a:tr>
              <a:tr h="151033">
                <a:tc rowSpan="3">
                  <a:txBody>
                    <a:bodyPr/>
                    <a:lstStyle/>
                    <a:p>
                      <a:pPr marL="0" marR="0">
                        <a:spcBef>
                          <a:spcPts val="0"/>
                        </a:spcBef>
                        <a:spcAft>
                          <a:spcPts val="0"/>
                        </a:spcAft>
                      </a:pPr>
                      <a:r>
                        <a:rPr lang="en-US" sz="1000" kern="150" dirty="0">
                          <a:effectLst/>
                          <a:latin typeface="Cambria" pitchFamily="18" charset="0"/>
                        </a:rPr>
                        <a:t>BADFOOD</a:t>
                      </a:r>
                      <a:endParaRPr lang="en-US" sz="11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a:effectLst/>
                          <a:latin typeface="Cambria" pitchFamily="18" charset="0"/>
                        </a:rPr>
                        <a:t>HUNGER</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L–</a:t>
                      </a:r>
                      <a:endParaRPr lang="en-US" sz="1100" kern="15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XXXS–</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L–</a:t>
                      </a:r>
                      <a:endParaRPr lang="en-US" sz="1100" kern="15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a:effectLst/>
                          <a:latin typeface="Cambria" pitchFamily="18" charset="0"/>
                        </a:rPr>
                        <a:t>BADWATER</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a:effectLst/>
                          <a:latin typeface="Cambria" pitchFamily="18" charset="0"/>
                        </a:rPr>
                        <a:t>THIRST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XXXS–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a:effectLst/>
                          <a:latin typeface="Cambria" pitchFamily="18" charset="0"/>
                        </a:rPr>
                        <a:t>COMMOUT</a:t>
                      </a:r>
                      <a:endParaRPr lang="en-US" sz="1100" kern="15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a:effectLst/>
                          <a:latin typeface="Cambria" pitchFamily="18" charset="0"/>
                        </a:rPr>
                        <a:t>COMMOUT</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a:effectLst/>
                          <a:latin typeface="Cambria" pitchFamily="18" charset="0"/>
                        </a:rPr>
                        <a:t>0.1</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S–</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XS–</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S–</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S–</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XXL+</a:t>
                      </a:r>
                      <a:endParaRPr lang="en-US" sz="1100" kern="15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a:effectLst/>
                          <a:latin typeface="Cambria" pitchFamily="18" charset="0"/>
                        </a:rPr>
                        <a:t>CULSITE</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a:effectLst/>
                          <a:latin typeface="Cambria" pitchFamily="18" charset="0"/>
                        </a:rPr>
                        <a:t>CULSITE</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a:effectLst/>
                          <a:latin typeface="Cambria" pitchFamily="18" charset="0"/>
                        </a:rPr>
                        <a:t>0.1</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XL–</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XXXS-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XL–</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M+</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XXXS+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a:effectLst/>
                          <a:latin typeface="Cambria" pitchFamily="18" charset="0"/>
                        </a:rPr>
                        <a:t>DISASTER</a:t>
                      </a:r>
                      <a:endParaRPr lang="en-US" sz="1100" kern="15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a:effectLst/>
                          <a:latin typeface="Cambria" pitchFamily="18" charset="0"/>
                        </a:rPr>
                        <a:t>DISASTER</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a:effectLst/>
                          <a:latin typeface="Cambria" pitchFamily="18" charset="0"/>
                        </a:rPr>
                        <a:t>0.0</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L–</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XL–</a:t>
                      </a:r>
                      <a:endParaRPr lang="en-US" sz="1100" kern="15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L–</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XL+</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a:effectLst/>
                          <a:latin typeface="Cambria" pitchFamily="18" charset="0"/>
                        </a:rPr>
                        <a:t>DISEASE</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a:effectLst/>
                          <a:latin typeface="Cambria" pitchFamily="18" charset="0"/>
                        </a:rPr>
                        <a:t>SICKNESS</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a:effectLst/>
                          <a:latin typeface="Cambria" pitchFamily="18" charset="0"/>
                        </a:rPr>
                        <a:t>0.25</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M–</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a:effectLst/>
                          <a:latin typeface="Cambria" pitchFamily="18" charset="0"/>
                        </a:rPr>
                        <a:t>EPIDEMIC</a:t>
                      </a:r>
                      <a:endParaRPr lang="en-US" sz="1100" kern="15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a:effectLst/>
                          <a:latin typeface="Cambria" pitchFamily="18" charset="0"/>
                        </a:rPr>
                        <a:t>SICKNESS</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a:effectLst/>
                          <a:latin typeface="Cambria" pitchFamily="18" charset="0"/>
                        </a:rPr>
                        <a:t>0.5</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0.2</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L–</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XXL–</a:t>
                      </a:r>
                      <a:endParaRPr lang="en-US" sz="1100" kern="15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XXL+</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a:effectLst/>
                          <a:latin typeface="Cambria" pitchFamily="18" charset="0"/>
                        </a:rPr>
                        <a:t>FOODSHRT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a:effectLst/>
                          <a:latin typeface="Cambria" pitchFamily="18" charset="0"/>
                        </a:rPr>
                        <a:t>HUNGER</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0.1</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60960">
                <a:tc rowSpan="3">
                  <a:txBody>
                    <a:bodyPr/>
                    <a:lstStyle/>
                    <a:p>
                      <a:r>
                        <a:rPr lang="en-US" sz="1000" dirty="0" smtClean="0">
                          <a:latin typeface="Cambria" pitchFamily="18" charset="0"/>
                        </a:rPr>
                        <a:t>FUELSHRT</a:t>
                      </a:r>
                      <a:endParaRPr lang="en-US" sz="1000" dirty="0">
                        <a:latin typeface="Cambria" pitchFamily="18" charset="0"/>
                      </a:endParaRPr>
                    </a:p>
                  </a:txBody>
                  <a:tcPr marL="61786" marR="61786" marT="0" marB="0"/>
                </a:tc>
                <a:tc rowSpan="3">
                  <a:txBody>
                    <a:bodyPr/>
                    <a:lstStyle/>
                    <a:p>
                      <a:r>
                        <a:rPr lang="en-US" sz="1000" dirty="0" smtClean="0">
                          <a:latin typeface="Cambria" pitchFamily="18" charset="0"/>
                        </a:rPr>
                        <a:t>FUELSHRT</a:t>
                      </a:r>
                      <a:endParaRPr lang="en-US" sz="1000" dirty="0">
                        <a:latin typeface="Cambria" pitchFamily="18" charset="0"/>
                      </a:endParaRPr>
                    </a:p>
                  </a:txBody>
                  <a:tcPr marL="61786" marR="61786" marT="0" marB="0"/>
                </a:tc>
                <a:tc rowSpan="3">
                  <a:txBody>
                    <a:bodyPr/>
                    <a:lstStyle/>
                    <a:p>
                      <a:pPr algn="ctr"/>
                      <a:r>
                        <a:rPr lang="en-US" sz="1000" dirty="0" smtClean="0">
                          <a:latin typeface="Cambria" pitchFamily="18" charset="0"/>
                        </a:rPr>
                        <a:t>0.1</a:t>
                      </a:r>
                      <a:endParaRPr lang="en-US" sz="1000" dirty="0">
                        <a:latin typeface="Cambria" pitchFamily="18" charset="0"/>
                      </a:endParaRPr>
                    </a:p>
                  </a:txBody>
                  <a:tcPr marL="61786" marR="61786" marT="0" marB="0"/>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91440">
                <a:tc rowSpan="3">
                  <a:txBody>
                    <a:bodyPr/>
                    <a:lstStyle/>
                    <a:p>
                      <a:r>
                        <a:rPr lang="en-US" sz="1000" dirty="0" smtClean="0">
                          <a:latin typeface="Cambria" pitchFamily="18" charset="0"/>
                        </a:rPr>
                        <a:t>GARBAGE</a:t>
                      </a:r>
                      <a:endParaRPr lang="en-US" sz="1000" dirty="0">
                        <a:latin typeface="Cambria" pitchFamily="18" charset="0"/>
                      </a:endParaRPr>
                    </a:p>
                  </a:txBody>
                  <a:tcPr marL="61786" marR="61786" marT="0" marB="0">
                    <a:solidFill>
                      <a:schemeClr val="accent5">
                        <a:lumMod val="40000"/>
                        <a:lumOff val="60000"/>
                      </a:schemeClr>
                    </a:solidFill>
                  </a:tcPr>
                </a:tc>
                <a:tc rowSpan="3">
                  <a:txBody>
                    <a:bodyPr/>
                    <a:lstStyle/>
                    <a:p>
                      <a:r>
                        <a:rPr lang="en-US" sz="1000" dirty="0" smtClean="0">
                          <a:latin typeface="Cambria" pitchFamily="18" charset="0"/>
                        </a:rPr>
                        <a:t>GARBAGE</a:t>
                      </a:r>
                      <a:endParaRPr lang="en-US" sz="1000" dirty="0">
                        <a:latin typeface="Cambria" pitchFamily="18" charset="0"/>
                      </a:endParaRPr>
                    </a:p>
                  </a:txBody>
                  <a:tcPr marL="61786" marR="61786" marT="0" marB="0">
                    <a:solidFill>
                      <a:schemeClr val="accent5">
                        <a:lumMod val="40000"/>
                        <a:lumOff val="60000"/>
                      </a:schemeClr>
                    </a:solidFill>
                  </a:tcPr>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solidFill>
                      <a:schemeClr val="accent5">
                        <a:lumMod val="40000"/>
                        <a:lumOff val="60000"/>
                      </a:schemeClr>
                    </a:solidFill>
                  </a:tcPr>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21920">
                <a:tc rowSpan="3">
                  <a:txBody>
                    <a:bodyPr/>
                    <a:lstStyle/>
                    <a:p>
                      <a:r>
                        <a:rPr lang="en-US" sz="1000" dirty="0" smtClean="0">
                          <a:latin typeface="Cambria" pitchFamily="18" charset="0"/>
                        </a:rPr>
                        <a:t>INDSPILL</a:t>
                      </a:r>
                      <a:endParaRPr lang="en-US" sz="1000" dirty="0">
                        <a:latin typeface="Cambria" pitchFamily="18" charset="0"/>
                      </a:endParaRPr>
                    </a:p>
                  </a:txBody>
                  <a:tcPr marL="61786" marR="61786" marT="0" marB="0"/>
                </a:tc>
                <a:tc rowSpan="3">
                  <a:txBody>
                    <a:bodyPr/>
                    <a:lstStyle/>
                    <a:p>
                      <a:r>
                        <a:rPr lang="en-US" sz="1000" dirty="0" smtClean="0">
                          <a:latin typeface="Cambria" pitchFamily="18" charset="0"/>
                        </a:rPr>
                        <a:t>INDSPILL</a:t>
                      </a:r>
                      <a:endParaRPr lang="en-US" sz="1000" dirty="0">
                        <a:latin typeface="Cambria" pitchFamily="18" charset="0"/>
                      </a:endParaRPr>
                    </a:p>
                  </a:txBody>
                  <a:tcPr marL="61786" marR="61786" marT="0" marB="0"/>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bl>
          </a:graphicData>
        </a:graphic>
      </p:graphicFrame>
    </p:spTree>
    <p:extLst>
      <p:ext uri="{BB962C8B-B14F-4D97-AF65-F5344CB8AC3E}">
        <p14:creationId xmlns:p14="http://schemas.microsoft.com/office/powerpoint/2010/main" val="184105495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MED: CMO—Health Care,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60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742866748"/>
              </p:ext>
            </p:extLst>
          </p:nvPr>
        </p:nvGraphicFramePr>
        <p:xfrm>
          <a:off x="443177" y="533400"/>
          <a:ext cx="8243622" cy="204216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a:t>
                      </a:r>
                      <a:r>
                        <a:rPr lang="en-US" sz="1100" b="1" kern="150" dirty="0" smtClean="0">
                          <a:solidFill>
                            <a:schemeClr val="tx1"/>
                          </a:solidFill>
                          <a:effectLst/>
                          <a:latin typeface="Cambria" pitchFamily="18" charset="0"/>
                        </a:rPr>
                        <a:t>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Group is improving local infrastructure</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CMO_HEALTHCARE</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ORGMED</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0.75</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DISASTER,</a:t>
                      </a:r>
                      <a:r>
                        <a:rPr lang="en-US" sz="1100" kern="150" baseline="0" dirty="0" smtClean="0">
                          <a:effectLst/>
                          <a:latin typeface="Cambria" pitchFamily="18" charset="0"/>
                          <a:ea typeface="Times New Roman"/>
                          <a:cs typeface="Tahoma"/>
                        </a:rPr>
                        <a:t> DISEASE, EPIDEMIC</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a:t>
                      </a:r>
                      <a:r>
                        <a:rPr lang="en-US" sz="1100" b="1" kern="150" dirty="0" smtClean="0">
                          <a:effectLst/>
                          <a:latin typeface="Cambria" pitchFamily="18" charset="0"/>
                        </a:rPr>
                        <a:t>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providing health care</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16003843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OTHER: CMO—Other,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61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744623300"/>
              </p:ext>
            </p:extLst>
          </p:nvPr>
        </p:nvGraphicFramePr>
        <p:xfrm>
          <a:off x="443177" y="533400"/>
          <a:ext cx="8243622" cy="219456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a:t>
                      </a:r>
                      <a:r>
                        <a:rPr lang="en-US" sz="1100" b="1" kern="150" dirty="0" smtClean="0">
                          <a:solidFill>
                            <a:schemeClr val="tx1"/>
                          </a:solidFill>
                          <a:effectLst/>
                          <a:latin typeface="Cambria" pitchFamily="18" charset="0"/>
                        </a:rPr>
                        <a:t>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Group is doing other CMO activities in a</a:t>
                      </a:r>
                      <a:r>
                        <a:rPr lang="en-US" sz="1100" kern="150" baseline="0" dirty="0" smtClean="0">
                          <a:solidFill>
                            <a:schemeClr val="tx1"/>
                          </a:solidFill>
                          <a:effectLst/>
                          <a:latin typeface="Cambria" pitchFamily="18" charset="0"/>
                        </a:rPr>
                        <a:t>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CMO_OTHER</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ORGOTHER</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0.75</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BADFOOD, BADWATER, COMMOUT, CULSITE,</a:t>
                      </a:r>
                      <a:r>
                        <a:rPr lang="en-US" sz="1100" kern="150" baseline="0" dirty="0" smtClean="0">
                          <a:effectLst/>
                          <a:latin typeface="Cambria" pitchFamily="18" charset="0"/>
                          <a:ea typeface="Times New Roman"/>
                          <a:cs typeface="Tahoma"/>
                        </a:rPr>
                        <a:t> </a:t>
                      </a:r>
                      <a:r>
                        <a:rPr lang="en-US" sz="1100" kern="150" dirty="0" smtClean="0">
                          <a:effectLst/>
                          <a:latin typeface="Cambria" pitchFamily="18" charset="0"/>
                          <a:ea typeface="Times New Roman"/>
                          <a:cs typeface="Tahoma"/>
                        </a:rPr>
                        <a:t>DISASTER, DISEASE, EPIDEMIC, FOODSHRT, FUELSHRT, GARBAGE, INDSPILL, MINEFIELD, NOWATER, ORDNANCE, PIPELINE, POWEROUT, REFINERY, RELSITE,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a:t>
                      </a:r>
                      <a:r>
                        <a:rPr lang="en-US" sz="1100" b="1" kern="150" dirty="0" smtClean="0">
                          <a:effectLst/>
                          <a:latin typeface="Cambria" pitchFamily="18" charset="0"/>
                        </a:rPr>
                        <a:t>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doing other CMO activities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  </a:t>
            </a:r>
            <a:r>
              <a:rPr lang="en-US" sz="1100" dirty="0" smtClean="0">
                <a:latin typeface="Cambria" pitchFamily="18" charset="0"/>
              </a:rPr>
              <a:t>Includes food distribution</a:t>
            </a:r>
            <a:endParaRPr lang="en-US" sz="1100" b="1" dirty="0">
              <a:latin typeface="Cambria" pitchFamily="18" charset="0"/>
            </a:endParaRPr>
          </a:p>
        </p:txBody>
      </p:sp>
    </p:spTree>
    <p:extLst>
      <p:ext uri="{BB962C8B-B14F-4D97-AF65-F5344CB8AC3E}">
        <p14:creationId xmlns:p14="http://schemas.microsoft.com/office/powerpoint/2010/main" val="39676747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Environmental Situations (continued)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7</a:t>
            </a:fld>
            <a:endParaRPr lang="en-US" sz="1100" dirty="0">
              <a:solidFill>
                <a:schemeClr val="tx1"/>
              </a:solidFill>
              <a:latin typeface="Cambria" pitchFamily="18" charset="0"/>
              <a:cs typeface="Arial" pitchFamily="34"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232602350"/>
              </p:ext>
            </p:extLst>
          </p:nvPr>
        </p:nvGraphicFramePr>
        <p:xfrm>
          <a:off x="457200" y="533400"/>
          <a:ext cx="8229600" cy="3886200"/>
        </p:xfrm>
        <a:graphic>
          <a:graphicData uri="http://schemas.openxmlformats.org/drawingml/2006/table">
            <a:tbl>
              <a:tblPr>
                <a:tableStyleId>{5940675A-B579-460E-94D1-54222C63F5DA}</a:tableStyleId>
              </a:tblPr>
              <a:tblGrid>
                <a:gridCol w="838200"/>
                <a:gridCol w="838200"/>
                <a:gridCol w="381000"/>
                <a:gridCol w="304800"/>
                <a:gridCol w="762000"/>
                <a:gridCol w="457200"/>
                <a:gridCol w="1104900"/>
                <a:gridCol w="1181100"/>
                <a:gridCol w="1181100"/>
                <a:gridCol w="1181100"/>
              </a:tblGrid>
              <a:tr h="228600">
                <a:tc>
                  <a:txBody>
                    <a:bodyPr/>
                    <a:lstStyle/>
                    <a:p>
                      <a:pPr marL="0" marR="0">
                        <a:spcBef>
                          <a:spcPts val="0"/>
                        </a:spcBef>
                        <a:spcAft>
                          <a:spcPts val="0"/>
                        </a:spcAft>
                      </a:pPr>
                      <a:r>
                        <a:rPr lang="en-US" sz="1000" b="1" kern="150" dirty="0">
                          <a:effectLst/>
                          <a:latin typeface="Cambria" pitchFamily="18" charset="0"/>
                        </a:rPr>
                        <a:t>Rule Set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Cause</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p</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Effect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 </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SFT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CUL</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100" b="1" kern="150" dirty="0">
                        <a:effectLst/>
                        <a:latin typeface="Cambria" pitchFamily="18" charset="0"/>
                        <a:ea typeface="Times New Roman"/>
                        <a:cs typeface="Tahoma"/>
                      </a:endParaRPr>
                    </a:p>
                  </a:txBody>
                  <a:tcPr marL="61786" marR="61786" marT="0" marB="0">
                    <a:solidFill>
                      <a:srgbClr val="00B0F0"/>
                    </a:solid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MINEFIELD</a:t>
                      </a:r>
                      <a:endParaRPr lang="en-US" sz="10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MINEFIELD</a:t>
                      </a:r>
                      <a:endParaRPr lang="en-US" sz="10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0.2</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XXL–</a:t>
                      </a:r>
                      <a:endParaRPr lang="en-US" sz="1100" kern="150" dirty="0" smtClean="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L–</a:t>
                      </a:r>
                      <a:endParaRPr lang="en-US" sz="1100" kern="150" dirty="0" smtClean="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NOWATER</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THIRST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ORDNANCE</a:t>
                      </a:r>
                      <a:endParaRPr lang="en-US" sz="10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ORDNANCE</a:t>
                      </a:r>
                      <a:endParaRPr lang="en-US" sz="10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XXXL–</a:t>
                      </a:r>
                      <a:endParaRPr lang="en-US" sz="10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PIPELINE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PIPELINE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XXS–</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POWEROUT</a:t>
                      </a:r>
                      <a:endParaRPr lang="en-US" sz="10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POWEROUT</a:t>
                      </a:r>
                      <a:endParaRPr lang="en-US" sz="10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REFINERY</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REFINERY</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RELSITE</a:t>
                      </a:r>
                      <a:endParaRPr lang="en-US" sz="10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RELSITE</a:t>
                      </a:r>
                      <a:endParaRPr lang="en-US" sz="10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XS–</a:t>
                      </a:r>
                      <a:endParaRPr lang="en-US" sz="10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SEWAGE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SEWAGE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0.2</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bl>
          </a:graphicData>
        </a:graphic>
      </p:graphicFrame>
    </p:spTree>
    <p:extLst>
      <p:ext uri="{BB962C8B-B14F-4D97-AF65-F5344CB8AC3E}">
        <p14:creationId xmlns:p14="http://schemas.microsoft.com/office/powerpoint/2010/main" val="23596605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BADFOOD: Contaminated Food Supply</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877476120"/>
              </p:ext>
            </p:extLst>
          </p:nvPr>
        </p:nvGraphicFramePr>
        <p:xfrm>
          <a:off x="457200" y="533400"/>
          <a:ext cx="8229599" cy="30937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 local food supply has been contaminated due to a natural disaster or collateral damage</a:t>
                      </a:r>
                      <a:r>
                        <a:rPr lang="en-US" sz="1100" kern="150" baseline="0" dirty="0" smtClean="0">
                          <a:solidFill>
                            <a:schemeClr val="tx1"/>
                          </a:solidFill>
                          <a:effectLst/>
                          <a:latin typeface="Cambria" pitchFamily="18" charset="0"/>
                        </a:rPr>
                        <a:t> to infrastructure, rather than evil intent.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HUNGER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DISEASE after 1 week.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10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Food supply begins to be contaminated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Food supply continues to be contaminated</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Food contamination is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S</a:t>
                      </a:r>
                      <a:r>
                        <a:rPr lang="en-US" sz="1100" kern="150" dirty="0" smtClean="0">
                          <a:effectLst/>
                          <a:latin typeface="Cambria" pitchFamily="18" charset="0"/>
                        </a:rPr>
                        <a: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7072305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BADWATER: </a:t>
            </a:r>
            <a:r>
              <a:rPr lang="en-US" sz="1400" b="1" dirty="0" smtClean="0">
                <a:latin typeface="Arial" pitchFamily="34" charset="0"/>
                <a:cs typeface="Arial" pitchFamily="34" charset="0"/>
              </a:rPr>
              <a:t>Contaminated </a:t>
            </a:r>
            <a:r>
              <a:rPr lang="en-US" sz="1400" b="1" dirty="0" smtClean="0">
                <a:latin typeface="Arial" pitchFamily="34" charset="0"/>
                <a:cs typeface="Arial" pitchFamily="34" charset="0"/>
              </a:rPr>
              <a:t>Water Supply</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4/12/2012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983679506"/>
              </p:ext>
            </p:extLst>
          </p:nvPr>
        </p:nvGraphicFramePr>
        <p:xfrm>
          <a:off x="457200" y="533400"/>
          <a:ext cx="8229599" cy="30937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 local </a:t>
                      </a:r>
                      <a:r>
                        <a:rPr lang="en-US" sz="1100" kern="150" dirty="0" smtClean="0">
                          <a:solidFill>
                            <a:schemeClr val="tx1"/>
                          </a:solidFill>
                          <a:effectLst/>
                          <a:latin typeface="Cambria" pitchFamily="18" charset="0"/>
                        </a:rPr>
                        <a:t>water supply </a:t>
                      </a:r>
                      <a:r>
                        <a:rPr lang="en-US" sz="1100" kern="150" dirty="0" smtClean="0">
                          <a:solidFill>
                            <a:schemeClr val="tx1"/>
                          </a:solidFill>
                          <a:effectLst/>
                          <a:latin typeface="Cambria" pitchFamily="18" charset="0"/>
                        </a:rPr>
                        <a:t>has been contaminated due to a natural disaster or collateral damage</a:t>
                      </a:r>
                      <a:r>
                        <a:rPr lang="en-US" sz="1100" kern="150" baseline="0" dirty="0" smtClean="0">
                          <a:solidFill>
                            <a:schemeClr val="tx1"/>
                          </a:solidFill>
                          <a:effectLst/>
                          <a:latin typeface="Cambria" pitchFamily="18" charset="0"/>
                        </a:rPr>
                        <a:t> to infrastructure, rather than evil intent.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THIRST</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ea typeface="Times New Roman"/>
                          <a:cs typeface="Tahoma"/>
                        </a:rPr>
                        <a:t>Spawns:</a:t>
                      </a:r>
                      <a:r>
                        <a:rPr lang="en-US" sz="1100" b="0" kern="150" baseline="0" dirty="0" smtClean="0">
                          <a:solidFill>
                            <a:schemeClr val="tx1"/>
                          </a:solidFill>
                          <a:effectLst/>
                          <a:latin typeface="Cambria" pitchFamily="18" charset="0"/>
                          <a:ea typeface="Times New Roman"/>
                          <a:cs typeface="Tahoma"/>
                        </a:rPr>
                        <a:t> DISEASE after 1 week.  </a:t>
                      </a:r>
                      <a:r>
                        <a:rPr lang="en-US" sz="1100" b="1" kern="150" baseline="0" dirty="0" smtClean="0">
                          <a:solidFill>
                            <a:schemeClr val="tx1"/>
                          </a:solidFill>
                          <a:effectLst/>
                          <a:latin typeface="Cambria" pitchFamily="18" charset="0"/>
                          <a:ea typeface="Times New Roman"/>
                          <a:cs typeface="Tahoma"/>
                        </a:rPr>
                        <a:t>Auto-resolve after:</a:t>
                      </a:r>
                      <a:r>
                        <a:rPr lang="en-US" sz="1100" b="0" kern="150" baseline="0" dirty="0" smtClean="0">
                          <a:solidFill>
                            <a:schemeClr val="tx1"/>
                          </a:solidFill>
                          <a:effectLst/>
                          <a:latin typeface="Cambria" pitchFamily="18" charset="0"/>
                          <a:ea typeface="Times New Roman"/>
                          <a:cs typeface="Tahoma"/>
                        </a:rPr>
                        <a:t> </a:t>
                      </a:r>
                      <a:r>
                        <a:rPr lang="en-US" sz="1100" b="0" kern="150" baseline="0" dirty="0" smtClean="0">
                          <a:solidFill>
                            <a:schemeClr val="tx1"/>
                          </a:solidFill>
                          <a:effectLst/>
                          <a:latin typeface="Cambria" pitchFamily="18" charset="0"/>
                          <a:ea typeface="Times New Roman"/>
                          <a:cs typeface="Tahoma"/>
                        </a:rPr>
                        <a:t>5 </a:t>
                      </a:r>
                      <a:r>
                        <a:rPr lang="en-US" sz="1100" b="0" kern="150" baseline="0" dirty="0" smtClean="0">
                          <a:solidFill>
                            <a:schemeClr val="tx1"/>
                          </a:solidFill>
                          <a:effectLst/>
                          <a:latin typeface="Cambria" pitchFamily="18" charset="0"/>
                          <a:ea typeface="Times New Roman"/>
                          <a:cs typeface="Tahoma"/>
                        </a:rPr>
                        <a:t>days (TBD)</a:t>
                      </a:r>
                      <a:endParaRPr lang="en-US" sz="1100" b="1" kern="150" dirty="0">
                        <a:solidFill>
                          <a:schemeClr val="tx1"/>
                        </a:solidFill>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ea typeface="Times New Roman"/>
                          <a:cs typeface="Tahoma"/>
                        </a:rPr>
                        <a:t>Mitigated by:</a:t>
                      </a:r>
                      <a:r>
                        <a:rPr lang="en-US" sz="1100" b="0" kern="150" dirty="0" smtClean="0">
                          <a:solidFill>
                            <a:schemeClr val="tx1"/>
                          </a:solidFill>
                          <a:effectLst/>
                          <a:latin typeface="Cambria" pitchFamily="18" charset="0"/>
                          <a:ea typeface="Times New Roman"/>
                          <a:cs typeface="Tahoma"/>
                        </a:rPr>
                        <a:t>  CMO_CONSTRUCTION</a:t>
                      </a:r>
                      <a:r>
                        <a:rPr lang="en-US" sz="1100" b="0" kern="150" dirty="0" smtClean="0">
                          <a:solidFill>
                            <a:schemeClr val="tx1"/>
                          </a:solidFill>
                          <a:effectLst/>
                          <a:latin typeface="Cambria" pitchFamily="18" charset="0"/>
                          <a:ea typeface="Times New Roman"/>
                          <a:cs typeface="Tahoma"/>
                        </a:rPr>
                        <a:t>,</a:t>
                      </a:r>
                      <a:r>
                        <a:rPr lang="en-US" sz="1100" dirty="0" smtClean="0">
                          <a:effectLst/>
                          <a:latin typeface="Cambria"/>
                          <a:ea typeface="Lucida Sans Unicode"/>
                          <a:cs typeface="Tahoma"/>
                        </a:rPr>
                        <a:t> CMO_INFRASTRUCTURE,</a:t>
                      </a:r>
                      <a:r>
                        <a:rPr lang="en-US" sz="1100" b="0" kern="150" dirty="0" smtClean="0">
                          <a:solidFill>
                            <a:schemeClr val="tx1"/>
                          </a:solidFill>
                          <a:effectLst/>
                          <a:latin typeface="Cambria" pitchFamily="18" charset="0"/>
                          <a:ea typeface="Times New Roman"/>
                          <a:cs typeface="Tahoma"/>
                        </a:rPr>
                        <a:t> </a:t>
                      </a:r>
                      <a:r>
                        <a:rPr lang="en-US" sz="1100" b="0" kern="150" dirty="0" smtClean="0">
                          <a:solidFill>
                            <a:schemeClr val="tx1"/>
                          </a:solidFill>
                          <a:effectLst/>
                          <a:latin typeface="Cambria" pitchFamily="18" charset="0"/>
                          <a:ea typeface="Times New Roman"/>
                          <a:cs typeface="Tahoma"/>
                        </a:rPr>
                        <a:t>CMO_OTHER</a:t>
                      </a:r>
                      <a:endParaRPr lang="en-US" sz="1100" b="1" kern="150" dirty="0">
                        <a:solidFill>
                          <a:schemeClr val="tx1"/>
                        </a:solidFill>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Water </a:t>
                      </a:r>
                      <a:r>
                        <a:rPr lang="en-US" sz="1100" b="1" kern="150" dirty="0" smtClean="0">
                          <a:effectLst/>
                          <a:latin typeface="Cambria" pitchFamily="18" charset="0"/>
                        </a:rPr>
                        <a:t>supply begins to be contaminated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a:t>
                      </a:r>
                      <a:r>
                        <a:rPr lang="en-US" sz="1100" b="1" kern="150" dirty="0" smtClean="0">
                          <a:effectLst/>
                          <a:latin typeface="Cambria" pitchFamily="18" charset="0"/>
                        </a:rPr>
                        <a:t>Water </a:t>
                      </a:r>
                      <a:r>
                        <a:rPr lang="en-US" sz="1100" b="1" kern="150" dirty="0" smtClean="0">
                          <a:effectLst/>
                          <a:latin typeface="Cambria" pitchFamily="18" charset="0"/>
                        </a:rPr>
                        <a:t>supply continues to be contaminated</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a:t>
                      </a:r>
                      <a:r>
                        <a:rPr lang="en-US" sz="1100" b="1" kern="150" dirty="0" smtClean="0">
                          <a:effectLst/>
                          <a:latin typeface="Cambria" pitchFamily="18" charset="0"/>
                          <a:ea typeface="Times New Roman"/>
                          <a:cs typeface="Tahoma"/>
                        </a:rPr>
                        <a:t>Water contamination </a:t>
                      </a:r>
                      <a:r>
                        <a:rPr lang="en-US" sz="1100" b="1" kern="150" dirty="0" smtClean="0">
                          <a:effectLst/>
                          <a:latin typeface="Cambria" pitchFamily="18" charset="0"/>
                          <a:ea typeface="Times New Roman"/>
                          <a:cs typeface="Tahoma"/>
                        </a:rPr>
                        <a:t>is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S</a:t>
                      </a:r>
                      <a:r>
                        <a:rPr lang="en-US" sz="1100" kern="150" dirty="0" smtClean="0">
                          <a:effectLst/>
                          <a:latin typeface="Cambria" pitchFamily="18" charset="0"/>
                        </a:rPr>
                        <a: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43789" y="4114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1911171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4067</TotalTime>
  <Words>7716</Words>
  <Application>Microsoft Office PowerPoint</Application>
  <PresentationFormat>Letter Paper (8.5x11 in)</PresentationFormat>
  <Paragraphs>2853</Paragraphs>
  <Slides>61</Slides>
  <Notes>0</Notes>
  <HiddenSlides>0</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Office Theme</vt:lpstr>
      <vt:lpstr>Athena 4 Rule Sets</vt:lpstr>
      <vt:lpstr>1.  Introduction</vt:lpstr>
      <vt:lpstr>2. Casualties</vt:lpstr>
      <vt:lpstr>CIVCAS: Civilian Casualties</vt:lpstr>
      <vt:lpstr>4.  Environmental Situations</vt:lpstr>
      <vt:lpstr>Rule Set Summary: Environmental Situations</vt:lpstr>
      <vt:lpstr>Rule Set Summary: Environmental Situations (continued)</vt:lpstr>
      <vt:lpstr>BADFOOD: Contaminated Food Supply</vt:lpstr>
      <vt:lpstr>BADWATER: Contaminated Water Supply</vt:lpstr>
      <vt:lpstr>COMMOUT: Communications Outage</vt:lpstr>
      <vt:lpstr>CULSITE: Damage to Cultural Site/Artifact</vt:lpstr>
      <vt:lpstr>DISASTER: Disaster</vt:lpstr>
      <vt:lpstr>DISEASE: Disease</vt:lpstr>
      <vt:lpstr>EPIDEMIC: Epidemic</vt:lpstr>
      <vt:lpstr>FOODSHRT: Food Shortage</vt:lpstr>
      <vt:lpstr>FUELSHRT: Fuel Shortage</vt:lpstr>
      <vt:lpstr>GARBAGE: Garbage</vt:lpstr>
      <vt:lpstr>INDSPILL: Industrial Spill</vt:lpstr>
      <vt:lpstr>MINEFIELD: Minefield</vt:lpstr>
      <vt:lpstr>NOWATER: Interrupted Water Supply</vt:lpstr>
      <vt:lpstr>ORDNANCE: Unexploded Ordnance</vt:lpstr>
      <vt:lpstr>PIPELINE: Oil Pipeline Fire</vt:lpstr>
      <vt:lpstr>POWEROUT: Power Outage</vt:lpstr>
      <vt:lpstr>REFINERY: Oil Refinery Fire</vt:lpstr>
      <vt:lpstr>RELSITE: Damage to Religious Site/Artifact</vt:lpstr>
      <vt:lpstr>SEWAGE: Sewage Spill</vt:lpstr>
      <vt:lpstr>5.  Activity Situations</vt:lpstr>
      <vt:lpstr>5.  Activity Situations (continued)</vt:lpstr>
      <vt:lpstr>5.1  Civilian Activities</vt:lpstr>
      <vt:lpstr>Rule Set Summary: Civilian Activity Situations</vt:lpstr>
      <vt:lpstr>DISPLACED: Displaced Persons/Refugees</vt:lpstr>
      <vt:lpstr>5.2  Force Activities</vt:lpstr>
      <vt:lpstr>Rule Set Summary: Force Activity Situations, Activity Parameters</vt:lpstr>
      <vt:lpstr>Rule Set Summary: Force Activity Situations, Attitude Effects</vt:lpstr>
      <vt:lpstr>CHKPOINT: Checkpoint/Control Point</vt:lpstr>
      <vt:lpstr>CMOCONST: CMO—Construction by Force Group</vt:lpstr>
      <vt:lpstr>CMODEV: CMO—Development (Light), by Force Group</vt:lpstr>
      <vt:lpstr>CMOEDU: CMO—Education, by Force Group</vt:lpstr>
      <vt:lpstr>CMOEMP: CMO—Employment, by Force Group</vt:lpstr>
      <vt:lpstr>CMOIND: CMO—Industry, by Force Group</vt:lpstr>
      <vt:lpstr>CMOINF: CMO—Infrastructure, by Force Group</vt:lpstr>
      <vt:lpstr>CMOLAW: CMO—Law Enforcement, by Force Group</vt:lpstr>
      <vt:lpstr>CMOMED: CMO—Health Care, by Force Group</vt:lpstr>
      <vt:lpstr>CMOOTHER: CMO—Other by Force Group</vt:lpstr>
      <vt:lpstr>COERCION: Coercion</vt:lpstr>
      <vt:lpstr>CRIMINAL: Criminal Activities</vt:lpstr>
      <vt:lpstr>CURFEW: Curfew</vt:lpstr>
      <vt:lpstr>GUARD: Guard</vt:lpstr>
      <vt:lpstr>PATROL: Patrol</vt:lpstr>
      <vt:lpstr>PRESENCE: Mere Presence of Force Units</vt:lpstr>
      <vt:lpstr>PSYOP: Psychological Operations</vt:lpstr>
      <vt:lpstr>5.3  Organization Activities</vt:lpstr>
      <vt:lpstr>Rule Set Summary: Organization Activity Situations, Activity Parameters</vt:lpstr>
      <vt:lpstr>Rule Set Summary: Organization Activity Situations, Attitude Effects</vt:lpstr>
      <vt:lpstr>ORGCONST: CMO—Construction, by Organization Group</vt:lpstr>
      <vt:lpstr>ORGEDU: CMO—Education, by Organization Group</vt:lpstr>
      <vt:lpstr>ORGEMP: CMO—Employment, by Organization Group</vt:lpstr>
      <vt:lpstr>ORGIND: CMO—Industry, by Organization Group</vt:lpstr>
      <vt:lpstr>ORGINF: CMO—Infrastructure, by Organization Group</vt:lpstr>
      <vt:lpstr>ORGMED: CMO—Health Care, by Organization Group</vt:lpstr>
      <vt:lpstr>ORGOTHER: CMO—Other, by Organization Group</vt:lpstr>
    </vt:vector>
  </TitlesOfParts>
  <Company>JPL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William H. Duquette</dc:creator>
  <cp:lastModifiedBy>William H. Duquette</cp:lastModifiedBy>
  <cp:revision>158</cp:revision>
  <cp:lastPrinted>2012-04-13T17:55:44Z</cp:lastPrinted>
  <dcterms:created xsi:type="dcterms:W3CDTF">2012-04-10T21:20:22Z</dcterms:created>
  <dcterms:modified xsi:type="dcterms:W3CDTF">2012-04-13T22:09:10Z</dcterms:modified>
</cp:coreProperties>
</file>