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79"/>
  </p:notesMasterIdLst>
  <p:sldIdLst>
    <p:sldId id="256" r:id="rId2"/>
    <p:sldId id="331" r:id="rId3"/>
    <p:sldId id="259" r:id="rId4"/>
    <p:sldId id="325" r:id="rId5"/>
    <p:sldId id="326" r:id="rId6"/>
    <p:sldId id="327" r:id="rId7"/>
    <p:sldId id="328" r:id="rId8"/>
    <p:sldId id="329" r:id="rId9"/>
    <p:sldId id="330" r:id="rId10"/>
    <p:sldId id="260" r:id="rId11"/>
    <p:sldId id="258" r:id="rId12"/>
    <p:sldId id="261" r:id="rId13"/>
    <p:sldId id="333" r:id="rId14"/>
    <p:sldId id="334" r:id="rId15"/>
    <p:sldId id="332" r:id="rId16"/>
    <p:sldId id="262" r:id="rId17"/>
    <p:sldId id="282" r:id="rId18"/>
    <p:sldId id="281"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4" r:id="rId38"/>
    <p:sldId id="288" r:id="rId39"/>
    <p:sldId id="285" r:id="rId40"/>
    <p:sldId id="286" r:id="rId41"/>
    <p:sldId id="289" r:id="rId42"/>
    <p:sldId id="287" r:id="rId43"/>
    <p:sldId id="307" r:id="rId44"/>
    <p:sldId id="308"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25"/>
            <p14:sldId id="326"/>
            <p14:sldId id="327"/>
            <p14:sldId id="328"/>
            <p14:sldId id="329"/>
            <p14:sldId id="330"/>
            <p14:sldId id="260"/>
            <p14:sldId id="258"/>
            <p14:sldId id="261"/>
            <p14:sldId id="333"/>
            <p14:sldId id="334"/>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290"/>
            <p14:sldId id="291"/>
            <p14:sldId id="292"/>
            <p14:sldId id="293"/>
            <p14:sldId id="294"/>
            <p14:sldId id="295"/>
            <p14:sldId id="296"/>
            <p14:sldId id="297"/>
            <p14:sldId id="298"/>
            <p14:sldId id="299"/>
            <p14:sldId id="300"/>
            <p14:sldId id="301"/>
            <p14:sldId id="302"/>
            <p14:sldId id="303"/>
            <p14:sldId id="304"/>
            <p14:sldId id="305"/>
            <p14:sldId id="306"/>
            <p14:sldId id="309"/>
            <p14:sldId id="310"/>
            <p14:sldId id="311"/>
            <p14:sldId id="312"/>
            <p14:sldId id="313"/>
            <p14:sldId id="314"/>
            <p14:sldId id="315"/>
            <p14:sldId id="316"/>
            <p14:sldId id="317"/>
            <p14:sldId id="318"/>
            <p14:sldId id="319"/>
            <p14:sldId id="320"/>
            <p14:sldId id="321"/>
            <p14:sldId id="322"/>
            <p14:sldId id="323"/>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60" autoAdjust="0"/>
  </p:normalViewPr>
  <p:slideViewPr>
    <p:cSldViewPr>
      <p:cViewPr varScale="1">
        <p:scale>
          <a:sx n="85" d="100"/>
          <a:sy n="85" d="100"/>
        </p:scale>
        <p:origin x="-390" y="-78"/>
      </p:cViewPr>
      <p:guideLst>
        <p:guide orient="horz" pos="1392"/>
        <p:guide pos="336"/>
      </p:guideLst>
    </p:cSldViewPr>
  </p:slideViewPr>
  <p:outlineViewPr>
    <p:cViewPr>
      <p:scale>
        <a:sx n="33" d="100"/>
        <a:sy n="33" d="100"/>
      </p:scale>
      <p:origin x="0" y="2898"/>
    </p:cViewPr>
  </p:outlineViewPr>
  <p:notesTextViewPr>
    <p:cViewPr>
      <p:scale>
        <a:sx n="1" d="1"/>
        <a:sy n="1" d="1"/>
      </p:scale>
      <p:origin x="0" y="0"/>
    </p:cViewPr>
  </p:notesTextViewPr>
  <p:sorterViewPr>
    <p:cViewPr>
      <p:scale>
        <a:sx n="100" d="100"/>
        <a:sy n="100" d="100"/>
      </p:scale>
      <p:origin x="0" y="31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t>4/20/2012</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t>4/20/2012</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t>4/20/2012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t>4/20/2012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t>4/20/2012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t>4/20/2012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4 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20 April 2012</a:t>
            </a: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2008-2012, 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4/20/2012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4/20/2012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12</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13</a:t>
            </a:fld>
            <a:endParaRPr lang="en-US" sz="1100" dirty="0">
              <a:solidFill>
                <a:schemeClr val="tx1"/>
              </a:solidFill>
              <a:latin typeface="Cambria" pitchFamily="18" charset="0"/>
              <a:cs typeface="Arial" pitchFamily="34" charset="0"/>
            </a:endParaRPr>
          </a:p>
        </p:txBody>
      </p:sp>
      <p:sp>
        <p:nvSpPr>
          <p:cNvPr id="10" name="TextBox 9"/>
          <p:cNvSpPr txBox="1"/>
          <p:nvPr/>
        </p:nvSpPr>
        <p:spPr>
          <a:xfrm>
            <a:off x="381000" y="5334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86955801"/>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Vertical relationship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a:effectLst/>
                          <a:latin typeface="Cambria" pitchFamily="18" charset="0"/>
                        </a:rPr>
                        <a:t>Effects: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14</a:t>
            </a:fld>
            <a:endParaRPr lang="en-US" sz="1100" dirty="0">
              <a:solidFill>
                <a:schemeClr val="tx1"/>
              </a:solidFill>
              <a:latin typeface="Cambria" pitchFamily="18" charset="0"/>
              <a:cs typeface="Arial" pitchFamily="34" charset="0"/>
            </a:endParaRPr>
          </a:p>
        </p:txBody>
      </p:sp>
      <p:sp>
        <p:nvSpPr>
          <p:cNvPr id="10" name="TextBox 9"/>
          <p:cNvSpPr txBox="1"/>
          <p:nvPr/>
        </p:nvSpPr>
        <p:spPr>
          <a:xfrm>
            <a:off x="427939" y="5410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44178525"/>
              </p:ext>
            </p:extLst>
          </p:nvPr>
        </p:nvGraphicFramePr>
        <p:xfrm>
          <a:off x="457200" y="548640"/>
          <a:ext cx="8229599" cy="435864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a:t>Spawning of Environmental Situations:</a:t>
            </a:r>
            <a:r>
              <a:rPr lang="en-US" dirty="0"/>
              <a:t>  Certain environmental situations, if left unresolved for a sufficient period of time, will spawn additional environmental situations.  A contaminated food supply, for example, will spawn disease.</a:t>
            </a:r>
          </a:p>
          <a:p>
            <a:pPr marL="0" indent="0">
              <a:buNone/>
            </a:pPr>
            <a:r>
              <a:rPr lang="en-US" dirty="0"/>
              <a:t> </a:t>
            </a:r>
          </a:p>
          <a:p>
            <a:pPr marL="0" indent="0">
              <a:buNone/>
            </a:pPr>
            <a:r>
              <a:rPr lang="en-US" b="1" dirty="0"/>
              <a:t>Mitigation 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4/20/2012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15</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16</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9173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17</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0284434"/>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7645412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1 day.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4155645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Spawns:</a:t>
                      </a:r>
                      <a:r>
                        <a:rPr lang="en-US" sz="1100" b="0" kern="150" baseline="0" dirty="0" smtClean="0">
                          <a:solidFill>
                            <a:schemeClr val="tx1"/>
                          </a:solidFill>
                          <a:effectLst/>
                          <a:latin typeface="Cambria" pitchFamily="18" charset="0"/>
                          <a:ea typeface="Times New Roman"/>
                          <a:cs typeface="Tahoma"/>
                        </a:rPr>
                        <a:t> DISEASE after 1 day.  </a:t>
                      </a: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5 days (TBD)</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4/20/2012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57000703"/>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Spawns:</a:t>
                      </a:r>
                      <a:r>
                        <a:rPr lang="en-US" sz="1100" b="0" kern="150" baseline="0" dirty="0" smtClean="0">
                          <a:solidFill>
                            <a:schemeClr val="tx1"/>
                          </a:solidFill>
                          <a:effectLst/>
                          <a:latin typeface="Cambria" pitchFamily="18" charset="0"/>
                          <a:ea typeface="Times New Roman"/>
                          <a:cs typeface="Tahoma"/>
                        </a:rPr>
                        <a:t> Nothing.  </a:t>
                      </a: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7days (TBD)</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79454930"/>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2456061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8210719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8095791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360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448689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180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50945248"/>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6743470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2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6986415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5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47991337"/>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1080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4/20/2012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471589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2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27930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540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5114826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638239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59135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958070369"/>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69503418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30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60days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4/20/2012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37</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4/20/2012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38</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4/20/2012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78709051"/>
              </p:ext>
            </p:extLst>
          </p:nvPr>
        </p:nvGraphicFramePr>
        <p:xfrm>
          <a:off x="381000" y="609600"/>
          <a:ext cx="8229600" cy="44196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r>
              <a:rPr lang="en-US" dirty="0" smtClean="0"/>
              <a:t>4/20/2012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891049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40</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b="1" dirty="0" smtClean="0">
                <a:cs typeface="Courier New" pitchFamily="49" charset="0"/>
              </a:rPr>
              <a:t>activity.FRC.*</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4/20/2012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42</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43</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CMODEV</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r>
              <a:rPr lang="en-US" dirty="0" smtClean="0"/>
              <a:t>4/20/2012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320419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r>
              <a:rPr lang="en-US" dirty="0" smtClean="0"/>
              <a:t>4/20/2012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b="1" dirty="0" smtClean="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4/20/2012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62</a:t>
            </a:fld>
            <a:endParaRPr lang="en-US" dirty="0"/>
          </a:p>
        </p:txBody>
      </p:sp>
    </p:spTree>
    <p:extLst>
      <p:ext uri="{BB962C8B-B14F-4D97-AF65-F5344CB8AC3E}">
        <p14:creationId xmlns:p14="http://schemas.microsoft.com/office/powerpoint/2010/main" val="20866578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63</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64</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5192622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99797807"/>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67265557"/>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r>
              <a:rPr lang="en-US" dirty="0" smtClean="0"/>
              <a:t>4/20/2012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64951967"/>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is only one demographic situation in Athena, </a:t>
            </a:r>
            <a:r>
              <a:rPr lang="en-US" dirty="0" smtClean="0"/>
              <a:t>a civilian group's </a:t>
            </a:r>
            <a:r>
              <a:rPr lang="en-US" dirty="0"/>
              <a:t>response to significant unemployment.</a:t>
            </a:r>
          </a:p>
          <a:p>
            <a:pPr marL="0" indent="0">
              <a:buNone/>
            </a:pPr>
            <a:endParaRPr lang="en-US" dirty="0"/>
          </a:p>
          <a:p>
            <a:pPr marL="0" indent="0">
              <a:buNone/>
            </a:pPr>
            <a:r>
              <a:rPr lang="en-US" b="1" dirty="0"/>
              <a:t>Neighborhood Factors vs. </a:t>
            </a:r>
            <a:r>
              <a:rPr lang="en-US" b="1" dirty="0" smtClean="0"/>
              <a:t>Neighborhood/Group </a:t>
            </a:r>
            <a:r>
              <a:rPr lang="en-US" b="1" dirty="0"/>
              <a:t>Factors:</a:t>
            </a:r>
            <a:r>
              <a:rPr lang="en-US" dirty="0"/>
              <a:t>  Just as activity situations are driven by coverage fractions, demographic situations are driven by neighborhood and </a:t>
            </a:r>
            <a:r>
              <a:rPr lang="en-US" dirty="0" smtClean="0"/>
              <a:t>neighborhood/group </a:t>
            </a:r>
            <a:r>
              <a:rPr lang="en-US" dirty="0"/>
              <a:t>factors related to some circumstance: the </a:t>
            </a:r>
            <a:r>
              <a:rPr lang="en-US" i="1" dirty="0" err="1"/>
              <a:t>nfactor</a:t>
            </a:r>
            <a:r>
              <a:rPr lang="en-US" dirty="0"/>
              <a:t> and the </a:t>
            </a:r>
            <a:r>
              <a:rPr lang="en-US" i="1" dirty="0" err="1"/>
              <a:t>ngfactor</a:t>
            </a:r>
            <a:r>
              <a:rPr lang="en-US" dirty="0"/>
              <a:t>.  Each of these factors is a multiplier used to modify the magnitudes in the situation's rule set.  The reason for the two factors is that a demographic situation can affect a </a:t>
            </a:r>
            <a:r>
              <a:rPr lang="en-US" dirty="0" smtClean="0"/>
              <a:t>civilian group </a:t>
            </a:r>
            <a:r>
              <a:rPr lang="en-US" dirty="0"/>
              <a:t>in two ways.  In the case of unemployment, for example, the quality-of-life of a group is affected when its own people are without work; but its safety is affected when there are large numbers of unemployed workers wandering about, regardless of which group they are from.  Thus, the </a:t>
            </a:r>
            <a:r>
              <a:rPr lang="en-US" i="1" dirty="0" err="1"/>
              <a:t>ngfactor</a:t>
            </a:r>
            <a:r>
              <a:rPr lang="en-US" dirty="0"/>
              <a:t> shows the magnitude of the problem with respect to the </a:t>
            </a:r>
            <a:r>
              <a:rPr lang="en-US" dirty="0" smtClean="0"/>
              <a:t>civilian group </a:t>
            </a:r>
            <a:r>
              <a:rPr lang="en-US" dirty="0"/>
              <a:t>itself, and the </a:t>
            </a:r>
            <a:r>
              <a:rPr lang="en-US" i="1" dirty="0" err="1"/>
              <a:t>nfactor</a:t>
            </a:r>
            <a:r>
              <a:rPr lang="en-US" dirty="0"/>
              <a:t> shows the magnitude of the problem in the neighborhood as a whole.</a:t>
            </a:r>
          </a:p>
          <a:p>
            <a:pPr marL="0" indent="0">
              <a:buNone/>
            </a:pPr>
            <a:endParaRPr lang="en-US" dirty="0"/>
          </a:p>
          <a:p>
            <a:pPr marL="0" indent="0">
              <a:buNone/>
            </a:pPr>
            <a:r>
              <a:rPr lang="en-US" b="1" dirty="0"/>
              <a:t>Rule Set Triggers:</a:t>
            </a:r>
            <a:r>
              <a:rPr lang="en-US" dirty="0"/>
              <a:t> Each demographic situation </a:t>
            </a:r>
            <a:r>
              <a:rPr lang="en-US" dirty="0" smtClean="0"/>
              <a:t>is assessed every week.</a:t>
            </a:r>
            <a:endParaRPr lang="en-US" dirty="0"/>
          </a:p>
          <a:p>
            <a:pPr marL="0" indent="0">
              <a:buNone/>
            </a:pPr>
            <a:r>
              <a:rPr lang="en-US" dirty="0"/>
              <a:t> </a:t>
            </a:r>
          </a:p>
          <a:p>
            <a:pPr marL="0" indent="0">
              <a:buNone/>
            </a:pPr>
            <a:r>
              <a:rPr lang="en-US" b="1" dirty="0" smtClean="0"/>
              <a:t>Attitude </a:t>
            </a:r>
            <a:r>
              <a:rPr lang="en-US" b="1" dirty="0"/>
              <a:t>Effects:</a:t>
            </a:r>
            <a:r>
              <a:rPr lang="en-US" dirty="0"/>
              <a:t>  The magnitude of the resulting </a:t>
            </a:r>
            <a:r>
              <a:rPr lang="en-US" dirty="0" smtClean="0"/>
              <a:t>attitude changes </a:t>
            </a:r>
            <a:r>
              <a:rPr lang="en-US" dirty="0"/>
              <a:t>are scaled by the relevant </a:t>
            </a:r>
            <a:r>
              <a:rPr lang="en-US" dirty="0" smtClean="0"/>
              <a:t>factor(s).</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4/20/2012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72</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Demographic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73</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11030119"/>
              </p:ext>
            </p:extLst>
          </p:nvPr>
        </p:nvGraphicFramePr>
        <p:xfrm>
          <a:off x="457200" y="609600"/>
          <a:ext cx="8229600" cy="30480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a:effectLst/>
                          <a:latin typeface="Cambria" pitchFamily="18" charset="0"/>
                        </a:rPr>
                        <a:t>UNEMP</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0.20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ngfactor</a:t>
                      </a:r>
                      <a:r>
                        <a:rPr lang="en-US" sz="1000" kern="150" dirty="0">
                          <a:effectLst/>
                          <a:latin typeface="Cambria" pitchFamily="18" charset="0"/>
                        </a:rPr>
                        <a:t> × L–</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9465804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38567506"/>
              </p:ext>
            </p:extLst>
          </p:nvPr>
        </p:nvGraphicFramePr>
        <p:xfrm>
          <a:off x="457200" y="533400"/>
          <a:ext cx="8229600" cy="16154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nfactor</a:t>
                      </a:r>
                      <a:r>
                        <a:rPr lang="en-US" sz="1100" i="1" kern="150" dirty="0" smtClean="0">
                          <a:effectLst/>
                          <a:latin typeface="Cambria" pitchFamily="18" charset="0"/>
                        </a:rPr>
                        <a:t>	</a:t>
                      </a:r>
                      <a:r>
                        <a:rPr lang="en-US" sz="1100" kern="150" dirty="0" smtClean="0">
                          <a:effectLst/>
                          <a:latin typeface="Cambria" pitchFamily="18" charset="0"/>
                        </a:rPr>
                        <a:t>= Magnitude of the unemployment</a:t>
                      </a:r>
                      <a:r>
                        <a:rPr lang="en-US" sz="1100" kern="150" baseline="0" dirty="0" smtClean="0">
                          <a:effectLst/>
                          <a:latin typeface="Cambria" pitchFamily="18" charset="0"/>
                        </a:rPr>
                        <a:t> problem in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err="1" smtClean="0">
                          <a:effectLst/>
                          <a:latin typeface="Cambria" pitchFamily="18" charset="0"/>
                          <a:ea typeface="Times New Roman"/>
                          <a:cs typeface="Tahoma"/>
                        </a:rPr>
                        <a:t>ngfactor</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Magnitude of the unemployment problem for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in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 from 0.0 to 2.0.</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factors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0" kern="150" dirty="0" smtClean="0">
                          <a:effectLst/>
                          <a:latin typeface="Cambria" pitchFamily="18" charset="0"/>
                        </a:rPr>
                        <a:t> &gt; 0.0 or </a:t>
                      </a:r>
                      <a:r>
                        <a:rPr lang="en-US" sz="1100" i="1" kern="150" dirty="0" err="1" smtClean="0">
                          <a:effectLst/>
                          <a:latin typeface="Cambria" pitchFamily="18" charset="0"/>
                        </a:rPr>
                        <a:t>ngfactor</a:t>
                      </a:r>
                      <a:r>
                        <a:rPr lang="en-US" sz="1100" i="0" kern="150" dirty="0" smtClean="0">
                          <a:effectLst/>
                          <a:latin typeface="Cambria" pitchFamily="18" charset="0"/>
                        </a:rPr>
                        <a:t> &gt;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ngfactor</a:t>
                      </a:r>
                      <a:r>
                        <a:rPr lang="en-US" sz="1100" i="1" kern="150" dirty="0" smtClean="0">
                          <a:effectLst/>
                          <a:latin typeface="Cambria" pitchFamily="18" charset="0"/>
                        </a:rPr>
                        <a:t> </a:t>
                      </a:r>
                      <a:r>
                        <a:rPr lang="en-US" sz="1100" kern="150" dirty="0" smtClean="0">
                          <a:effectLst/>
                          <a:latin typeface="Cambria" pitchFamily="18" charset="0"/>
                        </a:rPr>
                        <a:t>× L–</a:t>
                      </a:r>
                    </a:p>
                  </a:txBody>
                  <a:tcPr marL="61851" marR="61851" marT="0" marB="0"/>
                </a:tc>
              </a:tr>
            </a:tbl>
          </a:graphicData>
        </a:graphic>
      </p:graphicFrame>
      <p:sp>
        <p:nvSpPr>
          <p:cNvPr id="10" name="TextBox 9"/>
          <p:cNvSpPr txBox="1"/>
          <p:nvPr/>
        </p:nvSpPr>
        <p:spPr>
          <a:xfrm>
            <a:off x="443179" y="2667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p>
          <a:p>
            <a:pPr marL="0" indent="0">
              <a:buNone/>
            </a:pPr>
            <a:r>
              <a:rPr lang="en-US" dirty="0"/>
              <a:t> </a:t>
            </a:r>
          </a:p>
          <a:p>
            <a:pPr marL="0" indent="0">
              <a:buNone/>
            </a:pPr>
            <a:r>
              <a:rPr lang="en-US" b="1" dirty="0"/>
              <a:t>Needs and Expectations Factors:</a:t>
            </a:r>
            <a:r>
              <a:rPr lang="en-US" dirty="0"/>
              <a:t>  Just as activity situations are driven by coverage fractions, service 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p>
          <a:p>
            <a:pPr marL="0" indent="0">
              <a:buNone/>
            </a:pPr>
            <a:r>
              <a:rPr lang="en-US" dirty="0"/>
              <a:t> </a:t>
            </a:r>
          </a:p>
          <a:p>
            <a:pPr marL="0" indent="0">
              <a:buNone/>
            </a:pPr>
            <a:r>
              <a:rPr lang="en-US" b="1" dirty="0" smtClean="0"/>
              <a:t>Attitude </a:t>
            </a:r>
            <a:r>
              <a:rPr lang="en-US" b="1" dirty="0"/>
              <a:t>Effects:</a:t>
            </a:r>
            <a:r>
              <a:rPr lang="en-US" dirty="0"/>
              <a:t>  The magnitude of the resulting changes are scaled by the groups' </a:t>
            </a:r>
            <a:r>
              <a:rPr lang="en-US" i="1" dirty="0"/>
              <a:t>needs</a:t>
            </a:r>
            <a:r>
              <a:rPr lang="en-US" dirty="0"/>
              <a:t> and </a:t>
            </a:r>
            <a:r>
              <a:rPr lang="en-US" i="1" dirty="0" err="1"/>
              <a:t>expectf</a:t>
            </a:r>
            <a:r>
              <a:rPr lang="en-US" dirty="0"/>
              <a:t> factors.</a:t>
            </a:r>
          </a:p>
        </p:txBody>
      </p:sp>
      <p:sp>
        <p:nvSpPr>
          <p:cNvPr id="4" name="Date Placeholder 3"/>
          <p:cNvSpPr>
            <a:spLocks noGrp="1"/>
          </p:cNvSpPr>
          <p:nvPr>
            <p:ph type="dt" sz="half" idx="10"/>
          </p:nvPr>
        </p:nvSpPr>
        <p:spPr/>
        <p:txBody>
          <a:bodyPr/>
          <a:lstStyle/>
          <a:p>
            <a:fld id="{EB84477D-9278-4F3E-B675-DAB51E6138B4}" type="datetime1">
              <a:rPr lang="en-US" smtClean="0"/>
              <a:pPr/>
              <a:t>4/20/2012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75</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Service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76</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93972920"/>
              </p:ext>
            </p:extLst>
          </p:nvPr>
        </p:nvGraphicFramePr>
        <p:xfrm>
          <a:off x="457200" y="609600"/>
          <a:ext cx="8229600" cy="32004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smtClean="0">
                          <a:effectLst/>
                          <a:latin typeface="Cambria" pitchFamily="18" charset="0"/>
                        </a:rPr>
                        <a:t>ENI</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0" kern="150" dirty="0" smtClean="0">
                          <a:effectLst/>
                          <a:latin typeface="Cambria" pitchFamily="18" charset="0"/>
                          <a:ea typeface="+mn-ea"/>
                          <a:cs typeface="+mn-cs"/>
                        </a:rPr>
                        <a:t>XXS+, XXS</a:t>
                      </a:r>
                      <a:r>
                        <a:rPr lang="en-US" sz="1100" kern="150" dirty="0" smtClean="0">
                          <a:effectLst/>
                          <a:latin typeface="Cambria" pitchFamily="18" charset="0"/>
                        </a:rPr>
                        <a:t>–</a:t>
                      </a: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0" kern="150" dirty="0" smtClean="0">
                          <a:effectLst/>
                          <a:latin typeface="Cambria" pitchFamily="18" charset="0"/>
                          <a:ea typeface="+mn-ea"/>
                          <a:cs typeface="+mn-cs"/>
                        </a:rPr>
                        <a:t>XXS+, XXS</a:t>
                      </a:r>
                      <a:r>
                        <a:rPr lang="en-US" sz="1100" kern="150" dirty="0" smtClean="0">
                          <a:effectLst/>
                          <a:latin typeface="Cambria" pitchFamily="18" charset="0"/>
                        </a:rPr>
                        <a:t>–</a:t>
                      </a:r>
                      <a:endParaRPr lang="en-US" sz="1100" i="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6221846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4/20/2012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544714255"/>
              </p:ext>
            </p:extLst>
          </p:nvPr>
        </p:nvGraphicFramePr>
        <p:xfrm>
          <a:off x="443179" y="533400"/>
          <a:ext cx="7924800" cy="2712720"/>
        </p:xfrm>
        <a:graphic>
          <a:graphicData uri="http://schemas.openxmlformats.org/drawingml/2006/table">
            <a:tbl>
              <a:tblPr>
                <a:tableStyleId>{5940675A-B579-460E-94D1-54222C63F5DA}</a:tableStyleId>
              </a:tblPr>
              <a:tblGrid>
                <a:gridCol w="1371600"/>
                <a:gridCol w="1981200"/>
                <a:gridCol w="381000"/>
                <a:gridCol w="1066800"/>
                <a:gridCol w="1143000"/>
                <a:gridCol w="914400"/>
                <a:gridCol w="10668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53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The group’s</a:t>
                      </a:r>
                      <a:r>
                        <a:rPr lang="en-US" sz="1100" kern="150" baseline="0" dirty="0" smtClean="0">
                          <a:effectLst/>
                          <a:latin typeface="Cambria" pitchFamily="18" charset="0"/>
                        </a:rPr>
                        <a:t> ENI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The group’s ENI needs factor, from 0.0 to 2.0.</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&lt;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a:t>
                      </a:r>
                      <a:r>
                        <a:rPr lang="en-US" sz="1100" i="0" kern="150" baseline="0" dirty="0" smtClean="0">
                          <a:effectLst/>
                          <a:latin typeface="Cambria" pitchFamily="18" charset="0"/>
                        </a:rPr>
                        <a:t>effect; no rule fires.</a:t>
                      </a:r>
                      <a:endParaRPr lang="en-US" sz="1100" i="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4398"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r>
              <a:rPr lang="en-US" smtClean="0"/>
              <a:t>4/16/2012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spTree>
    <p:extLst>
      <p:ext uri="{BB962C8B-B14F-4D97-AF65-F5344CB8AC3E}">
        <p14:creationId xmlns:p14="http://schemas.microsoft.com/office/powerpoint/2010/main" val="414750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t>4/20/2012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2467087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4570</TotalTime>
  <Words>11344</Words>
  <Application>Microsoft Office PowerPoint</Application>
  <PresentationFormat>Letter Paper (8.5x11 in)</PresentationFormat>
  <Paragraphs>3447</Paragraphs>
  <Slides>77</Slides>
  <Notes>0</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Athena 4 Rule Sets</vt:lpstr>
      <vt:lpstr>Legend</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Rule Set Summary: Demographic Situations</vt:lpstr>
      <vt:lpstr>UNEMP: Unemployment</vt:lpstr>
      <vt:lpstr>6.  Service Situations</vt:lpstr>
      <vt:lpstr>Rule Set Summary: Service Situations</vt:lpstr>
      <vt:lpstr>ENI: Essential Non-Infrastructure Services</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251</cp:revision>
  <cp:lastPrinted>2012-04-20T19:54:25Z</cp:lastPrinted>
  <dcterms:created xsi:type="dcterms:W3CDTF">2012-04-10T21:20:22Z</dcterms:created>
  <dcterms:modified xsi:type="dcterms:W3CDTF">2012-04-20T21:21:08Z</dcterms:modified>
</cp:coreProperties>
</file>