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9" r:id="rId3"/>
    <p:sldId id="260" r:id="rId4"/>
    <p:sldId id="258" r:id="rId5"/>
    <p:sldId id="261" r:id="rId6"/>
    <p:sldId id="262" r:id="rId7"/>
    <p:sldId id="28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0" d="100"/>
          <a:sy n="130" d="100"/>
        </p:scale>
        <p:origin x="-150" y="-84"/>
      </p:cViewPr>
      <p:guideLst>
        <p:guide orient="horz" pos="2160"/>
        <p:guide pos="2880"/>
      </p:guideLst>
    </p:cSldViewPr>
  </p:slideViewPr>
  <p:outlineViewPr>
    <p:cViewPr>
      <p:scale>
        <a:sx n="33" d="100"/>
        <a:sy n="33" d="100"/>
      </p:scale>
      <p:origin x="0" y="28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4/11/2012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B84477D-9278-4F3E-B675-DAB51E6138B4}" type="datetime1">
              <a:rPr lang="en-US" smtClean="0"/>
              <a:pPr/>
              <a:t>4/11/2012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Athena 4 Rule Sets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400" b="1" dirty="0" smtClean="0">
                <a:solidFill>
                  <a:schemeClr val="tx1"/>
                </a:solidFill>
                <a:latin typeface="Arial" pitchFamily="34" charset="0"/>
                <a:cs typeface="Arial" pitchFamily="34" charset="0"/>
              </a:rPr>
              <a:t>10 April 2012</a:t>
            </a:r>
          </a:p>
          <a:p>
            <a:r>
              <a:rPr lang="en-US" sz="2400" b="1" dirty="0" smtClean="0">
                <a:solidFill>
                  <a:schemeClr val="tx1"/>
                </a:solidFill>
                <a:latin typeface="Arial" pitchFamily="34" charset="0"/>
                <a:cs typeface="Arial" pitchFamily="34" charset="0"/>
              </a:rPr>
              <a:t>Jet Propulsion Laboratory</a:t>
            </a:r>
          </a:p>
          <a:p>
            <a:r>
              <a:rPr lang="en-US" sz="2400" b="1" dirty="0" smtClean="0">
                <a:solidFill>
                  <a:schemeClr val="tx1"/>
                </a:solidFill>
                <a:latin typeface="Arial" pitchFamily="34" charset="0"/>
                <a:cs typeface="Arial" pitchFamily="34" charset="0"/>
              </a:rPr>
              <a:t>TBD: Copyright Statement</a:t>
            </a:r>
            <a:endParaRPr lang="en-US" sz="24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COMMOUT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7days </a:t>
                      </a:r>
                      <a:r>
                        <a:rPr lang="en-US" sz="1100" b="0" kern="150" baseline="0" dirty="0" smtClean="0">
                          <a:solidFill>
                            <a:schemeClr val="tx1"/>
                          </a:solidFill>
                          <a:effectLst/>
                          <a:latin typeface="Cambria" pitchFamily="18" charset="0"/>
                          <a:ea typeface="Times New Roman"/>
                          <a:cs typeface="Tahoma"/>
                        </a:rPr>
                        <a:t>(TBD)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1" kern="150" dirty="0" smtClean="0">
                          <a:solidFill>
                            <a:schemeClr val="tx1"/>
                          </a:solidFill>
                          <a:effectLst/>
                          <a:latin typeface="Cambria" pitchFamily="18" charset="0"/>
                          <a:ea typeface="Times New Roman"/>
                          <a:cs typeface="Tahoma"/>
                        </a:rPr>
                        <a:t>:</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Communications remain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34917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XXXS–</a:t>
                      </a:r>
                      <a:endParaRPr lang="en-US" sz="1100" kern="150" dirty="0" smtClean="0">
                        <a:effectLst/>
                        <a:latin typeface="Cambria" pitchFamily="18" charset="0"/>
                      </a:endParaRP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DISASTER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Disaster continues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Disaster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53680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Unhealthy conditions are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Epidemic continues to spread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Spread of epidemic is halted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50165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HUNGER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Food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FUELSHRT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Fuel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7322070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GARBAGE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Garbage is piled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Garbage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51824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INDSPILL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Industrial spill has not been cleaned up</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Industrial spill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Minefield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Minefield is cleared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See the </a:t>
            </a:r>
            <a:r>
              <a:rPr lang="en-US" i="1" dirty="0" smtClean="0"/>
              <a:t>Athena Analyst’s Guide</a:t>
            </a:r>
            <a:r>
              <a:rPr lang="en-US" dirty="0" smtClean="0"/>
              <a:t> for more information about Athena and its models.</a:t>
            </a:r>
          </a:p>
          <a:p>
            <a:pPr marL="0" indent="0">
              <a:buNone/>
            </a:pPr>
            <a:endParaRPr lang="en-US" dirty="0"/>
          </a:p>
          <a:p>
            <a:pPr marL="0" indent="0">
              <a:buNone/>
            </a:pPr>
            <a:r>
              <a:rPr lang="en-US" dirty="0" smtClean="0"/>
              <a:t>TBD: Add general information, including “cheat sheet”.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supply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Unexploded ordnance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Unexploded ordnance is removed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PIPELINE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pipeline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pipeline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51382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POWEROUT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Power remains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Power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REFINERY</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refinery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refinery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2528505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Damage is resolved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990100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SEWAGE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Sewage has pooled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Sewage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a:t>
            </a:r>
            <a:r>
              <a:rPr lang="en-US" dirty="0" smtClean="0"/>
              <a:t>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93605811"/>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kern="150" dirty="0">
                          <a:effectLst/>
                          <a:latin typeface="Cambria" pitchFamily="18" charset="0"/>
                        </a:rPr>
                        <a:t>1.1: Civilian casualties </a:t>
                      </a:r>
                      <a:r>
                        <a:rPr lang="en-US" sz="1100" kern="150" dirty="0" smtClean="0">
                          <a:effectLst/>
                          <a:latin typeface="Cambria" pitchFamily="18" charset="0"/>
                        </a:rPr>
                        <a:t>taken</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a:effectLst/>
                          <a:latin typeface="Cambria" pitchFamily="18" charset="0"/>
                        </a:rPr>
                        <a:t>2. Casualties to Civilians: Cooperation Effects</a:t>
                      </a:r>
                      <a:endParaRPr lang="en-US" sz="1100" b="1"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kern="150">
                          <a:effectLst/>
                          <a:latin typeface="Cambria" pitchFamily="18" charset="0"/>
                        </a:rPr>
                        <a:t>2.1 Civilian casualties taken from force group</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r>
              <a:rPr lang="en-US" dirty="0" smtClean="0"/>
              <a:t>).</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reward the locals for resolving the situation by local effort.  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31690739"/>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2602350"/>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77476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a:t>
            </a:r>
            <a:r>
              <a:rPr lang="en-US" sz="1400" b="1" dirty="0" smtClean="0">
                <a:latin typeface="Arial" pitchFamily="34" charset="0"/>
                <a:cs typeface="Arial" pitchFamily="34" charset="0"/>
              </a:rPr>
              <a:t>Contaminated </a:t>
            </a:r>
            <a:r>
              <a:rPr lang="en-US" sz="1400" b="1" dirty="0" smtClean="0">
                <a:latin typeface="Arial" pitchFamily="34" charset="0"/>
                <a:cs typeface="Arial" pitchFamily="34" charset="0"/>
              </a:rPr>
              <a:t>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679506"/>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a:t>
                      </a:r>
                      <a:r>
                        <a:rPr lang="en-US" sz="1100" kern="150" dirty="0" smtClean="0">
                          <a:solidFill>
                            <a:schemeClr val="tx1"/>
                          </a:solidFill>
                          <a:effectLst/>
                          <a:latin typeface="Cambria" pitchFamily="18" charset="0"/>
                        </a:rPr>
                        <a:t>water supply </a:t>
                      </a:r>
                      <a:r>
                        <a:rPr lang="en-US" sz="1100" kern="150" dirty="0" smtClean="0">
                          <a:solidFill>
                            <a:schemeClr val="tx1"/>
                          </a:solidFill>
                          <a:effectLst/>
                          <a:latin typeface="Cambria" pitchFamily="18" charset="0"/>
                        </a:rPr>
                        <a:t>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week.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5 </a:t>
                      </a:r>
                      <a:r>
                        <a:rPr lang="en-US" sz="1100" b="0" kern="150" baseline="0" dirty="0" smtClean="0">
                          <a:solidFill>
                            <a:schemeClr val="tx1"/>
                          </a:solidFill>
                          <a:effectLst/>
                          <a:latin typeface="Cambria" pitchFamily="18" charset="0"/>
                          <a:ea typeface="Times New Roman"/>
                          <a:cs typeface="Tahoma"/>
                        </a:rPr>
                        <a:t>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b="0" kern="150" dirty="0" smtClean="0">
                          <a:solidFill>
                            <a:schemeClr val="tx1"/>
                          </a:solidFill>
                          <a:effectLst/>
                          <a:latin typeface="Cambria" pitchFamily="18" charset="0"/>
                          <a:ea typeface="Times New Roman"/>
                          <a:cs typeface="Tahoma"/>
                        </a:rPr>
                        <a:t>,</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a:t>
                      </a:r>
                      <a:r>
                        <a:rPr lang="en-US" sz="1100" b="0" kern="150" dirty="0" smtClean="0">
                          <a:solidFill>
                            <a:schemeClr val="tx1"/>
                          </a:solidFill>
                          <a:effectLst/>
                          <a:latin typeface="Cambria" pitchFamily="18" charset="0"/>
                          <a:ea typeface="Times New Roman"/>
                          <a:cs typeface="Tahoma"/>
                        </a:rPr>
                        <a:t>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a:t>
                      </a:r>
                      <a:r>
                        <a:rPr lang="en-US" sz="1100" b="1" kern="150" dirty="0" smtClean="0">
                          <a:effectLst/>
                          <a:latin typeface="Cambria" pitchFamily="18" charset="0"/>
                        </a:rPr>
                        <a:t>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a:t>
                      </a:r>
                      <a:r>
                        <a:rPr lang="en-US" sz="1100" b="1" kern="150" dirty="0" smtClean="0">
                          <a:effectLst/>
                          <a:latin typeface="Cambria" pitchFamily="18" charset="0"/>
                        </a:rPr>
                        <a:t>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contamination </a:t>
                      </a:r>
                      <a:r>
                        <a:rPr lang="en-US" sz="1100" b="1" kern="150" dirty="0" smtClean="0">
                          <a:effectLst/>
                          <a:latin typeface="Cambria" pitchFamily="18" charset="0"/>
                          <a:ea typeface="Times New Roman"/>
                          <a:cs typeface="Tahoma"/>
                        </a:rPr>
                        <a:t>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3831</TotalTime>
  <Words>3759</Words>
  <Application>Microsoft Office PowerPoint</Application>
  <PresentationFormat>Letter Paper (8.5x11 in)</PresentationFormat>
  <Paragraphs>1316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Athena 4 Rule Sets</vt:lpstr>
      <vt:lpstr>1.  Introduction</vt:lpstr>
      <vt:lpstr>2. Casualties</vt:lpstr>
      <vt:lpstr>CIVCAS: Civilian Casualties</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89</cp:revision>
  <cp:lastPrinted>2012-04-13T17:55:44Z</cp:lastPrinted>
  <dcterms:created xsi:type="dcterms:W3CDTF">2012-04-10T21:20:22Z</dcterms:created>
  <dcterms:modified xsi:type="dcterms:W3CDTF">2012-04-13T18:13:30Z</dcterms:modified>
</cp:coreProperties>
</file>