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85" r:id="rId6"/>
    <p:sldId id="263" r:id="rId7"/>
    <p:sldId id="270" r:id="rId8"/>
    <p:sldId id="269" r:id="rId9"/>
    <p:sldId id="277" r:id="rId10"/>
    <p:sldId id="282" r:id="rId11"/>
    <p:sldId id="281" r:id="rId12"/>
    <p:sldId id="262" r:id="rId13"/>
    <p:sldId id="287" r:id="rId14"/>
    <p:sldId id="273" r:id="rId15"/>
    <p:sldId id="260" r:id="rId16"/>
    <p:sldId id="267" r:id="rId17"/>
    <p:sldId id="278" r:id="rId18"/>
    <p:sldId id="280" r:id="rId19"/>
    <p:sldId id="279" r:id="rId20"/>
    <p:sldId id="286" r:id="rId21"/>
    <p:sldId id="274" r:id="rId22"/>
    <p:sldId id="261" r:id="rId23"/>
    <p:sldId id="284" r:id="rId24"/>
    <p:sldId id="272" r:id="rId25"/>
    <p:sldId id="259" r:id="rId26"/>
    <p:sldId id="275" r:id="rId27"/>
    <p:sldId id="268" r:id="rId28"/>
    <p:sldId id="265" r:id="rId29"/>
    <p:sldId id="283" r:id="rId30"/>
    <p:sldId id="276" r:id="rId31"/>
    <p:sldId id="258" r:id="rId32"/>
    <p:sldId id="27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665" autoAdjust="0"/>
    <p:restoredTop sz="94673" autoAdjust="0"/>
  </p:normalViewPr>
  <p:slideViewPr>
    <p:cSldViewPr>
      <p:cViewPr>
        <p:scale>
          <a:sx n="120" d="100"/>
          <a:sy n="120" d="100"/>
        </p:scale>
        <p:origin x="-330" y="-15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8/8/2012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8/8/2012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8/8/2012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8/8/2012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8/8/2012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8/8/2012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8/3/2012</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Executive Script Editor	8/7/2012</a:t>
            </a:r>
            <a:endParaRPr lang="en-US" dirty="0"/>
          </a:p>
        </p:txBody>
      </p:sp>
      <p:sp>
        <p:nvSpPr>
          <p:cNvPr id="3" name="Content Placeholder 2"/>
          <p:cNvSpPr>
            <a:spLocks noGrp="1"/>
          </p:cNvSpPr>
          <p:nvPr>
            <p:ph idx="1"/>
          </p:nvPr>
        </p:nvSpPr>
        <p:spPr/>
        <p:txBody>
          <a:bodyPr/>
          <a:lstStyle/>
          <a:p>
            <a:r>
              <a:rPr lang="en-US" dirty="0" smtClean="0"/>
              <a:t>EXECUTIVE tactic scripts should be edited within Athena and stored with the scenario</a:t>
            </a:r>
          </a:p>
          <a:p>
            <a:r>
              <a:rPr lang="en-US" dirty="0" smtClean="0"/>
              <a:t>At present:</a:t>
            </a:r>
          </a:p>
          <a:p>
            <a:pPr lvl="1"/>
            <a:r>
              <a:rPr lang="en-US" dirty="0" smtClean="0"/>
              <a:t>EXECUTIVE tactic scripts must be edited in an external editor.</a:t>
            </a:r>
          </a:p>
          <a:p>
            <a:pPr lvl="1"/>
            <a:r>
              <a:rPr lang="en-US" dirty="0" smtClean="0"/>
              <a:t>EXECUTIVE tactic scripts are saved as .</a:t>
            </a:r>
            <a:r>
              <a:rPr lang="en-US" dirty="0" err="1" smtClean="0"/>
              <a:t>tcl</a:t>
            </a:r>
            <a:r>
              <a:rPr lang="en-US" dirty="0" smtClean="0"/>
              <a:t> files in the same directory as the scenario file.</a:t>
            </a:r>
          </a:p>
          <a:p>
            <a:r>
              <a:rPr lang="en-US" dirty="0" smtClean="0"/>
              <a:t>Solution:</a:t>
            </a:r>
          </a:p>
          <a:p>
            <a:pPr lvl="1"/>
            <a:r>
              <a:rPr lang="en-US" dirty="0" smtClean="0"/>
              <a:t>Athena Script Editor window</a:t>
            </a:r>
          </a:p>
          <a:p>
            <a:pPr lvl="2"/>
            <a:r>
              <a:rPr lang="en-US" dirty="0"/>
              <a:t>Allow the user to edit named scripts, in a wiki-like fashion.</a:t>
            </a:r>
          </a:p>
          <a:p>
            <a:pPr lvl="2"/>
            <a:r>
              <a:rPr lang="en-US" dirty="0" smtClean="0"/>
              <a:t>Sidebar with script names</a:t>
            </a:r>
          </a:p>
          <a:p>
            <a:pPr lvl="2"/>
            <a:r>
              <a:rPr lang="en-US" dirty="0" smtClean="0"/>
              <a:t>Editor pane for editing the selected script</a:t>
            </a:r>
          </a:p>
          <a:p>
            <a:pPr lvl="3"/>
            <a:r>
              <a:rPr lang="en-US" dirty="0"/>
              <a:t>Consider using the “</a:t>
            </a:r>
            <a:r>
              <a:rPr lang="en-US" dirty="0" err="1"/>
              <a:t>supertext</a:t>
            </a:r>
            <a:r>
              <a:rPr lang="en-US" dirty="0"/>
              <a:t>” widget, to allow syntax highlighting and line numbers.</a:t>
            </a:r>
          </a:p>
          <a:p>
            <a:pPr lvl="2"/>
            <a:r>
              <a:rPr lang="en-US" dirty="0" smtClean="0"/>
              <a:t>Text editor-style undo/redo, completely separate from the main window’s undo/redo.</a:t>
            </a:r>
          </a:p>
          <a:p>
            <a:pPr lvl="1"/>
            <a:r>
              <a:rPr lang="en-US" dirty="0" smtClean="0"/>
              <a:t>Scripts are saved in an RDB/ADB table by name.</a:t>
            </a:r>
          </a:p>
          <a:p>
            <a:pPr lvl="1"/>
            <a:r>
              <a:rPr lang="en-US" dirty="0" smtClean="0"/>
              <a:t>Not order-based (because undo/redo is different)</a:t>
            </a:r>
          </a:p>
          <a:p>
            <a:pPr lvl="1"/>
            <a:r>
              <a:rPr lang="en-US" dirty="0" smtClean="0"/>
              <a:t>Define a command to call saved scripts.</a:t>
            </a:r>
          </a:p>
          <a:p>
            <a:pPr lvl="2"/>
            <a:r>
              <a:rPr lang="en-US" dirty="0" smtClean="0"/>
              <a:t>Either extend [call] to look in the scenario first, or add a new command just for internal scripts ([</a:t>
            </a:r>
            <a:r>
              <a:rPr lang="en-US" dirty="0" err="1" smtClean="0"/>
              <a:t>icall</a:t>
            </a:r>
            <a:r>
              <a:rPr lang="en-US" dirty="0" smtClean="0"/>
              <a:t>]).</a:t>
            </a:r>
          </a:p>
          <a:p>
            <a:pPr lvl="1"/>
            <a:r>
              <a:rPr lang="en-US" dirty="0" smtClean="0"/>
              <a:t>Internal scripts can be called by the EXECUTIVE tactic, or from the Athena command line.</a:t>
            </a:r>
          </a:p>
          <a:p>
            <a:pPr lvl="1"/>
            <a:r>
              <a:rPr lang="en-US" dirty="0" smtClean="0"/>
              <a:t>[export] command exports saved scripts before orders in the scenario script file.</a:t>
            </a:r>
          </a:p>
          <a:p>
            <a:pPr lvl="2"/>
            <a:r>
              <a:rPr lang="en-US" dirty="0" smtClean="0"/>
              <a:t>Need an executive command for define scripts.</a:t>
            </a:r>
          </a:p>
          <a:p>
            <a:pPr lvl="1"/>
            <a:r>
              <a:rPr lang="en-US" dirty="0" smtClean="0"/>
              <a:t>Define a “*GLOBAL*” script, which is loaded in each new executive(</a:t>
            </a:r>
            <a:r>
              <a:rPr lang="en-US" dirty="0" err="1" smtClean="0"/>
              <a:t>sim</a:t>
            </a:r>
            <a:r>
              <a:rPr lang="en-US" dirty="0" smtClean="0"/>
              <a:t>) instance, for </a:t>
            </a:r>
            <a:r>
              <a:rPr lang="en-US" dirty="0" err="1" smtClean="0"/>
              <a:t>procs</a:t>
            </a:r>
            <a:r>
              <a:rPr lang="en-US" dirty="0" smtClean="0"/>
              <a:t> to be used in various scripts, and commands to be used directly in EXECUTIVE tactics.</a:t>
            </a:r>
            <a:endParaRPr lang="en-US" dirty="0"/>
          </a:p>
        </p:txBody>
      </p:sp>
    </p:spTree>
    <p:extLst>
      <p:ext uri="{BB962C8B-B14F-4D97-AF65-F5344CB8AC3E}">
        <p14:creationId xmlns:p14="http://schemas.microsoft.com/office/powerpoint/2010/main" val="264545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Possible Solutions</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p:txBody>
      </p:sp>
    </p:spTree>
    <p:extLst>
      <p:ext uri="{BB962C8B-B14F-4D97-AF65-F5344CB8AC3E}">
        <p14:creationId xmlns:p14="http://schemas.microsoft.com/office/powerpoint/2010/main" val="300017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Non-Zulu Time Reference </a:t>
            </a:r>
            <a:r>
              <a:rPr lang="en-US" dirty="0"/>
              <a:t>Strings	8/7/2012</a:t>
            </a:r>
          </a:p>
        </p:txBody>
      </p:sp>
      <p:sp>
        <p:nvSpPr>
          <p:cNvPr id="3" name="Content Placeholder 2"/>
          <p:cNvSpPr>
            <a:spLocks noGrp="1"/>
          </p:cNvSpPr>
          <p:nvPr>
            <p:ph idx="1"/>
          </p:nvPr>
        </p:nvSpPr>
        <p:spPr/>
        <p:txBody>
          <a:bodyPr/>
          <a:lstStyle/>
          <a:p>
            <a:r>
              <a:rPr lang="en-US" dirty="0" smtClean="0"/>
              <a:t>Athena should use Non-Zulu time reference strings for displaying time.</a:t>
            </a:r>
          </a:p>
          <a:p>
            <a:pPr lvl="1"/>
            <a:r>
              <a:rPr lang="en-US" dirty="0" smtClean="0"/>
              <a:t>A Zulu-time string shows “</a:t>
            </a:r>
            <a:r>
              <a:rPr lang="en-US" dirty="0" err="1" smtClean="0"/>
              <a:t>ddhhmmZmonyy</a:t>
            </a:r>
            <a:r>
              <a:rPr lang="en-US" dirty="0" smtClean="0"/>
              <a:t>”.</a:t>
            </a:r>
          </a:p>
          <a:p>
            <a:pPr lvl="1"/>
            <a:r>
              <a:rPr lang="en-US" dirty="0" smtClean="0"/>
              <a:t>Athena inherited Zulu-time from JNEM, which steps time minute-by-minute.</a:t>
            </a:r>
          </a:p>
          <a:p>
            <a:pPr lvl="1"/>
            <a:r>
              <a:rPr lang="en-US" dirty="0" smtClean="0"/>
              <a:t>When Athena stepped time day-by-day, only the first two and last five of the characters in the time string were relevant; the “</a:t>
            </a:r>
            <a:r>
              <a:rPr lang="en-US" dirty="0" err="1" smtClean="0"/>
              <a:t>hhmm</a:t>
            </a:r>
            <a:r>
              <a:rPr lang="en-US" dirty="0" smtClean="0"/>
              <a:t>” could be ignored.</a:t>
            </a:r>
          </a:p>
          <a:p>
            <a:pPr lvl="1"/>
            <a:r>
              <a:rPr lang="en-US" dirty="0" smtClean="0"/>
              <a:t>Now that Athena steps time week-by-week, it is difficult to mentally map the Zulu-time to a specific week.  Also, an Athena time tick represents the entire week, not a particular point in time during the week.</a:t>
            </a:r>
          </a:p>
          <a:p>
            <a:pPr lvl="1"/>
            <a:r>
              <a:rPr lang="en-US" dirty="0" smtClean="0"/>
              <a:t>Thus, Zulu-times are misleading and inconvenient.</a:t>
            </a:r>
          </a:p>
          <a:p>
            <a:r>
              <a:rPr lang="en-US" dirty="0" smtClean="0"/>
              <a:t>Desires</a:t>
            </a:r>
          </a:p>
          <a:p>
            <a:pPr lvl="1"/>
            <a:r>
              <a:rPr lang="en-US" dirty="0" smtClean="0"/>
              <a:t>Per Rob Crowson, integer ticks are insufficient.  We want something like a start date, and Julian weeks within a year.</a:t>
            </a:r>
          </a:p>
          <a:p>
            <a:r>
              <a:rPr lang="en-US" dirty="0" smtClean="0"/>
              <a:t>Solution</a:t>
            </a:r>
          </a:p>
          <a:p>
            <a:pPr lvl="1"/>
            <a:r>
              <a:rPr lang="en-US" dirty="0" smtClean="0"/>
              <a:t>Time string: </a:t>
            </a:r>
            <a:r>
              <a:rPr lang="en-US" dirty="0" err="1" smtClean="0"/>
              <a:t>yyyyWnn</a:t>
            </a:r>
            <a:r>
              <a:rPr lang="en-US" dirty="0" smtClean="0"/>
              <a:t> where “</a:t>
            </a:r>
            <a:r>
              <a:rPr lang="en-US" dirty="0" err="1" smtClean="0"/>
              <a:t>nn</a:t>
            </a:r>
            <a:r>
              <a:rPr lang="en-US" dirty="0" smtClean="0"/>
              <a:t>” is a Julian week, 00-52.</a:t>
            </a:r>
          </a:p>
          <a:p>
            <a:pPr lvl="1"/>
            <a:r>
              <a:rPr lang="en-US" dirty="0" smtClean="0"/>
              <a:t>52 weeks within the year; a year is exactly 7*52 days.</a:t>
            </a:r>
          </a:p>
          <a:p>
            <a:pPr lvl="1"/>
            <a:r>
              <a:rPr lang="en-US" dirty="0" smtClean="0"/>
              <a:t>Start Date can be specified as a </a:t>
            </a:r>
            <a:r>
              <a:rPr lang="en-US" dirty="0" err="1" smtClean="0"/>
              <a:t>yyyyWnn</a:t>
            </a:r>
            <a:r>
              <a:rPr lang="en-US" dirty="0" smtClean="0"/>
              <a:t> string.</a:t>
            </a:r>
          </a:p>
          <a:p>
            <a:pPr lvl="1"/>
            <a:r>
              <a:rPr lang="en-US" dirty="0" smtClean="0"/>
              <a:t>Can overlay seasons on top of Julian weeks if we need to.</a:t>
            </a:r>
          </a:p>
          <a:p>
            <a:pPr lvl="1"/>
            <a:r>
              <a:rPr lang="en-US" dirty="0" smtClean="0"/>
              <a:t>Need to update Athena’s GUI to use “</a:t>
            </a:r>
            <a:r>
              <a:rPr lang="en-US" dirty="0" err="1" smtClean="0"/>
              <a:t>yyyyWnn</a:t>
            </a:r>
            <a:r>
              <a:rPr lang="en-US" dirty="0" smtClean="0"/>
              <a:t>” time strings in place of Zulu-times.</a:t>
            </a:r>
          </a:p>
          <a:p>
            <a:pPr lvl="1"/>
            <a:r>
              <a:rPr lang="en-US" dirty="0" smtClean="0"/>
              <a:t>Need to update Athena’s “</a:t>
            </a:r>
            <a:r>
              <a:rPr lang="en-US" dirty="0" err="1" smtClean="0"/>
              <a:t>timespec</a:t>
            </a:r>
            <a:r>
              <a:rPr lang="en-US" dirty="0" smtClean="0"/>
              <a:t>” code to support Julian week strings and offsets.</a:t>
            </a:r>
          </a:p>
          <a:p>
            <a:pPr lvl="1"/>
            <a:r>
              <a:rPr lang="en-US" dirty="0" smtClean="0"/>
              <a:t>Might want an Athena-specific “</a:t>
            </a:r>
            <a:r>
              <a:rPr lang="en-US" dirty="0" err="1" smtClean="0"/>
              <a:t>simclock</a:t>
            </a:r>
            <a:r>
              <a:rPr lang="en-US" dirty="0" smtClean="0"/>
              <a:t>” type.</a:t>
            </a:r>
          </a:p>
        </p:txBody>
      </p:sp>
    </p:spTree>
    <p:extLst>
      <p:ext uri="{BB962C8B-B14F-4D97-AF65-F5344CB8AC3E}">
        <p14:creationId xmlns:p14="http://schemas.microsoft.com/office/powerpoint/2010/main" val="2240788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Magic Attitude Driver Payloads	8/3/2012</a:t>
            </a:r>
            <a:endParaRPr lang="en-US" dirty="0"/>
          </a:p>
        </p:txBody>
      </p:sp>
      <p:sp>
        <p:nvSpPr>
          <p:cNvPr id="3" name="Content Placeholder 2"/>
          <p:cNvSpPr>
            <a:spLocks noGrp="1"/>
          </p:cNvSpPr>
          <p:nvPr>
            <p:ph idx="1"/>
          </p:nvPr>
        </p:nvSpPr>
        <p:spPr/>
        <p:txBody>
          <a:bodyPr/>
          <a:lstStyle/>
          <a:p>
            <a:r>
              <a:rPr lang="en-US" dirty="0" smtClean="0"/>
              <a:t>Magic attitude drivers (MADs) should have payloads like IOMs do.</a:t>
            </a:r>
          </a:p>
          <a:p>
            <a:r>
              <a:rPr lang="en-US" dirty="0" smtClean="0"/>
              <a:t>At present:</a:t>
            </a:r>
          </a:p>
          <a:p>
            <a:pPr lvl="1"/>
            <a:r>
              <a:rPr lang="en-US" dirty="0" smtClean="0"/>
              <a:t>A MAD is simply a driver ID against which magic inputs can be made.</a:t>
            </a:r>
          </a:p>
          <a:p>
            <a:pPr lvl="1"/>
            <a:r>
              <a:rPr lang="en-US" dirty="0" smtClean="0"/>
              <a:t>You never want just one magic input; they group together.</a:t>
            </a:r>
          </a:p>
          <a:p>
            <a:pPr lvl="1"/>
            <a:r>
              <a:rPr lang="en-US" dirty="0" smtClean="0"/>
              <a:t>Thus, any reasonable use of magic inputs requires an EXECUTIVE tactic.</a:t>
            </a:r>
          </a:p>
          <a:p>
            <a:pPr lvl="1"/>
            <a:r>
              <a:rPr lang="en-US" dirty="0" smtClean="0"/>
              <a:t>EXECUTIVE tactics are good for work-</a:t>
            </a:r>
            <a:r>
              <a:rPr lang="en-US" dirty="0" err="1" smtClean="0"/>
              <a:t>arounds</a:t>
            </a:r>
            <a:r>
              <a:rPr lang="en-US" dirty="0" smtClean="0"/>
              <a:t>, but they aren’t pretty.</a:t>
            </a:r>
          </a:p>
          <a:p>
            <a:r>
              <a:rPr lang="en-US" dirty="0" smtClean="0"/>
              <a:t>Solution</a:t>
            </a:r>
          </a:p>
          <a:p>
            <a:pPr lvl="1"/>
            <a:r>
              <a:rPr lang="en-US" dirty="0" smtClean="0"/>
              <a:t>Define MADs and their payloads during Scenario Prep as we do with IOMs.</a:t>
            </a:r>
          </a:p>
          <a:p>
            <a:pPr lvl="1"/>
            <a:r>
              <a:rPr lang="en-US" dirty="0" smtClean="0"/>
              <a:t>Define a MAD tactic to cause a MAD to occur.</a:t>
            </a:r>
          </a:p>
          <a:p>
            <a:pPr lvl="1"/>
            <a:r>
              <a:rPr lang="en-US" dirty="0" smtClean="0"/>
              <a:t>Tactic arguments would include:</a:t>
            </a:r>
          </a:p>
          <a:p>
            <a:pPr lvl="2"/>
            <a:r>
              <a:rPr lang="en-US" dirty="0" smtClean="0"/>
              <a:t>A dial, to dial the effect of the MAD up or down.</a:t>
            </a:r>
          </a:p>
          <a:p>
            <a:pPr lvl="2"/>
            <a:r>
              <a:rPr lang="en-US" dirty="0" smtClean="0"/>
              <a:t>Possibly, </a:t>
            </a:r>
            <a:r>
              <a:rPr lang="en-US" dirty="0" err="1" smtClean="0"/>
              <a:t>targetting</a:t>
            </a:r>
            <a:r>
              <a:rPr lang="en-US" dirty="0" smtClean="0"/>
              <a:t> information, e.g., list of neighborhoods or list of civilian groups.</a:t>
            </a:r>
          </a:p>
          <a:p>
            <a:pPr lvl="1"/>
            <a:r>
              <a:rPr lang="en-US" dirty="0" smtClean="0"/>
              <a:t>Executing the tactic would cause a rule to fire, causing the desired set of effects.</a:t>
            </a:r>
          </a:p>
          <a:p>
            <a:pPr lvl="1"/>
            <a:r>
              <a:rPr lang="en-US" dirty="0" smtClean="0"/>
              <a:t>A MAD is like an IOM, with these differences:</a:t>
            </a:r>
          </a:p>
          <a:p>
            <a:pPr lvl="2"/>
            <a:r>
              <a:rPr lang="en-US" dirty="0" smtClean="0"/>
              <a:t>The target set of groups is determined explicitly, not by choice of CAP.</a:t>
            </a:r>
          </a:p>
          <a:p>
            <a:pPr lvl="2"/>
            <a:r>
              <a:rPr lang="en-US" dirty="0" smtClean="0"/>
              <a:t>The payloads are not attenuated by “acceptability” or other factors.</a:t>
            </a:r>
          </a:p>
          <a:p>
            <a:pPr lvl="1"/>
            <a:endParaRPr lang="en-US" dirty="0"/>
          </a:p>
        </p:txBody>
      </p:sp>
    </p:spTree>
    <p:extLst>
      <p:ext uri="{BB962C8B-B14F-4D97-AF65-F5344CB8AC3E}">
        <p14:creationId xmlns:p14="http://schemas.microsoft.com/office/powerpoint/2010/main" val="3706132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Signature-Based Driver </a:t>
            </a:r>
            <a:r>
              <a:rPr lang="en-US" dirty="0"/>
              <a:t>IDs	8/7/2012</a:t>
            </a:r>
          </a:p>
        </p:txBody>
      </p:sp>
      <p:sp>
        <p:nvSpPr>
          <p:cNvPr id="3" name="Content Placeholder 2"/>
          <p:cNvSpPr>
            <a:spLocks noGrp="1"/>
          </p:cNvSpPr>
          <p:nvPr>
            <p:ph idx="1"/>
          </p:nvPr>
        </p:nvSpPr>
        <p:spPr/>
        <p:txBody>
          <a:bodyPr/>
          <a:lstStyle/>
          <a:p>
            <a:r>
              <a:rPr lang="en-US" dirty="0" smtClean="0"/>
              <a:t>Driver IDs should be assigned by situation signature, not by situation sequence.</a:t>
            </a:r>
          </a:p>
          <a:p>
            <a:pPr lvl="1"/>
            <a:r>
              <a:rPr lang="en-US" dirty="0" smtClean="0"/>
              <a:t>In JNEM, each instance of an activity situation (for example) got a new driver ID.</a:t>
            </a:r>
          </a:p>
          <a:p>
            <a:pPr lvl="2"/>
            <a:r>
              <a:rPr lang="en-US" dirty="0" smtClean="0"/>
              <a:t>If BLUE PATROLs neighborhood N1 on three separate occasions, that reflects three distinct orders, possibly from different commanders; we wanted to keep them separate for AAR purposes.</a:t>
            </a:r>
          </a:p>
          <a:p>
            <a:pPr lvl="1"/>
            <a:r>
              <a:rPr lang="en-US" dirty="0" smtClean="0"/>
              <a:t>Athena inherited this design.</a:t>
            </a:r>
          </a:p>
          <a:p>
            <a:pPr lvl="1"/>
            <a:r>
              <a:rPr lang="en-US" dirty="0" smtClean="0"/>
              <a:t>But in Athena, we aren’t modeling individual commanders.</a:t>
            </a:r>
          </a:p>
          <a:p>
            <a:pPr lvl="1"/>
            <a:r>
              <a:rPr lang="en-US" dirty="0" smtClean="0"/>
              <a:t>What matters is how the PATROL activity affected things in neighborhood N1 over a given period of interest.</a:t>
            </a:r>
          </a:p>
          <a:p>
            <a:pPr lvl="1"/>
            <a:r>
              <a:rPr lang="en-US" dirty="0" smtClean="0"/>
              <a:t>We can use a single driver ID for the tuple (actsit,N1, BLUE, PATROL) for the life of Athena.  We don’t really need to create a new situation when the coverage exceeds zero and destroy the situation when the coverage goes below 0.</a:t>
            </a:r>
            <a:endParaRPr lang="en-US" dirty="0"/>
          </a:p>
          <a:p>
            <a:pPr lvl="2"/>
            <a:r>
              <a:rPr lang="en-US" dirty="0" smtClean="0"/>
              <a:t>This tuple is called the driver’s </a:t>
            </a:r>
            <a:r>
              <a:rPr lang="en-US" i="1" dirty="0" smtClean="0"/>
              <a:t>signature</a:t>
            </a:r>
            <a:r>
              <a:rPr lang="en-US" dirty="0" smtClean="0"/>
              <a:t>.  </a:t>
            </a:r>
          </a:p>
          <a:p>
            <a:r>
              <a:rPr lang="en-US" dirty="0" smtClean="0"/>
              <a:t>Athena’s driver code can already assign driver IDs based on signature.</a:t>
            </a:r>
          </a:p>
          <a:p>
            <a:r>
              <a:rPr lang="en-US" dirty="0" smtClean="0"/>
              <a:t>Most, or possibly all, Athena drivers have a signature that won’t change over the lifetime of the simulation.</a:t>
            </a:r>
          </a:p>
          <a:p>
            <a:pPr lvl="1"/>
            <a:r>
              <a:rPr lang="en-US" dirty="0" err="1" smtClean="0"/>
              <a:t>Ensits</a:t>
            </a:r>
            <a:r>
              <a:rPr lang="en-US" dirty="0" smtClean="0"/>
              <a:t> are a possible exception; even there, (ensit,N1,EPIDEMIC) is probably a reasonable signature.</a:t>
            </a:r>
          </a:p>
          <a:p>
            <a:r>
              <a:rPr lang="en-US" dirty="0" smtClean="0"/>
              <a:t>Benefits</a:t>
            </a:r>
          </a:p>
          <a:p>
            <a:pPr lvl="1"/>
            <a:r>
              <a:rPr lang="en-US" dirty="0" smtClean="0"/>
              <a:t>Improved reporting; the effects of BLUE patrols in N1 won’t be spread over possibly dozens of drivers.</a:t>
            </a:r>
          </a:p>
          <a:p>
            <a:pPr lvl="1"/>
            <a:r>
              <a:rPr lang="en-US" dirty="0" smtClean="0"/>
              <a:t>Considerable simplification of the situation code; much of the situation-specific bookkeeping that’s done now no longer makes sense.</a:t>
            </a:r>
          </a:p>
        </p:txBody>
      </p:sp>
    </p:spTree>
    <p:extLst>
      <p:ext uri="{BB962C8B-B14F-4D97-AF65-F5344CB8AC3E}">
        <p14:creationId xmlns:p14="http://schemas.microsoft.com/office/powerpoint/2010/main" val="310397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Stable Deployments	8/3/12</a:t>
            </a:r>
            <a:endParaRPr lang="en-US" dirty="0"/>
          </a:p>
        </p:txBody>
      </p:sp>
      <p:sp>
        <p:nvSpPr>
          <p:cNvPr id="3" name="Content Placeholder 2"/>
          <p:cNvSpPr>
            <a:spLocks noGrp="1"/>
          </p:cNvSpPr>
          <p:nvPr>
            <p:ph idx="1"/>
          </p:nvPr>
        </p:nvSpPr>
        <p:spPr/>
        <p:txBody>
          <a:bodyPr/>
          <a:lstStyle/>
          <a:p>
            <a:r>
              <a:rPr lang="en-US" dirty="0" smtClean="0"/>
              <a:t>Deployed troops should stay where they are deployed until explicitly withdrawn.</a:t>
            </a:r>
          </a:p>
          <a:p>
            <a:pPr lvl="1"/>
            <a:r>
              <a:rPr lang="en-US" dirty="0" smtClean="0"/>
              <a:t>At present, all troops are undeployed each week, and must be re-deployed.</a:t>
            </a:r>
          </a:p>
          <a:p>
            <a:pPr lvl="1"/>
            <a:r>
              <a:rPr lang="en-US" dirty="0" smtClean="0"/>
              <a:t>This means that a garrison of troops in a neighborhood can’t be whittled away over a period of weeks.</a:t>
            </a:r>
          </a:p>
          <a:p>
            <a:r>
              <a:rPr lang="en-US" dirty="0" smtClean="0"/>
              <a:t>The solution is unclear.</a:t>
            </a:r>
          </a:p>
          <a:p>
            <a:pPr lvl="1"/>
            <a:r>
              <a:rPr lang="en-US" dirty="0" smtClean="0"/>
              <a:t>It should be possible to deploy troops permanently.</a:t>
            </a:r>
          </a:p>
          <a:p>
            <a:pPr lvl="1"/>
            <a:r>
              <a:rPr lang="en-US" dirty="0" smtClean="0"/>
              <a:t>The “fluid” model currently used is also useful.</a:t>
            </a:r>
          </a:p>
          <a:p>
            <a:pPr lvl="1"/>
            <a:r>
              <a:rPr lang="en-US" dirty="0" smtClean="0"/>
              <a:t>Perhaps we need multiple deployment modes: temporary and permanent.</a:t>
            </a:r>
          </a:p>
          <a:p>
            <a:r>
              <a:rPr lang="en-US" dirty="0" smtClean="0"/>
              <a:t>TACTICs</a:t>
            </a:r>
          </a:p>
          <a:p>
            <a:pPr lvl="1"/>
            <a:r>
              <a:rPr lang="en-US" dirty="0" smtClean="0"/>
              <a:t>DEPLOY deploys troops according to the desired mode.</a:t>
            </a:r>
          </a:p>
          <a:p>
            <a:pPr lvl="1"/>
            <a:r>
              <a:rPr lang="en-US" dirty="0" smtClean="0"/>
              <a:t>WITHDRAW withdraws permanently deployed troops from neighborhoods.</a:t>
            </a:r>
            <a:endParaRPr lang="en-US" dirty="0"/>
          </a:p>
        </p:txBody>
      </p:sp>
    </p:spTree>
    <p:extLst>
      <p:ext uri="{BB962C8B-B14F-4D97-AF65-F5344CB8AC3E}">
        <p14:creationId xmlns:p14="http://schemas.microsoft.com/office/powerpoint/2010/main" val="334225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a:t>
            </a:r>
            <a:r>
              <a:rPr lang="en-US" dirty="0" err="1" smtClean="0"/>
              <a:t>timestep</a:t>
            </a:r>
            <a:r>
              <a:rPr lang="en-US" dirty="0" smtClean="0"/>
              <a:t>,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1/30/12</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endParaRPr lang="en-US" dirty="0"/>
          </a:p>
        </p:txBody>
      </p:sp>
    </p:spTree>
    <p:extLst>
      <p:ext uri="{BB962C8B-B14F-4D97-AF65-F5344CB8AC3E}">
        <p14:creationId xmlns:p14="http://schemas.microsoft.com/office/powerpoint/2010/main" val="419358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3617</Words>
  <Application>Microsoft Office PowerPoint</Application>
  <PresentationFormat>On-screen Show (4:3)</PresentationFormat>
  <Paragraphs>311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Athena Idea List, 8/3/2012</vt:lpstr>
      <vt:lpstr>Overview</vt:lpstr>
      <vt:lpstr>New Ideas</vt:lpstr>
      <vt:lpstr>Actor Color 1/30/12</vt:lpstr>
      <vt:lpstr>Chart widget: neighborhood map data plot 8/7/2012</vt:lpstr>
      <vt:lpstr>Condition: Mood of actor’s supporters 1/30/12</vt:lpstr>
      <vt:lpstr>Condition: User-Defined 8/7/2012</vt:lpstr>
      <vt:lpstr>Condition: VARIABLE 3/9/12</vt:lpstr>
      <vt:lpstr>Dynaform-based CONDITION:CREATE, CONDITION:UPDATE Dialogs 8/7/2012</vt:lpstr>
      <vt:lpstr>Dynaform-based PAYLOAD:CREATE, PAYLOAD:UPDATE Dialogs 8/7/2012</vt:lpstr>
      <vt:lpstr>Dynaform-based TACTIC:CREATE, TACTIC:UPDATE Dialogs 8/7/2012</vt:lpstr>
      <vt:lpstr>Executive Script Editor 8/7/2012</vt:lpstr>
      <vt:lpstr>Generalized Order Validation 8/8/2012</vt:lpstr>
      <vt:lpstr>Geo-referenced Maps 8/7/2012</vt:lpstr>
      <vt:lpstr>Hierarchy of Civilian Groups 3/9/2012</vt:lpstr>
      <vt:lpstr>Hierarchy of Neighborhoods 8/3/2012</vt:lpstr>
      <vt:lpstr>In-Browser Condition Editing 8/7/2012</vt:lpstr>
      <vt:lpstr>In-Browser Payload Editing 8/7/2012</vt:lpstr>
      <vt:lpstr>In-Browser Tactic Editing 8/7/2012</vt:lpstr>
      <vt:lpstr>Map Tab: GUI neighborhood variable selection 8/7/2012</vt:lpstr>
      <vt:lpstr>Non-Zulu Time Reference Strings 8/7/2012</vt:lpstr>
      <vt:lpstr>Magic Attitude Driver Payloads 8/3/2012</vt:lpstr>
      <vt:lpstr>Neighborhood Polygon Display Widget 8/7/2012</vt:lpstr>
      <vt:lpstr>Relevance and Info Ops 8/7/2012</vt:lpstr>
      <vt:lpstr>Shared Belief Systems 1/27/12</vt:lpstr>
      <vt:lpstr>Signature-Based Driver IDs 8/7/2012</vt:lpstr>
      <vt:lpstr>Stable Deployments 8/3/12</vt:lpstr>
      <vt:lpstr>Stability 2/20/12</vt:lpstr>
      <vt:lpstr>Tactic: FLIPFLOP 8/7/2012</vt:lpstr>
      <vt:lpstr>Tactic Sets 8/7/2012</vt:lpstr>
      <vt:lpstr>Training as an Attitude 8/3/2012</vt:lpstr>
      <vt:lpstr>Variance of Attitude Deltas 8/7/2012</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56</cp:revision>
  <dcterms:created xsi:type="dcterms:W3CDTF">2012-08-03T21:17:30Z</dcterms:created>
  <dcterms:modified xsi:type="dcterms:W3CDTF">2012-08-08T16:31:00Z</dcterms:modified>
</cp:coreProperties>
</file>