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82"/>
  </p:notesMasterIdLst>
  <p:sldIdLst>
    <p:sldId id="256" r:id="rId2"/>
    <p:sldId id="331" r:id="rId3"/>
    <p:sldId id="259" r:id="rId4"/>
    <p:sldId id="325" r:id="rId5"/>
    <p:sldId id="326" r:id="rId6"/>
    <p:sldId id="327" r:id="rId7"/>
    <p:sldId id="328" r:id="rId8"/>
    <p:sldId id="329" r:id="rId9"/>
    <p:sldId id="330" r:id="rId10"/>
    <p:sldId id="260" r:id="rId11"/>
    <p:sldId id="258" r:id="rId12"/>
    <p:sldId id="261" r:id="rId13"/>
    <p:sldId id="333" r:id="rId14"/>
    <p:sldId id="334" r:id="rId15"/>
    <p:sldId id="338" r:id="rId16"/>
    <p:sldId id="332" r:id="rId17"/>
    <p:sldId id="262" r:id="rId18"/>
    <p:sldId id="282" r:id="rId19"/>
    <p:sldId id="281"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4" r:id="rId39"/>
    <p:sldId id="288" r:id="rId40"/>
    <p:sldId id="285" r:id="rId41"/>
    <p:sldId id="286" r:id="rId42"/>
    <p:sldId id="289" r:id="rId43"/>
    <p:sldId id="287" r:id="rId44"/>
    <p:sldId id="307" r:id="rId45"/>
    <p:sldId id="308"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4" r:id="rId78"/>
    <p:sldId id="337" r:id="rId79"/>
    <p:sldId id="335" r:id="rId80"/>
    <p:sldId id="336" r:id="rId81"/>
  </p:sldIdLst>
  <p:sldSz cx="9144000" cy="6858000" type="letter"/>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E8B71-CD75-4980-AFC1-88DB6E4181E7}">
          <p14:sldIdLst>
            <p14:sldId id="256"/>
          </p14:sldIdLst>
        </p14:section>
        <p14:section name="Untitled Section" id="{0F3DBB64-AA5E-41AA-BEFF-40E82785326C}">
          <p14:sldIdLst>
            <p14:sldId id="331"/>
            <p14:sldId id="259"/>
            <p14:sldId id="325"/>
            <p14:sldId id="326"/>
            <p14:sldId id="327"/>
            <p14:sldId id="328"/>
            <p14:sldId id="329"/>
            <p14:sldId id="330"/>
            <p14:sldId id="260"/>
            <p14:sldId id="258"/>
            <p14:sldId id="261"/>
            <p14:sldId id="333"/>
            <p14:sldId id="334"/>
            <p14:sldId id="338"/>
            <p14:sldId id="332"/>
            <p14:sldId id="262"/>
            <p14:sldId id="282"/>
            <p14:sldId id="281"/>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4"/>
            <p14:sldId id="288"/>
            <p14:sldId id="285"/>
            <p14:sldId id="286"/>
            <p14:sldId id="289"/>
            <p14:sldId id="287"/>
            <p14:sldId id="307"/>
            <p14:sldId id="308"/>
            <p14:sldId id="290"/>
            <p14:sldId id="291"/>
            <p14:sldId id="292"/>
            <p14:sldId id="293"/>
            <p14:sldId id="294"/>
            <p14:sldId id="295"/>
            <p14:sldId id="296"/>
            <p14:sldId id="297"/>
            <p14:sldId id="298"/>
            <p14:sldId id="299"/>
            <p14:sldId id="300"/>
            <p14:sldId id="301"/>
            <p14:sldId id="302"/>
            <p14:sldId id="303"/>
            <p14:sldId id="304"/>
            <p14:sldId id="305"/>
            <p14:sldId id="306"/>
            <p14:sldId id="309"/>
            <p14:sldId id="310"/>
            <p14:sldId id="311"/>
            <p14:sldId id="312"/>
            <p14:sldId id="313"/>
            <p14:sldId id="314"/>
            <p14:sldId id="315"/>
            <p14:sldId id="316"/>
            <p14:sldId id="317"/>
            <p14:sldId id="318"/>
            <p14:sldId id="319"/>
            <p14:sldId id="320"/>
            <p14:sldId id="321"/>
            <p14:sldId id="322"/>
            <p14:sldId id="324"/>
            <p14:sldId id="337"/>
            <p14:sldId id="335"/>
            <p14:sldId id="3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p:cViewPr varScale="1">
        <p:scale>
          <a:sx n="133" d="100"/>
          <a:sy n="133" d="100"/>
        </p:scale>
        <p:origin x="-90" y="-138"/>
      </p:cViewPr>
      <p:guideLst>
        <p:guide orient="horz" pos="1392"/>
        <p:guide pos="336"/>
      </p:guideLst>
    </p:cSldViewPr>
  </p:slideViewPr>
  <p:outlineViewPr>
    <p:cViewPr>
      <p:scale>
        <a:sx n="33" d="100"/>
        <a:sy n="33" d="100"/>
      </p:scale>
      <p:origin x="0" y="2898"/>
    </p:cViewPr>
  </p:outlineViewPr>
  <p:notesTextViewPr>
    <p:cViewPr>
      <p:scale>
        <a:sx n="1" d="1"/>
        <a:sy n="1" d="1"/>
      </p:scale>
      <p:origin x="0" y="0"/>
    </p:cViewPr>
  </p:notesTextViewPr>
  <p:sorterViewPr>
    <p:cViewPr>
      <p:scale>
        <a:sx n="100" d="100"/>
        <a:sy n="100" d="100"/>
      </p:scale>
      <p:origin x="0" y="3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3180" y="0"/>
            <a:ext cx="3995420" cy="346710"/>
          </a:xfrm>
          <a:prstGeom prst="rect">
            <a:avLst/>
          </a:prstGeom>
        </p:spPr>
        <p:txBody>
          <a:bodyPr vert="horz" lIns="92309" tIns="46154" rIns="92309" bIns="46154" rtlCol="0"/>
          <a:lstStyle>
            <a:lvl1pPr algn="r">
              <a:defRPr sz="1200"/>
            </a:lvl1pPr>
          </a:lstStyle>
          <a:p>
            <a:fld id="{634F7028-52F9-4F3E-96F0-9FCAE35899A3}" type="datetimeFigureOut">
              <a:rPr lang="en-US" smtClean="0"/>
              <a:t>5/1/2012</a:t>
            </a:fld>
            <a:endParaRPr lang="en-US"/>
          </a:p>
        </p:txBody>
      </p:sp>
      <p:sp>
        <p:nvSpPr>
          <p:cNvPr id="4" name="Slide Image Placeholder 3"/>
          <p:cNvSpPr>
            <a:spLocks noGrp="1" noRot="1" noChangeAspect="1"/>
          </p:cNvSpPr>
          <p:nvPr>
            <p:ph type="sldImg" idx="2"/>
          </p:nvPr>
        </p:nvSpPr>
        <p:spPr>
          <a:xfrm>
            <a:off x="2876550" y="520700"/>
            <a:ext cx="3467100" cy="26003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922020" y="3293745"/>
            <a:ext cx="7376160" cy="31203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3180" y="6585885"/>
            <a:ext cx="3995420" cy="346710"/>
          </a:xfrm>
          <a:prstGeom prst="rect">
            <a:avLst/>
          </a:prstGeom>
        </p:spPr>
        <p:txBody>
          <a:bodyPr vert="horz" lIns="92309" tIns="46154" rIns="92309" bIns="46154" rtlCol="0" anchor="b"/>
          <a:lstStyle>
            <a:lvl1pPr algn="r">
              <a:defRPr sz="1200"/>
            </a:lvl1pPr>
          </a:lstStyle>
          <a:p>
            <a:fld id="{C169AA92-6DBB-4CAB-AA74-2B9F9FFAB9AB}" type="slidenum">
              <a:rPr lang="en-US" smtClean="0"/>
              <a:t>‹#›</a:t>
            </a:fld>
            <a:endParaRPr lang="en-US"/>
          </a:p>
        </p:txBody>
      </p:sp>
    </p:spTree>
    <p:extLst>
      <p:ext uri="{BB962C8B-B14F-4D97-AF65-F5344CB8AC3E}">
        <p14:creationId xmlns:p14="http://schemas.microsoft.com/office/powerpoint/2010/main" val="137098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D9BDD-079F-45C3-A317-E2A1D4CCB992}" type="datetime1">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88373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46978-47DB-4B89-A411-16C2283EA36A}" type="datetime1">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2253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827CF7-B65D-4D30-8F59-1D7E11D821E9}" type="datetime1">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69371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a:bodyPr>
          <a:lstStyle>
            <a:lvl1pPr algn="l">
              <a:defRPr sz="1600"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09600"/>
            <a:ext cx="8229600" cy="5791200"/>
          </a:xfrm>
        </p:spPr>
        <p:txBody>
          <a:bodyPr>
            <a:normAutofit/>
          </a:bodyPr>
          <a:lstStyle>
            <a:lvl1pPr marL="227013" indent="-227013">
              <a:defRPr sz="1100">
                <a:latin typeface="Cambria" pitchFamily="18" charset="0"/>
              </a:defRPr>
            </a:lvl1pPr>
            <a:lvl2pPr marL="460375" indent="-228600">
              <a:defRPr sz="1100">
                <a:latin typeface="Cambria" pitchFamily="18" charset="0"/>
              </a:defRPr>
            </a:lvl2pPr>
            <a:lvl3pPr marL="685800" indent="-228600">
              <a:defRPr sz="1100">
                <a:latin typeface="Cambria" pitchFamily="18" charset="0"/>
              </a:defRPr>
            </a:lvl3pPr>
            <a:lvl4pPr marL="911225" indent="-228600">
              <a:defRPr sz="1100">
                <a:latin typeface="Cambria" pitchFamily="18" charset="0"/>
              </a:defRPr>
            </a:lvl4pPr>
            <a:lvl5pPr marL="1143000" indent="-228600">
              <a:defRPr sz="1100">
                <a:latin typeface="Cambria"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77000"/>
            <a:ext cx="2133600" cy="244475"/>
          </a:xfrm>
        </p:spPr>
        <p:txBody>
          <a:bodyPr/>
          <a:lstStyle>
            <a:lvl1pPr>
              <a:defRPr sz="1100">
                <a:solidFill>
                  <a:schemeClr val="tx1"/>
                </a:solidFill>
                <a:latin typeface="Cambria" pitchFamily="18" charset="0"/>
              </a:defRPr>
            </a:lvl1pPr>
          </a:lstStyle>
          <a:p>
            <a:fld id="{E00F9110-C780-4954-B69E-EC03C096A1B2}" type="datetime1">
              <a:rPr lang="en-US" smtClean="0"/>
              <a:t>5/1/2012</a:t>
            </a:fld>
            <a:endParaRPr lang="en-US" dirty="0"/>
          </a:p>
        </p:txBody>
      </p:sp>
      <p:sp>
        <p:nvSpPr>
          <p:cNvPr id="8" name="Footer Placeholder 7"/>
          <p:cNvSpPr>
            <a:spLocks noGrp="1"/>
          </p:cNvSpPr>
          <p:nvPr>
            <p:ph type="ftr" sz="quarter" idx="11"/>
          </p:nvPr>
        </p:nvSpPr>
        <p:spPr>
          <a:xfrm>
            <a:off x="3124200" y="6477000"/>
            <a:ext cx="2895600" cy="244475"/>
          </a:xfrm>
        </p:spPr>
        <p:txBody>
          <a:bodyPr/>
          <a:lstStyle>
            <a:lvl1pPr>
              <a:defRPr sz="1100">
                <a:solidFill>
                  <a:schemeClr val="tx1"/>
                </a:solidFill>
                <a:latin typeface="Cambria" pitchFamily="18" charset="0"/>
              </a:defRPr>
            </a:lvl1pPr>
          </a:lstStyle>
          <a:p>
            <a:r>
              <a:rPr lang="en-US" dirty="0" smtClean="0"/>
              <a:t>Athena 4 Rule Sets</a:t>
            </a:r>
            <a:endParaRPr lang="en-US" dirty="0"/>
          </a:p>
        </p:txBody>
      </p:sp>
      <p:sp>
        <p:nvSpPr>
          <p:cNvPr id="9" name="Slide Number Placeholder 8"/>
          <p:cNvSpPr>
            <a:spLocks noGrp="1"/>
          </p:cNvSpPr>
          <p:nvPr>
            <p:ph type="sldNum" sz="quarter" idx="12"/>
          </p:nvPr>
        </p:nvSpPr>
        <p:spPr>
          <a:xfrm>
            <a:off x="6553200" y="6477000"/>
            <a:ext cx="2133600" cy="244475"/>
          </a:xfrm>
        </p:spPr>
        <p:txBody>
          <a:bodyPr/>
          <a:lstStyle>
            <a:lvl1pPr>
              <a:defRPr sz="1100">
                <a:solidFill>
                  <a:schemeClr val="tx1"/>
                </a:solidFill>
                <a:latin typeface="Cambria" pitchFamily="18" charset="0"/>
              </a:defRPr>
            </a:lvl1pPr>
          </a:lstStyle>
          <a:p>
            <a:fld id="{EA1AA2B7-486D-4398-8C3A-9DE15D3E8134}" type="slidenum">
              <a:rPr lang="en-US" smtClean="0"/>
              <a:pPr/>
              <a:t>‹#›</a:t>
            </a:fld>
            <a:endParaRPr lang="en-US" dirty="0"/>
          </a:p>
        </p:txBody>
      </p:sp>
    </p:spTree>
    <p:extLst>
      <p:ext uri="{BB962C8B-B14F-4D97-AF65-F5344CB8AC3E}">
        <p14:creationId xmlns:p14="http://schemas.microsoft.com/office/powerpoint/2010/main" val="2378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1558EC-BF26-46FC-9155-D0CD35BA4B26}" type="datetime1">
              <a:rPr lang="en-US" smtClean="0"/>
              <a:t>5/1/2012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161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DB116E-36C7-4105-AEF4-986A0056F088}" type="datetime1">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163977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FE2080-6FB5-4E00-B61E-20EAEE7C0427}" type="datetime1">
              <a:rPr lang="en-US" smtClean="0"/>
              <a:t>5/1/2012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547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F671C-6B8E-4D01-AEF2-8510763099C3}" type="datetime1">
              <a:rPr lang="en-US" smtClean="0"/>
              <a:t>5/1/2012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9008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BC2B-7601-4517-A0E3-491EC5F3C977}" type="datetime1">
              <a:rPr lang="en-US" smtClean="0"/>
              <a:t>5/1/2012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285289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CCB18-53AC-4E60-A9D9-6C3A061F38BC}" type="datetime1">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58133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69E8F2-DAD3-4F9E-BD10-6F4222FA5542}" type="datetime1">
              <a:rPr lang="en-US" smtClean="0"/>
              <a:t>5/1/2012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1AA2B7-486D-4398-8C3A-9DE15D3E8134}" type="slidenum">
              <a:rPr lang="en-US" smtClean="0"/>
              <a:t>‹#›</a:t>
            </a:fld>
            <a:endParaRPr lang="en-US"/>
          </a:p>
        </p:txBody>
      </p:sp>
    </p:spTree>
    <p:extLst>
      <p:ext uri="{BB962C8B-B14F-4D97-AF65-F5344CB8AC3E}">
        <p14:creationId xmlns:p14="http://schemas.microsoft.com/office/powerpoint/2010/main" val="393874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DF1D4-EBDD-4437-B4B9-8519C97B5325}" type="datetime1">
              <a:rPr lang="en-US" smtClean="0"/>
              <a:t>5/1/2012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AA2B7-486D-4398-8C3A-9DE15D3E8134}" type="slidenum">
              <a:rPr lang="en-US" smtClean="0"/>
              <a:t>‹#›</a:t>
            </a:fld>
            <a:endParaRPr lang="en-US"/>
          </a:p>
        </p:txBody>
      </p:sp>
    </p:spTree>
    <p:extLst>
      <p:ext uri="{BB962C8B-B14F-4D97-AF65-F5344CB8AC3E}">
        <p14:creationId xmlns:p14="http://schemas.microsoft.com/office/powerpoint/2010/main" val="3236274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612775"/>
          </a:xfrm>
        </p:spPr>
        <p:txBody>
          <a:bodyPr>
            <a:normAutofit/>
          </a:bodyPr>
          <a:lstStyle/>
          <a:p>
            <a:r>
              <a:rPr lang="en-US" sz="2800" b="1" dirty="0" smtClean="0">
                <a:latin typeface="Arial" pitchFamily="34" charset="0"/>
                <a:cs typeface="Arial" pitchFamily="34" charset="0"/>
              </a:rPr>
              <a:t>Athena 4 Rule Sets</a:t>
            </a:r>
            <a:endParaRPr lang="en-US" sz="2800" b="1" dirty="0">
              <a:latin typeface="Arial" pitchFamily="34" charset="0"/>
              <a:cs typeface="Arial" pitchFamily="34" charset="0"/>
            </a:endParaRPr>
          </a:p>
        </p:txBody>
      </p:sp>
      <p:sp>
        <p:nvSpPr>
          <p:cNvPr id="3" name="Subtitle 2"/>
          <p:cNvSpPr>
            <a:spLocks noGrp="1"/>
          </p:cNvSpPr>
          <p:nvPr>
            <p:ph type="subTitle" idx="1"/>
          </p:nvPr>
        </p:nvSpPr>
        <p:spPr>
          <a:xfrm>
            <a:off x="1371600" y="2895600"/>
            <a:ext cx="6400800" cy="2971800"/>
          </a:xfrm>
        </p:spPr>
        <p:txBody>
          <a:bodyPr>
            <a:normAutofit/>
          </a:bodyPr>
          <a:lstStyle/>
          <a:p>
            <a:r>
              <a:rPr lang="en-US" sz="1600" b="1" dirty="0" smtClean="0">
                <a:solidFill>
                  <a:schemeClr val="tx1"/>
                </a:solidFill>
                <a:latin typeface="Arial" pitchFamily="34" charset="0"/>
                <a:cs typeface="Arial" pitchFamily="34" charset="0"/>
              </a:rPr>
              <a:t>30 April 2012</a:t>
            </a:r>
          </a:p>
          <a:p>
            <a:r>
              <a:rPr lang="en-US" sz="1600" b="1" dirty="0" smtClean="0">
                <a:solidFill>
                  <a:schemeClr val="tx1"/>
                </a:solidFill>
                <a:latin typeface="Arial" pitchFamily="34" charset="0"/>
                <a:cs typeface="Arial" pitchFamily="34" charset="0"/>
              </a:rPr>
              <a:t>Jet Propulsion Laboratory</a:t>
            </a:r>
          </a:p>
          <a:p>
            <a:endParaRPr lang="en-US" sz="1600" b="1" dirty="0" smtClean="0">
              <a:solidFill>
                <a:schemeClr val="tx1"/>
              </a:solidFill>
              <a:latin typeface="Arial" pitchFamily="34" charset="0"/>
              <a:cs typeface="Arial" pitchFamily="34" charset="0"/>
            </a:endParaRPr>
          </a:p>
          <a:p>
            <a:r>
              <a:rPr lang="en-US" sz="1200" i="1" dirty="0">
                <a:solidFill>
                  <a:schemeClr val="tx1"/>
                </a:solidFill>
                <a:latin typeface="Cambria" pitchFamily="18" charset="0"/>
              </a:rPr>
              <a:t>Copyright 2008-2012, by the California Institute of Technology. ALL RIGHTS RESERVED. United States Government Sponsorship acknowledged. Any commercial use must be negotiated with the Office of Technology Transfer at the California Institute of Technology.</a:t>
            </a:r>
            <a:endParaRPr lang="en-US" sz="1200" dirty="0">
              <a:solidFill>
                <a:schemeClr val="tx1"/>
              </a:solidFill>
              <a:latin typeface="Cambria" pitchFamily="18" charset="0"/>
            </a:endParaRPr>
          </a:p>
          <a:p>
            <a:r>
              <a:rPr lang="en-US" sz="1200" i="1" dirty="0">
                <a:solidFill>
                  <a:schemeClr val="tx1"/>
                </a:solidFill>
                <a:latin typeface="Cambria" pitchFamily="18" charset="0"/>
              </a:rPr>
              <a:t> </a:t>
            </a:r>
            <a:endParaRPr lang="en-US" sz="1200" dirty="0">
              <a:solidFill>
                <a:schemeClr val="tx1"/>
              </a:solidFill>
              <a:latin typeface="Cambria" pitchFamily="18" charset="0"/>
            </a:endParaRPr>
          </a:p>
          <a:p>
            <a:r>
              <a:rPr lang="en-US" sz="1200" i="1" dirty="0">
                <a:solidFill>
                  <a:schemeClr val="tx1"/>
                </a:solidFill>
                <a:latin typeface="Cambria" pitchFamily="18" charset="0"/>
              </a:rPr>
              <a:t>This software is subject to U.S. export control laws and regulations and has been classified as EAR99.  By accepting this software, the user agrees to comply with all applicable U.S. export laws and regulations.  User has the responsibility to obtain export licenses, or other export authority as may be required before exporting such information to foreign countries or providing access to foreign persons</a:t>
            </a:r>
            <a:r>
              <a:rPr lang="en-US" sz="1200" i="1" dirty="0">
                <a:latin typeface="Cambria" pitchFamily="18" charset="0"/>
              </a:rPr>
              <a:t>.</a:t>
            </a:r>
            <a:endParaRPr lang="en-US" sz="1200" dirty="0">
              <a:latin typeface="Cambria" pitchFamily="18" charset="0"/>
            </a:endParaRPr>
          </a:p>
        </p:txBody>
      </p:sp>
    </p:spTree>
    <p:extLst>
      <p:ext uri="{BB962C8B-B14F-4D97-AF65-F5344CB8AC3E}">
        <p14:creationId xmlns:p14="http://schemas.microsoft.com/office/powerpoint/2010/main" val="721171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Casualties</a:t>
            </a:r>
            <a:endParaRPr lang="en-US" dirty="0"/>
          </a:p>
        </p:txBody>
      </p:sp>
      <p:sp>
        <p:nvSpPr>
          <p:cNvPr id="3" name="Content Placeholder 2"/>
          <p:cNvSpPr>
            <a:spLocks noGrp="1"/>
          </p:cNvSpPr>
          <p:nvPr>
            <p:ph idx="1"/>
          </p:nvPr>
        </p:nvSpPr>
        <p:spPr/>
        <p:txBody>
          <a:bodyPr/>
          <a:lstStyle/>
          <a:p>
            <a:pPr marL="0" indent="0">
              <a:buNone/>
            </a:pPr>
            <a:r>
              <a:rPr lang="en-US" dirty="0" smtClean="0"/>
              <a:t>Athena assesses the attitude implications of civilian group casualties.  Attrition is assessed once a week, and covers the implications of all casualties taken over the past week.  See the </a:t>
            </a:r>
            <a:r>
              <a:rPr lang="en-US" i="1" dirty="0" smtClean="0"/>
              <a:t>Athena Analyst’s Guide</a:t>
            </a:r>
            <a:r>
              <a:rPr lang="en-US" dirty="0" smtClean="0"/>
              <a:t> for more information on the Athena Attrition Model.</a:t>
            </a:r>
          </a:p>
          <a:p>
            <a:pPr marL="0" indent="0">
              <a:buNone/>
            </a:pPr>
            <a:endParaRPr lang="en-US" dirty="0"/>
          </a:p>
          <a:p>
            <a:pPr marL="0" indent="0">
              <a:buNone/>
            </a:pPr>
            <a:r>
              <a:rPr lang="en-US" dirty="0" smtClean="0"/>
              <a:t>TBD: More information about how the casualty multiplier is computed.</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10</a:t>
            </a:fld>
            <a:endParaRPr lang="en-US" dirty="0"/>
          </a:p>
        </p:txBody>
      </p:sp>
    </p:spTree>
    <p:extLst>
      <p:ext uri="{BB962C8B-B14F-4D97-AF65-F5344CB8AC3E}">
        <p14:creationId xmlns:p14="http://schemas.microsoft.com/office/powerpoint/2010/main" val="263029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CIVCAS: Civilian Casualties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58918464"/>
              </p:ext>
            </p:extLst>
          </p:nvPr>
        </p:nvGraphicFramePr>
        <p:xfrm>
          <a:off x="457200" y="533400"/>
          <a:ext cx="8229599" cy="3351813"/>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Event</a:t>
                      </a:r>
                      <a:r>
                        <a:rPr lang="en-US" sz="1100" b="1" kern="150" dirty="0">
                          <a:solidFill>
                            <a:schemeClr val="tx1"/>
                          </a:solidFill>
                          <a:effectLst/>
                          <a:latin typeface="Cambria" pitchFamily="18" charset="0"/>
                        </a:rPr>
                        <a:t>:</a:t>
                      </a:r>
                      <a:r>
                        <a:rPr lang="en-US" sz="1100" kern="150" dirty="0">
                          <a:solidFill>
                            <a:schemeClr val="tx1"/>
                          </a:solidFill>
                          <a:effectLst/>
                          <a:latin typeface="Cambria" pitchFamily="18" charset="0"/>
                        </a:rPr>
                        <a:t> A neighborhood group has taken casualties over the previous week.</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CIVCAS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231775" algn="l"/>
                        </a:tabLst>
                      </a:pPr>
                      <a:r>
                        <a:rPr lang="en-US" sz="1100" i="1" kern="150" dirty="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neighborhood in which the casualties were incurred</a:t>
                      </a:r>
                    </a:p>
                    <a:p>
                      <a:pPr marL="0" marR="0">
                        <a:spcBef>
                          <a:spcPts val="0"/>
                        </a:spcBef>
                        <a:spcAft>
                          <a:spcPts val="0"/>
                        </a:spcAft>
                        <a:tabLst>
                          <a:tab pos="231775" algn="l"/>
                        </a:tabLst>
                      </a:pPr>
                      <a:r>
                        <a:rPr lang="en-US" sz="1100" i="1" kern="150" dirty="0" smtClean="0">
                          <a:effectLst/>
                          <a:latin typeface="Cambria" pitchFamily="18" charset="0"/>
                        </a:rPr>
                        <a:t>f	</a:t>
                      </a:r>
                      <a:r>
                        <a:rPr lang="en-US" sz="1100" kern="150" dirty="0" smtClean="0">
                          <a:effectLst/>
                          <a:latin typeface="Cambria" pitchFamily="18" charset="0"/>
                        </a:rPr>
                        <a:t>= </a:t>
                      </a:r>
                      <a:r>
                        <a:rPr lang="en-US" sz="1100" kern="150" dirty="0">
                          <a:effectLst/>
                          <a:latin typeface="Cambria" pitchFamily="18" charset="0"/>
                        </a:rPr>
                        <a:t>The group that took the </a:t>
                      </a:r>
                      <a:r>
                        <a:rPr lang="en-US" sz="1100" kern="150" dirty="0" smtClean="0">
                          <a:effectLst/>
                          <a:latin typeface="Cambria" pitchFamily="18" charset="0"/>
                        </a:rPr>
                        <a:t>casualties</a:t>
                      </a:r>
                    </a:p>
                    <a:p>
                      <a:pPr marL="0" marR="0">
                        <a:spcBef>
                          <a:spcPts val="0"/>
                        </a:spcBef>
                        <a:spcAft>
                          <a:spcPts val="0"/>
                        </a:spcAft>
                        <a:tabLst>
                          <a:tab pos="231775" algn="l"/>
                        </a:tabLst>
                      </a:pPr>
                      <a:r>
                        <a:rPr lang="en-US" sz="1100" i="1" kern="150" dirty="0" smtClean="0">
                          <a:effectLst/>
                          <a:latin typeface="Cambria" pitchFamily="18" charset="0"/>
                        </a:rPr>
                        <a:t>g	</a:t>
                      </a:r>
                      <a:r>
                        <a:rPr lang="en-US" sz="1100" i="0" kern="150" dirty="0" smtClean="0">
                          <a:effectLst/>
                          <a:latin typeface="Cambria" pitchFamily="18" charset="0"/>
                        </a:rPr>
                        <a:t>= A force group involved in causing the casualties to </a:t>
                      </a:r>
                      <a:r>
                        <a:rPr lang="en-US" sz="1100" i="1" kern="150" dirty="0" smtClean="0">
                          <a:effectLst/>
                          <a:latin typeface="Cambria" pitchFamily="18" charset="0"/>
                        </a:rPr>
                        <a:t>f</a:t>
                      </a:r>
                      <a:r>
                        <a:rPr lang="en-US" sz="1100" i="0" kern="150" dirty="0" smtClean="0">
                          <a:effectLst/>
                          <a:latin typeface="Cambria" pitchFamily="18" charset="0"/>
                        </a:rPr>
                        <a:t>.</a:t>
                      </a:r>
                      <a:endParaRPr lang="en-US" sz="1100" i="0" kern="150" dirty="0">
                        <a:effectLst/>
                        <a:latin typeface="Cambria" pitchFamily="18" charset="0"/>
                      </a:endParaRPr>
                    </a:p>
                    <a:p>
                      <a:pPr marL="0" marR="0">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8">
                  <a:txBody>
                    <a:bodyPr/>
                    <a:lstStyle/>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dam.CIVCAS.Zsat</a:t>
                      </a:r>
                      <a:r>
                        <a:rPr lang="en-US" sz="1100" kern="150" dirty="0">
                          <a:effectLst/>
                          <a:latin typeface="Cambria" pitchFamily="18" charset="0"/>
                        </a:rPr>
                        <a:t> (lo=0.3, a=1.0, b=100.0, hi=2.0</a:t>
                      </a:r>
                      <a:r>
                        <a:rPr lang="en-US" sz="1100" kern="150" dirty="0" smtClean="0">
                          <a:effectLst/>
                          <a:latin typeface="Cambria" pitchFamily="18" charset="0"/>
                        </a:rPr>
                        <a:t>)</a:t>
                      </a:r>
                    </a:p>
                    <a:p>
                      <a:pPr marL="0" marR="0">
                        <a:spcBef>
                          <a:spcPts val="0"/>
                        </a:spcBef>
                        <a:spcAft>
                          <a:spcPts val="0"/>
                        </a:spcAft>
                        <a:tabLst>
                          <a:tab pos="688975" algn="l"/>
                        </a:tabLst>
                      </a:pP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Casualties to Civilians: Satisfaction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Civilian casualties </a:t>
                      </a:r>
                      <a:r>
                        <a:rPr lang="en-US" sz="1100" b="1" kern="150" dirty="0" smtClean="0">
                          <a:effectLst/>
                          <a:latin typeface="Cambria" pitchFamily="18" charset="0"/>
                        </a:rPr>
                        <a:t>taken</a:t>
                      </a:r>
                      <a:endParaRPr lang="en-US" sz="1100" b="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P</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XL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pitchFamily="18" charset="0"/>
                        </a:rPr>
                        <a:t> </a:t>
                      </a:r>
                      <a:endParaRPr lang="en-US" sz="11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L</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r>
              <a:tr h="182880">
                <a:tc gridSpan="8">
                  <a:txBody>
                    <a:bodyPr/>
                    <a:lstStyle/>
                    <a:p>
                      <a:pPr marL="0" marR="0">
                        <a:spcBef>
                          <a:spcPts val="0"/>
                        </a:spcBef>
                        <a:spcAft>
                          <a:spcPts val="0"/>
                        </a:spcAft>
                      </a:pPr>
                      <a:r>
                        <a:rPr lang="en-US" sz="1100" b="1" kern="150" dirty="0">
                          <a:effectLst/>
                          <a:latin typeface="Cambria" pitchFamily="18" charset="0"/>
                        </a:rPr>
                        <a:t>Cooperation Effects:</a:t>
                      </a:r>
                      <a:r>
                        <a:rPr lang="en-US" sz="1100" kern="150" dirty="0">
                          <a:effectLst/>
                          <a:latin typeface="Cambria" pitchFamily="18" charset="0"/>
                        </a:rPr>
                        <a:t>  </a:t>
                      </a:r>
                      <a:r>
                        <a:rPr lang="en-US" sz="1100" kern="150" dirty="0" smtClean="0">
                          <a:effectLst/>
                          <a:latin typeface="Cambria" pitchFamily="18" charset="0"/>
                        </a:rPr>
                        <a:t>Civilian </a:t>
                      </a:r>
                      <a:r>
                        <a:rPr lang="en-US" sz="1100" kern="150" dirty="0">
                          <a:effectLst/>
                          <a:latin typeface="Cambria" pitchFamily="18" charset="0"/>
                        </a:rPr>
                        <a:t>group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a:t>
                      </a:r>
                      <a:r>
                        <a:rPr lang="en-US" sz="1100" kern="150" dirty="0" smtClean="0">
                          <a:effectLst/>
                          <a:latin typeface="Cambria" pitchFamily="18" charset="0"/>
                        </a:rPr>
                        <a:t>involved force </a:t>
                      </a:r>
                      <a:r>
                        <a:rPr lang="en-US" sz="1100" kern="150" dirty="0">
                          <a:effectLst/>
                          <a:latin typeface="Cambria" pitchFamily="18" charset="0"/>
                        </a:rPr>
                        <a:t>groups </a:t>
                      </a:r>
                      <a:r>
                        <a:rPr lang="en-US" sz="1100" i="1" kern="150" dirty="0" smtClean="0">
                          <a:effectLst/>
                          <a:latin typeface="Cambria" pitchFamily="18" charset="0"/>
                        </a:rPr>
                        <a:t>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59742">
                <a:tc gridSpan="8">
                  <a:txBody>
                    <a:bodyPr/>
                    <a:lstStyle/>
                    <a:p>
                      <a:pPr marL="0" marR="0">
                        <a:spcBef>
                          <a:spcPts val="0"/>
                        </a:spcBef>
                        <a:spcAft>
                          <a:spcPts val="0"/>
                        </a:spcAft>
                        <a:tabLst>
                          <a:tab pos="688975" algn="l"/>
                        </a:tabLst>
                      </a:pPr>
                      <a:r>
                        <a:rPr lang="en-US" sz="1100" i="1" kern="150" dirty="0" smtClean="0">
                          <a:effectLst/>
                          <a:latin typeface="Cambria" pitchFamily="18" charset="0"/>
                        </a:rPr>
                        <a:t>R</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relationship between </a:t>
                      </a:r>
                      <a:r>
                        <a:rPr lang="en-US" sz="1100" i="1" kern="15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and </a:t>
                      </a:r>
                      <a:r>
                        <a:rPr lang="en-US" sz="1100" i="1" kern="150" dirty="0">
                          <a:effectLst/>
                          <a:latin typeface="Cambria" pitchFamily="18" charset="0"/>
                        </a:rPr>
                        <a:t>g</a:t>
                      </a:r>
                    </a:p>
                    <a:p>
                      <a:pPr marL="0" marR="0">
                        <a:spcBef>
                          <a:spcPts val="0"/>
                        </a:spcBef>
                        <a:spcAft>
                          <a:spcPts val="0"/>
                        </a:spcAft>
                        <a:tabLst>
                          <a:tab pos="688975" algn="l"/>
                        </a:tabLst>
                      </a:pPr>
                      <a:r>
                        <a:rPr lang="en-US" sz="1100" i="1" kern="150" dirty="0">
                          <a:effectLst/>
                          <a:latin typeface="Cambria" pitchFamily="18" charset="0"/>
                        </a:rPr>
                        <a:t>casualties</a:t>
                      </a:r>
                      <a:r>
                        <a:rPr lang="en-US" sz="1100" kern="150" dirty="0">
                          <a:effectLst/>
                          <a:latin typeface="Cambria" pitchFamily="18" charset="0"/>
                        </a:rPr>
                        <a:t>	= The number of casualties in which </a:t>
                      </a:r>
                      <a:r>
                        <a:rPr lang="en-US" sz="1100" i="1" kern="150" dirty="0">
                          <a:effectLst/>
                          <a:latin typeface="Cambria" pitchFamily="18" charset="0"/>
                        </a:rPr>
                        <a:t>g</a:t>
                      </a:r>
                      <a:r>
                        <a:rPr lang="en-US" sz="1100" kern="150" dirty="0">
                          <a:effectLst/>
                          <a:latin typeface="Cambria" pitchFamily="18" charset="0"/>
                        </a:rPr>
                        <a:t> was involved</a:t>
                      </a:r>
                    </a:p>
                    <a:p>
                      <a:pPr marL="0" marR="0">
                        <a:spcBef>
                          <a:spcPts val="0"/>
                        </a:spcBef>
                        <a:spcAft>
                          <a:spcPts val="0"/>
                        </a:spcAft>
                        <a:tabLst>
                          <a:tab pos="688975" algn="l"/>
                        </a:tabLst>
                      </a:pPr>
                      <a:r>
                        <a:rPr lang="en-US" sz="1100" i="1" kern="150" dirty="0" err="1">
                          <a:effectLst/>
                          <a:latin typeface="Cambria" pitchFamily="18" charset="0"/>
                        </a:rPr>
                        <a:t>mult</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casualty multiplier, computed using Z-curve </a:t>
                      </a:r>
                      <a:r>
                        <a:rPr lang="en-US" sz="1100" b="1" kern="150" dirty="0" err="1">
                          <a:effectLst/>
                          <a:latin typeface="Cambria" pitchFamily="18" charset="0"/>
                          <a:cs typeface="Courier New" pitchFamily="49" charset="0"/>
                        </a:rPr>
                        <a:t>dam.CIVCAS.Zcoop</a:t>
                      </a:r>
                      <a:r>
                        <a:rPr lang="en-US" sz="1100" kern="150" dirty="0">
                          <a:effectLst/>
                          <a:latin typeface="Cambria" pitchFamily="18" charset="0"/>
                        </a:rPr>
                        <a:t> (lo=0.3, a=1.0, b=100.0, hi=2.0)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2. Casualties to Civilians: Cooperation Effects</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kern="150" dirty="0">
                          <a:effectLst/>
                          <a:latin typeface="Cambria" pitchFamily="18" charset="0"/>
                        </a:rPr>
                        <a:t>Coop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9871">
                <a:tc gridSpan="2">
                  <a:txBody>
                    <a:bodyPr/>
                    <a:lstStyle/>
                    <a:p>
                      <a:pPr marL="0" marR="0">
                        <a:spcBef>
                          <a:spcPts val="0"/>
                        </a:spcBef>
                        <a:spcAft>
                          <a:spcPts val="0"/>
                        </a:spcAft>
                      </a:pPr>
                      <a:r>
                        <a:rPr lang="en-US" sz="1100" b="1" kern="150" dirty="0">
                          <a:effectLst/>
                          <a:latin typeface="Cambria" pitchFamily="18" charset="0"/>
                        </a:rPr>
                        <a:t>2.1 Civilian casualties taken from force group</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P</a:t>
                      </a:r>
                      <a:endParaRPr lang="en-US" sz="11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a:effectLst/>
                          <a:latin typeface="Cambria" pitchFamily="18" charset="0"/>
                        </a:rPr>
                        <a:t>g</a:t>
                      </a:r>
                      <a:endParaRPr lang="en-US" sz="1100" i="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i="1" kern="150" dirty="0" err="1">
                          <a:effectLst/>
                          <a:latin typeface="Cambria" pitchFamily="18" charset="0"/>
                        </a:rPr>
                        <a:t>mult</a:t>
                      </a:r>
                      <a:r>
                        <a:rPr lang="en-US" sz="1100" kern="150" dirty="0">
                          <a:effectLst/>
                          <a:latin typeface="Cambria" pitchFamily="18" charset="0"/>
                        </a:rPr>
                        <a:t>  × </a:t>
                      </a:r>
                      <a:r>
                        <a:rPr lang="en-US" sz="1100" b="1" kern="150" dirty="0" err="1">
                          <a:effectLst/>
                          <a:latin typeface="Cambria" pitchFamily="18" charset="0"/>
                        </a:rPr>
                        <a:t>enmore</a:t>
                      </a:r>
                      <a:r>
                        <a:rPr lang="en-US" sz="1100" kern="150" dirty="0">
                          <a:effectLst/>
                          <a:latin typeface="Cambria" pitchFamily="18" charset="0"/>
                        </a:rPr>
                        <a:t>  × M</a:t>
                      </a:r>
                      <a:r>
                        <a:rPr lang="en-US" sz="1100" kern="150" dirty="0" smtClean="0">
                          <a:effectLst/>
                          <a:latin typeface="Cambria" pitchFamily="18" charset="0"/>
                        </a:rPr>
                        <a:t>–</a:t>
                      </a:r>
                      <a:endParaRPr lang="en-US" sz="1100" kern="150" dirty="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10" name="TextBox 9"/>
          <p:cNvSpPr txBox="1"/>
          <p:nvPr/>
        </p:nvSpPr>
        <p:spPr>
          <a:xfrm>
            <a:off x="457200" y="4038600"/>
            <a:ext cx="8305800" cy="261610"/>
          </a:xfrm>
          <a:prstGeom prst="rect">
            <a:avLst/>
          </a:prstGeom>
          <a:noFill/>
        </p:spPr>
        <p:txBody>
          <a:bodyPr wrap="square" rtlCol="0">
            <a:spAutoFit/>
          </a:bodyPr>
          <a:lstStyle/>
          <a:p>
            <a:r>
              <a:rPr lang="en-US" sz="1100" b="1" dirty="0" smtClean="0">
                <a:latin typeface="Cambria" pitchFamily="18" charset="0"/>
              </a:rPr>
              <a:t>Note:</a:t>
            </a:r>
            <a:r>
              <a:rPr lang="en-US" sz="1100" dirty="0" smtClean="0">
                <a:latin typeface="Cambria" pitchFamily="18" charset="0"/>
              </a:rPr>
              <a:t>  The effects shown were taken “as is” from the JNEM CIVCAS rule set.  The only significant difference is the selected Z-curve.</a:t>
            </a:r>
            <a:endParaRPr lang="en-US" sz="1100" b="1" dirty="0">
              <a:latin typeface="Cambria" pitchFamily="18" charset="0"/>
            </a:endParaRPr>
          </a:p>
        </p:txBody>
      </p:sp>
    </p:spTree>
    <p:extLst>
      <p:ext uri="{BB962C8B-B14F-4D97-AF65-F5344CB8AC3E}">
        <p14:creationId xmlns:p14="http://schemas.microsoft.com/office/powerpoint/2010/main" val="1071871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Political Events</a:t>
            </a:r>
            <a:endParaRPr lang="en-US" dirty="0"/>
          </a:p>
        </p:txBody>
      </p:sp>
      <p:sp>
        <p:nvSpPr>
          <p:cNvPr id="3" name="Content Placeholder 2"/>
          <p:cNvSpPr>
            <a:spLocks noGrp="1"/>
          </p:cNvSpPr>
          <p:nvPr>
            <p:ph idx="1"/>
          </p:nvPr>
        </p:nvSpPr>
        <p:spPr/>
        <p:txBody>
          <a:bodyPr/>
          <a:lstStyle/>
          <a:p>
            <a:pPr marL="0" indent="0">
              <a:buNone/>
            </a:pPr>
            <a:r>
              <a:rPr lang="en-US" dirty="0"/>
              <a:t>Athena assesses the attitude implications of political events, and </a:t>
            </a:r>
            <a:r>
              <a:rPr lang="en-US" dirty="0" smtClean="0"/>
              <a:t>in particular </a:t>
            </a:r>
            <a:r>
              <a:rPr lang="en-US" dirty="0"/>
              <a:t>of shifts in the control of particular neighborhoods.  The models driving a shift in control are described in the </a:t>
            </a:r>
            <a:r>
              <a:rPr lang="en-US" i="1" dirty="0"/>
              <a:t>Athena Analyst's Guide</a:t>
            </a:r>
            <a:r>
              <a:rPr lang="en-US" dirty="0"/>
              <a:t>.  For any shift in control, there are three entities involved:</a:t>
            </a:r>
          </a:p>
          <a:p>
            <a:pPr marL="0" indent="0">
              <a:buNone/>
            </a:pPr>
            <a:r>
              <a:rPr lang="en-US" dirty="0"/>
              <a:t> </a:t>
            </a:r>
          </a:p>
          <a:p>
            <a:pPr lvl="0"/>
            <a:r>
              <a:rPr lang="en-US" dirty="0"/>
              <a:t>The neighborhood, </a:t>
            </a:r>
            <a:r>
              <a:rPr lang="en-US" i="1" dirty="0"/>
              <a:t>n</a:t>
            </a:r>
            <a:r>
              <a:rPr lang="en-US" dirty="0"/>
              <a:t>, of which control shifted.</a:t>
            </a:r>
          </a:p>
          <a:p>
            <a:pPr lvl="0"/>
            <a:r>
              <a:rPr lang="en-US" dirty="0"/>
              <a:t>The actor </a:t>
            </a:r>
            <a:r>
              <a:rPr lang="en-US" i="1" dirty="0"/>
              <a:t>a</a:t>
            </a:r>
            <a:r>
              <a:rPr lang="en-US" dirty="0"/>
              <a:t> who lost control, if any.</a:t>
            </a:r>
          </a:p>
          <a:p>
            <a:pPr lvl="0"/>
            <a:r>
              <a:rPr lang="en-US" dirty="0"/>
              <a:t>The actor </a:t>
            </a:r>
            <a:r>
              <a:rPr lang="en-US" i="1" dirty="0"/>
              <a:t>b</a:t>
            </a:r>
            <a:r>
              <a:rPr lang="en-US" dirty="0"/>
              <a:t> who gained control, if any.</a:t>
            </a:r>
          </a:p>
          <a:p>
            <a:pPr marL="0" indent="0">
              <a:buNone/>
            </a:pPr>
            <a:r>
              <a:rPr lang="en-US" dirty="0"/>
              <a:t> </a:t>
            </a:r>
          </a:p>
          <a:p>
            <a:pPr marL="0" indent="0">
              <a:buNone/>
            </a:pPr>
            <a:r>
              <a:rPr lang="en-US" dirty="0"/>
              <a:t>A neighborhood can be in a "state of chaos", </a:t>
            </a:r>
            <a:r>
              <a:rPr lang="en-US" dirty="0" smtClean="0"/>
              <a:t>when </a:t>
            </a:r>
            <a:r>
              <a:rPr lang="en-US" dirty="0"/>
              <a:t>no actor is in control; thus, there are three cases, as described in the CONTROL rule set:</a:t>
            </a:r>
          </a:p>
          <a:p>
            <a:pPr marL="0" indent="0">
              <a:buNone/>
            </a:pPr>
            <a:endParaRPr lang="en-US" dirty="0"/>
          </a:p>
          <a:p>
            <a:pPr lvl="0"/>
            <a:r>
              <a:rPr lang="en-US" dirty="0"/>
              <a:t>Actor </a:t>
            </a:r>
            <a:r>
              <a:rPr lang="en-US" i="1" dirty="0"/>
              <a:t>a</a:t>
            </a:r>
            <a:r>
              <a:rPr lang="en-US" dirty="0"/>
              <a:t> loses control of neighborhood </a:t>
            </a:r>
            <a:r>
              <a:rPr lang="en-US" i="1" dirty="0"/>
              <a:t>n</a:t>
            </a:r>
            <a:r>
              <a:rPr lang="en-US" dirty="0"/>
              <a:t> to actor </a:t>
            </a:r>
            <a:r>
              <a:rPr lang="en-US" i="1" dirty="0"/>
              <a:t>b</a:t>
            </a:r>
            <a:r>
              <a:rPr lang="en-US" dirty="0"/>
              <a:t>.</a:t>
            </a:r>
          </a:p>
          <a:p>
            <a:pPr lvl="0"/>
            <a:r>
              <a:rPr lang="en-US" dirty="0"/>
              <a:t>Actor </a:t>
            </a:r>
            <a:r>
              <a:rPr lang="en-US" i="1" dirty="0"/>
              <a:t>a</a:t>
            </a:r>
            <a:r>
              <a:rPr lang="en-US" dirty="0"/>
              <a:t> loses control; neighborhood </a:t>
            </a:r>
            <a:r>
              <a:rPr lang="en-US" i="1" dirty="0"/>
              <a:t>n</a:t>
            </a:r>
            <a:r>
              <a:rPr lang="en-US" dirty="0"/>
              <a:t> is now in a state of chaos.</a:t>
            </a:r>
          </a:p>
          <a:p>
            <a:pPr lvl="0"/>
            <a:r>
              <a:rPr lang="en-US" dirty="0"/>
              <a:t>Actor </a:t>
            </a:r>
            <a:r>
              <a:rPr lang="en-US" i="1" dirty="0"/>
              <a:t>b</a:t>
            </a:r>
            <a:r>
              <a:rPr lang="en-US" dirty="0"/>
              <a:t> gains control of neighborhood </a:t>
            </a:r>
            <a:r>
              <a:rPr lang="en-US" i="1" dirty="0"/>
              <a:t>n</a:t>
            </a:r>
            <a:r>
              <a:rPr lang="en-US" dirty="0"/>
              <a:t>, which was previously in a state of chaos.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12</a:t>
            </a:fld>
            <a:endParaRPr lang="en-US" dirty="0"/>
          </a:p>
        </p:txBody>
      </p:sp>
    </p:spTree>
    <p:extLst>
      <p:ext uri="{BB962C8B-B14F-4D97-AF65-F5344CB8AC3E}">
        <p14:creationId xmlns:p14="http://schemas.microsoft.com/office/powerpoint/2010/main" val="1551968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13</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0494818"/>
              </p:ext>
            </p:extLst>
          </p:nvPr>
        </p:nvGraphicFramePr>
        <p:xfrm>
          <a:off x="457200" y="548640"/>
          <a:ext cx="8229599" cy="4526280"/>
        </p:xfrm>
        <a:graphic>
          <a:graphicData uri="http://schemas.openxmlformats.org/drawingml/2006/table">
            <a:tbl>
              <a:tblPr>
                <a:tableStyleId>{5940675A-B579-460E-94D1-54222C63F5DA}</a:tableStyleId>
              </a:tblPr>
              <a:tblGrid>
                <a:gridCol w="1295400"/>
                <a:gridCol w="1371600"/>
                <a:gridCol w="2209800"/>
                <a:gridCol w="1447800"/>
                <a:gridCol w="1904999"/>
              </a:tblGrid>
              <a:tr h="151033">
                <a:tc gridSpan="5">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CONTROL</a:t>
                      </a:r>
                    </a:p>
                    <a:p>
                      <a:pPr marL="0" marR="0">
                        <a:spcBef>
                          <a:spcPts val="0"/>
                        </a:spcBef>
                        <a:spcAft>
                          <a:spcPts val="0"/>
                        </a:spcAft>
                        <a:tabLst>
                          <a:tab pos="401638" algn="l"/>
                        </a:tabLst>
                      </a:pPr>
                      <a:r>
                        <a:rPr lang="en-US" sz="1100" i="1" kern="150" dirty="0">
                          <a:effectLst/>
                          <a:latin typeface="Cambria" pitchFamily="18" charset="0"/>
                        </a:rPr>
                        <a:t>p</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0.2</a:t>
                      </a:r>
                    </a:p>
                    <a:p>
                      <a:pPr marL="0" marR="0">
                        <a:spcBef>
                          <a:spcPts val="0"/>
                        </a:spcBef>
                        <a:spcAft>
                          <a:spcPts val="0"/>
                        </a:spcAft>
                        <a:tabLst>
                          <a:tab pos="401638" algn="l"/>
                        </a:tabLst>
                      </a:pPr>
                      <a:r>
                        <a:rPr lang="en-US" sz="1100" i="1" kern="150" dirty="0">
                          <a:effectLst/>
                          <a:latin typeface="Cambria" pitchFamily="18" charset="0"/>
                        </a:rPr>
                        <a:t>q</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gridSpan="4">
                  <a:txBody>
                    <a:bodyPr/>
                    <a:lstStyle/>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dirty="0" smtClean="0">
                          <a:effectLst/>
                          <a:latin typeface="Cambria" pitchFamily="18" charset="0"/>
                        </a:rPr>
                        <a:t>f</a:t>
                      </a:r>
                      <a:r>
                        <a:rPr lang="en-US" sz="1100" i="0" kern="150" dirty="0" smtClean="0">
                          <a:effectLst/>
                          <a:latin typeface="Cambria" pitchFamily="18" charset="0"/>
                        </a:rPr>
                        <a:t>	=</a:t>
                      </a:r>
                      <a:r>
                        <a:rPr lang="en-US" sz="1100" i="0" kern="150" baseline="0" dirty="0" smtClean="0">
                          <a:effectLst/>
                          <a:latin typeface="Cambria" pitchFamily="18" charset="0"/>
                        </a:rPr>
                        <a:t>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	</a:t>
                      </a:r>
                      <a:r>
                        <a:rPr lang="en-US" sz="1100" i="1" kern="150" baseline="0" dirty="0" err="1" smtClean="0">
                          <a:effectLst/>
                          <a:latin typeface="Cambria" pitchFamily="18" charset="0"/>
                        </a:rPr>
                        <a:t>V.fa</a:t>
                      </a:r>
                      <a:r>
                        <a:rPr lang="en-US" sz="1100" i="1" kern="150" baseline="0" dirty="0" smtClean="0">
                          <a:effectLst/>
                          <a:latin typeface="Cambria" pitchFamily="18" charset="0"/>
                        </a:rPr>
                        <a:t>	</a:t>
                      </a:r>
                      <a:r>
                        <a:rPr lang="en-US" sz="1100" i="0" kern="150" baseline="0" dirty="0" smtClean="0">
                          <a:effectLst/>
                          <a:latin typeface="Cambria" pitchFamily="18" charset="0"/>
                        </a:rPr>
                        <a:t>= </a:t>
                      </a:r>
                      <a:r>
                        <a:rPr lang="en-US" sz="1100" i="0" kern="150" baseline="0" dirty="0" smtClean="0">
                          <a:effectLst/>
                          <a:latin typeface="Cambria" pitchFamily="18" charset="0"/>
                        </a:rPr>
                        <a:t>Vert. rel. </a:t>
                      </a:r>
                      <a:r>
                        <a:rPr lang="en-US" sz="1100" i="0" kern="150" baseline="0" dirty="0" smtClean="0">
                          <a:effectLst/>
                          <a:latin typeface="Cambria" pitchFamily="18" charset="0"/>
                        </a:rPr>
                        <a:t>of </a:t>
                      </a:r>
                      <a:r>
                        <a:rPr lang="en-US" sz="1100" i="1" kern="150" baseline="0" dirty="0" smtClean="0">
                          <a:effectLst/>
                          <a:latin typeface="Cambria" pitchFamily="18" charset="0"/>
                        </a:rPr>
                        <a:t>f</a:t>
                      </a:r>
                      <a:r>
                        <a:rPr lang="en-US" sz="1100" i="0" kern="150" baseline="0" dirty="0" smtClean="0">
                          <a:effectLst/>
                          <a:latin typeface="Cambria" pitchFamily="18" charset="0"/>
                        </a:rPr>
                        <a:t> with </a:t>
                      </a:r>
                      <a:r>
                        <a:rPr lang="en-US" sz="1100" i="1" kern="150" baseline="0" dirty="0" smtClean="0">
                          <a:effectLst/>
                          <a:latin typeface="Cambria" pitchFamily="18" charset="0"/>
                        </a:rPr>
                        <a:t>a </a:t>
                      </a:r>
                      <a:r>
                        <a:rPr lang="en-US" sz="1100" i="0" kern="150" baseline="0" dirty="0" smtClean="0">
                          <a:effectLst/>
                          <a:latin typeface="Cambria" pitchFamily="18" charset="0"/>
                        </a:rPr>
                        <a:t>prior to shift.</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Actor losing control, if any.	</a:t>
                      </a:r>
                      <a:r>
                        <a:rPr lang="en-US" sz="1100" i="1" kern="150" dirty="0" smtClean="0">
                          <a:effectLst/>
                          <a:latin typeface="Cambria" pitchFamily="18" charset="0"/>
                        </a:rPr>
                        <a:t>g</a:t>
                      </a:r>
                      <a:r>
                        <a:rPr lang="en-US" sz="1100" i="0" kern="150" dirty="0" smtClean="0">
                          <a:effectLst/>
                          <a:latin typeface="Cambria" pitchFamily="18" charset="0"/>
                        </a:rPr>
                        <a:t>	= Force group.	</a:t>
                      </a:r>
                      <a:r>
                        <a:rPr lang="en-US" sz="1100" i="1" kern="150" dirty="0" err="1" smtClean="0">
                          <a:effectLst/>
                          <a:latin typeface="Cambria" pitchFamily="18" charset="0"/>
                        </a:rPr>
                        <a:t>V.fb</a:t>
                      </a:r>
                      <a:r>
                        <a:rPr lang="en-US" sz="1100" i="0" kern="150" dirty="0" smtClean="0">
                          <a:effectLst/>
                          <a:latin typeface="Cambria" pitchFamily="18" charset="0"/>
                        </a:rPr>
                        <a:t>	= </a:t>
                      </a:r>
                      <a:r>
                        <a:rPr lang="en-US" sz="1100" i="0" kern="150" dirty="0" smtClean="0">
                          <a:effectLst/>
                          <a:latin typeface="Cambria" pitchFamily="18" charset="0"/>
                        </a:rPr>
                        <a:t>Vert. rel. </a:t>
                      </a:r>
                      <a:r>
                        <a:rPr lang="en-US" sz="1100" i="0" kern="150" dirty="0" smtClean="0">
                          <a:effectLst/>
                          <a:latin typeface="Cambria" pitchFamily="18" charset="0"/>
                        </a:rPr>
                        <a:t>of </a:t>
                      </a:r>
                      <a:r>
                        <a:rPr lang="en-US" sz="1100" i="1" kern="150" dirty="0" smtClean="0">
                          <a:effectLst/>
                          <a:latin typeface="Cambria" pitchFamily="18" charset="0"/>
                        </a:rPr>
                        <a:t>f</a:t>
                      </a:r>
                      <a:r>
                        <a:rPr lang="en-US" sz="1100" i="0" kern="150" dirty="0" smtClean="0">
                          <a:effectLst/>
                          <a:latin typeface="Cambria" pitchFamily="18" charset="0"/>
                        </a:rPr>
                        <a:t> with </a:t>
                      </a:r>
                      <a:r>
                        <a:rPr lang="en-US" sz="1100" i="1" kern="150" dirty="0" smtClean="0">
                          <a:effectLst/>
                          <a:latin typeface="Cambria" pitchFamily="18" charset="0"/>
                        </a:rPr>
                        <a:t>b</a:t>
                      </a:r>
                      <a:r>
                        <a:rPr lang="en-US" sz="1100" i="0" kern="150" baseline="0" dirty="0" smtClean="0">
                          <a:effectLst/>
                          <a:latin typeface="Cambria" pitchFamily="18" charset="0"/>
                        </a:rPr>
                        <a:t> prior to shift</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b</a:t>
                      </a:r>
                      <a:r>
                        <a:rPr lang="en-US" sz="1100" kern="150" dirty="0">
                          <a:effectLst/>
                          <a:latin typeface="Cambria" pitchFamily="18" charset="0"/>
                        </a:rPr>
                        <a:t>	= </a:t>
                      </a:r>
                      <a:r>
                        <a:rPr lang="en-US" sz="1100" kern="150" dirty="0" smtClean="0">
                          <a:effectLst/>
                          <a:latin typeface="Cambria" pitchFamily="18" charset="0"/>
                        </a:rPr>
                        <a:t>Actor gaining </a:t>
                      </a:r>
                      <a:r>
                        <a:rPr lang="en-US" sz="1100" kern="150" dirty="0">
                          <a:effectLst/>
                          <a:latin typeface="Cambria" pitchFamily="18" charset="0"/>
                        </a:rPr>
                        <a:t>control, </a:t>
                      </a:r>
                      <a:r>
                        <a:rPr lang="en-US" sz="1100" kern="150" dirty="0" smtClean="0">
                          <a:effectLst/>
                          <a:latin typeface="Cambria" pitchFamily="18" charset="0"/>
                        </a:rPr>
                        <a:t>if any.	</a:t>
                      </a:r>
                      <a:r>
                        <a:rPr lang="en-US" sz="1100" i="1" kern="150" dirty="0" smtClean="0">
                          <a:effectLst/>
                          <a:latin typeface="Cambria" pitchFamily="18" charset="0"/>
                        </a:rPr>
                        <a:t>h	</a:t>
                      </a:r>
                      <a:r>
                        <a:rPr lang="en-US" sz="1100" i="0" kern="150" dirty="0" smtClean="0">
                          <a:effectLst/>
                          <a:latin typeface="Cambria" pitchFamily="18" charset="0"/>
                        </a:rPr>
                        <a:t>=</a:t>
                      </a:r>
                      <a:r>
                        <a:rPr lang="en-US" sz="1100" i="0" kern="150" baseline="0" dirty="0" smtClean="0">
                          <a:effectLst/>
                          <a:latin typeface="Cambria" pitchFamily="18" charset="0"/>
                        </a:rPr>
                        <a:t> Force group.	</a:t>
                      </a:r>
                      <a:r>
                        <a:rPr lang="en-US" sz="1100" i="1" kern="150" baseline="0" dirty="0" smtClean="0">
                          <a:effectLst/>
                          <a:latin typeface="Cambria" pitchFamily="18" charset="0"/>
                        </a:rPr>
                        <a:t>DV</a:t>
                      </a:r>
                      <a:r>
                        <a:rPr lang="en-US" sz="1100" i="0" kern="150" baseline="0" dirty="0" smtClean="0">
                          <a:effectLst/>
                          <a:latin typeface="Cambria" pitchFamily="18" charset="0"/>
                        </a:rPr>
                        <a:t>	= </a:t>
                      </a:r>
                      <a:r>
                        <a:rPr lang="en-US" sz="1100" i="1" kern="150" baseline="0" dirty="0" err="1" smtClean="0">
                          <a:effectLst/>
                          <a:latin typeface="Cambria" pitchFamily="18" charset="0"/>
                        </a:rPr>
                        <a:t>V.fb</a:t>
                      </a:r>
                      <a:r>
                        <a:rPr lang="en-US" sz="1100" i="1" kern="150" baseline="0" dirty="0" smtClean="0">
                          <a:effectLst/>
                          <a:latin typeface="Cambria" pitchFamily="18" charset="0"/>
                        </a:rPr>
                        <a:t> − </a:t>
                      </a:r>
                      <a:r>
                        <a:rPr lang="en-US" sz="1100" i="1" kern="150" baseline="0" dirty="0" err="1" smtClean="0">
                          <a:effectLst/>
                          <a:latin typeface="Cambria" pitchFamily="18" charset="0"/>
                        </a:rPr>
                        <a:t>V.fa</a:t>
                      </a:r>
                      <a:r>
                        <a:rPr lang="en-US" sz="1100" i="0" kern="150" baseline="0" dirty="0" smtClean="0">
                          <a:effectLst/>
                          <a:latin typeface="Cambria" pitchFamily="18" charset="0"/>
                        </a:rPr>
                        <a:t>.</a:t>
                      </a:r>
                    </a:p>
                    <a:p>
                      <a:pPr marL="0" marR="0">
                        <a:spcBef>
                          <a:spcPts val="0"/>
                        </a:spcBef>
                        <a:spcAft>
                          <a:spcPts val="0"/>
                        </a:spcAft>
                        <a:tabLst>
                          <a:tab pos="117475" algn="l"/>
                          <a:tab pos="2055813" algn="l"/>
                          <a:tab pos="2173288" algn="l"/>
                          <a:tab pos="3657600" algn="l"/>
                          <a:tab pos="4002088" algn="l"/>
                        </a:tabLst>
                      </a:pPr>
                      <a:r>
                        <a:rPr lang="en-US" sz="1100" i="1" kern="150" baseline="0" dirty="0" smtClean="0">
                          <a:effectLst/>
                          <a:latin typeface="Cambria" pitchFamily="18" charset="0"/>
                          <a:ea typeface="Times New Roman"/>
                          <a:cs typeface="Tahoma"/>
                        </a:rPr>
                        <a:t>c	</a:t>
                      </a:r>
                      <a:r>
                        <a:rPr lang="en-US" sz="1100" i="0" kern="150" baseline="0" dirty="0" smtClean="0">
                          <a:effectLst/>
                          <a:latin typeface="Cambria" pitchFamily="18" charset="0"/>
                          <a:ea typeface="Times New Roman"/>
                          <a:cs typeface="Tahoma"/>
                        </a:rPr>
                        <a:t>= Some other actor.</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5">
                  <a:txBody>
                    <a:bodyPr/>
                    <a:lstStyle/>
                    <a:p>
                      <a:pPr marL="0" marR="0">
                        <a:spcBef>
                          <a:spcPts val="0"/>
                        </a:spcBef>
                        <a:spcAft>
                          <a:spcPts val="0"/>
                        </a:spcAft>
                      </a:pPr>
                      <a:r>
                        <a:rPr lang="en-US" sz="1100" kern="150" dirty="0" smtClean="0">
                          <a:effectLst/>
                          <a:latin typeface="Cambria" pitchFamily="18" charset="0"/>
                        </a:rPr>
                        <a:t>Effects</a:t>
                      </a:r>
                      <a:r>
                        <a:rPr lang="en-US" sz="1100" kern="150" dirty="0">
                          <a:effectLst/>
                          <a:latin typeface="Cambria" pitchFamily="18" charset="0"/>
                        </a:rPr>
                        <a:t>:  Civilian group </a:t>
                      </a:r>
                      <a:r>
                        <a:rPr lang="en-US" sz="1100" i="1" kern="150" dirty="0">
                          <a:effectLst/>
                          <a:latin typeface="Cambria" pitchFamily="18" charset="0"/>
                        </a:rPr>
                        <a:t>f</a:t>
                      </a:r>
                      <a:r>
                        <a:rPr lang="en-US" sz="1100" kern="150" dirty="0">
                          <a:effectLst/>
                          <a:latin typeface="Cambria" pitchFamily="18" charset="0"/>
                        </a:rPr>
                        <a:t> </a:t>
                      </a:r>
                      <a:r>
                        <a:rPr lang="en-US" sz="1100" kern="150" dirty="0" smtClean="0">
                          <a:effectLst/>
                          <a:latin typeface="Cambria" pitchFamily="18" charset="0"/>
                        </a:rPr>
                        <a:t>with non-zero population in </a:t>
                      </a:r>
                      <a:r>
                        <a:rPr lang="en-US" sz="1100" i="1" kern="150" dirty="0">
                          <a:effectLst/>
                          <a:latin typeface="Cambria" pitchFamily="18" charset="0"/>
                        </a:rPr>
                        <a:t>n</a:t>
                      </a:r>
                      <a:r>
                        <a:rPr lang="en-US" sz="1100" kern="150" dirty="0">
                          <a:effectLst/>
                          <a:latin typeface="Cambria" pitchFamily="18" charset="0"/>
                        </a:rPr>
                        <a:t>.  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9" gridSpan="2">
                  <a:txBody>
                    <a:bodyPr/>
                    <a:lstStyle/>
                    <a:p>
                      <a:pPr marL="0" marR="0">
                        <a:spcBef>
                          <a:spcPts val="0"/>
                        </a:spcBef>
                        <a:spcAft>
                          <a:spcPts val="0"/>
                        </a:spcAft>
                      </a:pPr>
                      <a:r>
                        <a:rPr lang="en-US" sz="1100" b="1" kern="150" dirty="0">
                          <a:effectLst/>
                          <a:latin typeface="Cambria" pitchFamily="18" charset="0"/>
                        </a:rPr>
                        <a:t>1.1: Neighborhood sees shift in control</a:t>
                      </a: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was in control, actor </a:t>
                      </a:r>
                      <a:r>
                        <a:rPr lang="en-US" sz="1100" i="1" kern="150" dirty="0">
                          <a:effectLst/>
                          <a:latin typeface="Cambria" pitchFamily="18" charset="0"/>
                        </a:rPr>
                        <a:t>b</a:t>
                      </a:r>
                      <a:r>
                        <a:rPr lang="en-US" sz="1100" kern="150" dirty="0">
                          <a:effectLst/>
                          <a:latin typeface="Cambria" pitchFamily="18" charset="0"/>
                        </a:rPr>
                        <a:t> is now in control.</a:t>
                      </a:r>
                      <a:endParaRPr lang="en-US" sz="1100" kern="150" dirty="0">
                        <a:effectLst/>
                        <a:latin typeface="Cambria" pitchFamily="18" charset="0"/>
                        <a:ea typeface="Times New Roman"/>
                        <a:cs typeface="Tahoma"/>
                      </a:endParaRPr>
                    </a:p>
                  </a:txBody>
                  <a:tcPr marL="61786" marR="61786" marT="0" marB="0"/>
                </a:tc>
                <a:tc rowSpan="19" hMerge="1">
                  <a:txBody>
                    <a:bodyPr/>
                    <a:lstStyle/>
                    <a:p>
                      <a:endParaRPr lang="en-US"/>
                    </a:p>
                  </a:txBody>
                  <a:tcPr/>
                </a:tc>
                <a:tc rowSpan="9">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+2.0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XXXL+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&lt;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M+</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−0.2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 +0.2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−0.6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−0.6</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−1.4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l">
                        <a:spcBef>
                          <a:spcPts val="0"/>
                        </a:spcBef>
                        <a:spcAft>
                          <a:spcPts val="0"/>
                        </a:spcAft>
                      </a:pPr>
                      <a:r>
                        <a:rPr lang="en-US" sz="1100" kern="150" dirty="0" smtClean="0">
                          <a:effectLst/>
                          <a:latin typeface="Cambria" pitchFamily="18" charset="0"/>
                          <a:ea typeface="Times New Roman"/>
                          <a:cs typeface="Tahoma"/>
                        </a:rPr>
                        <a:t>−2.0 </a:t>
                      </a:r>
                      <a:r>
                        <a:rPr lang="en-US" sz="1100" i="0" kern="150" baseline="0" dirty="0" smtClean="0">
                          <a:effectLst/>
                          <a:latin typeface="Cambria" pitchFamily="18" charset="0"/>
                          <a:ea typeface="Times New Roman"/>
                          <a:cs typeface="Tahoma"/>
                        </a:rPr>
                        <a:t>≤</a:t>
                      </a:r>
                      <a:r>
                        <a:rPr lang="en-US" sz="110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DV</a:t>
                      </a:r>
                      <a:r>
                        <a:rPr lang="en-US" sz="1100" i="0" kern="150" baseline="0" dirty="0" smtClean="0">
                          <a:effectLst/>
                          <a:latin typeface="Cambria" pitchFamily="18" charset="0"/>
                          <a:ea typeface="Times New Roman"/>
                          <a:cs typeface="Tahoma"/>
                        </a:rPr>
                        <a:t> &lt; </a:t>
                      </a:r>
                      <a:r>
                        <a:rPr lang="en-US" sz="1100" kern="150" dirty="0" smtClean="0">
                          <a:effectLst/>
                          <a:latin typeface="Cambria" pitchFamily="18" charset="0"/>
                          <a:ea typeface="Times New Roman"/>
                          <a:cs typeface="Tahoma"/>
                        </a:rPr>
                        <a:t>−1.4</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XXXL-</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S+</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a:effectLst/>
                          <a:latin typeface="Cambria" pitchFamily="18" charset="0"/>
                        </a:rPr>
                        <a:t>0</a:t>
                      </a:r>
                      <a:endParaRPr lang="en-US" sz="1100" kern="15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owned by </a:t>
                      </a:r>
                      <a:r>
                        <a:rPr lang="en-US" sz="1100" i="1" kern="150" dirty="0">
                          <a:effectLst/>
                          <a:latin typeface="Cambria" pitchFamily="18" charset="0"/>
                        </a:rPr>
                        <a:t>b</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5">
                  <a:txBody>
                    <a:bodyPr/>
                    <a:lstStyle/>
                    <a:p>
                      <a:pPr marL="0" marR="0">
                        <a:spcBef>
                          <a:spcPts val="0"/>
                        </a:spcBef>
                        <a:spcAft>
                          <a:spcPts val="0"/>
                        </a:spcAft>
                      </a:pPr>
                      <a:r>
                        <a:rPr lang="en-US" sz="1100" i="1" kern="150" dirty="0">
                          <a:effectLst/>
                          <a:latin typeface="Cambria" pitchFamily="18" charset="0"/>
                        </a:rPr>
                        <a:t>Continued on next page...</a:t>
                      </a:r>
                      <a:endParaRPr lang="en-US" sz="1100" i="1" kern="150" dirty="0">
                        <a:effectLst/>
                        <a:latin typeface="Cambria" pitchFamily="18" charset="0"/>
                        <a:ea typeface="Times New Roman"/>
                        <a:cs typeface="Tahoma"/>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500379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6357863"/>
              </p:ext>
            </p:extLst>
          </p:nvPr>
        </p:nvGraphicFramePr>
        <p:xfrm>
          <a:off x="457200" y="548640"/>
          <a:ext cx="8229599" cy="4526280"/>
        </p:xfrm>
        <a:graphic>
          <a:graphicData uri="http://schemas.openxmlformats.org/drawingml/2006/table">
            <a:tbl>
              <a:tblPr>
                <a:tableStyleId>{5940675A-B579-460E-94D1-54222C63F5DA}</a:tableStyleId>
              </a:tblPr>
              <a:tblGrid>
                <a:gridCol w="2667000"/>
                <a:gridCol w="2209800"/>
                <a:gridCol w="1447800"/>
                <a:gridCol w="1904999"/>
              </a:tblGrid>
              <a:tr h="151033">
                <a:tc>
                  <a:txBody>
                    <a:bodyPr/>
                    <a:lstStyle/>
                    <a:p>
                      <a:pPr marL="0" marR="0">
                        <a:spcBef>
                          <a:spcPts val="0"/>
                        </a:spcBef>
                        <a:spcAft>
                          <a:spcPts val="0"/>
                        </a:spcAft>
                      </a:pPr>
                      <a:r>
                        <a:rPr lang="en-US" sz="1100" b="1" kern="150" dirty="0">
                          <a:effectLst/>
                          <a:latin typeface="Cambria" pitchFamily="18" charset="0"/>
                        </a:rPr>
                        <a:t>1. Effects</a:t>
                      </a:r>
                      <a:endParaRPr lang="en-US" sz="1100" b="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b="1" kern="150" dirty="0">
                          <a:effectLst/>
                          <a:latin typeface="Cambria" pitchFamily="18" charset="0"/>
                        </a:rPr>
                        <a:t>Effect</a:t>
                      </a:r>
                      <a:endParaRPr lang="en-US" sz="1100" b="1" kern="150" dirty="0">
                        <a:effectLst/>
                        <a:latin typeface="Cambria" pitchFamily="18" charset="0"/>
                        <a:ea typeface="Times New Roman"/>
                        <a:cs typeface="Tahoma"/>
                      </a:endParaRPr>
                    </a:p>
                  </a:txBody>
                  <a:tcPr marL="61786" marR="61786" marT="0" marB="0"/>
                </a:tc>
                <a:tc gridSpan="2">
                  <a:txBody>
                    <a:bodyPr/>
                    <a:lstStyle/>
                    <a:p>
                      <a:pPr marL="0" marR="0" algn="ctr">
                        <a:spcBef>
                          <a:spcPts val="0"/>
                        </a:spcBef>
                        <a:spcAft>
                          <a:spcPts val="0"/>
                        </a:spcAft>
                      </a:pPr>
                      <a:r>
                        <a:rPr lang="en-US" sz="1100" b="1" kern="150" dirty="0">
                          <a:effectLst/>
                          <a:latin typeface="Cambria" pitchFamily="18" charset="0"/>
                        </a:rPr>
                        <a:t>Magnitudes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r>
              <a:tr h="151033">
                <a:tc rowSpan="15">
                  <a:txBody>
                    <a:bodyPr/>
                    <a:lstStyle/>
                    <a:p>
                      <a:pPr marL="0" marR="0">
                        <a:spcBef>
                          <a:spcPts val="0"/>
                        </a:spcBef>
                        <a:spcAft>
                          <a:spcPts val="0"/>
                        </a:spcAft>
                      </a:pPr>
                      <a:r>
                        <a:rPr lang="en-US" sz="1100" b="1" kern="150" dirty="0" smtClean="0">
                          <a:effectLst/>
                          <a:latin typeface="Cambria" pitchFamily="18" charset="0"/>
                        </a:rPr>
                        <a:t>1.2: </a:t>
                      </a:r>
                      <a:r>
                        <a:rPr lang="en-US" sz="1100" b="1" kern="150" dirty="0">
                          <a:effectLst/>
                          <a:latin typeface="Cambria" pitchFamily="18" charset="0"/>
                        </a:rPr>
                        <a:t>Neighborhood </a:t>
                      </a:r>
                      <a:r>
                        <a:rPr lang="en-US" sz="1100" b="1" kern="150" dirty="0" smtClean="0">
                          <a:effectLst/>
                          <a:latin typeface="Cambria" pitchFamily="18" charset="0"/>
                        </a:rPr>
                        <a:t>is now in chaos</a:t>
                      </a:r>
                      <a:endParaRPr lang="en-US" sz="1100" b="1" kern="150" dirty="0">
                        <a:effectLst/>
                        <a:latin typeface="Cambria" pitchFamily="18" charset="0"/>
                      </a:endParaRPr>
                    </a:p>
                    <a:p>
                      <a:pPr marL="0" marR="0">
                        <a:spcBef>
                          <a:spcPts val="0"/>
                        </a:spcBef>
                        <a:spcAft>
                          <a:spcPts val="0"/>
                        </a:spcAft>
                      </a:pPr>
                      <a:r>
                        <a:rPr lang="en-US" sz="1100" kern="150" dirty="0">
                          <a:effectLst/>
                          <a:latin typeface="Cambria" pitchFamily="18" charset="0"/>
                        </a:rPr>
                        <a:t>Actor </a:t>
                      </a:r>
                      <a:r>
                        <a:rPr lang="en-US" sz="1100" i="1" kern="150" dirty="0">
                          <a:effectLst/>
                          <a:latin typeface="Cambria" pitchFamily="18" charset="0"/>
                        </a:rPr>
                        <a:t>a</a:t>
                      </a:r>
                      <a:r>
                        <a:rPr lang="en-US" sz="1100" kern="150" dirty="0">
                          <a:effectLst/>
                          <a:latin typeface="Cambria" pitchFamily="18" charset="0"/>
                        </a:rPr>
                        <a:t> </a:t>
                      </a:r>
                      <a:r>
                        <a:rPr lang="en-US" sz="1100" kern="150" dirty="0" smtClean="0">
                          <a:effectLst/>
                          <a:latin typeface="Cambria" pitchFamily="18" charset="0"/>
                        </a:rPr>
                        <a:t>has lost control;</a:t>
                      </a:r>
                      <a:r>
                        <a:rPr lang="en-US" sz="1100" kern="150" baseline="0" dirty="0" smtClean="0">
                          <a:effectLst/>
                          <a:latin typeface="Cambria" pitchFamily="18" charset="0"/>
                        </a:rPr>
                        <a:t> no actor has gained</a:t>
                      </a:r>
                      <a:r>
                        <a:rPr lang="en-US" sz="1100" kern="150" dirty="0" smtClean="0">
                          <a:effectLst/>
                          <a:latin typeface="Cambria" pitchFamily="18" charset="0"/>
                        </a:rPr>
                        <a:t> </a:t>
                      </a:r>
                      <a:r>
                        <a:rPr lang="en-US" sz="1100" kern="150" dirty="0">
                          <a:effectLst/>
                          <a:latin typeface="Cambria" pitchFamily="18" charset="0"/>
                        </a:rPr>
                        <a:t>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a:spcBef>
                          <a:spcPts val="0"/>
                        </a:spcBef>
                        <a:spcAft>
                          <a:spcPts val="0"/>
                        </a:spcAft>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mn-ea"/>
                          <a:cs typeface="+mn-cs"/>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t>
                      </a:r>
                      <a:r>
                        <a:rPr lang="en-US" sz="1100" kern="150" dirty="0">
                          <a:effectLst/>
                          <a:latin typeface="Cambria" pitchFamily="18" charset="0"/>
                        </a:rPr>
                        <a:t>all force </a:t>
                      </a:r>
                      <a:r>
                        <a:rPr lang="en-US" sz="1100" kern="150" dirty="0" smtClean="0">
                          <a:effectLst/>
                          <a:latin typeface="Cambria" pitchFamily="18" charset="0"/>
                        </a:rPr>
                        <a:t>groups </a:t>
                      </a:r>
                      <a:r>
                        <a:rPr lang="en-US" sz="1100" i="1" kern="150" dirty="0">
                          <a:effectLst/>
                          <a:latin typeface="Cambria" pitchFamily="18" charset="0"/>
                        </a:rPr>
                        <a:t>g</a:t>
                      </a:r>
                      <a:r>
                        <a:rPr lang="en-US" sz="1100" kern="150" dirty="0">
                          <a:effectLst/>
                          <a:latin typeface="Cambria" pitchFamily="18" charset="0"/>
                        </a:rPr>
                        <a:t> owned by </a:t>
                      </a:r>
                      <a:r>
                        <a:rPr lang="en-US" sz="1100" i="1" kern="150" dirty="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a:effectLst/>
                          <a:latin typeface="Cambria" pitchFamily="18" charset="0"/>
                        </a:rPr>
                        <a:t>V.fa</a:t>
                      </a:r>
                      <a:r>
                        <a:rPr lang="en-US" sz="1100" kern="150" dirty="0">
                          <a:effectLst/>
                          <a:latin typeface="Cambria" pitchFamily="18" charset="0"/>
                        </a:rPr>
                        <a:t> =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rowSpan="5">
                  <a:txBody>
                    <a:bodyPr/>
                    <a:lstStyle/>
                    <a:p>
                      <a:pPr marL="0" marR="0">
                        <a:spcBef>
                          <a:spcPts val="0"/>
                        </a:spcBef>
                        <a:spcAft>
                          <a:spcPts val="0"/>
                        </a:spcAft>
                      </a:pPr>
                      <a:r>
                        <a:rPr lang="en-US" sz="1100" kern="150" dirty="0" smtClean="0">
                          <a:effectLst/>
                          <a:latin typeface="Cambria" pitchFamily="18" charset="0"/>
                        </a:rPr>
                        <a:t>Cooperation</a:t>
                      </a:r>
                      <a:r>
                        <a:rPr lang="en-US" sz="1100" kern="150" baseline="0" dirty="0" smtClean="0">
                          <a:effectLst/>
                          <a:latin typeface="Cambria" pitchFamily="18" charset="0"/>
                        </a:rPr>
                        <a:t> of </a:t>
                      </a:r>
                      <a:r>
                        <a:rPr lang="en-US" sz="1100" i="1" kern="150" baseline="0" dirty="0" smtClean="0">
                          <a:effectLst/>
                          <a:latin typeface="Cambria" pitchFamily="18" charset="0"/>
                        </a:rPr>
                        <a:t>f</a:t>
                      </a:r>
                      <a:r>
                        <a:rPr lang="en-US" sz="1100" kern="150" dirty="0" smtClean="0">
                          <a:effectLst/>
                          <a:latin typeface="Cambria" pitchFamily="18" charset="0"/>
                        </a:rPr>
                        <a:t> </a:t>
                      </a:r>
                      <a:r>
                        <a:rPr lang="en-US" sz="1100" kern="150" dirty="0">
                          <a:effectLst/>
                          <a:latin typeface="Cambria" pitchFamily="18" charset="0"/>
                        </a:rPr>
                        <a:t>with all force </a:t>
                      </a:r>
                      <a:r>
                        <a:rPr lang="en-US" sz="1100" kern="150" dirty="0" smtClean="0">
                          <a:effectLst/>
                          <a:latin typeface="Cambria" pitchFamily="18" charset="0"/>
                        </a:rPr>
                        <a:t>groups </a:t>
                      </a:r>
                      <a:r>
                        <a:rPr lang="en-US" sz="1100" i="1" kern="150" dirty="0">
                          <a:effectLst/>
                          <a:latin typeface="Cambria" pitchFamily="18" charset="0"/>
                        </a:rPr>
                        <a:t>h</a:t>
                      </a:r>
                      <a:r>
                        <a:rPr lang="en-US" sz="1100" kern="150" dirty="0">
                          <a:effectLst/>
                          <a:latin typeface="Cambria" pitchFamily="18" charset="0"/>
                        </a:rPr>
                        <a:t> </a:t>
                      </a:r>
                      <a:r>
                        <a:rPr lang="en-US" sz="1100" kern="150" dirty="0" smtClean="0">
                          <a:effectLst/>
                          <a:latin typeface="Cambria" pitchFamily="18" charset="0"/>
                        </a:rPr>
                        <a:t>owned by actor</a:t>
                      </a:r>
                      <a:r>
                        <a:rPr lang="en-US" sz="1100" kern="150" baseline="0" dirty="0" smtClean="0">
                          <a:effectLst/>
                          <a:latin typeface="Cambria" pitchFamily="18" charset="0"/>
                        </a:rPr>
                        <a:t> </a:t>
                      </a:r>
                      <a:r>
                        <a:rPr lang="en-US" sz="1100" i="1" kern="150" baseline="0" dirty="0" smtClean="0">
                          <a:effectLst/>
                          <a:latin typeface="Cambria" pitchFamily="18" charset="0"/>
                        </a:rPr>
                        <a:t>c</a:t>
                      </a:r>
                      <a:r>
                        <a:rPr lang="en-US" sz="1100" i="0" kern="150" baseline="0" dirty="0" smtClean="0">
                          <a:effectLst/>
                          <a:latin typeface="Cambria" pitchFamily="18" charset="0"/>
                        </a:rPr>
                        <a:t>, where </a:t>
                      </a:r>
                      <a:r>
                        <a:rPr lang="en-US" sz="1100" i="1" kern="150" baseline="0" dirty="0" smtClean="0">
                          <a:effectLst/>
                          <a:latin typeface="Cambria" pitchFamily="18" charset="0"/>
                        </a:rPr>
                        <a:t>c</a:t>
                      </a:r>
                      <a:r>
                        <a:rPr lang="en-US" sz="1100" i="0" kern="150" baseline="0" dirty="0" smtClean="0">
                          <a:effectLst/>
                          <a:latin typeface="Cambria" pitchFamily="18" charset="0"/>
                        </a:rPr>
                        <a:t> is not</a:t>
                      </a:r>
                      <a:r>
                        <a:rPr lang="en-US" sz="1100" kern="150" dirty="0" smtClean="0">
                          <a:effectLst/>
                          <a:latin typeface="Cambria" pitchFamily="18" charset="0"/>
                        </a:rPr>
                        <a:t> </a:t>
                      </a:r>
                      <a:r>
                        <a:rPr lang="en-US" sz="1100" i="1" kern="150" dirty="0" smtClean="0">
                          <a:effectLst/>
                          <a:latin typeface="Cambria" pitchFamily="18" charset="0"/>
                        </a:rPr>
                        <a:t>a</a:t>
                      </a: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100" i="1" kern="150" dirty="0" err="1" smtClean="0">
                          <a:effectLst/>
                          <a:latin typeface="Cambria" pitchFamily="18" charset="0"/>
                        </a:rPr>
                        <a:t>V.fc</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rowSpan="10">
                  <a:txBody>
                    <a:bodyPr/>
                    <a:lstStyle/>
                    <a:p>
                      <a:pPr marL="0" marR="0">
                        <a:spcBef>
                          <a:spcPts val="0"/>
                        </a:spcBef>
                        <a:spcAft>
                          <a:spcPts val="0"/>
                        </a:spcAft>
                      </a:pPr>
                      <a:r>
                        <a:rPr lang="en-US" sz="1100" b="1" kern="150" dirty="0" smtClean="0">
                          <a:effectLst/>
                          <a:latin typeface="Cambria" pitchFamily="18" charset="0"/>
                        </a:rPr>
                        <a:t>1.3: Neighborhood is no</a:t>
                      </a:r>
                      <a:r>
                        <a:rPr lang="en-US" sz="1100" b="1" kern="150" baseline="0" dirty="0" smtClean="0">
                          <a:effectLst/>
                          <a:latin typeface="Cambria" pitchFamily="18" charset="0"/>
                        </a:rPr>
                        <a:t> longer</a:t>
                      </a:r>
                      <a:r>
                        <a:rPr lang="en-US" sz="1100" b="1" kern="150" dirty="0" smtClean="0">
                          <a:effectLst/>
                          <a:latin typeface="Cambria" pitchFamily="18" charset="0"/>
                        </a:rPr>
                        <a:t> in chaos</a:t>
                      </a:r>
                    </a:p>
                    <a:p>
                      <a:pPr marL="0" marR="0">
                        <a:spcBef>
                          <a:spcPts val="0"/>
                        </a:spcBef>
                        <a:spcAft>
                          <a:spcPts val="0"/>
                        </a:spcAft>
                      </a:pPr>
                      <a:r>
                        <a:rPr lang="en-US" sz="1100" kern="150" dirty="0" smtClean="0">
                          <a:effectLst/>
                          <a:latin typeface="Cambria" pitchFamily="18" charset="0"/>
                        </a:rPr>
                        <a:t>Actor </a:t>
                      </a:r>
                      <a:r>
                        <a:rPr lang="en-US" sz="1100" i="1" kern="150" dirty="0" smtClean="0">
                          <a:effectLst/>
                          <a:latin typeface="Cambria" pitchFamily="18" charset="0"/>
                        </a:rPr>
                        <a:t>b</a:t>
                      </a:r>
                      <a:r>
                        <a:rPr lang="en-US" sz="1100" kern="150" dirty="0" smtClean="0">
                          <a:effectLst/>
                          <a:latin typeface="Cambria" pitchFamily="18" charset="0"/>
                        </a:rPr>
                        <a:t> has gained control;</a:t>
                      </a:r>
                      <a:r>
                        <a:rPr lang="en-US" sz="1100" kern="150" baseline="0" dirty="0" smtClean="0">
                          <a:effectLst/>
                          <a:latin typeface="Cambria" pitchFamily="18" charset="0"/>
                        </a:rPr>
                        <a:t> no actor was previously in</a:t>
                      </a:r>
                      <a:r>
                        <a:rPr lang="en-US" sz="1100" kern="150" dirty="0" smtClean="0">
                          <a:effectLst/>
                          <a:latin typeface="Cambria" pitchFamily="18" charset="0"/>
                        </a:rPr>
                        <a:t> control.</a:t>
                      </a: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Satisfaction</a:t>
                      </a:r>
                      <a:r>
                        <a:rPr lang="en-US" sz="1100" i="0" kern="150" baseline="0" dirty="0" smtClean="0">
                          <a:effectLst/>
                          <a:latin typeface="Cambria" pitchFamily="18" charset="0"/>
                        </a:rPr>
                        <a:t> of </a:t>
                      </a:r>
                      <a:r>
                        <a:rPr lang="en-US" sz="1100" i="1" kern="150" baseline="0" dirty="0" smtClean="0">
                          <a:effectLst/>
                          <a:latin typeface="Cambria" pitchFamily="18" charset="0"/>
                        </a:rPr>
                        <a:t>f </a:t>
                      </a:r>
                      <a:r>
                        <a:rPr lang="en-US" sz="1100" i="0" kern="150" baseline="0" dirty="0" smtClean="0">
                          <a:effectLst/>
                          <a:latin typeface="Cambria" pitchFamily="18" charset="0"/>
                        </a:rPr>
                        <a:t>with respect to </a:t>
                      </a:r>
                      <a:r>
                        <a:rPr lang="en-US" sz="1100" i="0" kern="150" dirty="0" smtClean="0">
                          <a:effectLst/>
                          <a:latin typeface="Cambria" pitchFamily="18" charset="0"/>
                        </a:rPr>
                        <a:t>AUT</a:t>
                      </a:r>
                      <a:endParaRPr lang="en-US" sz="1100" i="0"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row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Cooperation of </a:t>
                      </a:r>
                      <a:r>
                        <a:rPr lang="en-US" sz="1100" i="1" kern="150" dirty="0" smtClean="0">
                          <a:effectLst/>
                          <a:latin typeface="Cambria" pitchFamily="18" charset="0"/>
                        </a:rPr>
                        <a:t>f</a:t>
                      </a:r>
                      <a:r>
                        <a:rPr lang="en-US" sz="1100" i="0" kern="150" baseline="0" dirty="0" smtClean="0">
                          <a:effectLst/>
                          <a:latin typeface="Cambria" pitchFamily="18" charset="0"/>
                        </a:rPr>
                        <a:t> </a:t>
                      </a:r>
                      <a:r>
                        <a:rPr lang="en-US" sz="1100" i="0" kern="150" dirty="0" smtClean="0">
                          <a:effectLst/>
                          <a:latin typeface="Cambria" pitchFamily="18" charset="0"/>
                        </a:rPr>
                        <a:t>with</a:t>
                      </a:r>
                      <a:r>
                        <a:rPr lang="en-US" sz="1100" kern="150" dirty="0" smtClean="0">
                          <a:effectLst/>
                          <a:latin typeface="Cambria" pitchFamily="18" charset="0"/>
                        </a:rPr>
                        <a:t> all force groups </a:t>
                      </a:r>
                      <a:r>
                        <a:rPr lang="en-US" sz="1100" i="1" kern="150" dirty="0" smtClean="0">
                          <a:effectLst/>
                          <a:latin typeface="Cambria" pitchFamily="18" charset="0"/>
                        </a:rPr>
                        <a:t>g</a:t>
                      </a:r>
                      <a:r>
                        <a:rPr lang="en-US" sz="1100" kern="150" dirty="0" smtClean="0">
                          <a:effectLst/>
                          <a:latin typeface="Cambria" pitchFamily="18" charset="0"/>
                        </a:rPr>
                        <a:t> owned by </a:t>
                      </a:r>
                      <a:r>
                        <a:rPr lang="en-US" sz="1100" i="1" kern="150" dirty="0" smtClean="0">
                          <a:effectLst/>
                          <a:latin typeface="Cambria" pitchFamily="18" charset="0"/>
                        </a:rPr>
                        <a:t>b</a:t>
                      </a:r>
                      <a:endParaRPr lang="en-US" sz="1100" i="1" kern="150" dirty="0" smtClean="0">
                        <a:effectLst/>
                        <a:latin typeface="Cambria" pitchFamily="18" charset="0"/>
                        <a:ea typeface="Times New Roman"/>
                        <a:cs typeface="Tahoma"/>
                      </a:endParaRPr>
                    </a:p>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SUPPORT</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INDIFF</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DISLIKE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v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v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i="1" kern="150" dirty="0" err="1" smtClean="0">
                          <a:effectLst/>
                          <a:latin typeface="Cambria" pitchFamily="18" charset="0"/>
                        </a:rPr>
                        <a:t>V.fb</a:t>
                      </a:r>
                      <a:r>
                        <a:rPr lang="en-US" sz="1100" kern="150" dirty="0" smtClean="0">
                          <a:effectLst/>
                          <a:latin typeface="Cambria" pitchFamily="18" charset="0"/>
                        </a:rPr>
                        <a:t> </a:t>
                      </a:r>
                      <a:r>
                        <a:rPr lang="en-US" sz="1100" kern="150" dirty="0">
                          <a:effectLst/>
                          <a:latin typeface="Cambria" pitchFamily="18" charset="0"/>
                        </a:rPr>
                        <a:t>= OPPOSE</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100" kern="150" dirty="0">
                          <a:effectLst/>
                          <a:latin typeface="Cambria" pitchFamily="18" charset="0"/>
                        </a:rPr>
                        <a:t>0</a:t>
                      </a:r>
                      <a:endParaRPr lang="en-US" sz="1100" kern="150" dirty="0">
                        <a:effectLst/>
                        <a:latin typeface="Cambria" pitchFamily="18" charset="0"/>
                        <a:ea typeface="Times New Roman"/>
                        <a:cs typeface="Tahoma"/>
                      </a:endParaRPr>
                    </a:p>
                  </a:txBody>
                  <a:tcPr marL="61786" marR="61786" marT="0" marB="0"/>
                </a:tc>
              </a:tr>
              <a:tr h="151033">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Continued on next page...</a:t>
                      </a:r>
                      <a:endParaRPr lang="en-US" sz="1100" i="1" kern="150" dirty="0" smtClean="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i="1"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hMerge="1">
                  <a:txBody>
                    <a:bodyPr/>
                    <a:lstStyle/>
                    <a:p>
                      <a:pPr marL="0" marR="0">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391001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CONTROL: Shift in Control of a </a:t>
            </a:r>
            <a:r>
              <a:rPr lang="en-US" sz="1400" b="1" dirty="0" smtClean="0">
                <a:latin typeface="Arial" pitchFamily="34" charset="0"/>
                <a:cs typeface="Arial" pitchFamily="34" charset="0"/>
              </a:rPr>
              <a:t>Neighborhood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794669342"/>
              </p:ext>
            </p:extLst>
          </p:nvPr>
        </p:nvGraphicFramePr>
        <p:xfrm>
          <a:off x="457200" y="548640"/>
          <a:ext cx="8229600" cy="1920240"/>
        </p:xfrm>
        <a:graphic>
          <a:graphicData uri="http://schemas.openxmlformats.org/drawingml/2006/table">
            <a:tbl>
              <a:tblPr>
                <a:tableStyleId>{5940675A-B579-460E-94D1-54222C63F5DA}</a:tableStyleId>
              </a:tblPr>
              <a:tblGrid>
                <a:gridCol w="1295400"/>
                <a:gridCol w="1371600"/>
                <a:gridCol w="762000"/>
                <a:gridCol w="1600200"/>
                <a:gridCol w="1600200"/>
                <a:gridCol w="1600200"/>
              </a:tblGrid>
              <a:tr h="151033">
                <a:tc gridSpan="6">
                  <a:txBody>
                    <a:bodyPr/>
                    <a:lstStyle/>
                    <a:p>
                      <a:pPr marL="0" marR="0">
                        <a:spcBef>
                          <a:spcPts val="0"/>
                        </a:spcBef>
                        <a:spcAft>
                          <a:spcPts val="0"/>
                        </a:spcAft>
                      </a:pPr>
                      <a:r>
                        <a:rPr lang="en-US" sz="1100" b="1" kern="150" dirty="0">
                          <a:effectLst/>
                          <a:latin typeface="Cambria" pitchFamily="18" charset="0"/>
                        </a:rPr>
                        <a:t>Event:</a:t>
                      </a:r>
                      <a:r>
                        <a:rPr lang="en-US" sz="1100" kern="150" dirty="0">
                          <a:effectLst/>
                          <a:latin typeface="Cambria" pitchFamily="18" charset="0"/>
                        </a:rPr>
                        <a:t> Political control of a neighborhood has shifted</a:t>
                      </a:r>
                      <a:endParaRPr lang="en-US" sz="1100"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01638" algn="l"/>
                        </a:tabLst>
                      </a:pPr>
                      <a:r>
                        <a:rPr lang="en-US" sz="1100" i="1" kern="150" dirty="0">
                          <a:effectLst/>
                          <a:latin typeface="Cambria" pitchFamily="18" charset="0"/>
                        </a:rPr>
                        <a:t>cause</a:t>
                      </a:r>
                      <a:r>
                        <a:rPr lang="en-US" sz="1100" kern="150" dirty="0">
                          <a:effectLst/>
                          <a:latin typeface="Cambria" pitchFamily="18" charset="0"/>
                        </a:rPr>
                        <a:t>	= </a:t>
                      </a:r>
                      <a:r>
                        <a:rPr lang="en-US" sz="1100" kern="150" dirty="0" smtClean="0">
                          <a:effectLst/>
                          <a:latin typeface="Cambria" pitchFamily="18" charset="0"/>
                        </a:rPr>
                        <a:t>CONTROL</a:t>
                      </a:r>
                      <a:endParaRPr lang="en-US" sz="1100" kern="150" dirty="0">
                        <a:effectLst/>
                        <a:latin typeface="Cambria" pitchFamily="18" charset="0"/>
                      </a:endParaRPr>
                    </a:p>
                  </a:txBody>
                  <a:tcPr marL="61786" marR="61786" marT="0" marB="0"/>
                </a:tc>
                <a:tc gridSpan="5">
                  <a:txBody>
                    <a:bodyPr/>
                    <a:lstStyle/>
                    <a:p>
                      <a:pPr marL="0" marR="0">
                        <a:spcBef>
                          <a:spcPts val="0"/>
                        </a:spcBef>
                        <a:spcAft>
                          <a:spcPts val="0"/>
                        </a:spcAft>
                        <a:tabLst>
                          <a:tab pos="117475" algn="l"/>
                          <a:tab pos="2055813" algn="l"/>
                          <a:tab pos="2400300" algn="l"/>
                          <a:tab pos="3657600" algn="l"/>
                          <a:tab pos="4002088" algn="l"/>
                        </a:tabLst>
                      </a:pPr>
                      <a:r>
                        <a:rPr lang="en-US" sz="1100" i="1" kern="150" dirty="0">
                          <a:effectLst/>
                          <a:latin typeface="Cambria" pitchFamily="18" charset="0"/>
                        </a:rPr>
                        <a:t>n</a:t>
                      </a:r>
                      <a:r>
                        <a:rPr lang="en-US" sz="1100" kern="150" dirty="0">
                          <a:effectLst/>
                          <a:latin typeface="Cambria" pitchFamily="18" charset="0"/>
                        </a:rPr>
                        <a:t>	= </a:t>
                      </a:r>
                      <a:r>
                        <a:rPr lang="en-US" sz="1100" kern="150" dirty="0" smtClean="0">
                          <a:effectLst/>
                          <a:latin typeface="Cambria" pitchFamily="18" charset="0"/>
                        </a:rPr>
                        <a:t>Controlled</a:t>
                      </a:r>
                      <a:r>
                        <a:rPr lang="en-US" sz="1100" kern="150" baseline="0" dirty="0" smtClean="0">
                          <a:effectLst/>
                          <a:latin typeface="Cambria" pitchFamily="18" charset="0"/>
                        </a:rPr>
                        <a:t> </a:t>
                      </a:r>
                      <a:r>
                        <a:rPr lang="en-US" sz="1100" kern="150" dirty="0" smtClean="0">
                          <a:effectLst/>
                          <a:latin typeface="Cambria" pitchFamily="18" charset="0"/>
                        </a:rPr>
                        <a:t>neighborhood.	</a:t>
                      </a:r>
                      <a:r>
                        <a:rPr lang="en-US" sz="1100" i="1" kern="150" baseline="0" dirty="0" smtClean="0">
                          <a:effectLst/>
                          <a:latin typeface="Cambria" pitchFamily="18" charset="0"/>
                        </a:rPr>
                        <a:t>V.ga</a:t>
                      </a:r>
                      <a:r>
                        <a:rPr lang="en-US" sz="1100" i="1" kern="150" baseline="0" dirty="0" smtClean="0">
                          <a:effectLst/>
                          <a:latin typeface="Cambria" pitchFamily="18" charset="0"/>
                        </a:rPr>
                        <a:t>	</a:t>
                      </a:r>
                      <a:r>
                        <a:rPr lang="en-US" sz="1100" i="0" kern="150" baseline="0" dirty="0" smtClean="0">
                          <a:effectLst/>
                          <a:latin typeface="Cambria" pitchFamily="18" charset="0"/>
                        </a:rPr>
                        <a:t>= Vertical relationship of </a:t>
                      </a:r>
                      <a:r>
                        <a:rPr lang="en-US" sz="1100" i="1" kern="150" baseline="0" dirty="0" smtClean="0">
                          <a:effectLst/>
                          <a:latin typeface="Cambria" pitchFamily="18" charset="0"/>
                        </a:rPr>
                        <a:t>g</a:t>
                      </a:r>
                      <a:r>
                        <a:rPr lang="en-US" sz="1100" i="0" kern="150" baseline="0" dirty="0" smtClean="0">
                          <a:effectLst/>
                          <a:latin typeface="Cambria" pitchFamily="18" charset="0"/>
                        </a:rPr>
                        <a:t> </a:t>
                      </a:r>
                      <a:r>
                        <a:rPr lang="en-US" sz="1100" i="0" kern="150" baseline="0" dirty="0" smtClean="0">
                          <a:effectLst/>
                          <a:latin typeface="Cambria" pitchFamily="18" charset="0"/>
                        </a:rPr>
                        <a:t>with </a:t>
                      </a:r>
                      <a:r>
                        <a:rPr lang="en-US" sz="1100" i="1" kern="150" baseline="0" dirty="0" smtClean="0">
                          <a:effectLst/>
                          <a:latin typeface="Cambria" pitchFamily="18" charset="0"/>
                        </a:rPr>
                        <a:t>a</a:t>
                      </a:r>
                      <a:r>
                        <a:rPr lang="en-US" sz="1100" i="0" kern="150" baseline="0" dirty="0" smtClean="0">
                          <a:effectLst/>
                          <a:latin typeface="Cambria" pitchFamily="18" charset="0"/>
                        </a:rPr>
                        <a:t>, prior to shift in control</a:t>
                      </a:r>
                      <a:endParaRPr lang="en-US" sz="1100" kern="150" dirty="0">
                        <a:effectLst/>
                        <a:latin typeface="Cambria" pitchFamily="18" charset="0"/>
                      </a:endParaRPr>
                    </a:p>
                    <a:p>
                      <a:pPr marL="0" marR="0">
                        <a:spcBef>
                          <a:spcPts val="0"/>
                        </a:spcBef>
                        <a:spcAft>
                          <a:spcPts val="0"/>
                        </a:spcAft>
                        <a:tabLst>
                          <a:tab pos="117475" algn="l"/>
                          <a:tab pos="2055813" algn="l"/>
                          <a:tab pos="2173288" algn="l"/>
                          <a:tab pos="3657600" algn="l"/>
                          <a:tab pos="4002088" algn="l"/>
                        </a:tabLst>
                      </a:pPr>
                      <a:r>
                        <a:rPr lang="en-US" sz="1100" i="1" kern="150" dirty="0">
                          <a:effectLst/>
                          <a:latin typeface="Cambria" pitchFamily="18" charset="0"/>
                        </a:rPr>
                        <a:t>a</a:t>
                      </a:r>
                      <a:r>
                        <a:rPr lang="en-US" sz="1100" kern="150" dirty="0">
                          <a:effectLst/>
                          <a:latin typeface="Cambria" pitchFamily="18" charset="0"/>
                        </a:rPr>
                        <a:t>	= </a:t>
                      </a:r>
                      <a:r>
                        <a:rPr lang="en-US" sz="1100" kern="150" dirty="0" smtClean="0">
                          <a:effectLst/>
                          <a:latin typeface="Cambria" pitchFamily="18" charset="0"/>
                        </a:rPr>
                        <a:t>An actor.</a:t>
                      </a:r>
                      <a:r>
                        <a:rPr lang="en-US" sz="1100" kern="150" dirty="0" smtClean="0">
                          <a:effectLst/>
                          <a:latin typeface="Cambria" pitchFamily="18" charset="0"/>
                        </a:rPr>
                        <a:t>	</a:t>
                      </a:r>
                    </a:p>
                    <a:p>
                      <a:pPr marL="0" marR="0">
                        <a:spcBef>
                          <a:spcPts val="0"/>
                        </a:spcBef>
                        <a:spcAft>
                          <a:spcPts val="0"/>
                        </a:spcAft>
                        <a:tabLst>
                          <a:tab pos="117475" algn="l"/>
                          <a:tab pos="2055813" algn="l"/>
                          <a:tab pos="2173288" algn="l"/>
                          <a:tab pos="3657600" algn="l"/>
                          <a:tab pos="4002088" algn="l"/>
                        </a:tabLst>
                      </a:pPr>
                      <a:r>
                        <a:rPr lang="en-US" sz="1100" i="1" kern="150" dirty="0" smtClean="0">
                          <a:effectLst/>
                          <a:latin typeface="Cambria" pitchFamily="18" charset="0"/>
                        </a:rPr>
                        <a:t>g</a:t>
                      </a:r>
                      <a:r>
                        <a:rPr lang="en-US" sz="1100" kern="150" dirty="0">
                          <a:effectLst/>
                          <a:latin typeface="Cambria" pitchFamily="18" charset="0"/>
                        </a:rPr>
                        <a:t>	= </a:t>
                      </a:r>
                      <a:r>
                        <a:rPr lang="en-US" sz="1100" kern="150" dirty="0" smtClean="0">
                          <a:effectLst/>
                          <a:latin typeface="Cambria" pitchFamily="18" charset="0"/>
                        </a:rPr>
                        <a:t>Civilian group in </a:t>
                      </a:r>
                      <a:r>
                        <a:rPr lang="en-US" sz="1100" i="1" kern="150" dirty="0" smtClean="0">
                          <a:effectLst/>
                          <a:latin typeface="Cambria" pitchFamily="18" charset="0"/>
                        </a:rPr>
                        <a:t>n</a:t>
                      </a:r>
                      <a:r>
                        <a:rPr lang="en-US" sz="1100" kern="150" dirty="0" smtClean="0">
                          <a:effectLst/>
                          <a:latin typeface="Cambria" pitchFamily="18" charset="0"/>
                        </a:rPr>
                        <a:t>.</a:t>
                      </a:r>
                      <a:r>
                        <a:rPr lang="en-US" sz="1100" kern="150" dirty="0" smtClean="0">
                          <a:effectLst/>
                          <a:latin typeface="Cambria" pitchFamily="18" charset="0"/>
                        </a:rPr>
                        <a:t>	</a:t>
                      </a:r>
                      <a:endParaRPr lang="en-US" sz="1100" i="0" kern="150" baseline="0" dirty="0" smtClean="0">
                        <a:effectLst/>
                        <a:latin typeface="Cambria" pitchFamily="18" charset="0"/>
                      </a:endParaRPr>
                    </a:p>
                  </a:txBody>
                  <a:tcPr marL="61786" marR="61786"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6">
                  <a:txBody>
                    <a:bodyPr/>
                    <a:lstStyle/>
                    <a:p>
                      <a:pPr marL="0" marR="0">
                        <a:spcBef>
                          <a:spcPts val="0"/>
                        </a:spcBef>
                        <a:spcAft>
                          <a:spcPts val="0"/>
                        </a:spcAft>
                      </a:pPr>
                      <a:r>
                        <a:rPr lang="en-US" sz="1100" b="1" kern="150" dirty="0" smtClean="0">
                          <a:effectLst/>
                          <a:latin typeface="Cambria" pitchFamily="18" charset="0"/>
                        </a:rPr>
                        <a:t>Vertical Relationship Effects</a:t>
                      </a:r>
                      <a:r>
                        <a:rPr lang="en-US" sz="1100" kern="150" dirty="0">
                          <a:effectLst/>
                          <a:latin typeface="Cambria" pitchFamily="18" charset="0"/>
                        </a:rPr>
                        <a:t>: </a:t>
                      </a:r>
                      <a:r>
                        <a:rPr lang="en-US" sz="1100" kern="150" dirty="0" smtClean="0">
                          <a:effectLst/>
                          <a:latin typeface="Cambria" pitchFamily="18" charset="0"/>
                        </a:rPr>
                        <a:t> All civilian groups </a:t>
                      </a:r>
                      <a:r>
                        <a:rPr lang="en-US" sz="1100" i="1" kern="150" dirty="0" smtClean="0">
                          <a:effectLst/>
                          <a:latin typeface="Cambria" pitchFamily="18" charset="0"/>
                        </a:rPr>
                        <a:t>g</a:t>
                      </a:r>
                      <a:r>
                        <a:rPr lang="en-US" sz="1100" kern="150" dirty="0" smtClean="0">
                          <a:effectLst/>
                          <a:latin typeface="Cambria" pitchFamily="18" charset="0"/>
                        </a:rPr>
                        <a:t> </a:t>
                      </a:r>
                      <a:r>
                        <a:rPr lang="en-US" sz="1100" kern="150" dirty="0" smtClean="0">
                          <a:effectLst/>
                          <a:latin typeface="Cambria" pitchFamily="18" charset="0"/>
                        </a:rPr>
                        <a:t>with non-zero population in </a:t>
                      </a:r>
                      <a:r>
                        <a:rPr lang="en-US" sz="1100" i="1" kern="150" dirty="0" smtClean="0">
                          <a:effectLst/>
                          <a:latin typeface="Cambria" pitchFamily="18" charset="0"/>
                        </a:rPr>
                        <a:t>n</a:t>
                      </a:r>
                      <a:r>
                        <a:rPr lang="en-US" sz="1100" i="0" kern="150" dirty="0" smtClean="0">
                          <a:effectLst/>
                          <a:latin typeface="Cambria" pitchFamily="18" charset="0"/>
                        </a:rPr>
                        <a:t>,</a:t>
                      </a:r>
                      <a:r>
                        <a:rPr lang="en-US" sz="1100" i="0" kern="150" baseline="0" dirty="0" smtClean="0">
                          <a:effectLst/>
                          <a:latin typeface="Cambria" pitchFamily="18" charset="0"/>
                        </a:rPr>
                        <a:t> with  all actors </a:t>
                      </a:r>
                      <a:r>
                        <a:rPr lang="en-US" sz="1100" i="1" kern="150" baseline="0" dirty="0" smtClean="0">
                          <a:effectLst/>
                          <a:latin typeface="Cambria" pitchFamily="18" charset="0"/>
                        </a:rPr>
                        <a:t>a</a:t>
                      </a:r>
                      <a:r>
                        <a:rPr lang="en-US" sz="1100" i="0" kern="150" baseline="0" dirty="0" smtClean="0">
                          <a:effectLst/>
                          <a:latin typeface="Cambria" pitchFamily="18" charset="0"/>
                        </a:rPr>
                        <a:t>.</a:t>
                      </a:r>
                      <a:r>
                        <a:rPr lang="en-US" sz="1100" kern="150" dirty="0" smtClean="0">
                          <a:effectLst/>
                          <a:latin typeface="Cambria" pitchFamily="18" charset="0"/>
                        </a:rPr>
                        <a:t>  </a:t>
                      </a:r>
                      <a:r>
                        <a:rPr lang="en-US" sz="1100" kern="150" dirty="0">
                          <a:effectLst/>
                          <a:latin typeface="Cambria" pitchFamily="18" charset="0"/>
                        </a:rPr>
                        <a:t>All effects are </a:t>
                      </a:r>
                      <a:r>
                        <a:rPr lang="en-US" sz="1100" b="1" kern="150" dirty="0" smtClean="0">
                          <a:effectLst/>
                          <a:latin typeface="Cambria" pitchFamily="18" charset="0"/>
                        </a:rPr>
                        <a:t>Persistent</a:t>
                      </a:r>
                      <a:r>
                        <a:rPr lang="en-US" sz="1100" b="0" kern="150" dirty="0" smtClean="0">
                          <a:effectLst/>
                          <a:latin typeface="Cambria" pitchFamily="18" charset="0"/>
                        </a:rPr>
                        <a:t>.</a:t>
                      </a:r>
                      <a:endParaRPr lang="en-US" sz="11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033">
                <a:tc gridSpan="2">
                  <a:txBody>
                    <a:bodyPr/>
                    <a:lstStyle/>
                    <a:p>
                      <a:pPr marL="0" marR="0">
                        <a:spcBef>
                          <a:spcPts val="0"/>
                        </a:spcBef>
                        <a:spcAft>
                          <a:spcPts val="0"/>
                        </a:spcAft>
                      </a:pPr>
                      <a:r>
                        <a:rPr lang="en-US" sz="1100" b="1" kern="150" dirty="0" smtClean="0">
                          <a:effectLst/>
                          <a:latin typeface="Cambria" pitchFamily="18" charset="0"/>
                        </a:rPr>
                        <a:t>2. </a:t>
                      </a:r>
                      <a:r>
                        <a:rPr lang="en-US" sz="1100" b="1" kern="150" dirty="0">
                          <a:effectLst/>
                          <a:latin typeface="Cambria" pitchFamily="18" charset="0"/>
                        </a:rPr>
                        <a:t>Effects</a:t>
                      </a:r>
                      <a:endParaRPr lang="en-US" sz="1100" b="1" kern="150" dirty="0">
                        <a:effectLst/>
                        <a:latin typeface="Cambria" pitchFamily="18" charset="0"/>
                        <a:ea typeface="Times New Roman"/>
                        <a:cs typeface="Tahoma"/>
                      </a:endParaRPr>
                    </a:p>
                  </a:txBody>
                  <a:tcPr marL="61786" marR="61786" marT="0" marB="0"/>
                </a:tc>
                <a:tc hMerge="1">
                  <a:txBody>
                    <a:bodyPr/>
                    <a:lstStyle/>
                    <a:p>
                      <a:endParaRPr lang="en-US"/>
                    </a:p>
                  </a:txBody>
                  <a:tcPr/>
                </a:tc>
                <a:tc>
                  <a:txBody>
                    <a:bodyPr/>
                    <a:lstStyle/>
                    <a:p>
                      <a:pPr marL="0" marR="0">
                        <a:spcBef>
                          <a:spcPts val="0"/>
                        </a:spcBef>
                        <a:spcAft>
                          <a:spcPts val="0"/>
                        </a:spcAft>
                      </a:pPr>
                      <a:r>
                        <a:rPr lang="en-US" sz="1100" b="1" i="1" kern="150" dirty="0" smtClean="0">
                          <a:effectLst/>
                          <a:latin typeface="Cambria" pitchFamily="18" charset="0"/>
                          <a:ea typeface="Times New Roman"/>
                          <a:cs typeface="Tahoma"/>
                        </a:rPr>
                        <a:t>V.ga</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baseline="0" dirty="0" smtClean="0">
                          <a:effectLst/>
                          <a:latin typeface="Cambria" pitchFamily="18" charset="0"/>
                          <a:ea typeface="Times New Roman"/>
                          <a:cs typeface="Tahoma"/>
                        </a:rPr>
                        <a:t> has gained control</a:t>
                      </a:r>
                      <a:endParaRPr lang="en-US" sz="1100" b="1" i="1"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b="1" i="1" kern="150" smtClean="0">
                          <a:effectLst/>
                          <a:latin typeface="Cambria" pitchFamily="18" charset="0"/>
                          <a:ea typeface="Times New Roman"/>
                          <a:cs typeface="Tahoma"/>
                        </a:rPr>
                        <a:t>a</a:t>
                      </a:r>
                      <a:r>
                        <a:rPr lang="en-US" sz="1100" b="1" i="0" kern="150" baseline="0" smtClean="0">
                          <a:effectLst/>
                          <a:latin typeface="Cambria" pitchFamily="18" charset="0"/>
                          <a:ea typeface="Times New Roman"/>
                          <a:cs typeface="Tahoma"/>
                        </a:rPr>
                        <a:t> is still not in control</a:t>
                      </a:r>
                      <a:endParaRPr lang="en-US" sz="1100" b="1" i="1" kern="150" dirty="0">
                        <a:effectLst/>
                        <a:latin typeface="Cambria" pitchFamily="18" charset="0"/>
                        <a:ea typeface="Times New Roman"/>
                        <a:cs typeface="Tahoma"/>
                      </a:endParaRPr>
                    </a:p>
                  </a:txBody>
                  <a:tcPr marL="61786" marR="61786" marT="0" marB="0"/>
                </a:tc>
                <a:tc>
                  <a:txBody>
                    <a:bodyPr/>
                    <a:lstStyle/>
                    <a:p>
                      <a:pPr algn="ctr"/>
                      <a:r>
                        <a:rPr lang="en-US" sz="1100" b="1" i="1" dirty="0" smtClean="0">
                          <a:latin typeface="Cambria" pitchFamily="18" charset="0"/>
                        </a:rPr>
                        <a:t>a</a:t>
                      </a:r>
                      <a:r>
                        <a:rPr lang="en-US" sz="1100" b="1" i="0" baseline="0" dirty="0" smtClean="0">
                          <a:latin typeface="Cambria" pitchFamily="18" charset="0"/>
                        </a:rPr>
                        <a:t> has lost control</a:t>
                      </a:r>
                      <a:endParaRPr lang="en-US" sz="1100" b="1" i="1" dirty="0">
                        <a:latin typeface="Cambria" pitchFamily="18" charset="0"/>
                      </a:endParaRPr>
                    </a:p>
                  </a:txBody>
                  <a:tcPr marL="61786" marR="61786" marT="0" marB="0"/>
                </a:tc>
              </a:tr>
              <a:tr h="151033">
                <a:tc rowSpan="5" gridSpan="2">
                  <a:txBody>
                    <a:bodyPr/>
                    <a:lstStyle/>
                    <a:p>
                      <a:pPr marL="0" marR="0">
                        <a:spcBef>
                          <a:spcPts val="0"/>
                        </a:spcBef>
                        <a:spcAft>
                          <a:spcPts val="0"/>
                        </a:spcAft>
                      </a:pPr>
                      <a:r>
                        <a:rPr lang="en-US" sz="1100" b="1" kern="150" dirty="0" smtClean="0">
                          <a:effectLst/>
                          <a:latin typeface="Cambria" pitchFamily="18" charset="0"/>
                        </a:rPr>
                        <a:t>2.1</a:t>
                      </a:r>
                      <a:r>
                        <a:rPr lang="en-US" sz="1100" b="1" kern="150" dirty="0">
                          <a:effectLst/>
                          <a:latin typeface="Cambria" pitchFamily="18" charset="0"/>
                        </a:rPr>
                        <a:t>: Neighborhood sees shift in </a:t>
                      </a:r>
                      <a:r>
                        <a:rPr lang="en-US" sz="1100" b="1" kern="150" dirty="0" smtClean="0">
                          <a:effectLst/>
                          <a:latin typeface="Cambria" pitchFamily="18" charset="0"/>
                        </a:rPr>
                        <a:t>control</a:t>
                      </a:r>
                      <a:endParaRPr lang="en-US" sz="1100" b="1" kern="150" dirty="0">
                        <a:effectLst/>
                        <a:latin typeface="Cambria" pitchFamily="18" charset="0"/>
                      </a:endParaRPr>
                    </a:p>
                  </a:txBody>
                  <a:tcPr marL="61786" marR="61786" marT="0" marB="0"/>
                </a:tc>
                <a:tc rowSpan="5" h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SUPPORT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INDIFF</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DISLIKE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XS−</a:t>
                      </a:r>
                      <a:endParaRPr lang="en-US" sz="1100" kern="150" dirty="0">
                        <a:effectLst/>
                        <a:latin typeface="Cambria" pitchFamily="18" charset="0"/>
                        <a:ea typeface="Times New Roman"/>
                        <a:cs typeface="Tahoma"/>
                      </a:endParaRPr>
                    </a:p>
                  </a:txBody>
                  <a:tcPr marL="61786" marR="61786" marT="0" marB="0"/>
                </a:tc>
              </a:tr>
              <a:tr h="151033">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100" kern="150" dirty="0" smtClean="0">
                          <a:effectLst/>
                          <a:latin typeface="Cambria" pitchFamily="18" charset="0"/>
                        </a:rPr>
                        <a:t>OPPOSE</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0</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r>
            </a:tbl>
          </a:graphicData>
        </a:graphic>
      </p:graphicFrame>
      <p:sp>
        <p:nvSpPr>
          <p:cNvPr id="7" name="TextBox 6"/>
          <p:cNvSpPr txBox="1"/>
          <p:nvPr/>
        </p:nvSpPr>
        <p:spPr>
          <a:xfrm>
            <a:off x="457200" y="27432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525914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Environmental Situations</a:t>
            </a:r>
            <a:endParaRPr lang="en-US" dirty="0"/>
          </a:p>
        </p:txBody>
      </p:sp>
      <p:sp>
        <p:nvSpPr>
          <p:cNvPr id="3" name="Content Placeholder 2"/>
          <p:cNvSpPr>
            <a:spLocks noGrp="1"/>
          </p:cNvSpPr>
          <p:nvPr>
            <p:ph idx="1"/>
          </p:nvPr>
        </p:nvSpPr>
        <p:spPr/>
        <p:txBody>
          <a:bodyPr/>
          <a:lstStyle/>
          <a:p>
            <a:pPr marL="0" indent="0">
              <a:buNone/>
            </a:pPr>
            <a:r>
              <a:rPr lang="en-US" dirty="0"/>
              <a:t>An </a:t>
            </a:r>
            <a:r>
              <a:rPr lang="en-US" i="1" dirty="0"/>
              <a:t>environmental situation</a:t>
            </a:r>
            <a:r>
              <a:rPr lang="en-US" dirty="0"/>
              <a:t>, or </a:t>
            </a:r>
            <a:r>
              <a:rPr lang="en-US" i="1" dirty="0"/>
              <a:t>ensit</a:t>
            </a:r>
            <a:r>
              <a:rPr lang="en-US" dirty="0"/>
              <a:t>, is an ongoing situation in a particular neighborhood that affects the attitudes of the </a:t>
            </a:r>
            <a:r>
              <a:rPr lang="en-US" dirty="0" smtClean="0"/>
              <a:t>resident civilians, and </a:t>
            </a:r>
            <a:r>
              <a:rPr lang="en-US" dirty="0"/>
              <a:t>is not directly due to the presence or activities of units belonging to force or organization </a:t>
            </a:r>
            <a:r>
              <a:rPr lang="en-US" dirty="0" smtClean="0"/>
              <a:t>groups.  </a:t>
            </a:r>
            <a:r>
              <a:rPr lang="en-US" dirty="0" err="1" smtClean="0"/>
              <a:t>Ensits</a:t>
            </a:r>
            <a:r>
              <a:rPr lang="en-US" dirty="0" smtClean="0"/>
              <a:t> include disease </a:t>
            </a:r>
            <a:r>
              <a:rPr lang="en-US" dirty="0"/>
              <a:t>due to poor sanitation, power outages due to degraded or destroyed infrastructure, and so forth.  </a:t>
            </a:r>
          </a:p>
          <a:p>
            <a:pPr marL="0" indent="0">
              <a:buNone/>
            </a:pPr>
            <a:endParaRPr lang="en-US" dirty="0"/>
          </a:p>
          <a:p>
            <a:pPr marL="0" indent="0">
              <a:buNone/>
            </a:pPr>
            <a:r>
              <a:rPr lang="en-US" b="1" dirty="0"/>
              <a:t>Coverage:</a:t>
            </a:r>
            <a:r>
              <a:rPr lang="en-US" dirty="0"/>
              <a:t>  Every ensit has a </a:t>
            </a:r>
            <a:r>
              <a:rPr lang="en-US" i="1" dirty="0"/>
              <a:t>coverage fraction</a:t>
            </a:r>
            <a:r>
              <a:rPr lang="en-US" dirty="0"/>
              <a:t>, a number from 0.0 to 1.0, that indicates the fraction of the neighborhood's population that is affected by the situation.  This fraction is set when the situation is created, and doesn't change thereafter</a:t>
            </a:r>
            <a:r>
              <a:rPr lang="en-US" dirty="0" smtClean="0"/>
              <a:t>.  The nominal coverage fraction for </a:t>
            </a:r>
            <a:r>
              <a:rPr lang="en-US" dirty="0" err="1" smtClean="0"/>
              <a:t>ensits</a:t>
            </a:r>
            <a:r>
              <a:rPr lang="en-US" dirty="0" smtClean="0"/>
              <a:t> is 1.0.</a:t>
            </a:r>
            <a:endParaRPr lang="en-US" dirty="0"/>
          </a:p>
          <a:p>
            <a:pPr marL="0" indent="0">
              <a:buNone/>
            </a:pPr>
            <a:r>
              <a:rPr lang="en-US" dirty="0"/>
              <a:t> </a:t>
            </a:r>
          </a:p>
          <a:p>
            <a:pPr marL="0" indent="0">
              <a:buNone/>
            </a:pPr>
            <a:r>
              <a:rPr lang="en-US" b="1" dirty="0" smtClean="0"/>
              <a:t>Mitigation </a:t>
            </a:r>
            <a:r>
              <a:rPr lang="en-US" b="1" dirty="0"/>
              <a:t>of Environmental Situations:</a:t>
            </a:r>
            <a:r>
              <a:rPr lang="en-US" dirty="0"/>
              <a:t>  Certain force and organization group activities can mitigate the effects of particular types of environmental situations.  The activities that mitigate a situation are listed with each rule set; note, however, that the mitigation is effected by the activity rule set, not here.</a:t>
            </a:r>
          </a:p>
          <a:p>
            <a:pPr marL="0" indent="0">
              <a:buNone/>
            </a:pPr>
            <a:r>
              <a:rPr lang="en-US" dirty="0"/>
              <a:t> </a:t>
            </a:r>
          </a:p>
          <a:p>
            <a:pPr marL="0" indent="0">
              <a:buNone/>
            </a:pPr>
            <a:r>
              <a:rPr lang="en-US" b="1" dirty="0"/>
              <a:t>Rule Set Triggers:</a:t>
            </a:r>
            <a:r>
              <a:rPr lang="en-US" dirty="0"/>
              <a:t> An environmental situation rule set is </a:t>
            </a:r>
            <a:r>
              <a:rPr lang="en-US" dirty="0" smtClean="0"/>
              <a:t>each week that the situation exists.  Most </a:t>
            </a:r>
            <a:r>
              <a:rPr lang="en-US" dirty="0" err="1" smtClean="0"/>
              <a:t>ensits</a:t>
            </a:r>
            <a:r>
              <a:rPr lang="en-US" dirty="0" smtClean="0"/>
              <a:t> have a stronger effect the first week (the </a:t>
            </a:r>
            <a:r>
              <a:rPr lang="en-US" i="1" dirty="0" smtClean="0"/>
              <a:t>inception </a:t>
            </a:r>
            <a:r>
              <a:rPr lang="en-US" dirty="0" smtClean="0"/>
              <a:t>penalty).</a:t>
            </a:r>
          </a:p>
          <a:p>
            <a:pPr marL="0" indent="0">
              <a:buNone/>
            </a:pPr>
            <a:endParaRPr lang="en-US" dirty="0"/>
          </a:p>
          <a:p>
            <a:pPr marL="0" indent="0">
              <a:buNone/>
            </a:pPr>
            <a:r>
              <a:rPr lang="en-US" b="1" dirty="0" smtClean="0"/>
              <a:t>Inception:</a:t>
            </a:r>
            <a:r>
              <a:rPr lang="en-US" dirty="0" smtClean="0"/>
              <a:t>  In Athena 3 and prior, the inception penalty was a level effect and the on-going effect was a slope effect.  The first time interval, you got both.  In Athena 4, there are two rules for the basic effect, one for the first week and one for subsequent weeks; the first includes both inception and on-going effects, and the second just the on-going effects.</a:t>
            </a:r>
            <a:endParaRPr lang="en-US" dirty="0"/>
          </a:p>
          <a:p>
            <a:endParaRPr lang="en-US" b="1" dirty="0"/>
          </a:p>
          <a:p>
            <a:pPr marL="0" indent="0">
              <a:buNone/>
            </a:pPr>
            <a:r>
              <a:rPr lang="en-US" b="1" dirty="0" smtClean="0"/>
              <a:t>Resolution:</a:t>
            </a:r>
            <a:r>
              <a:rPr lang="en-US" dirty="0" smtClean="0"/>
              <a:t>  </a:t>
            </a:r>
            <a:r>
              <a:rPr lang="en-US" dirty="0"/>
              <a:t>In Athena 3 and prior, the resolution benefit had two functions: to offset the negative effects of the situation, and to </a:t>
            </a:r>
            <a:r>
              <a:rPr lang="en-US" dirty="0" smtClean="0"/>
              <a:t>boost Autonomy when the local civilians resolve the situation themselves.  </a:t>
            </a:r>
            <a:r>
              <a:rPr lang="en-US" dirty="0"/>
              <a:t>The former function happens automatically in Athena 4, since ensit effects are </a:t>
            </a:r>
            <a:r>
              <a:rPr lang="en-US" dirty="0" smtClean="0"/>
              <a:t>transient: once the situation ends, they go away.  The second function is still useful.  Hence, each rule set has a resolution rule that captures just the effects of local resolution; the magnitude of this rule is the difference of the magnitudes of the two resolution rules found in each rule set in Athena 3.</a:t>
            </a:r>
            <a:endParaRPr lang="en-US" dirty="0"/>
          </a:p>
          <a:p>
            <a:endParaRPr lang="en-US" b="1" dirty="0"/>
          </a:p>
          <a:p>
            <a:pPr marL="0" indent="0">
              <a:buNone/>
            </a:pPr>
            <a:r>
              <a:rPr lang="en-US" b="1" dirty="0" smtClean="0"/>
              <a:t>TBD:</a:t>
            </a:r>
            <a:r>
              <a:rPr lang="en-US" dirty="0" smtClean="0"/>
              <a:t> Do </a:t>
            </a:r>
            <a:r>
              <a:rPr lang="en-US" dirty="0"/>
              <a:t>we want </a:t>
            </a:r>
            <a:r>
              <a:rPr lang="en-US" dirty="0" err="1"/>
              <a:t>hrel</a:t>
            </a:r>
            <a:r>
              <a:rPr lang="en-US" dirty="0"/>
              <a:t>, </a:t>
            </a:r>
            <a:r>
              <a:rPr lang="en-US" dirty="0" err="1"/>
              <a:t>vrel</a:t>
            </a:r>
            <a:r>
              <a:rPr lang="en-US" dirty="0"/>
              <a:t>, and coop </a:t>
            </a:r>
            <a:r>
              <a:rPr lang="en-US" dirty="0" smtClean="0"/>
              <a:t>effects in the ensit rules?</a:t>
            </a:r>
            <a:endParaRPr lang="en-US" b="1" dirty="0"/>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16</a:t>
            </a:fld>
            <a:endParaRPr lang="en-US" dirty="0"/>
          </a:p>
        </p:txBody>
      </p:sp>
    </p:spTree>
    <p:extLst>
      <p:ext uri="{BB962C8B-B14F-4D97-AF65-F5344CB8AC3E}">
        <p14:creationId xmlns:p14="http://schemas.microsoft.com/office/powerpoint/2010/main" val="1922860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17</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91732"/>
              </p:ext>
            </p:extLst>
          </p:nvPr>
        </p:nvGraphicFramePr>
        <p:xfrm>
          <a:off x="457200" y="533400"/>
          <a:ext cx="8229600" cy="5760720"/>
        </p:xfrm>
        <a:graphic>
          <a:graphicData uri="http://schemas.openxmlformats.org/drawingml/2006/table">
            <a:tbl>
              <a:tblPr>
                <a:tableStyleId>{5940675A-B579-460E-94D1-54222C63F5DA}</a:tableStyleId>
              </a:tblPr>
              <a:tblGrid>
                <a:gridCol w="914400"/>
                <a:gridCol w="7620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a:effectLst/>
                          <a:latin typeface="Cambria" pitchFamily="18" charset="0"/>
                        </a:rPr>
                        <a:t>BADFOOD</a:t>
                      </a:r>
                      <a:endParaRPr lang="en-US" sz="11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a:effectLst/>
                          <a:latin typeface="Cambria" pitchFamily="18" charset="0"/>
                        </a:rPr>
                        <a:t>HUNGER</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BADWATER</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THIRST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COMMOUT</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CULSITE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0.1</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XXXS-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DISASTER</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0.0</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a:effectLst/>
                          <a:latin typeface="Cambria" pitchFamily="18" charset="0"/>
                        </a:rPr>
                        <a:t>DISEASE</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a:effectLst/>
                          <a:latin typeface="Cambria" pitchFamily="18" charset="0"/>
                        </a:rPr>
                        <a:t>0.25</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a:effectLst/>
                          <a:latin typeface="Cambria" pitchFamily="18" charset="0"/>
                        </a:rPr>
                        <a:t>EPIDEMIC</a:t>
                      </a:r>
                      <a:endParaRPr lang="en-US" sz="1100" kern="15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a:effectLst/>
                          <a:latin typeface="Cambria" pitchFamily="18" charset="0"/>
                        </a:rPr>
                        <a:t>SICKNESS</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a:effectLst/>
                          <a:latin typeface="Cambria" pitchFamily="18" charset="0"/>
                        </a:rPr>
                        <a:t>0.5</a:t>
                      </a:r>
                      <a:endParaRPr lang="en-US" sz="1100" kern="15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XXXXL</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XXL–</a:t>
                      </a:r>
                      <a:endParaRPr lang="en-US" sz="11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a:effectLst/>
                          <a:latin typeface="Cambria" pitchFamily="18" charset="0"/>
                        </a:rPr>
                        <a:t>FOODSHRT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a:effectLst/>
                          <a:latin typeface="Cambria" pitchFamily="18" charset="0"/>
                        </a:rPr>
                        <a:t>HUNGER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60960">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FUELSHRT</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0.1</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r h="91440">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r>
                        <a:rPr lang="en-US" sz="1000" dirty="0" smtClean="0">
                          <a:latin typeface="Cambria" pitchFamily="18" charset="0"/>
                        </a:rPr>
                        <a:t>GARBAGE</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21920">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r>
                        <a:rPr lang="en-US" sz="1000" dirty="0" smtClean="0">
                          <a:latin typeface="Cambria" pitchFamily="18" charset="0"/>
                        </a:rPr>
                        <a:t>INDSPILL</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rowSpan="3">
                  <a:txBody>
                    <a:bodyPr/>
                    <a:lstStyle/>
                    <a:p>
                      <a:pPr algn="ctr"/>
                      <a:r>
                        <a:rPr lang="en-US" sz="1000" dirty="0" smtClean="0">
                          <a:latin typeface="Cambria" pitchFamily="18" charset="0"/>
                        </a:rPr>
                        <a:t>0.0</a:t>
                      </a:r>
                      <a:endParaRPr lang="en-US" sz="1000" dirty="0">
                        <a:latin typeface="Cambria" pitchFamily="18" charset="0"/>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XXL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S</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L</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100" kern="150" dirty="0" smtClean="0">
                          <a:effectLst/>
                          <a:latin typeface="Cambria" pitchFamily="18" charset="0"/>
                          <a:ea typeface="Times New Roman"/>
                          <a:cs typeface="Tahoma"/>
                        </a:rPr>
                        <a:t>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1841054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Environmental Situations (continued)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18</a:t>
            </a:fld>
            <a:endParaRPr lang="en-US" sz="1100" dirty="0">
              <a:solidFill>
                <a:schemeClr val="tx1"/>
              </a:solidFill>
              <a:latin typeface="Cambria" pitchFamily="18" charset="0"/>
              <a:cs typeface="Arial"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30284434"/>
              </p:ext>
            </p:extLst>
          </p:nvPr>
        </p:nvGraphicFramePr>
        <p:xfrm>
          <a:off x="457200" y="533400"/>
          <a:ext cx="8229600" cy="3886200"/>
        </p:xfrm>
        <a:graphic>
          <a:graphicData uri="http://schemas.openxmlformats.org/drawingml/2006/table">
            <a:tbl>
              <a:tblPr>
                <a:tableStyleId>{5940675A-B579-460E-94D1-54222C63F5DA}</a:tableStyleId>
              </a:tblPr>
              <a:tblGrid>
                <a:gridCol w="838200"/>
                <a:gridCol w="838200"/>
                <a:gridCol w="381000"/>
                <a:gridCol w="304800"/>
                <a:gridCol w="762000"/>
                <a:gridCol w="457200"/>
                <a:gridCol w="1104900"/>
                <a:gridCol w="1181100"/>
                <a:gridCol w="1181100"/>
                <a:gridCol w="11811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Cause</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Effect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 </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MINEFIELD</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NOWATER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THIRST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ORDNANCE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PIPELINE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POWEROUT</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REFINERY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kern="150" dirty="0" smtClean="0">
                          <a:effectLst/>
                          <a:latin typeface="Cambria" pitchFamily="18" charset="0"/>
                        </a:rPr>
                        <a:t>XXXXL–</a:t>
                      </a:r>
                      <a:endParaRPr lang="en-US" sz="1100" kern="150" dirty="0" smtClean="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RELSITE</a:t>
                      </a:r>
                      <a:endParaRPr lang="en-US" sz="10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rowSpan="3">
                  <a:txBody>
                    <a:bodyPr/>
                    <a:lstStyle/>
                    <a:p>
                      <a:pPr marL="0" marR="0" algn="ctr">
                        <a:spcBef>
                          <a:spcPts val="0"/>
                        </a:spcBef>
                        <a:spcAft>
                          <a:spcPts val="0"/>
                        </a:spcAft>
                      </a:pPr>
                      <a:r>
                        <a:rPr lang="en-US" sz="1000" kern="150" dirty="0" smtClean="0">
                          <a:effectLst/>
                          <a:latin typeface="Cambria" pitchFamily="18" charset="0"/>
                        </a:rPr>
                        <a:t>0.1</a:t>
                      </a:r>
                      <a:endParaRPr lang="en-US" sz="11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XS–</a:t>
                      </a:r>
                      <a:endParaRPr lang="en-US" sz="1000" kern="150" dirty="0">
                        <a:effectLst/>
                        <a:latin typeface="Cambria" pitchFamily="18" charset="0"/>
                        <a:ea typeface="Times New Roman"/>
                        <a:cs typeface="Tahoma"/>
                      </a:endParaRPr>
                    </a:p>
                  </a:txBody>
                  <a:tcPr marL="61786" marR="61786" marT="0" marB="0"/>
                </a:tc>
              </a:tr>
              <a:tr h="1524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Resolution</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tc>
              </a:tr>
              <a:tr h="151033">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spcBef>
                          <a:spcPts val="0"/>
                        </a:spcBef>
                        <a:spcAft>
                          <a:spcPts val="0"/>
                        </a:spcAft>
                      </a:pPr>
                      <a:r>
                        <a:rPr lang="en-US" sz="1000" kern="150" dirty="0" smtClean="0">
                          <a:effectLst/>
                          <a:latin typeface="Cambria" pitchFamily="18" charset="0"/>
                          <a:ea typeface="Times New Roman"/>
                          <a:cs typeface="Tahoma"/>
                        </a:rPr>
                        <a:t>SEWAGE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smtClean="0">
                          <a:effectLst/>
                          <a:latin typeface="Cambria" pitchFamily="18" charset="0"/>
                        </a:rPr>
                        <a:t>0.2</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rowSpan="3">
                  <a:txBody>
                    <a:bodyPr/>
                    <a:lstStyle/>
                    <a:p>
                      <a:pPr marL="0" marR="0" algn="ctr">
                        <a:spcBef>
                          <a:spcPts val="0"/>
                        </a:spcBef>
                        <a:spcAft>
                          <a:spcPts val="0"/>
                        </a:spcAft>
                      </a:pPr>
                      <a:r>
                        <a:rPr lang="en-US" sz="1000" kern="150" dirty="0">
                          <a:effectLst/>
                          <a:latin typeface="Cambria" pitchFamily="18" charset="0"/>
                        </a:rPr>
                        <a:t>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smtClean="0">
                          <a:effectLst/>
                          <a:latin typeface="Cambria" pitchFamily="18" charset="0"/>
                        </a:rPr>
                        <a:t>1</a:t>
                      </a:r>
                      <a:r>
                        <a:rPr lang="en-US" sz="1000" kern="150" baseline="30000" dirty="0" smtClean="0">
                          <a:effectLst/>
                          <a:latin typeface="Cambria" pitchFamily="18" charset="0"/>
                        </a:rPr>
                        <a:t>st</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XXXL–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smtClean="0">
                          <a:effectLst/>
                          <a:latin typeface="Cambria" pitchFamily="18" charset="0"/>
                        </a:rPr>
                        <a:t>2</a:t>
                      </a:r>
                      <a:r>
                        <a:rPr lang="en-US" sz="1000" kern="150" baseline="30000" dirty="0" smtClean="0">
                          <a:effectLst/>
                          <a:latin typeface="Cambria" pitchFamily="18" charset="0"/>
                        </a:rPr>
                        <a:t>nd</a:t>
                      </a:r>
                      <a:r>
                        <a:rPr lang="en-US" sz="1000" kern="150" dirty="0" smtClean="0">
                          <a:effectLst/>
                          <a:latin typeface="Cambria" pitchFamily="18" charset="0"/>
                        </a:rPr>
                        <a:t> Week</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XL–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Resolution</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a:effectLst/>
                          <a:latin typeface="Cambria" pitchFamily="18" charset="0"/>
                        </a:rPr>
                        <a:t>cov</a:t>
                      </a:r>
                      <a:r>
                        <a:rPr lang="en-US" sz="1000" i="1" kern="150" dirty="0">
                          <a:effectLst/>
                          <a:latin typeface="Cambria" pitchFamily="18" charset="0"/>
                        </a:rPr>
                        <a:t> </a:t>
                      </a:r>
                      <a:r>
                        <a:rPr lang="en-US" sz="1000" kern="150" dirty="0">
                          <a:effectLst/>
                          <a:latin typeface="Cambria" pitchFamily="18" charset="0"/>
                        </a:rPr>
                        <a:t>×</a:t>
                      </a:r>
                      <a:endParaRPr lang="en-US" sz="11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S+</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bl>
          </a:graphicData>
        </a:graphic>
      </p:graphicFrame>
    </p:spTree>
    <p:extLst>
      <p:ext uri="{BB962C8B-B14F-4D97-AF65-F5344CB8AC3E}">
        <p14:creationId xmlns:p14="http://schemas.microsoft.com/office/powerpoint/2010/main" val="2359660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BADFOOD: Contaminated Food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19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161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food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707230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Legend</a:t>
            </a:r>
            <a:endParaRPr lang="en-US" dirty="0"/>
          </a:p>
        </p:txBody>
      </p:sp>
      <p:sp>
        <p:nvSpPr>
          <p:cNvPr id="4" name="Date Placeholder 3"/>
          <p:cNvSpPr>
            <a:spLocks noGrp="1"/>
          </p:cNvSpPr>
          <p:nvPr>
            <p:ph type="dt" sz="half" idx="10"/>
          </p:nvPr>
        </p:nvSpPr>
        <p:spPr/>
        <p:txBody>
          <a:bodyPr/>
          <a:lstStyle/>
          <a:p>
            <a:r>
              <a:rPr lang="en-US" dirty="0" smtClean="0"/>
              <a:t>4/20/2012</a:t>
            </a:r>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2</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724971905"/>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 name="Group 7"/>
          <p:cNvGrpSpPr/>
          <p:nvPr/>
        </p:nvGrpSpPr>
        <p:grpSpPr>
          <a:xfrm>
            <a:off x="517374" y="4339215"/>
            <a:ext cx="4089530" cy="951509"/>
            <a:chOff x="2855861" y="5238312"/>
            <a:chExt cx="4089530" cy="951509"/>
          </a:xfrm>
        </p:grpSpPr>
        <p:grpSp>
          <p:nvGrpSpPr>
            <p:cNvPr id="9" name="Group 8"/>
            <p:cNvGrpSpPr/>
            <p:nvPr/>
          </p:nvGrpSpPr>
          <p:grpSpPr>
            <a:xfrm>
              <a:off x="2855861" y="5238312"/>
              <a:ext cx="4089530" cy="927586"/>
              <a:chOff x="4675898" y="4323319"/>
              <a:chExt cx="4089530" cy="927586"/>
            </a:xfrm>
          </p:grpSpPr>
          <p:grpSp>
            <p:nvGrpSpPr>
              <p:cNvPr id="18" name="Group 30"/>
              <p:cNvGrpSpPr>
                <a:grpSpLocks/>
              </p:cNvGrpSpPr>
              <p:nvPr/>
            </p:nvGrpSpPr>
            <p:grpSpPr bwMode="auto">
              <a:xfrm>
                <a:off x="4675898" y="4477795"/>
                <a:ext cx="538163" cy="754063"/>
                <a:chOff x="1887" y="2955"/>
                <a:chExt cx="339" cy="475"/>
              </a:xfrm>
            </p:grpSpPr>
            <p:sp>
              <p:nvSpPr>
                <p:cNvPr id="52"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53"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4"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5"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6"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9" name="Group 18"/>
              <p:cNvGrpSpPr/>
              <p:nvPr/>
            </p:nvGrpSpPr>
            <p:grpSpPr>
              <a:xfrm>
                <a:off x="5433479" y="4477586"/>
                <a:ext cx="489801" cy="773319"/>
                <a:chOff x="7290535" y="3321580"/>
                <a:chExt cx="489801" cy="773319"/>
              </a:xfrm>
            </p:grpSpPr>
            <p:sp>
              <p:nvSpPr>
                <p:cNvPr id="47"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8"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9"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0"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1"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0" name="Group 66"/>
              <p:cNvGrpSpPr>
                <a:grpSpLocks/>
              </p:cNvGrpSpPr>
              <p:nvPr/>
            </p:nvGrpSpPr>
            <p:grpSpPr bwMode="auto">
              <a:xfrm>
                <a:off x="6049774" y="4323322"/>
                <a:ext cx="652463" cy="774701"/>
                <a:chOff x="1287" y="3428"/>
                <a:chExt cx="411" cy="488"/>
              </a:xfrm>
            </p:grpSpPr>
            <p:sp>
              <p:nvSpPr>
                <p:cNvPr id="40"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43" name="Group 65"/>
                <p:cNvGrpSpPr>
                  <a:grpSpLocks/>
                </p:cNvGrpSpPr>
                <p:nvPr/>
              </p:nvGrpSpPr>
              <p:grpSpPr bwMode="auto">
                <a:xfrm>
                  <a:off x="1287" y="3428"/>
                  <a:ext cx="411" cy="359"/>
                  <a:chOff x="1287" y="3428"/>
                  <a:chExt cx="411" cy="359"/>
                </a:xfrm>
              </p:grpSpPr>
              <p:sp>
                <p:nvSpPr>
                  <p:cNvPr id="44"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45"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46"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21" name="Group 69"/>
              <p:cNvGrpSpPr>
                <a:grpSpLocks/>
              </p:cNvGrpSpPr>
              <p:nvPr/>
            </p:nvGrpSpPr>
            <p:grpSpPr bwMode="auto">
              <a:xfrm>
                <a:off x="6780367" y="4323320"/>
                <a:ext cx="601663" cy="766763"/>
                <a:chOff x="1858" y="3448"/>
                <a:chExt cx="379" cy="483"/>
              </a:xfrm>
            </p:grpSpPr>
            <p:sp>
              <p:nvSpPr>
                <p:cNvPr id="34"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35"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6"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7"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8"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9"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2" name="Group 71"/>
              <p:cNvGrpSpPr>
                <a:grpSpLocks/>
              </p:cNvGrpSpPr>
              <p:nvPr/>
            </p:nvGrpSpPr>
            <p:grpSpPr bwMode="auto">
              <a:xfrm>
                <a:off x="7464925" y="4323323"/>
                <a:ext cx="652463" cy="765176"/>
                <a:chOff x="2403" y="3375"/>
                <a:chExt cx="411" cy="482"/>
              </a:xfrm>
            </p:grpSpPr>
            <p:sp>
              <p:nvSpPr>
                <p:cNvPr id="29"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30"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1"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2"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3"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23" name="Group 74"/>
              <p:cNvGrpSpPr>
                <a:grpSpLocks/>
              </p:cNvGrpSpPr>
              <p:nvPr/>
            </p:nvGrpSpPr>
            <p:grpSpPr bwMode="auto">
              <a:xfrm>
                <a:off x="8163766" y="4323319"/>
                <a:ext cx="601662" cy="769938"/>
                <a:chOff x="3077" y="3374"/>
                <a:chExt cx="379" cy="485"/>
              </a:xfrm>
            </p:grpSpPr>
            <p:sp>
              <p:nvSpPr>
                <p:cNvPr id="24"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25"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6"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7"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8"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11"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12"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13"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14"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15"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16"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2" name="Group 61"/>
          <p:cNvGrpSpPr/>
          <p:nvPr/>
        </p:nvGrpSpPr>
        <p:grpSpPr>
          <a:xfrm>
            <a:off x="7069462" y="2095463"/>
            <a:ext cx="1691083" cy="1485851"/>
            <a:chOff x="4822701" y="1941112"/>
            <a:chExt cx="1691083" cy="1485851"/>
          </a:xfrm>
        </p:grpSpPr>
        <p:pic>
          <p:nvPicPr>
            <p:cNvPr id="63" name="Picture 62"/>
            <p:cNvPicPr>
              <a:picLocks noChangeAspect="1"/>
            </p:cNvPicPr>
            <p:nvPr/>
          </p:nvPicPr>
          <p:blipFill>
            <a:blip r:embed="rId2"/>
            <a:stretch>
              <a:fillRect/>
            </a:stretch>
          </p:blipFill>
          <p:spPr>
            <a:xfrm>
              <a:off x="4822701" y="2236441"/>
              <a:ext cx="1691083" cy="1190522"/>
            </a:xfrm>
            <a:prstGeom prst="rect">
              <a:avLst/>
            </a:prstGeom>
          </p:spPr>
        </p:pic>
        <p:sp>
          <p:nvSpPr>
            <p:cNvPr id="64" name="Rectangle 63"/>
            <p:cNvSpPr/>
            <p:nvPr/>
          </p:nvSpPr>
          <p:spPr>
            <a:xfrm>
              <a:off x="4930387" y="1941112"/>
              <a:ext cx="1407349" cy="307777"/>
            </a:xfrm>
            <a:prstGeom prst="rect">
              <a:avLst/>
            </a:prstGeom>
          </p:spPr>
          <p:txBody>
            <a:bodyPr wrap="square">
              <a:spAutoFit/>
            </a:bodyPr>
            <a:lstStyle/>
            <a:p>
              <a:r>
                <a:rPr lang="en-US" sz="1400" dirty="0" smtClean="0">
                  <a:latin typeface="Calibri" pitchFamily="34" charset="0"/>
                  <a:cs typeface="Calibri" pitchFamily="34" charset="0"/>
                </a:rPr>
                <a:t>Generic Z-Curve</a:t>
              </a:r>
              <a:endParaRPr lang="en-US" sz="1400" dirty="0">
                <a:latin typeface="Calibri" pitchFamily="34" charset="0"/>
                <a:cs typeface="Calibri" pitchFamily="34" charset="0"/>
              </a:endParaRPr>
            </a:p>
          </p:txBody>
        </p:sp>
        <p:cxnSp>
          <p:nvCxnSpPr>
            <p:cNvPr id="65" name="Straight Connector 64"/>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4735046" y="2097223"/>
            <a:ext cx="2130051" cy="1607236"/>
            <a:chOff x="6097469" y="2205518"/>
            <a:chExt cx="2130051" cy="1607236"/>
          </a:xfrm>
        </p:grpSpPr>
        <p:grpSp>
          <p:nvGrpSpPr>
            <p:cNvPr id="72" name="Group 71"/>
            <p:cNvGrpSpPr/>
            <p:nvPr/>
          </p:nvGrpSpPr>
          <p:grpSpPr>
            <a:xfrm>
              <a:off x="6097469" y="2513372"/>
              <a:ext cx="1929504" cy="1299382"/>
              <a:chOff x="6714801" y="1796300"/>
              <a:chExt cx="1929504" cy="1299382"/>
            </a:xfrm>
          </p:grpSpPr>
          <p:pic>
            <p:nvPicPr>
              <p:cNvPr id="74" name="Picture 73"/>
              <p:cNvPicPr>
                <a:picLocks noChangeAspect="1"/>
              </p:cNvPicPr>
              <p:nvPr/>
            </p:nvPicPr>
            <p:blipFill>
              <a:blip r:embed="rId3"/>
              <a:stretch>
                <a:fillRect/>
              </a:stretch>
            </p:blipFill>
            <p:spPr>
              <a:xfrm>
                <a:off x="6714801" y="1796300"/>
                <a:ext cx="1929504" cy="1299382"/>
              </a:xfrm>
              <a:prstGeom prst="rect">
                <a:avLst/>
              </a:prstGeom>
            </p:spPr>
          </p:pic>
          <p:cxnSp>
            <p:nvCxnSpPr>
              <p:cNvPr id="75" name="Straight Connector 74"/>
              <p:cNvCxnSpPr/>
              <p:nvPr/>
            </p:nvCxnSpPr>
            <p:spPr>
              <a:xfrm rot="10800000">
                <a:off x="6993936" y="2690989"/>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rot="10800000">
                <a:off x="6990761" y="1862313"/>
                <a:ext cx="1634458"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rot="5400000" flipH="1" flipV="1">
                <a:off x="6577218" y="2277446"/>
                <a:ext cx="827087"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8" name="Freeform 77"/>
              <p:cNvSpPr/>
              <p:nvPr/>
            </p:nvSpPr>
            <p:spPr>
              <a:xfrm>
                <a:off x="6997700" y="1908880"/>
                <a:ext cx="1612900" cy="777346"/>
              </a:xfrm>
              <a:custGeom>
                <a:avLst/>
                <a:gdLst>
                  <a:gd name="connsiteX0" fmla="*/ 0 w 1612900"/>
                  <a:gd name="connsiteY0" fmla="*/ 777346 h 777346"/>
                  <a:gd name="connsiteX1" fmla="*/ 98425 w 1612900"/>
                  <a:gd name="connsiteY1" fmla="*/ 621771 h 777346"/>
                  <a:gd name="connsiteX2" fmla="*/ 238125 w 1612900"/>
                  <a:gd name="connsiteY2" fmla="*/ 478896 h 777346"/>
                  <a:gd name="connsiteX3" fmla="*/ 463550 w 1612900"/>
                  <a:gd name="connsiteY3" fmla="*/ 320146 h 777346"/>
                  <a:gd name="connsiteX4" fmla="*/ 746125 w 1612900"/>
                  <a:gd name="connsiteY4" fmla="*/ 177271 h 777346"/>
                  <a:gd name="connsiteX5" fmla="*/ 1069975 w 1612900"/>
                  <a:gd name="connsiteY5" fmla="*/ 75671 h 777346"/>
                  <a:gd name="connsiteX6" fmla="*/ 1409700 w 1612900"/>
                  <a:gd name="connsiteY6" fmla="*/ 12171 h 777346"/>
                  <a:gd name="connsiteX7" fmla="*/ 1612900 w 1612900"/>
                  <a:gd name="connsiteY7" fmla="*/ 2646 h 777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2900" h="777346">
                    <a:moveTo>
                      <a:pt x="0" y="777346"/>
                    </a:moveTo>
                    <a:cubicBezTo>
                      <a:pt x="29369" y="724429"/>
                      <a:pt x="58738" y="671513"/>
                      <a:pt x="98425" y="621771"/>
                    </a:cubicBezTo>
                    <a:cubicBezTo>
                      <a:pt x="138113" y="572029"/>
                      <a:pt x="177271" y="529167"/>
                      <a:pt x="238125" y="478896"/>
                    </a:cubicBezTo>
                    <a:cubicBezTo>
                      <a:pt x="298979" y="428625"/>
                      <a:pt x="378883" y="370417"/>
                      <a:pt x="463550" y="320146"/>
                    </a:cubicBezTo>
                    <a:cubicBezTo>
                      <a:pt x="548217" y="269875"/>
                      <a:pt x="645054" y="218017"/>
                      <a:pt x="746125" y="177271"/>
                    </a:cubicBezTo>
                    <a:cubicBezTo>
                      <a:pt x="847196" y="136525"/>
                      <a:pt x="959379" y="103188"/>
                      <a:pt x="1069975" y="75671"/>
                    </a:cubicBezTo>
                    <a:cubicBezTo>
                      <a:pt x="1180571" y="48154"/>
                      <a:pt x="1319213" y="24342"/>
                      <a:pt x="1409700" y="12171"/>
                    </a:cubicBezTo>
                    <a:cubicBezTo>
                      <a:pt x="1500187" y="0"/>
                      <a:pt x="1612900" y="2646"/>
                      <a:pt x="1612900" y="2646"/>
                    </a:cubicBezTo>
                  </a:path>
                </a:pathLst>
              </a:custGeom>
              <a:ln>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73" name="Rectangle 72"/>
            <p:cNvSpPr/>
            <p:nvPr/>
          </p:nvSpPr>
          <p:spPr>
            <a:xfrm>
              <a:off x="6146116" y="2205518"/>
              <a:ext cx="2081404" cy="307777"/>
            </a:xfrm>
            <a:prstGeom prst="rect">
              <a:avLst/>
            </a:prstGeom>
          </p:spPr>
          <p:txBody>
            <a:bodyPr wrap="none">
              <a:spAutoFit/>
            </a:bodyPr>
            <a:lstStyle/>
            <a:p>
              <a:r>
                <a:rPr lang="en-US" sz="1400" dirty="0" smtClean="0">
                  <a:latin typeface="Calibri" pitchFamily="30" charset="0"/>
                </a:rPr>
                <a:t>Typical Coverage Function</a:t>
              </a:r>
              <a:endParaRPr lang="en-US" sz="1400" dirty="0"/>
            </a:p>
          </p:txBody>
        </p:sp>
      </p:grpSp>
      <p:sp>
        <p:nvSpPr>
          <p:cNvPr id="79" name="TextBox 78"/>
          <p:cNvSpPr txBox="1"/>
          <p:nvPr/>
        </p:nvSpPr>
        <p:spPr>
          <a:xfrm>
            <a:off x="423948" y="4100941"/>
            <a:ext cx="2600392" cy="307777"/>
          </a:xfrm>
          <a:prstGeom prst="rect">
            <a:avLst/>
          </a:prstGeom>
          <a:noFill/>
        </p:spPr>
        <p:txBody>
          <a:bodyPr wrap="none" rtlCol="0">
            <a:spAutoFit/>
          </a:bodyPr>
          <a:lstStyle/>
          <a:p>
            <a:r>
              <a:rPr lang="en-US" sz="1400" dirty="0" smtClean="0"/>
              <a:t>Relationship Multiplier Functions</a:t>
            </a:r>
            <a:endParaRPr lang="en-US" sz="1400" dirty="0"/>
          </a:p>
        </p:txBody>
      </p:sp>
      <p:graphicFrame>
        <p:nvGraphicFramePr>
          <p:cNvPr id="83" name="Table 82"/>
          <p:cNvGraphicFramePr>
            <a:graphicFrameLocks noGrp="1"/>
          </p:cNvGraphicFramePr>
          <p:nvPr>
            <p:extLst>
              <p:ext uri="{D42A27DB-BD31-4B8C-83A1-F6EECF244321}">
                <p14:modId xmlns:p14="http://schemas.microsoft.com/office/powerpoint/2010/main" val="3636189033"/>
              </p:ext>
            </p:extLst>
          </p:nvPr>
        </p:nvGraphicFramePr>
        <p:xfrm>
          <a:off x="549133" y="762000"/>
          <a:ext cx="3718067" cy="1066800"/>
        </p:xfrm>
        <a:graphic>
          <a:graphicData uri="http://schemas.openxmlformats.org/drawingml/2006/table">
            <a:tbl>
              <a:tblPr firstRow="1">
                <a:tableStyleId>{5940675A-B579-460E-94D1-54222C63F5DA}</a:tableStyleId>
              </a:tblPr>
              <a:tblGrid>
                <a:gridCol w="648251"/>
                <a:gridCol w="1468120"/>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VS</a:t>
                      </a:r>
                      <a:endParaRPr lang="en-US" sz="1000" dirty="0">
                        <a:latin typeface="Cambria" pitchFamily="18" charset="0"/>
                      </a:endParaRPr>
                    </a:p>
                  </a:txBody>
                  <a:tcPr marT="0" marB="0"/>
                </a:tc>
                <a:tc>
                  <a:txBody>
                    <a:bodyPr/>
                    <a:lstStyle/>
                    <a:p>
                      <a:pPr algn="ctr"/>
                      <a:r>
                        <a:rPr lang="en-US" sz="1000" dirty="0" smtClean="0">
                          <a:latin typeface="Cambria" pitchFamily="18" charset="0"/>
                        </a:rPr>
                        <a:t>Very 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60 ≤ S &lt; 100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S</a:t>
                      </a:r>
                      <a:endParaRPr lang="en-US" sz="1000" dirty="0">
                        <a:latin typeface="Cambria" pitchFamily="18" charset="0"/>
                      </a:endParaRPr>
                    </a:p>
                  </a:txBody>
                  <a:tcPr marT="0" marB="0"/>
                </a:tc>
                <a:tc>
                  <a:txBody>
                    <a:bodyPr/>
                    <a:lstStyle/>
                    <a:p>
                      <a:pPr algn="ctr"/>
                      <a:r>
                        <a:rPr lang="en-US" sz="1000" dirty="0" smtClean="0">
                          <a:latin typeface="Cambria" pitchFamily="18" charset="0"/>
                        </a:rPr>
                        <a:t>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60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A</a:t>
                      </a:r>
                      <a:endParaRPr lang="en-US" sz="1000" dirty="0">
                        <a:latin typeface="Cambria" pitchFamily="18" charset="0"/>
                      </a:endParaRPr>
                    </a:p>
                  </a:txBody>
                  <a:tcPr marT="0" marB="0"/>
                </a:tc>
                <a:tc>
                  <a:txBody>
                    <a:bodyPr/>
                    <a:lstStyle/>
                    <a:p>
                      <a:pPr algn="ctr"/>
                      <a:r>
                        <a:rPr lang="en-US" sz="1000" dirty="0" smtClean="0">
                          <a:latin typeface="Cambria" pitchFamily="18" charset="0"/>
                        </a:rPr>
                        <a:t>Ambivalent</a:t>
                      </a:r>
                      <a:endParaRPr lang="en-US" sz="1000" dirty="0">
                        <a:latin typeface="Cambria" pitchFamily="18" charset="0"/>
                      </a:endParaRPr>
                    </a:p>
                  </a:txBody>
                  <a:tcPr marT="0" marB="0"/>
                </a:tc>
                <a:tc>
                  <a:txBody>
                    <a:bodyPr/>
                    <a:lstStyle/>
                    <a:p>
                      <a:pPr algn="r"/>
                      <a:r>
                        <a:rPr lang="en-US" sz="1000" dirty="0" smtClean="0">
                          <a:latin typeface="Cambria" pitchFamily="18" charset="0"/>
                        </a:rPr>
                        <a:t>0</a:t>
                      </a:r>
                      <a:endParaRPr lang="en-US" sz="1000" dirty="0">
                        <a:latin typeface="Cambria" pitchFamily="18" charset="0"/>
                      </a:endParaRPr>
                    </a:p>
                  </a:txBody>
                  <a:tcPr marT="0" marB="0"/>
                </a:tc>
                <a:tc>
                  <a:txBody>
                    <a:bodyPr/>
                    <a:lstStyle/>
                    <a:p>
                      <a:pPr algn="ctr"/>
                      <a:r>
                        <a:rPr lang="en-US" sz="1000" dirty="0" smtClean="0">
                          <a:latin typeface="Cambria" pitchFamily="18" charset="0"/>
                        </a:rPr>
                        <a:t>−20 ≤ S &lt; 20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a:t>
                      </a:r>
                      <a:endParaRPr lang="en-US" sz="1000" dirty="0">
                        <a:latin typeface="Cambria" pitchFamily="18" charset="0"/>
                      </a:endParaRPr>
                    </a:p>
                  </a:txBody>
                  <a:tcPr marT="0" marB="0"/>
                </a:tc>
                <a:tc>
                  <a:txBody>
                    <a:bodyPr/>
                    <a:lstStyle/>
                    <a:p>
                      <a:pPr algn="ctr"/>
                      <a:r>
                        <a:rPr lang="en-US" sz="1000" dirty="0" smtClean="0">
                          <a:latin typeface="Cambria" pitchFamily="18" charset="0"/>
                        </a:rPr>
                        <a:t>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−40</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−60 ≤ S &lt; −20</a:t>
                      </a:r>
                    </a:p>
                  </a:txBody>
                  <a:tcPr marT="0" marB="0"/>
                </a:tc>
              </a:tr>
              <a:tr h="177800">
                <a:tc>
                  <a:txBody>
                    <a:bodyPr/>
                    <a:lstStyle/>
                    <a:p>
                      <a:pPr algn="ctr"/>
                      <a:r>
                        <a:rPr lang="en-US" sz="1000" dirty="0" smtClean="0">
                          <a:latin typeface="Cambria" pitchFamily="18" charset="0"/>
                        </a:rPr>
                        <a:t>VD</a:t>
                      </a:r>
                      <a:endParaRPr lang="en-US" sz="1000" dirty="0">
                        <a:latin typeface="Cambria" pitchFamily="18" charset="0"/>
                      </a:endParaRPr>
                    </a:p>
                  </a:txBody>
                  <a:tcPr marT="0" marB="0"/>
                </a:tc>
                <a:tc>
                  <a:txBody>
                    <a:bodyPr/>
                    <a:lstStyle/>
                    <a:p>
                      <a:pPr algn="ctr"/>
                      <a:r>
                        <a:rPr lang="en-US" sz="1000" dirty="0" smtClean="0">
                          <a:latin typeface="Cambria" pitchFamily="18" charset="0"/>
                        </a:rPr>
                        <a:t>Very Dissatisfied</a:t>
                      </a:r>
                      <a:endParaRPr lang="en-US" sz="1000" dirty="0">
                        <a:latin typeface="Cambria" pitchFamily="18" charset="0"/>
                      </a:endParaRPr>
                    </a:p>
                  </a:txBody>
                  <a:tcPr marT="0" marB="0"/>
                </a:tc>
                <a:tc>
                  <a:txBody>
                    <a:bodyPr/>
                    <a:lstStyle/>
                    <a:p>
                      <a:pPr algn="r"/>
                      <a:r>
                        <a:rPr lang="en-US" sz="1000" dirty="0" smtClean="0">
                          <a:latin typeface="Cambria" pitchFamily="18" charset="0"/>
                        </a:rPr>
                        <a:t>−80</a:t>
                      </a:r>
                      <a:endParaRPr lang="en-US" sz="1000" dirty="0">
                        <a:latin typeface="Cambria" pitchFamily="18" charset="0"/>
                      </a:endParaRPr>
                    </a:p>
                  </a:txBody>
                  <a:tcPr marT="0" marB="0"/>
                </a:tc>
                <a:tc>
                  <a:txBody>
                    <a:bodyPr/>
                    <a:lstStyle/>
                    <a:p>
                      <a:pPr algn="ctr"/>
                      <a:r>
                        <a:rPr lang="en-US" sz="1000" dirty="0" smtClean="0">
                          <a:latin typeface="Cambria" pitchFamily="18" charset="0"/>
                        </a:rPr>
                        <a:t>−100 ≤ S &lt; −60</a:t>
                      </a:r>
                      <a:endParaRPr lang="en-US" sz="1000" dirty="0">
                        <a:latin typeface="Cambria" pitchFamily="18" charset="0"/>
                      </a:endParaRPr>
                    </a:p>
                  </a:txBody>
                  <a:tcPr marT="0" marB="0"/>
                </a:tc>
              </a:tr>
            </a:tbl>
          </a:graphicData>
        </a:graphic>
      </p:graphicFrame>
      <p:sp>
        <p:nvSpPr>
          <p:cNvPr id="84" name="TextBox 83"/>
          <p:cNvSpPr txBox="1"/>
          <p:nvPr/>
        </p:nvSpPr>
        <p:spPr>
          <a:xfrm>
            <a:off x="454150" y="515034"/>
            <a:ext cx="1513684" cy="338555"/>
          </a:xfrm>
          <a:prstGeom prst="rect">
            <a:avLst/>
          </a:prstGeom>
          <a:noFill/>
        </p:spPr>
        <p:txBody>
          <a:bodyPr wrap="none" rtlCol="0">
            <a:spAutoFit/>
          </a:bodyPr>
          <a:lstStyle/>
          <a:p>
            <a:r>
              <a:rPr lang="en-US" sz="1400" dirty="0" smtClean="0">
                <a:latin typeface="Calibri" pitchFamily="34" charset="0"/>
                <a:cs typeface="Calibri" pitchFamily="34" charset="0"/>
              </a:rPr>
              <a:t>Satisfaction Levels</a:t>
            </a:r>
          </a:p>
        </p:txBody>
      </p:sp>
      <p:graphicFrame>
        <p:nvGraphicFramePr>
          <p:cNvPr id="85" name="Table 84"/>
          <p:cNvGraphicFramePr>
            <a:graphicFrameLocks noGrp="1"/>
          </p:cNvGraphicFramePr>
          <p:nvPr>
            <p:extLst>
              <p:ext uri="{D42A27DB-BD31-4B8C-83A1-F6EECF244321}">
                <p14:modId xmlns:p14="http://schemas.microsoft.com/office/powerpoint/2010/main" val="331446410"/>
              </p:ext>
            </p:extLst>
          </p:nvPr>
        </p:nvGraphicFramePr>
        <p:xfrm>
          <a:off x="559568" y="2209801"/>
          <a:ext cx="3707632" cy="1425376"/>
        </p:xfrm>
        <a:graphic>
          <a:graphicData uri="http://schemas.openxmlformats.org/drawingml/2006/table">
            <a:tbl>
              <a:tblPr firstRow="1">
                <a:tableStyleId>{5940675A-B579-460E-94D1-54222C63F5DA}</a:tableStyleId>
              </a:tblPr>
              <a:tblGrid>
                <a:gridCol w="648251"/>
                <a:gridCol w="1459181"/>
                <a:gridCol w="533400"/>
                <a:gridCol w="1066800"/>
              </a:tblGrid>
              <a:tr h="178172">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8172">
                <a:tc>
                  <a:txBody>
                    <a:bodyPr/>
                    <a:lstStyle/>
                    <a:p>
                      <a:pPr algn="ctr"/>
                      <a:r>
                        <a:rPr lang="en-US" sz="1000" dirty="0" smtClean="0">
                          <a:latin typeface="Cambria" pitchFamily="18" charset="0"/>
                        </a:rPr>
                        <a:t>AC</a:t>
                      </a:r>
                      <a:endParaRPr lang="en-US" sz="1000" dirty="0">
                        <a:latin typeface="Cambria" pitchFamily="18" charset="0"/>
                      </a:endParaRPr>
                    </a:p>
                  </a:txBody>
                  <a:tcPr marT="0" marB="0"/>
                </a:tc>
                <a:tc>
                  <a:txBody>
                    <a:bodyPr/>
                    <a:lstStyle/>
                    <a:p>
                      <a:pPr algn="ctr"/>
                      <a:r>
                        <a:rPr lang="en-US" sz="1000" dirty="0" smtClean="0">
                          <a:latin typeface="Cambria" pitchFamily="18" charset="0"/>
                        </a:rPr>
                        <a:t>Always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99.9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VC</a:t>
                      </a:r>
                      <a:endParaRPr lang="en-US" sz="1000" dirty="0">
                        <a:latin typeface="Cambria" pitchFamily="18" charset="0"/>
                      </a:endParaRPr>
                    </a:p>
                  </a:txBody>
                  <a:tcPr marT="0" marB="0"/>
                </a:tc>
                <a:tc>
                  <a:txBody>
                    <a:bodyPr/>
                    <a:lstStyle/>
                    <a:p>
                      <a:pPr algn="ctr"/>
                      <a:r>
                        <a:rPr lang="en-US" sz="1000" dirty="0" smtClean="0">
                          <a:latin typeface="Cambria" pitchFamily="18" charset="0"/>
                        </a:rPr>
                        <a:t>Very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90.0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80.0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99.9</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C</a:t>
                      </a:r>
                      <a:endParaRPr lang="en-US" sz="1000" dirty="0">
                        <a:latin typeface="Cambria" pitchFamily="18" charset="0"/>
                      </a:endParaRPr>
                    </a:p>
                  </a:txBody>
                  <a:tcPr marT="0" marB="0"/>
                </a:tc>
                <a:tc>
                  <a:txBody>
                    <a:bodyPr/>
                    <a:lstStyle/>
                    <a:p>
                      <a:pPr algn="ctr"/>
                      <a:r>
                        <a:rPr lang="en-US" sz="1000" dirty="0" smtClean="0">
                          <a:latin typeface="Cambria" pitchFamily="18" charset="0"/>
                        </a:rPr>
                        <a:t>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70.0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60.0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80.0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MC</a:t>
                      </a:r>
                      <a:endParaRPr lang="en-US" sz="1000" dirty="0">
                        <a:latin typeface="Cambria" pitchFamily="18" charset="0"/>
                      </a:endParaRPr>
                    </a:p>
                  </a:txBody>
                  <a:tcPr marT="0" marB="0"/>
                </a:tc>
                <a:tc>
                  <a:txBody>
                    <a:bodyPr/>
                    <a:lstStyle/>
                    <a:p>
                      <a:pPr algn="ctr"/>
                      <a:r>
                        <a:rPr lang="en-US" sz="1000" dirty="0" smtClean="0">
                          <a:latin typeface="Cambria" pitchFamily="18" charset="0"/>
                        </a:rPr>
                        <a:t>Marginally</a:t>
                      </a:r>
                      <a:r>
                        <a:rPr lang="en-US" sz="1000" baseline="0" dirty="0" smtClean="0">
                          <a:latin typeface="Cambria" pitchFamily="18" charset="0"/>
                        </a:rPr>
                        <a:t>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50.0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40.0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60.0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U</a:t>
                      </a:r>
                      <a:endParaRPr lang="en-US" sz="1000" dirty="0">
                        <a:latin typeface="Cambria" pitchFamily="18" charset="0"/>
                      </a:endParaRPr>
                    </a:p>
                  </a:txBody>
                  <a:tcPr marT="0" marB="0"/>
                </a:tc>
                <a:tc>
                  <a:txBody>
                    <a:bodyPr/>
                    <a:lstStyle/>
                    <a:p>
                      <a:pPr algn="ctr"/>
                      <a:r>
                        <a:rPr lang="en-US" sz="1000" dirty="0" smtClean="0">
                          <a:latin typeface="Cambria" pitchFamily="18" charset="0"/>
                        </a:rPr>
                        <a:t>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30.0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20.0 &lt;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40.0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VU</a:t>
                      </a:r>
                      <a:endParaRPr lang="en-US" sz="1000" dirty="0">
                        <a:latin typeface="Cambria" pitchFamily="18" charset="0"/>
                      </a:endParaRPr>
                    </a:p>
                  </a:txBody>
                  <a:tcPr marT="0" marB="0"/>
                </a:tc>
                <a:tc>
                  <a:txBody>
                    <a:bodyPr/>
                    <a:lstStyle/>
                    <a:p>
                      <a:pPr algn="ctr"/>
                      <a:r>
                        <a:rPr lang="en-US" sz="1000" dirty="0" smtClean="0">
                          <a:latin typeface="Cambria" pitchFamily="18" charset="0"/>
                        </a:rPr>
                        <a:t>Very Uncooperative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10.0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1.0 &lt; </a:t>
                      </a:r>
                      <a:r>
                        <a:rPr lang="el-GR" sz="1000" dirty="0" smtClean="0">
                          <a:latin typeface="Cambria" pitchFamily="18" charset="0"/>
                        </a:rPr>
                        <a:t>Ω</a:t>
                      </a:r>
                      <a:r>
                        <a:rPr lang="en-US" sz="1000" dirty="0" smtClean="0">
                          <a:latin typeface="Cambria" pitchFamily="18" charset="0"/>
                        </a:rPr>
                        <a:t> ≤20.0</a:t>
                      </a:r>
                      <a:endParaRPr lang="en-US" sz="1000" dirty="0">
                        <a:latin typeface="Cambria" pitchFamily="18" charset="0"/>
                      </a:endParaRPr>
                    </a:p>
                  </a:txBody>
                  <a:tcPr marT="0" marB="0"/>
                </a:tc>
              </a:tr>
              <a:tr h="178172">
                <a:tc>
                  <a:txBody>
                    <a:bodyPr/>
                    <a:lstStyle/>
                    <a:p>
                      <a:pPr algn="ctr"/>
                      <a:r>
                        <a:rPr lang="en-US" sz="1000" dirty="0" smtClean="0">
                          <a:latin typeface="Cambria" pitchFamily="18" charset="0"/>
                        </a:rPr>
                        <a:t>NC</a:t>
                      </a:r>
                      <a:endParaRPr lang="en-US" sz="1000" dirty="0">
                        <a:latin typeface="Cambria" pitchFamily="18" charset="0"/>
                      </a:endParaRPr>
                    </a:p>
                  </a:txBody>
                  <a:tcPr marT="0" marB="0"/>
                </a:tc>
                <a:tc>
                  <a:txBody>
                    <a:bodyPr/>
                    <a:lstStyle/>
                    <a:p>
                      <a:pPr algn="ctr"/>
                      <a:r>
                        <a:rPr lang="en-US" sz="1000" dirty="0" smtClean="0">
                          <a:latin typeface="Cambria" pitchFamily="18" charset="0"/>
                        </a:rPr>
                        <a:t>Never Cooperative</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tabLst/>
                      </a:pPr>
                      <a:r>
                        <a:rPr lang="en-US" sz="1000" dirty="0" smtClean="0">
                          <a:latin typeface="Cambria" pitchFamily="18" charset="0"/>
                        </a:rPr>
                        <a:t>0.0 ≤ </a:t>
                      </a:r>
                      <a:r>
                        <a:rPr lang="el-GR" sz="1000" dirty="0" smtClean="0">
                          <a:latin typeface="Cambria" pitchFamily="18" charset="0"/>
                        </a:rPr>
                        <a:t>Ω</a:t>
                      </a:r>
                      <a:r>
                        <a:rPr lang="en-US" sz="1000" dirty="0" smtClean="0">
                          <a:latin typeface="Cambria" pitchFamily="18" charset="0"/>
                        </a:rPr>
                        <a:t> ≤</a:t>
                      </a:r>
                      <a:r>
                        <a:rPr lang="en-US" sz="1000" baseline="0" dirty="0" smtClean="0">
                          <a:latin typeface="Cambria" pitchFamily="18" charset="0"/>
                        </a:rPr>
                        <a:t> </a:t>
                      </a:r>
                      <a:r>
                        <a:rPr lang="en-US" sz="1000" dirty="0" smtClean="0">
                          <a:latin typeface="Cambria" pitchFamily="18" charset="0"/>
                        </a:rPr>
                        <a:t>1.0</a:t>
                      </a:r>
                      <a:endParaRPr lang="en-US" sz="1000" dirty="0">
                        <a:latin typeface="Cambria" pitchFamily="18" charset="0"/>
                      </a:endParaRPr>
                    </a:p>
                  </a:txBody>
                  <a:tcPr marT="0" marB="0"/>
                </a:tc>
              </a:tr>
            </a:tbl>
          </a:graphicData>
        </a:graphic>
      </p:graphicFrame>
      <p:sp>
        <p:nvSpPr>
          <p:cNvPr id="86" name="TextBox 85"/>
          <p:cNvSpPr txBox="1"/>
          <p:nvPr/>
        </p:nvSpPr>
        <p:spPr>
          <a:xfrm>
            <a:off x="466779" y="1941575"/>
            <a:ext cx="1576137" cy="307777"/>
          </a:xfrm>
          <a:prstGeom prst="rect">
            <a:avLst/>
          </a:prstGeom>
          <a:noFill/>
        </p:spPr>
        <p:txBody>
          <a:bodyPr wrap="none" rtlCol="0">
            <a:spAutoFit/>
          </a:bodyPr>
          <a:lstStyle/>
          <a:p>
            <a:r>
              <a:rPr lang="en-US" sz="1400" dirty="0" smtClean="0">
                <a:latin typeface="Calibri" pitchFamily="34" charset="0"/>
                <a:cs typeface="Calibri" pitchFamily="34" charset="0"/>
              </a:rPr>
              <a:t>Cooperation Levels</a:t>
            </a:r>
          </a:p>
        </p:txBody>
      </p:sp>
      <p:graphicFrame>
        <p:nvGraphicFramePr>
          <p:cNvPr id="87" name="Table 86"/>
          <p:cNvGraphicFramePr>
            <a:graphicFrameLocks noGrp="1"/>
          </p:cNvGraphicFramePr>
          <p:nvPr>
            <p:extLst>
              <p:ext uri="{D42A27DB-BD31-4B8C-83A1-F6EECF244321}">
                <p14:modId xmlns:p14="http://schemas.microsoft.com/office/powerpoint/2010/main" val="3066038818"/>
              </p:ext>
            </p:extLst>
          </p:nvPr>
        </p:nvGraphicFramePr>
        <p:xfrm>
          <a:off x="4937674" y="762000"/>
          <a:ext cx="3718067" cy="1066800"/>
        </p:xfrm>
        <a:graphic>
          <a:graphicData uri="http://schemas.openxmlformats.org/drawingml/2006/table">
            <a:tbl>
              <a:tblPr firstRow="1">
                <a:tableStyleId>{5940675A-B579-460E-94D1-54222C63F5DA}</a:tableStyleId>
              </a:tblPr>
              <a:tblGrid>
                <a:gridCol w="777326"/>
                <a:gridCol w="1339045"/>
                <a:gridCol w="534896"/>
                <a:gridCol w="1066800"/>
              </a:tblGrid>
              <a:tr h="177800">
                <a:tc>
                  <a:txBody>
                    <a:bodyPr/>
                    <a:lstStyle/>
                    <a:p>
                      <a:pPr algn="ctr"/>
                      <a:r>
                        <a:rPr lang="en-US" sz="1000" b="1" dirty="0" smtClean="0">
                          <a:solidFill>
                            <a:schemeClr val="tx1"/>
                          </a:solidFill>
                          <a:latin typeface="Cambria" pitchFamily="18" charset="0"/>
                        </a:rPr>
                        <a:t>Symbol</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Meaning</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r"/>
                      <a:r>
                        <a:rPr lang="en-US" sz="1000" b="1" dirty="0" smtClean="0">
                          <a:solidFill>
                            <a:schemeClr val="tx1"/>
                          </a:solidFill>
                          <a:latin typeface="Cambria" pitchFamily="18" charset="0"/>
                        </a:rPr>
                        <a:t>Value</a:t>
                      </a:r>
                      <a:endParaRPr lang="en-US" sz="1000" b="1" dirty="0">
                        <a:solidFill>
                          <a:schemeClr val="tx1"/>
                        </a:solidFill>
                        <a:latin typeface="Cambria" pitchFamily="18" charset="0"/>
                      </a:endParaRPr>
                    </a:p>
                  </a:txBody>
                  <a:tcPr marT="0" marB="0">
                    <a:solidFill>
                      <a:schemeClr val="accent5">
                        <a:lumMod val="60000"/>
                        <a:lumOff val="40000"/>
                      </a:schemeClr>
                    </a:solidFill>
                  </a:tcPr>
                </a:tc>
                <a:tc>
                  <a:txBody>
                    <a:bodyPr/>
                    <a:lstStyle/>
                    <a:p>
                      <a:pPr algn="ctr"/>
                      <a:r>
                        <a:rPr lang="en-US" sz="1000" b="1" dirty="0" smtClean="0">
                          <a:solidFill>
                            <a:schemeClr val="tx1"/>
                          </a:solidFill>
                          <a:latin typeface="Cambria" pitchFamily="18" charset="0"/>
                        </a:rPr>
                        <a:t>Range</a:t>
                      </a:r>
                      <a:endParaRPr lang="en-US" sz="1000" b="1" dirty="0">
                        <a:solidFill>
                          <a:schemeClr val="tx1"/>
                        </a:solidFill>
                        <a:latin typeface="Cambria" pitchFamily="18" charset="0"/>
                      </a:endParaRPr>
                    </a:p>
                  </a:txBody>
                  <a:tcPr marT="0" marB="0">
                    <a:solidFill>
                      <a:schemeClr val="accent5">
                        <a:lumMod val="60000"/>
                        <a:lumOff val="40000"/>
                      </a:schemeClr>
                    </a:solidFill>
                  </a:tcPr>
                </a:tc>
              </a:tr>
              <a:tr h="177800">
                <a:tc>
                  <a:txBody>
                    <a:bodyPr/>
                    <a:lstStyle/>
                    <a:p>
                      <a:pPr algn="ctr"/>
                      <a:r>
                        <a:rPr lang="en-US" sz="1000" dirty="0" smtClean="0">
                          <a:latin typeface="Cambria" pitchFamily="18" charset="0"/>
                        </a:rPr>
                        <a:t>SUPPORT</a:t>
                      </a:r>
                      <a:endParaRPr lang="en-US" sz="1000" dirty="0">
                        <a:latin typeface="Cambria" pitchFamily="18" charset="0"/>
                      </a:endParaRPr>
                    </a:p>
                  </a:txBody>
                  <a:tcPr marT="0" marB="0"/>
                </a:tc>
                <a:tc>
                  <a:txBody>
                    <a:bodyPr/>
                    <a:lstStyle/>
                    <a:p>
                      <a:pPr algn="ctr"/>
                      <a:r>
                        <a:rPr lang="en-US" sz="1000" dirty="0" smtClean="0">
                          <a:latin typeface="Cambria" pitchFamily="18" charset="0"/>
                        </a:rPr>
                        <a:t>Supports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0.7 &lt; R ≤ 1.0</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LIKE</a:t>
                      </a:r>
                      <a:endParaRPr lang="en-US" sz="1000" dirty="0">
                        <a:latin typeface="Cambria" pitchFamily="18" charset="0"/>
                      </a:endParaRPr>
                    </a:p>
                  </a:txBody>
                  <a:tcPr marT="0" marB="0"/>
                </a:tc>
                <a:tc>
                  <a:txBody>
                    <a:bodyPr/>
                    <a:lstStyle/>
                    <a:p>
                      <a:pPr algn="ctr"/>
                      <a:r>
                        <a:rPr lang="en-US" sz="1000" dirty="0" smtClean="0">
                          <a:latin typeface="Cambria" pitchFamily="18" charset="0"/>
                        </a:rPr>
                        <a:t>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0.7</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INDIFF</a:t>
                      </a:r>
                      <a:endParaRPr lang="en-US" sz="1000" dirty="0">
                        <a:latin typeface="Cambria" pitchFamily="18" charset="0"/>
                      </a:endParaRPr>
                    </a:p>
                  </a:txBody>
                  <a:tcPr marT="0" marB="0"/>
                </a:tc>
                <a:tc>
                  <a:txBody>
                    <a:bodyPr/>
                    <a:lstStyle/>
                    <a:p>
                      <a:pPr algn="ctr"/>
                      <a:r>
                        <a:rPr lang="en-US" sz="1000" dirty="0" smtClean="0">
                          <a:latin typeface="Cambria" pitchFamily="18" charset="0"/>
                        </a:rPr>
                        <a:t>Is</a:t>
                      </a:r>
                      <a:r>
                        <a:rPr lang="en-US" sz="1000" baseline="0" dirty="0" smtClean="0">
                          <a:latin typeface="Cambria" pitchFamily="18" charset="0"/>
                        </a:rPr>
                        <a:t> Indifferent To</a:t>
                      </a:r>
                      <a:endParaRPr lang="en-US" sz="1000" dirty="0">
                        <a:latin typeface="Cambria" pitchFamily="18" charset="0"/>
                      </a:endParaRPr>
                    </a:p>
                  </a:txBody>
                  <a:tcPr marT="0" marB="0"/>
                </a:tc>
                <a:tc>
                  <a:txBody>
                    <a:bodyPr/>
                    <a:lstStyle/>
                    <a:p>
                      <a:pPr algn="r"/>
                      <a:r>
                        <a:rPr lang="en-US" sz="1000" dirty="0" smtClean="0">
                          <a:latin typeface="Cambria" pitchFamily="18" charset="0"/>
                        </a:rPr>
                        <a:t>0.0</a:t>
                      </a:r>
                      <a:endParaRPr lang="en-US" sz="1000" dirty="0">
                        <a:latin typeface="Cambria" pitchFamily="18" charset="0"/>
                      </a:endParaRPr>
                    </a:p>
                  </a:txBody>
                  <a:tcPr marT="0" marB="0"/>
                </a:tc>
                <a:tc>
                  <a:txBody>
                    <a:bodyPr/>
                    <a:lstStyle/>
                    <a:p>
                      <a:pPr algn="ctr"/>
                      <a:r>
                        <a:rPr lang="en-US" sz="1000" dirty="0" smtClean="0">
                          <a:latin typeface="Cambria" pitchFamily="18" charset="0"/>
                        </a:rPr>
                        <a:t>−0.2 &lt; R ≤ 0.2</a:t>
                      </a:r>
                      <a:endParaRPr lang="en-US" sz="1000" dirty="0">
                        <a:latin typeface="Cambria" pitchFamily="18" charset="0"/>
                      </a:endParaRPr>
                    </a:p>
                  </a:txBody>
                  <a:tcPr marT="0" marB="0"/>
                </a:tc>
              </a:tr>
              <a:tr h="177800">
                <a:tc>
                  <a:txBody>
                    <a:bodyPr/>
                    <a:lstStyle/>
                    <a:p>
                      <a:pPr algn="ctr"/>
                      <a:r>
                        <a:rPr lang="en-US" sz="1000" dirty="0" smtClean="0">
                          <a:latin typeface="Cambria" pitchFamily="18" charset="0"/>
                        </a:rPr>
                        <a:t>DISLIKE</a:t>
                      </a:r>
                      <a:endParaRPr lang="en-US" sz="1000" dirty="0">
                        <a:latin typeface="Cambria" pitchFamily="18" charset="0"/>
                      </a:endParaRPr>
                    </a:p>
                  </a:txBody>
                  <a:tcPr marT="0" marB="0"/>
                </a:tc>
                <a:tc>
                  <a:txBody>
                    <a:bodyPr/>
                    <a:lstStyle/>
                    <a:p>
                      <a:pPr algn="ctr"/>
                      <a:r>
                        <a:rPr lang="en-US" sz="1000" dirty="0" smtClean="0">
                          <a:latin typeface="Cambria" pitchFamily="18" charset="0"/>
                        </a:rPr>
                        <a:t>Dislikes</a:t>
                      </a:r>
                      <a:endParaRPr lang="en-US" sz="1000" dirty="0">
                        <a:latin typeface="Cambria" pitchFamily="18" charset="0"/>
                      </a:endParaRPr>
                    </a:p>
                  </a:txBody>
                  <a:tcPr marT="0" marB="0"/>
                </a:tc>
                <a:tc>
                  <a:txBody>
                    <a:bodyPr/>
                    <a:lstStyle/>
                    <a:p>
                      <a:pPr algn="r"/>
                      <a:r>
                        <a:rPr lang="en-US" sz="1000" dirty="0" smtClean="0">
                          <a:latin typeface="Cambria" pitchFamily="18" charset="0"/>
                        </a:rPr>
                        <a:t>−0.4</a:t>
                      </a:r>
                      <a:endParaRPr lang="en-US" sz="1000" dirty="0">
                        <a:latin typeface="Cambria" pitchFamily="18" charset="0"/>
                      </a:endParaRPr>
                    </a:p>
                  </a:txBody>
                  <a:tcPr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pitchFamily="18" charset="0"/>
                        </a:rPr>
                        <a:t>−0.7 &lt; R ≤ −0.2</a:t>
                      </a:r>
                    </a:p>
                  </a:txBody>
                  <a:tcPr marT="0" marB="0"/>
                </a:tc>
              </a:tr>
              <a:tr h="177800">
                <a:tc>
                  <a:txBody>
                    <a:bodyPr/>
                    <a:lstStyle/>
                    <a:p>
                      <a:pPr algn="ctr"/>
                      <a:r>
                        <a:rPr lang="en-US" sz="1000" dirty="0" smtClean="0">
                          <a:latin typeface="Cambria" pitchFamily="18" charset="0"/>
                        </a:rPr>
                        <a:t>OPPOSE</a:t>
                      </a:r>
                    </a:p>
                  </a:txBody>
                  <a:tcPr marT="0" marB="0"/>
                </a:tc>
                <a:tc>
                  <a:txBody>
                    <a:bodyPr/>
                    <a:lstStyle/>
                    <a:p>
                      <a:pPr algn="ctr"/>
                      <a:r>
                        <a:rPr lang="en-US" sz="1000" dirty="0" smtClean="0">
                          <a:latin typeface="Cambria" pitchFamily="18" charset="0"/>
                        </a:rPr>
                        <a:t>Opposes</a:t>
                      </a:r>
                      <a:endParaRPr lang="en-US" sz="1000" dirty="0">
                        <a:latin typeface="Cambria" pitchFamily="18" charset="0"/>
                      </a:endParaRPr>
                    </a:p>
                  </a:txBody>
                  <a:tcPr marT="0" marB="0"/>
                </a:tc>
                <a:tc>
                  <a:txBody>
                    <a:bodyPr/>
                    <a:lstStyle/>
                    <a:p>
                      <a:pPr algn="r"/>
                      <a:r>
                        <a:rPr lang="en-US" sz="1000" dirty="0" smtClean="0">
                          <a:latin typeface="Cambria" pitchFamily="18" charset="0"/>
                        </a:rPr>
                        <a:t>−0.8</a:t>
                      </a:r>
                      <a:endParaRPr lang="en-US" sz="1000" dirty="0">
                        <a:latin typeface="Cambria" pitchFamily="18" charset="0"/>
                      </a:endParaRPr>
                    </a:p>
                  </a:txBody>
                  <a:tcPr marT="0" marB="0"/>
                </a:tc>
                <a:tc>
                  <a:txBody>
                    <a:bodyPr/>
                    <a:lstStyle/>
                    <a:p>
                      <a:pPr algn="ctr"/>
                      <a:r>
                        <a:rPr lang="en-US" sz="1000" dirty="0" smtClean="0">
                          <a:latin typeface="Cambria" pitchFamily="18" charset="0"/>
                        </a:rPr>
                        <a:t>−1.0 &lt; R ≤ −0.7</a:t>
                      </a:r>
                      <a:endParaRPr lang="en-US" sz="1000" dirty="0">
                        <a:latin typeface="Cambria" pitchFamily="18" charset="0"/>
                      </a:endParaRPr>
                    </a:p>
                  </a:txBody>
                  <a:tcPr marT="0" marB="0"/>
                </a:tc>
              </a:tr>
            </a:tbl>
          </a:graphicData>
        </a:graphic>
      </p:graphicFrame>
      <p:sp>
        <p:nvSpPr>
          <p:cNvPr id="88" name="TextBox 87"/>
          <p:cNvSpPr txBox="1"/>
          <p:nvPr/>
        </p:nvSpPr>
        <p:spPr>
          <a:xfrm>
            <a:off x="4843860" y="497285"/>
            <a:ext cx="2166555" cy="307777"/>
          </a:xfrm>
          <a:prstGeom prst="rect">
            <a:avLst/>
          </a:prstGeom>
          <a:noFill/>
        </p:spPr>
        <p:txBody>
          <a:bodyPr wrap="none" rtlCol="0">
            <a:spAutoFit/>
          </a:bodyPr>
          <a:lstStyle/>
          <a:p>
            <a:r>
              <a:rPr lang="en-US" sz="1400" dirty="0" smtClean="0">
                <a:latin typeface="Calibri" pitchFamily="34" charset="0"/>
                <a:cs typeface="Calibri" pitchFamily="34" charset="0"/>
              </a:rPr>
              <a:t>Affinities and Relationships</a:t>
            </a:r>
            <a:endParaRPr lang="en-US" sz="1400" dirty="0">
              <a:latin typeface="Calibri" pitchFamily="34" charset="0"/>
              <a:cs typeface="Calibri" pitchFamily="34" charset="0"/>
            </a:endParaRPr>
          </a:p>
        </p:txBody>
      </p:sp>
      <p:sp>
        <p:nvSpPr>
          <p:cNvPr id="90" name="TextBox 89"/>
          <p:cNvSpPr txBox="1"/>
          <p:nvPr/>
        </p:nvSpPr>
        <p:spPr>
          <a:xfrm>
            <a:off x="5029200" y="4143584"/>
            <a:ext cx="3426545" cy="1477328"/>
          </a:xfrm>
          <a:prstGeom prst="rect">
            <a:avLst/>
          </a:prstGeom>
          <a:noFill/>
        </p:spPr>
        <p:txBody>
          <a:bodyPr wrap="square" rtlCol="0">
            <a:spAutoFit/>
          </a:bodyPr>
          <a:lstStyle/>
          <a:p>
            <a:r>
              <a:rPr lang="en-US" sz="900" b="1" dirty="0" smtClean="0">
                <a:latin typeface="Cambria" pitchFamily="18" charset="0"/>
              </a:rPr>
              <a:t>Autonomy (AUT): </a:t>
            </a:r>
            <a:r>
              <a:rPr lang="en-US" sz="900" dirty="0" smtClean="0">
                <a:latin typeface="Cambria" pitchFamily="18" charset="0"/>
              </a:rPr>
              <a:t>Does the group feel it can maintain order and govern itself with a stable government and a viable </a:t>
            </a:r>
            <a:r>
              <a:rPr lang="en-US" sz="900" dirty="0" err="1" smtClean="0">
                <a:latin typeface="Cambria" pitchFamily="18" charset="0"/>
              </a:rPr>
              <a:t>econony</a:t>
            </a:r>
            <a:r>
              <a:rPr lang="en-US" sz="900" dirty="0" smtClean="0">
                <a:latin typeface="Cambria" pitchFamily="18" charset="0"/>
              </a:rPr>
              <a:t>?</a:t>
            </a:r>
          </a:p>
          <a:p>
            <a:r>
              <a:rPr lang="en-US" sz="900" b="1" dirty="0" smtClean="0">
                <a:latin typeface="Cambria" pitchFamily="18" charset="0"/>
              </a:rPr>
              <a:t>Culture (CUL)</a:t>
            </a:r>
            <a:r>
              <a:rPr lang="en-US" sz="900" dirty="0" smtClean="0">
                <a:latin typeface="Cambria" pitchFamily="18" charset="0"/>
              </a:rPr>
              <a:t>:  Does the group feel that its culture and religion, including cultural sites and artifacts, are respected or denigrated?</a:t>
            </a:r>
          </a:p>
          <a:p>
            <a:r>
              <a:rPr lang="en-US" sz="900" b="1" dirty="0" smtClean="0">
                <a:latin typeface="Cambria" pitchFamily="18" charset="0"/>
              </a:rPr>
              <a:t>Quality of Life (QOL):</a:t>
            </a:r>
            <a:r>
              <a:rPr lang="en-US" sz="900" dirty="0" smtClean="0">
                <a:latin typeface="Cambria" pitchFamily="18" charset="0"/>
              </a:rPr>
              <a:t>  QOL includes the physical plants that provide services, including water, power, markets, public transportations, hospitals, and the things associated with, e.g., sanitation, health, education, food, clothing, and shelter.</a:t>
            </a:r>
          </a:p>
          <a:p>
            <a:r>
              <a:rPr lang="en-US" sz="900" b="1" dirty="0" smtClean="0">
                <a:latin typeface="Cambria" pitchFamily="18" charset="0"/>
              </a:rPr>
              <a:t>Safety (SFT): </a:t>
            </a:r>
            <a:r>
              <a:rPr lang="en-US" sz="900" dirty="0" smtClean="0">
                <a:latin typeface="Cambria" pitchFamily="18" charset="0"/>
              </a:rPr>
              <a:t>Do the members of the group fear for their lives from hostile attack, collateral damage, or environmental factors?</a:t>
            </a:r>
            <a:endParaRPr lang="en-US" sz="900" b="1" dirty="0">
              <a:latin typeface="Cambria" pitchFamily="18" charset="0"/>
            </a:endParaRPr>
          </a:p>
        </p:txBody>
      </p:sp>
      <p:sp>
        <p:nvSpPr>
          <p:cNvPr id="91" name="TextBox 90"/>
          <p:cNvSpPr txBox="1"/>
          <p:nvPr/>
        </p:nvSpPr>
        <p:spPr>
          <a:xfrm>
            <a:off x="5029706" y="3916898"/>
            <a:ext cx="862737" cy="307777"/>
          </a:xfrm>
          <a:prstGeom prst="rect">
            <a:avLst/>
          </a:prstGeom>
          <a:noFill/>
        </p:spPr>
        <p:txBody>
          <a:bodyPr wrap="none" rtlCol="0">
            <a:spAutoFit/>
          </a:bodyPr>
          <a:lstStyle/>
          <a:p>
            <a:r>
              <a:rPr lang="en-US" sz="1400" dirty="0" smtClean="0">
                <a:latin typeface="Calibri" pitchFamily="34" charset="0"/>
                <a:cs typeface="Calibri" pitchFamily="34" charset="0"/>
              </a:rPr>
              <a:t>Concerns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772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BADWATER: Contaminated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9044830"/>
              </p:ext>
            </p:extLst>
          </p:nvPr>
        </p:nvGraphicFramePr>
        <p:xfrm>
          <a:off x="457200" y="533400"/>
          <a:ext cx="8229599" cy="30937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has been contaminated due to a natural disaster or collateral damage</a:t>
                      </a:r>
                      <a:r>
                        <a:rPr lang="en-US" sz="1100" kern="150" baseline="0" dirty="0" smtClean="0">
                          <a:solidFill>
                            <a:schemeClr val="tx1"/>
                          </a:solidFill>
                          <a:effectLst/>
                          <a:latin typeface="Cambria" pitchFamily="18" charset="0"/>
                        </a:rPr>
                        <a:t> to infrastructure, rather than evil intent.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a:t>
                      </a:r>
                      <a:r>
                        <a:rPr lang="en-US" sz="1100" dirty="0" smtClean="0">
                          <a:effectLst/>
                          <a:latin typeface="Cambria"/>
                          <a:ea typeface="Lucida Sans Unicode"/>
                          <a:cs typeface="Tahoma"/>
                        </a:rPr>
                        <a:t> CMO_INFRASTRUCTURE,</a:t>
                      </a:r>
                      <a:r>
                        <a:rPr lang="en-US" sz="1100" b="0" kern="150" dirty="0" smtClean="0">
                          <a:solidFill>
                            <a:schemeClr val="tx1"/>
                          </a:solidFill>
                          <a:effectLst/>
                          <a:latin typeface="Cambria" pitchFamily="18" charset="0"/>
                          <a:ea typeface="Times New Roman"/>
                          <a:cs typeface="Tahoma"/>
                        </a:rPr>
                        <a:t> CMO_OTHER</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supply begins to be contaminated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supply continues to be contaminated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c>
                  <a:txBody>
                    <a:bodyPr/>
                    <a:lstStyle/>
                    <a:p>
                      <a:pPr marL="0" marR="0" algn="ctr">
                        <a:spcBef>
                          <a:spcPts val="0"/>
                        </a:spcBef>
                        <a:spcAft>
                          <a:spcPts val="0"/>
                        </a:spcAft>
                      </a:pPr>
                      <a:endParaRPr lang="en-US" sz="1100" kern="15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contamination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3789" y="4114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911171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COMMOUT: Communications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87633196"/>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Communications (TV?</a:t>
                      </a:r>
                      <a:r>
                        <a:rPr lang="en-US" sz="1100" kern="150" baseline="0" dirty="0" smtClean="0">
                          <a:solidFill>
                            <a:schemeClr val="tx1"/>
                          </a:solidFill>
                          <a:effectLst/>
                          <a:latin typeface="Cambria" pitchFamily="18" charset="0"/>
                        </a:rPr>
                        <a:t> Cell phones?) are out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COMMOUT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solidFill>
                            <a:schemeClr val="tx1"/>
                          </a:solidFill>
                          <a:effectLst/>
                          <a:latin typeface="Cambria" pitchFamily="18" charset="0"/>
                          <a:ea typeface="Times New Roman"/>
                          <a:cs typeface="Tahoma"/>
                        </a:rPr>
                        <a:t>Auto-resolve after:</a:t>
                      </a:r>
                      <a:r>
                        <a:rPr lang="en-US" sz="1100" b="0" kern="150" baseline="0" dirty="0" smtClean="0">
                          <a:solidFill>
                            <a:schemeClr val="tx1"/>
                          </a:solidFill>
                          <a:effectLst/>
                          <a:latin typeface="Cambria" pitchFamily="18" charset="0"/>
                          <a:ea typeface="Times New Roman"/>
                          <a:cs typeface="Tahoma"/>
                        </a:rPr>
                        <a:t> 1 week</a:t>
                      </a:r>
                      <a:endParaRPr lang="en-US" sz="1100" b="1"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ea typeface="Times New Roman"/>
                          <a:cs typeface="Tahoma"/>
                        </a:rPr>
                        <a:t>Mitigated by:</a:t>
                      </a:r>
                      <a:r>
                        <a:rPr lang="en-US" sz="1100" b="0" kern="150" dirty="0" smtClean="0">
                          <a:solidFill>
                            <a:schemeClr val="tx1"/>
                          </a:solidFill>
                          <a:effectLst/>
                          <a:latin typeface="Cambria" pitchFamily="18" charset="0"/>
                          <a:ea typeface="Times New Roman"/>
                          <a:cs typeface="Tahoma"/>
                        </a:rPr>
                        <a:t> CMO_CONSTRUCTION, CMO_INDUSTRY, CMO_INFRASTRUCTURE, CMO_OTHER</a:t>
                      </a:r>
                      <a:endParaRPr lang="en-US" sz="1100" b="0" kern="150" dirty="0">
                        <a:solidFill>
                          <a:schemeClr val="tx1"/>
                        </a:solidFill>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Communications go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Communications remain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bl>
          </a:graphicData>
        </a:graphic>
      </p:graphicFrame>
      <p:sp>
        <p:nvSpPr>
          <p:cNvPr id="10" name="TextBox 9"/>
          <p:cNvSpPr txBox="1"/>
          <p:nvPr/>
        </p:nvSpPr>
        <p:spPr>
          <a:xfrm>
            <a:off x="449275" y="3276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Once the CII model is complete, including infrastructure damage, this ensit should go away.</a:t>
            </a:r>
            <a:endParaRPr lang="en-US" sz="1100" b="1" dirty="0">
              <a:latin typeface="Cambria" pitchFamily="18" charset="0"/>
            </a:endParaRPr>
          </a:p>
        </p:txBody>
      </p:sp>
    </p:spTree>
    <p:extLst>
      <p:ext uri="{BB962C8B-B14F-4D97-AF65-F5344CB8AC3E}">
        <p14:creationId xmlns:p14="http://schemas.microsoft.com/office/powerpoint/2010/main" val="35532434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CULSITE: Damage to Cultural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58121765"/>
              </p:ext>
            </p:extLst>
          </p:nvPr>
        </p:nvGraphicFramePr>
        <p:xfrm>
          <a:off x="457200" y="533400"/>
          <a:ext cx="8229599" cy="2423160"/>
        </p:xfrm>
        <a:graphic>
          <a:graphicData uri="http://schemas.openxmlformats.org/drawingml/2006/table">
            <a:tbl>
              <a:tblPr>
                <a:tableStyleId>{5940675A-B579-460E-94D1-54222C63F5DA}</a:tableStyleId>
              </a:tblPr>
              <a:tblGrid>
                <a:gridCol w="1856487"/>
                <a:gridCol w="2182113"/>
                <a:gridCol w="381000"/>
                <a:gridCol w="304800"/>
                <a:gridCol w="838200"/>
                <a:gridCol w="685800"/>
                <a:gridCol w="9906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cultural site or artifact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 cultural site is damaged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XXXS–</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a:t>
                      </a:r>
                      <a:r>
                        <a:rPr lang="en-US" sz="1100" b="1" kern="150" baseline="0" dirty="0" smtClean="0">
                          <a:effectLst/>
                          <a:latin typeface="Cambria" pitchFamily="18" charset="0"/>
                        </a:rPr>
                        <a:t> has not been resolved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8317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DISASTER: Disaster</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051068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disaster has occurred in</a:t>
                      </a:r>
                      <a:r>
                        <a:rPr lang="en-US" sz="1100" kern="150" baseline="0" dirty="0" smtClean="0">
                          <a:solidFill>
                            <a:schemeClr val="tx1"/>
                          </a:solidFill>
                          <a:effectLst/>
                          <a:latin typeface="Cambria" pitchFamily="18" charset="0"/>
                        </a:rPr>
                        <a:t>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DISASTER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45 days (TBD)</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Disaster occurred in the neighborhood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Disaster continues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Disaster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309382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DISEASE: Disease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1116403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General disease</a:t>
                      </a:r>
                      <a:r>
                        <a:rPr lang="en-US" sz="1100" kern="150" baseline="0" dirty="0" smtClean="0">
                          <a:solidFill>
                            <a:schemeClr val="tx1"/>
                          </a:solidFill>
                          <a:effectLst/>
                          <a:latin typeface="Cambria" pitchFamily="18" charset="0"/>
                        </a:rPr>
                        <a:t> due to unsanitary conditions or environmental contamination.</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Unhealthy conditions begin to cause disease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Unhealthy</a:t>
                      </a:r>
                      <a:r>
                        <a:rPr lang="en-US" sz="1100" b="1" kern="150" baseline="0" dirty="0" smtClean="0">
                          <a:effectLst/>
                          <a:latin typeface="Cambria" pitchFamily="18" charset="0"/>
                        </a:rPr>
                        <a:t> conditions continue to cause disease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Unhealthy conditions are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0321466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EPIDEMIC: Epidemic</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6582535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Epidemic disease (other than biological weapons)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SICKNESS</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52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CMO_HEALTHCARE,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Epidemic begins to spread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Epidemic continues to spread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Spread of epidemic is halted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741382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FOODSHRT: Food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5531961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food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HUNGER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26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Food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Food continues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Food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40428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FUELSHRT: Fuel Shortage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21401346"/>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There is a fuel shortage in the local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FUELSHRT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4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 CMO_INDUSTRY, 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Fuel begins</a:t>
                      </a:r>
                      <a:r>
                        <a:rPr lang="en-US" sz="1100" b="1" kern="150" baseline="0" dirty="0" smtClean="0">
                          <a:effectLst/>
                          <a:latin typeface="Cambria" pitchFamily="18" charset="0"/>
                        </a:rPr>
                        <a:t> to run short</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Fuel continues</a:t>
                      </a:r>
                      <a:r>
                        <a:rPr lang="en-US" sz="1100" b="1" kern="150" baseline="0" dirty="0" smtClean="0">
                          <a:effectLst/>
                          <a:latin typeface="Cambria" pitchFamily="18" charset="0"/>
                        </a:rPr>
                        <a:t> to be in short supply</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Fuel shortage is ended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8412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GARBAGE: Garbage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3849143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Garbage is piling up in the streets.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GARBAGE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Garbage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Garbage is piled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Garbage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004100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INDSPILL: Industrial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29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257261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182113"/>
                <a:gridCol w="381000"/>
                <a:gridCol w="304800"/>
                <a:gridCol w="838200"/>
                <a:gridCol w="8382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 to an industrial</a:t>
                      </a:r>
                      <a:r>
                        <a:rPr lang="en-US" sz="1100" kern="150" baseline="0" dirty="0" smtClean="0">
                          <a:solidFill>
                            <a:schemeClr val="tx1"/>
                          </a:solidFill>
                          <a:effectLst/>
                          <a:latin typeface="Cambria" pitchFamily="18" charset="0"/>
                        </a:rPr>
                        <a:t> facility as released possibly toxic substances into the surrounding area.</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INDSPILL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12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Industrial spill</a:t>
                      </a:r>
                      <a:r>
                        <a:rPr lang="en-US" sz="1100" b="1" kern="150" baseline="0" dirty="0" smtClean="0">
                          <a:effectLst/>
                          <a:latin typeface="Cambria" pitchFamily="18" charset="0"/>
                        </a:rPr>
                        <a:t> occurs</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Industrial spill has not been cleaned up</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Industrial spill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784336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Introduction</a:t>
            </a:r>
            <a:endParaRPr lang="en-US" dirty="0"/>
          </a:p>
        </p:txBody>
      </p:sp>
      <p:sp>
        <p:nvSpPr>
          <p:cNvPr id="3" name="Content Placeholder 2"/>
          <p:cNvSpPr>
            <a:spLocks noGrp="1"/>
          </p:cNvSpPr>
          <p:nvPr>
            <p:ph idx="1"/>
          </p:nvPr>
        </p:nvSpPr>
        <p:spPr/>
        <p:txBody>
          <a:bodyPr/>
          <a:lstStyle/>
          <a:p>
            <a:pPr marL="0" indent="0">
              <a:buNone/>
            </a:pPr>
            <a:r>
              <a:rPr lang="en-US" dirty="0" smtClean="0"/>
              <a:t>This document contains the specification for Athena’s Driver Assessment Model (DAM) rule sets.  These rule sets are responsible for assessing the implications of simulated events and situations (drivers); it does this by means of </a:t>
            </a:r>
            <a:r>
              <a:rPr lang="en-US" i="1" dirty="0" smtClean="0"/>
              <a:t>rules</a:t>
            </a:r>
            <a:r>
              <a:rPr lang="en-US" dirty="0" smtClean="0"/>
              <a:t>, which are grouped into </a:t>
            </a:r>
            <a:r>
              <a:rPr lang="en-US" i="1" dirty="0" smtClean="0"/>
              <a:t>rule sets</a:t>
            </a:r>
            <a:r>
              <a:rPr lang="en-US" dirty="0" smtClean="0"/>
              <a:t>, one rule set for each kind of driver.  This document describes each of Athena’s rule sets in a form suitable for use by Athena modelers, developers, subject matter experts, and analysts. See the </a:t>
            </a:r>
            <a:r>
              <a:rPr lang="en-US" i="1" dirty="0" smtClean="0"/>
              <a:t>Athena Analyst’s Guide</a:t>
            </a:r>
            <a:r>
              <a:rPr lang="en-US" dirty="0" smtClean="0"/>
              <a:t> for more information about Athena and its models.</a:t>
            </a:r>
          </a:p>
          <a:p>
            <a:pPr marL="0" indent="0">
              <a:buNone/>
            </a:pP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a:t>
            </a:fld>
            <a:endParaRPr lang="en-US" dirty="0"/>
          </a:p>
        </p:txBody>
      </p:sp>
    </p:spTree>
    <p:extLst>
      <p:ext uri="{BB962C8B-B14F-4D97-AF65-F5344CB8AC3E}">
        <p14:creationId xmlns:p14="http://schemas.microsoft.com/office/powerpoint/2010/main" val="2185584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MINEFIELD: Minefield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5576794"/>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 there is a minefield in the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156 weeks (3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Minefield is placed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Minefield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Minefield is cleared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86117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NOWATER: Interrupted Water Supply</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117341020"/>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local water supply is non-functional; no water is available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THIRST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Water becomes unavailable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Water continues</a:t>
                      </a:r>
                      <a:r>
                        <a:rPr lang="en-US" sz="1100" b="1" kern="150" baseline="0" dirty="0" smtClean="0">
                          <a:effectLst/>
                          <a:latin typeface="Cambria" pitchFamily="18" charset="0"/>
                        </a:rPr>
                        <a:t> to be unavailable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Water supply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63118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ORDNANCE: Unexploded Ordnance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830162062"/>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The civilians know that</a:t>
                      </a:r>
                      <a:r>
                        <a:rPr lang="en-US" sz="1100" kern="150" baseline="0" dirty="0" smtClean="0">
                          <a:solidFill>
                            <a:schemeClr val="tx1"/>
                          </a:solidFill>
                          <a:effectLst/>
                          <a:latin typeface="Cambria" pitchFamily="18" charset="0"/>
                        </a:rPr>
                        <a:t> there is unexploded ordnance in the local area, probably from cluster munitions.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ORDNANCE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78 weeks (1.5 years)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Unexploded ordnance is found</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Unexploded ordnance remains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Unexploded ordnance is removed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015831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PIPELINE: Oil Pipeline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546042823"/>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pipeline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PIPELINE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pipeline</a:t>
                      </a:r>
                      <a:r>
                        <a:rPr lang="en-US" sz="1100" b="1" kern="150" baseline="0" dirty="0" smtClean="0">
                          <a:effectLst/>
                          <a:latin typeface="Cambria" pitchFamily="18" charset="0"/>
                        </a:rPr>
                        <a:t> 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pipeline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pipeline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9452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POWEROUT: Power Outage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7857217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Electrical power is off in the local area</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POWEROUT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Power goes out</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Power remains out</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Power is restored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a:latin typeface="Cambria" pitchFamily="18" charset="0"/>
              </a:rPr>
              <a:t>  To assess economic impacts, we'll need to distinguish between intermittent power outages and total power outages.</a:t>
            </a:r>
            <a:endParaRPr lang="en-US" sz="1100" b="1" dirty="0">
              <a:latin typeface="Cambria" pitchFamily="18" charset="0"/>
            </a:endParaRPr>
          </a:p>
        </p:txBody>
      </p:sp>
    </p:spTree>
    <p:extLst>
      <p:ext uri="{BB962C8B-B14F-4D97-AF65-F5344CB8AC3E}">
        <p14:creationId xmlns:p14="http://schemas.microsoft.com/office/powerpoint/2010/main" val="3062214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REFINERY: Oil Refinery Fire</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116126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Damage</a:t>
                      </a:r>
                      <a:r>
                        <a:rPr lang="en-US" sz="1100" kern="150" baseline="0" dirty="0" smtClean="0">
                          <a:solidFill>
                            <a:schemeClr val="tx1"/>
                          </a:solidFill>
                          <a:effectLst/>
                          <a:latin typeface="Cambria" pitchFamily="18" charset="0"/>
                        </a:rPr>
                        <a:t> to an oil refinery has caused it to catch fire.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REFINERY</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1 week</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CMO_INDUSTRY,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Oil refinery </a:t>
                      </a:r>
                      <a:r>
                        <a:rPr lang="en-US" sz="1100" b="1" kern="150" baseline="0" dirty="0" smtClean="0">
                          <a:effectLst/>
                          <a:latin typeface="Cambria" pitchFamily="18" charset="0"/>
                        </a:rPr>
                        <a:t>catches fire</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Oil refinery is still burning</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Oil refinery fire is extinguished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XL+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949869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RELSITE: Damage to Religious Site/Artifact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03075495"/>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A significant religious site or artifact</a:t>
                      </a:r>
                      <a:r>
                        <a:rPr lang="en-US" sz="1100" kern="150" baseline="0" dirty="0" smtClean="0">
                          <a:solidFill>
                            <a:schemeClr val="tx1"/>
                          </a:solidFill>
                          <a:effectLst/>
                          <a:latin typeface="Cambria" pitchFamily="18" charset="0"/>
                        </a:rPr>
                        <a:t> is damaged, presumably due to kinetic action involving a force group.</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RELSITE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0" kern="150" baseline="0" dirty="0" smtClean="0">
                          <a:effectLst/>
                          <a:latin typeface="Cambria" pitchFamily="18" charset="0"/>
                          <a:ea typeface="Times New Roman"/>
                          <a:cs typeface="Tahoma"/>
                        </a:rPr>
                        <a:t> 6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A</a:t>
                      </a:r>
                      <a:r>
                        <a:rPr lang="en-US" sz="1100" b="1" kern="150" baseline="0" dirty="0" smtClean="0">
                          <a:effectLst/>
                          <a:latin typeface="Cambria" pitchFamily="18" charset="0"/>
                        </a:rPr>
                        <a:t> religious site is damaged</a:t>
                      </a:r>
                      <a:endParaRPr lang="en-US" sz="1100" b="1" kern="150" dirty="0" smtClean="0">
                        <a:effectLst/>
                        <a:latin typeface="Cambria" pitchFamily="18" charset="0"/>
                      </a:endParaRP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Damage has not been resolved</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Damage is resolved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9082538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SEWAGE: Sewage Spill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37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5012951"/>
              </p:ext>
            </p:extLst>
          </p:nvPr>
        </p:nvGraphicFramePr>
        <p:xfrm>
          <a:off x="457200" y="533400"/>
          <a:ext cx="8229599" cy="2941320"/>
        </p:xfrm>
        <a:graphic>
          <a:graphicData uri="http://schemas.openxmlformats.org/drawingml/2006/table">
            <a:tbl>
              <a:tblPr>
                <a:tableStyleId>{5940675A-B579-460E-94D1-54222C63F5DA}</a:tableStyleId>
              </a:tblPr>
              <a:tblGrid>
                <a:gridCol w="1856487"/>
                <a:gridCol w="2029713"/>
                <a:gridCol w="381000"/>
                <a:gridCol w="304800"/>
                <a:gridCol w="838200"/>
                <a:gridCol w="990600"/>
                <a:gridCol w="838200"/>
                <a:gridCol w="990599"/>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Environmental Situation:</a:t>
                      </a:r>
                      <a:r>
                        <a:rPr lang="en-US" sz="1100" kern="150" dirty="0" smtClean="0">
                          <a:solidFill>
                            <a:schemeClr val="tx1"/>
                          </a:solidFill>
                          <a:effectLst/>
                          <a:latin typeface="Cambria" pitchFamily="18" charset="0"/>
                        </a:rPr>
                        <a:t> Sewage is pooling in the streets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SEWAGE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a:t>
                      </a:r>
                    </a:p>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group that resolved the situation, if known</a:t>
                      </a: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local.g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Flag, whether or not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is local to the region</a:t>
                      </a:r>
                    </a:p>
                    <a:p>
                      <a:pPr marL="0" marR="0">
                        <a:spcBef>
                          <a:spcPts val="0"/>
                        </a:spcBef>
                        <a:spcAft>
                          <a:spcPts val="0"/>
                        </a:spcAft>
                        <a:tabLst>
                          <a:tab pos="460375" algn="l"/>
                        </a:tabLs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baseline="0" dirty="0" smtClean="0">
                          <a:effectLst/>
                          <a:latin typeface="Cambria" pitchFamily="18" charset="0"/>
                          <a:ea typeface="Times New Roman"/>
                          <a:cs typeface="Tahoma"/>
                        </a:rPr>
                        <a:t>Auto-resolve after</a:t>
                      </a:r>
                      <a:r>
                        <a:rPr lang="en-US" sz="1100" b="1" kern="150" baseline="0" smtClean="0">
                          <a:effectLst/>
                          <a:latin typeface="Cambria" pitchFamily="18" charset="0"/>
                          <a:ea typeface="Times New Roman"/>
                          <a:cs typeface="Tahoma"/>
                        </a:rPr>
                        <a:t>:</a:t>
                      </a:r>
                      <a:r>
                        <a:rPr lang="en-US" sz="1100" b="0" kern="150" baseline="0" smtClean="0">
                          <a:effectLst/>
                          <a:latin typeface="Cambria" pitchFamily="18" charset="0"/>
                          <a:ea typeface="Times New Roman"/>
                          <a:cs typeface="Tahoma"/>
                        </a:rPr>
                        <a:t> 9 weeks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Mitigated by:</a:t>
                      </a:r>
                      <a:r>
                        <a:rPr lang="en-US" sz="1100" b="0" kern="150" dirty="0" smtClean="0">
                          <a:effectLst/>
                          <a:latin typeface="Cambria" pitchFamily="18" charset="0"/>
                          <a:ea typeface="Times New Roman"/>
                          <a:cs typeface="Tahoma"/>
                        </a:rPr>
                        <a:t>  CMO_CONSTRUCTION,</a:t>
                      </a:r>
                      <a:r>
                        <a:rPr lang="en-US" sz="1100" b="0" kern="150" baseline="0" dirty="0" smtClean="0">
                          <a:effectLst/>
                          <a:latin typeface="Cambria" pitchFamily="18" charset="0"/>
                          <a:ea typeface="Times New Roman"/>
                          <a:cs typeface="Tahoma"/>
                        </a:rPr>
                        <a:t> CMO_INFRASTRUCTURE, </a:t>
                      </a:r>
                      <a:r>
                        <a:rPr lang="en-US" sz="1100" b="0" kern="150" dirty="0" smtClean="0">
                          <a:effectLst/>
                          <a:latin typeface="Cambria" pitchFamily="18" charset="0"/>
                          <a:ea typeface="Times New Roman"/>
                          <a:cs typeface="Tahoma"/>
                        </a:rPr>
                        <a:t>CMO_OTHER</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Exists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a:effectLst/>
                          <a:latin typeface="Cambria" pitchFamily="18" charset="0"/>
                        </a:rPr>
                        <a:t>1.1: </a:t>
                      </a:r>
                      <a:r>
                        <a:rPr lang="en-US" sz="1100" b="1" kern="150" dirty="0" smtClean="0">
                          <a:effectLst/>
                          <a:latin typeface="Cambria" pitchFamily="18" charset="0"/>
                        </a:rPr>
                        <a:t>Sewage begins to accumulate</a:t>
                      </a:r>
                    </a:p>
                    <a:p>
                      <a:pPr marL="0" marR="0">
                        <a:spcBef>
                          <a:spcPts val="0"/>
                        </a:spcBef>
                        <a:spcAft>
                          <a:spcPts val="0"/>
                        </a:spcAft>
                      </a:pPr>
                      <a:r>
                        <a:rPr lang="en-US" sz="1100" kern="150" dirty="0" smtClean="0">
                          <a:effectLst/>
                          <a:latin typeface="Cambria" pitchFamily="18" charset="0"/>
                        </a:rPr>
                        <a:t>First week</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XXXL–</a:t>
                      </a:r>
                    </a:p>
                  </a:txBody>
                  <a:tcPr marL="61851" marR="61851" marT="0" marB="0"/>
                </a:tc>
              </a:tr>
              <a:tr h="274320">
                <a:tc gridSpan="2">
                  <a:txBody>
                    <a:bodyPr/>
                    <a:lstStyle/>
                    <a:p>
                      <a:pPr marL="0" marR="0">
                        <a:spcBef>
                          <a:spcPts val="0"/>
                        </a:spcBef>
                        <a:spcAft>
                          <a:spcPts val="0"/>
                        </a:spcAft>
                      </a:pPr>
                      <a:r>
                        <a:rPr lang="en-US" sz="1100" b="1" kern="150" dirty="0" smtClean="0">
                          <a:effectLst/>
                          <a:latin typeface="Cambria" pitchFamily="18" charset="0"/>
                        </a:rPr>
                        <a:t>1.2: Sewage has pooled in the streets</a:t>
                      </a:r>
                    </a:p>
                    <a:p>
                      <a:pPr marL="0" marR="0">
                        <a:spcBef>
                          <a:spcPts val="0"/>
                        </a:spcBef>
                        <a:spcAft>
                          <a:spcPts val="0"/>
                        </a:spcAft>
                      </a:pPr>
                      <a:r>
                        <a:rPr lang="en-US" sz="1100" kern="150" dirty="0" smtClean="0">
                          <a:effectLst/>
                          <a:latin typeface="Cambria" pitchFamily="18" charset="0"/>
                        </a:rPr>
                        <a:t>Subsequent weeks</a:t>
                      </a:r>
                      <a:endParaRPr lang="en-US" sz="1100"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XL–</a:t>
                      </a: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rPr>
                        <a:t>2. Situation Resolution</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tc>
              </a:tr>
              <a:tr h="182880">
                <a:tc gridSpan="2">
                  <a:txBody>
                    <a:bodyPr/>
                    <a:lstStyle/>
                    <a:p>
                      <a:pPr marL="0" marR="0">
                        <a:spcBef>
                          <a:spcPts val="0"/>
                        </a:spcBef>
                        <a:spcAft>
                          <a:spcPts val="0"/>
                        </a:spcAft>
                      </a:pPr>
                      <a:r>
                        <a:rPr lang="en-US" sz="1100" b="1" kern="150" dirty="0" smtClean="0">
                          <a:effectLst/>
                          <a:latin typeface="Cambria" pitchFamily="18" charset="0"/>
                          <a:ea typeface="Times New Roman"/>
                          <a:cs typeface="Tahoma"/>
                        </a:rPr>
                        <a:t>2.1: Sewage is cleaned up by locals</a:t>
                      </a:r>
                    </a:p>
                    <a:p>
                      <a:pPr marL="0" marR="0">
                        <a:spcBef>
                          <a:spcPts val="0"/>
                        </a:spcBef>
                        <a:spcAft>
                          <a:spcPts val="0"/>
                        </a:spcAft>
                      </a:pPr>
                      <a:r>
                        <a:rPr lang="en-US" sz="1100" b="0" i="1" kern="150" dirty="0" smtClean="0">
                          <a:effectLst/>
                          <a:latin typeface="Cambria" pitchFamily="18" charset="0"/>
                          <a:ea typeface="Times New Roman"/>
                          <a:cs typeface="Tahoma"/>
                        </a:rPr>
                        <a:t>g</a:t>
                      </a:r>
                      <a:r>
                        <a:rPr lang="en-US" sz="1100" b="0" i="0" kern="150" dirty="0" smtClean="0">
                          <a:effectLst/>
                          <a:latin typeface="Cambria" pitchFamily="18" charset="0"/>
                          <a:ea typeface="Times New Roman"/>
                          <a:cs typeface="Tahoma"/>
                        </a:rPr>
                        <a:t> is known and</a:t>
                      </a:r>
                      <a:r>
                        <a:rPr lang="en-US" sz="1100" b="0" i="0" kern="150" baseline="0" dirty="0" smtClean="0">
                          <a:effectLst/>
                          <a:latin typeface="Cambria" pitchFamily="18" charset="0"/>
                          <a:ea typeface="Times New Roman"/>
                          <a:cs typeface="Tahoma"/>
                        </a:rPr>
                        <a:t> </a:t>
                      </a:r>
                      <a:r>
                        <a:rPr lang="en-US" sz="1100" b="0" i="1" kern="150" baseline="0" dirty="0" err="1" smtClean="0">
                          <a:effectLst/>
                          <a:latin typeface="Cambria" pitchFamily="18" charset="0"/>
                          <a:ea typeface="Times New Roman"/>
                          <a:cs typeface="Tahoma"/>
                        </a:rPr>
                        <a:t>local.g</a:t>
                      </a:r>
                      <a:r>
                        <a:rPr lang="en-US" sz="1100" b="0" i="0" kern="150" baseline="0" dirty="0" smtClean="0">
                          <a:effectLst/>
                          <a:latin typeface="Cambria" pitchFamily="18" charset="0"/>
                          <a:ea typeface="Times New Roman"/>
                          <a:cs typeface="Tahoma"/>
                        </a:rPr>
                        <a:t> is true</a:t>
                      </a:r>
                      <a:r>
                        <a:rPr lang="en-US" sz="1100" b="0" i="0" kern="150" dirty="0" smtClean="0">
                          <a:effectLst/>
                          <a:latin typeface="Cambria" pitchFamily="18" charset="0"/>
                          <a:ea typeface="Times New Roman"/>
                          <a:cs typeface="Tahoma"/>
                        </a:rPr>
                        <a:t> </a:t>
                      </a:r>
                      <a:endParaRPr lang="en-US" sz="1100" b="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i="1" kern="150" dirty="0" smtClean="0">
                          <a:effectLst/>
                          <a:latin typeface="Cambria" pitchFamily="18" charset="0"/>
                          <a:ea typeface="Times New Roman"/>
                          <a:cs typeface="Tahoma"/>
                        </a:rPr>
                        <a:t>g</a:t>
                      </a:r>
                      <a:endParaRPr lang="en-US" sz="1100" b="0" i="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S+</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27939" y="4038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8241811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a:t>Activity situations</a:t>
            </a:r>
            <a:r>
              <a:rPr lang="en-US" dirty="0"/>
              <a:t> are circumstances driven by </a:t>
            </a:r>
            <a:r>
              <a:rPr lang="en-US" dirty="0" smtClean="0"/>
              <a:t>group activities</a:t>
            </a:r>
            <a:r>
              <a:rPr lang="en-US" dirty="0"/>
              <a:t>, rather than by environmental conditions.  </a:t>
            </a:r>
            <a:r>
              <a:rPr lang="en-US" dirty="0" smtClean="0"/>
              <a:t>All three kinds of group (civilian, force, and organization) can perform activities; however, each group type has its own set of activities.  Activities </a:t>
            </a:r>
            <a:r>
              <a:rPr lang="en-US" dirty="0"/>
              <a:t>may be explicit or abstract.  The only explicit activity that is currently supported is PRESENCE, also referred to as "Mere </a:t>
            </a:r>
            <a:r>
              <a:rPr lang="en-US" dirty="0" smtClean="0"/>
              <a:t>Presence“; all force group personnel in </a:t>
            </a:r>
            <a:r>
              <a:rPr lang="en-US" dirty="0"/>
              <a:t>a neighborhood are engaged in PRESENCE whether they wish to be or not</a:t>
            </a:r>
            <a:r>
              <a:rPr lang="en-US" i="1" dirty="0"/>
              <a:t>.</a:t>
            </a:r>
            <a:r>
              <a:rPr lang="en-US" dirty="0"/>
              <a:t>  Abstract activities are assigned to </a:t>
            </a:r>
            <a:r>
              <a:rPr lang="en-US" dirty="0" smtClean="0"/>
              <a:t>group personnel by the actors’ strategies; the assigned personnel are </a:t>
            </a:r>
            <a:r>
              <a:rPr lang="en-US" dirty="0"/>
              <a:t>assumed to be engaged in their assigned activity unless prevented by some other circumstance.  For example, </a:t>
            </a:r>
            <a:r>
              <a:rPr lang="en-US" dirty="0" smtClean="0"/>
              <a:t>personnel </a:t>
            </a:r>
            <a:r>
              <a:rPr lang="en-US" dirty="0"/>
              <a:t>may be assigned to </a:t>
            </a:r>
            <a:r>
              <a:rPr lang="en-US" dirty="0" smtClean="0"/>
              <a:t>do CMO_HEALTHCARE</a:t>
            </a:r>
            <a:r>
              <a:rPr lang="en-US" dirty="0"/>
              <a:t>, but if </a:t>
            </a:r>
            <a:r>
              <a:rPr lang="en-US" dirty="0" smtClean="0"/>
              <a:t>the group has </a:t>
            </a:r>
            <a:r>
              <a:rPr lang="en-US" dirty="0"/>
              <a:t>insufficient </a:t>
            </a:r>
            <a:r>
              <a:rPr lang="en-US" dirty="0" smtClean="0"/>
              <a:t>security in the neighborhood </a:t>
            </a:r>
            <a:r>
              <a:rPr lang="en-US" dirty="0"/>
              <a:t>then its assignment to </a:t>
            </a:r>
            <a:r>
              <a:rPr lang="en-US" dirty="0" smtClean="0"/>
              <a:t>do CMO_HEALTHCARE </a:t>
            </a:r>
            <a:r>
              <a:rPr lang="en-US" dirty="0"/>
              <a:t>is said to be </a:t>
            </a:r>
            <a:r>
              <a:rPr lang="en-US" i="1" dirty="0"/>
              <a:t>ineffective</a:t>
            </a:r>
            <a:r>
              <a:rPr lang="en-US" dirty="0"/>
              <a:t>.</a:t>
            </a:r>
          </a:p>
          <a:p>
            <a:pPr marL="0" indent="0">
              <a:buNone/>
            </a:pPr>
            <a:r>
              <a:rPr lang="en-US" dirty="0"/>
              <a:t> </a:t>
            </a:r>
          </a:p>
          <a:p>
            <a:pPr marL="0" indent="0">
              <a:buNone/>
            </a:pPr>
            <a:r>
              <a:rPr lang="en-US" b="1" dirty="0"/>
              <a:t>Nominal, Active, and Effective Personnel:</a:t>
            </a:r>
            <a:r>
              <a:rPr lang="en-US" dirty="0"/>
              <a:t>  The number of personnel </a:t>
            </a:r>
            <a:r>
              <a:rPr lang="en-US" dirty="0" smtClean="0"/>
              <a:t>assigned </a:t>
            </a:r>
            <a:r>
              <a:rPr lang="en-US" dirty="0"/>
              <a:t>to an activity is called the </a:t>
            </a:r>
            <a:r>
              <a:rPr lang="en-US" i="1" dirty="0"/>
              <a:t>nominal personnel</a:t>
            </a:r>
            <a:r>
              <a:rPr lang="en-US" dirty="0"/>
              <a:t> for that activity.  However, not all of the assigned personnel are necessarily active all of the time, depending on the schedule assumed for the activity.  If GUARD is a 24x7 activity, then the nominal personnel are presumed to be working shifts; only one shift's personnel are actually active at any given time.  This is controlled by the activity's </a:t>
            </a:r>
            <a:r>
              <a:rPr lang="en-US" i="1" dirty="0"/>
              <a:t>number of </a:t>
            </a:r>
            <a:r>
              <a:rPr lang="en-US" i="1" dirty="0" smtClean="0"/>
              <a:t>shifts</a:t>
            </a:r>
            <a:r>
              <a:rPr lang="en-US" dirty="0" smtClean="0"/>
              <a:t>.</a:t>
            </a:r>
            <a:r>
              <a:rPr lang="en-US" i="1" dirty="0" smtClean="0"/>
              <a:t>  </a:t>
            </a:r>
            <a:r>
              <a:rPr lang="en-US" dirty="0"/>
              <a:t>The</a:t>
            </a:r>
            <a:r>
              <a:rPr lang="en-US" i="1" dirty="0"/>
              <a:t> </a:t>
            </a:r>
            <a:r>
              <a:rPr lang="en-US" dirty="0"/>
              <a:t>nominal personnel are divided by this ratio to yield the </a:t>
            </a:r>
            <a:r>
              <a:rPr lang="en-US" i="1" dirty="0"/>
              <a:t>active personnel</a:t>
            </a:r>
            <a:r>
              <a:rPr lang="en-US" dirty="0"/>
              <a:t>.    Finally, the active personnel might or might not be able to work effectively, due to </a:t>
            </a:r>
            <a:r>
              <a:rPr lang="en-US" dirty="0" smtClean="0"/>
              <a:t>insufficient security.  </a:t>
            </a:r>
            <a:r>
              <a:rPr lang="en-US" dirty="0"/>
              <a:t>This yields the </a:t>
            </a:r>
            <a:r>
              <a:rPr lang="en-US" i="1" dirty="0"/>
              <a:t>effective personnel</a:t>
            </a:r>
            <a:r>
              <a:rPr lang="en-US" dirty="0"/>
              <a:t> for the activity.</a:t>
            </a:r>
          </a:p>
          <a:p>
            <a:pPr marL="0" indent="0">
              <a:buNone/>
            </a:pPr>
            <a:r>
              <a:rPr lang="en-US" dirty="0"/>
              <a:t> </a:t>
            </a:r>
          </a:p>
          <a:p>
            <a:pPr marL="0" indent="0">
              <a:buNone/>
            </a:pPr>
            <a:r>
              <a:rPr lang="en-US" b="1" dirty="0"/>
              <a:t>Coverage Fractions:</a:t>
            </a:r>
            <a:r>
              <a:rPr lang="en-US" dirty="0"/>
              <a:t>  Athena analyzes the situation in each neighborhood periodically and determines which </a:t>
            </a:r>
            <a:r>
              <a:rPr lang="en-US" dirty="0" smtClean="0"/>
              <a:t>groups are </a:t>
            </a:r>
            <a:r>
              <a:rPr lang="en-US" dirty="0"/>
              <a:t>effectively engaged in which activities.  Then, it computes a </a:t>
            </a:r>
            <a:r>
              <a:rPr lang="en-US" i="1" dirty="0"/>
              <a:t>coverage fraction</a:t>
            </a:r>
            <a:r>
              <a:rPr lang="en-US" dirty="0"/>
              <a:t> for each possible force activity.  The coverage fraction ranges from 0.0, indicating that no </a:t>
            </a:r>
            <a:r>
              <a:rPr lang="en-US" dirty="0" smtClean="0"/>
              <a:t>personnel are effectively </a:t>
            </a:r>
            <a:r>
              <a:rPr lang="en-US" dirty="0"/>
              <a:t>engaged in the activity, to 1.0, indicating that the activity is affecting the entire population of the neighborhood.  </a:t>
            </a:r>
            <a:r>
              <a:rPr lang="en-US" dirty="0" smtClean="0"/>
              <a:t>The coverage fraction is used to scale the attitude effects of the situation.  The </a:t>
            </a:r>
            <a:r>
              <a:rPr lang="en-US" dirty="0"/>
              <a:t>following parameters affect the computation of the coverage fraction:</a:t>
            </a:r>
          </a:p>
          <a:p>
            <a:pPr marL="0" indent="0">
              <a:buNone/>
            </a:pPr>
            <a:r>
              <a:rPr lang="en-US" dirty="0"/>
              <a:t> </a:t>
            </a:r>
          </a:p>
          <a:p>
            <a:pPr lvl="0"/>
            <a:r>
              <a:rPr lang="en-US" b="1" dirty="0"/>
              <a:t>Minimum Security:</a:t>
            </a:r>
            <a:r>
              <a:rPr lang="en-US" dirty="0"/>
              <a:t>  If the </a:t>
            </a:r>
            <a:r>
              <a:rPr lang="en-US" dirty="0" smtClean="0"/>
              <a:t>group's </a:t>
            </a:r>
            <a:r>
              <a:rPr lang="en-US" dirty="0"/>
              <a:t>security in the neighborhood is less than the specified minimum, the coverage will be 0.0.</a:t>
            </a:r>
          </a:p>
          <a:p>
            <a:endParaRPr lang="en-US" dirty="0"/>
          </a:p>
          <a:p>
            <a:pPr lvl="0"/>
            <a:r>
              <a:rPr lang="en-US" b="1" dirty="0"/>
              <a:t>2/3rds Coverage:</a:t>
            </a:r>
            <a:r>
              <a:rPr lang="en-US" dirty="0"/>
              <a:t> This the number of personnel that must be effectively performing an activity before it affects 2/3rds of  the population of the neighborhood.  It is usually expressed as </a:t>
            </a:r>
            <a:r>
              <a:rPr lang="en-US" i="1" dirty="0"/>
              <a:t>x</a:t>
            </a:r>
            <a:r>
              <a:rPr lang="en-US" dirty="0"/>
              <a:t> personnel per 1000 population, e.g., 25 personnel per 1000 population.  In some cases a different denominator is used; PSYOP reaches 2/3rds coverage at 1 person per 50,000 population.</a:t>
            </a:r>
          </a:p>
          <a:p>
            <a:endParaRPr lang="en-US" dirty="0"/>
          </a:p>
          <a:p>
            <a:r>
              <a:rPr lang="en-US" b="1" dirty="0" smtClean="0"/>
              <a:t>Activity </a:t>
            </a:r>
            <a:r>
              <a:rPr lang="en-US" b="1" dirty="0"/>
              <a:t>Situations:</a:t>
            </a:r>
            <a:r>
              <a:rPr lang="en-US" dirty="0"/>
              <a:t>  </a:t>
            </a:r>
            <a:r>
              <a:rPr lang="en-US" dirty="0" smtClean="0"/>
              <a:t>An activity </a:t>
            </a:r>
            <a:r>
              <a:rPr lang="en-US" dirty="0"/>
              <a:t>situation is created for a </a:t>
            </a:r>
            <a:r>
              <a:rPr lang="en-US" dirty="0" smtClean="0"/>
              <a:t>particular </a:t>
            </a:r>
            <a:r>
              <a:rPr lang="en-US" dirty="0"/>
              <a:t>group </a:t>
            </a:r>
            <a:r>
              <a:rPr lang="en-US" i="1" dirty="0"/>
              <a:t>g</a:t>
            </a:r>
            <a:r>
              <a:rPr lang="en-US" dirty="0"/>
              <a:t> in neighborhood </a:t>
            </a:r>
            <a:r>
              <a:rPr lang="en-US" i="1" dirty="0"/>
              <a:t>n</a:t>
            </a:r>
            <a:r>
              <a:rPr lang="en-US" dirty="0"/>
              <a:t> when the coverage fraction for activity </a:t>
            </a:r>
            <a:r>
              <a:rPr lang="en-US" i="1" dirty="0"/>
              <a:t>a</a:t>
            </a:r>
            <a:r>
              <a:rPr lang="en-US" dirty="0"/>
              <a:t> exceeds 0.0 for the first time, that is, when the </a:t>
            </a:r>
            <a:r>
              <a:rPr lang="en-US" dirty="0" smtClean="0"/>
              <a:t>effective number of </a:t>
            </a:r>
            <a:r>
              <a:rPr lang="en-US" dirty="0"/>
              <a:t>personnel is greater than 0.  The situation persists thereafter until </a:t>
            </a:r>
            <a:r>
              <a:rPr lang="en-US" dirty="0" smtClean="0"/>
              <a:t>no personnel belonging to group </a:t>
            </a:r>
            <a:r>
              <a:rPr lang="en-US" i="1" dirty="0" smtClean="0"/>
              <a:t>g</a:t>
            </a:r>
            <a:r>
              <a:rPr lang="en-US" dirty="0" smtClean="0"/>
              <a:t> </a:t>
            </a:r>
            <a:r>
              <a:rPr lang="en-US" dirty="0"/>
              <a:t>are attempting to engage in activity </a:t>
            </a:r>
            <a:r>
              <a:rPr lang="en-US" i="1" dirty="0"/>
              <a:t>a</a:t>
            </a:r>
            <a:r>
              <a:rPr lang="en-US" dirty="0"/>
              <a:t> in neighborhood </a:t>
            </a:r>
            <a:r>
              <a:rPr lang="en-US" i="1" dirty="0"/>
              <a:t>n</a:t>
            </a:r>
            <a:r>
              <a:rPr lang="en-US" dirty="0"/>
              <a:t>, that is, when the nominal personnel returns to 0.  If a situation's coverage fraction is 0.0 it is said to be </a:t>
            </a:r>
            <a:r>
              <a:rPr lang="en-US" i="1" dirty="0"/>
              <a:t>inactive</a:t>
            </a:r>
            <a:r>
              <a:rPr lang="en-US" dirty="0"/>
              <a:t>; otherwise it is said to be </a:t>
            </a:r>
            <a:r>
              <a:rPr lang="en-US" i="1" dirty="0"/>
              <a:t>active</a:t>
            </a:r>
            <a:r>
              <a:rPr lang="en-US" dirty="0"/>
              <a:t>.</a:t>
            </a:r>
          </a:p>
          <a:p>
            <a:pPr marL="0" indent="0">
              <a:buNone/>
            </a:pPr>
            <a:r>
              <a:rPr lang="en-US" dirty="0"/>
              <a:t> </a:t>
            </a:r>
          </a:p>
          <a:p>
            <a:r>
              <a:rPr lang="en-US" b="1" dirty="0"/>
              <a:t>Rule </a:t>
            </a:r>
            <a:r>
              <a:rPr lang="en-US" b="1" dirty="0" smtClean="0"/>
              <a:t>Sets</a:t>
            </a:r>
            <a:r>
              <a:rPr lang="en-US" b="1" dirty="0"/>
              <a:t>:</a:t>
            </a:r>
            <a:r>
              <a:rPr lang="en-US" dirty="0"/>
              <a:t> </a:t>
            </a:r>
            <a:r>
              <a:rPr lang="en-US" dirty="0" smtClean="0"/>
              <a:t>Each activity has a related rule set, which is triggered once each week for each situation of that type.</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38</a:t>
            </a:fld>
            <a:endParaRPr lang="en-US" dirty="0"/>
          </a:p>
        </p:txBody>
      </p:sp>
    </p:spTree>
    <p:extLst>
      <p:ext uri="{BB962C8B-B14F-4D97-AF65-F5344CB8AC3E}">
        <p14:creationId xmlns:p14="http://schemas.microsoft.com/office/powerpoint/2010/main" val="35775157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Activity Situations (continued)</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Attitude Effects:</a:t>
            </a:r>
            <a:r>
              <a:rPr lang="en-US" dirty="0" smtClean="0"/>
              <a:t>  The magnitude of the attitude effects resulting from activities are scaled by the coverage fraction: the greater the coverage, the greater the effect.  In addition the magnitude of the effect often depends on the relationship of the local civilians with the group conducting the activity, as mediated by a </a:t>
            </a:r>
            <a:r>
              <a:rPr lang="en-US" i="1" dirty="0" smtClean="0"/>
              <a:t>relationship multiplier function</a:t>
            </a:r>
            <a:r>
              <a:rPr lang="en-US" dirty="0" smtClean="0"/>
              <a:t>.</a:t>
            </a:r>
          </a:p>
          <a:p>
            <a:pPr marL="0" indent="0">
              <a:buNone/>
            </a:pPr>
            <a:endParaRPr lang="en-US" b="1" dirty="0"/>
          </a:p>
          <a:p>
            <a:pPr marL="0" indent="0">
              <a:buNone/>
            </a:pPr>
            <a:r>
              <a:rPr lang="en-US" dirty="0" smtClean="0"/>
              <a:t>The effects of coverage and relationship are scaled so that when a rule set calls for a magnitude of, say, XL+, the magnitude will actually be XL+ for 2/3</a:t>
            </a:r>
            <a:r>
              <a:rPr lang="en-US" baseline="30000" dirty="0" smtClean="0"/>
              <a:t>rd</a:t>
            </a:r>
            <a:r>
              <a:rPr lang="en-US" dirty="0" smtClean="0"/>
              <a:t>’s coverage of the neighborhood and a nominal relationship of ±0.6.</a:t>
            </a:r>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39</a:t>
            </a:fld>
            <a:endParaRPr lang="en-US" dirty="0"/>
          </a:p>
        </p:txBody>
      </p:sp>
    </p:spTree>
    <p:extLst>
      <p:ext uri="{BB962C8B-B14F-4D97-AF65-F5344CB8AC3E}">
        <p14:creationId xmlns:p14="http://schemas.microsoft.com/office/powerpoint/2010/main" val="44806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Change Log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00737733"/>
              </p:ext>
            </p:extLst>
          </p:nvPr>
        </p:nvGraphicFramePr>
        <p:xfrm>
          <a:off x="381000" y="609600"/>
          <a:ext cx="8229600" cy="4876800"/>
        </p:xfrm>
        <a:graphic>
          <a:graphicData uri="http://schemas.openxmlformats.org/drawingml/2006/table">
            <a:tbl>
              <a:tblPr>
                <a:tableStyleId>{5940675A-B579-460E-94D1-54222C63F5DA}</a:tableStyleId>
              </a:tblPr>
              <a:tblGrid>
                <a:gridCol w="609282"/>
                <a:gridCol w="780911"/>
                <a:gridCol w="6839407"/>
              </a:tblGrid>
              <a:tr h="151033">
                <a:tc>
                  <a:txBody>
                    <a:bodyPr/>
                    <a:lstStyle/>
                    <a:p>
                      <a:pPr marL="0" marR="0">
                        <a:spcBef>
                          <a:spcPts val="0"/>
                        </a:spcBef>
                        <a:spcAft>
                          <a:spcPts val="0"/>
                        </a:spcAft>
                      </a:pPr>
                      <a:r>
                        <a:rPr lang="en-US" sz="1000" b="1" kern="150" dirty="0">
                          <a:effectLst/>
                          <a:latin typeface="Cambria" pitchFamily="18" charset="0"/>
                        </a:rPr>
                        <a:t>Version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a:effectLst/>
                          <a:latin typeface="Cambria" pitchFamily="18" charset="0"/>
                        </a:rPr>
                        <a:t>Section</a:t>
                      </a:r>
                      <a:endParaRPr lang="en-US" sz="1000" b="1" kern="15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Description</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4.0.3</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3,7</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ENI rule set.</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dirty="0" smtClean="0">
                          <a:effectLst/>
                          <a:latin typeface="Cambria" pitchFamily="18" charset="0"/>
                          <a:ea typeface="Times New Roman"/>
                          <a:cs typeface="Tahoma"/>
                        </a:rPr>
                        <a:t>Added vertical relationship effects to the CONTROL rule set.</a:t>
                      </a: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4.0.2</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8</a:t>
                      </a:r>
                      <a:endParaRPr lang="en-US" sz="1000" kern="150" dirty="0">
                        <a:effectLst/>
                        <a:latin typeface="Cambria" pitchFamily="18" charset="0"/>
                        <a:ea typeface="Times New Roman"/>
                        <a:cs typeface="Tahoma"/>
                      </a:endParaRPr>
                    </a:p>
                  </a:txBody>
                  <a:tcPr marL="61786" marR="61786" marT="0" marB="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000" kern="150" baseline="0" dirty="0" smtClean="0">
                          <a:effectLst/>
                          <a:latin typeface="Cambria" pitchFamily="18" charset="0"/>
                          <a:ea typeface="Times New Roman"/>
                          <a:cs typeface="Tahoma"/>
                        </a:rPr>
                        <a:t>Added MOOD rule set.</a:t>
                      </a:r>
                      <a:endParaRPr lang="en-US" sz="1000" kern="150" dirty="0" smtClean="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smtClean="0">
                          <a:effectLst/>
                          <a:latin typeface="Cambria" pitchFamily="18" charset="0"/>
                          <a:ea typeface="Times New Roman"/>
                          <a:cs typeface="Tahoma"/>
                        </a:rPr>
                        <a:t>4.0.1</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smtClean="0">
                          <a:effectLst/>
                          <a:latin typeface="Cambria" pitchFamily="18" charset="0"/>
                          <a:ea typeface="Times New Roman"/>
                          <a:cs typeface="Tahoma"/>
                        </a:rPr>
                        <a:t>*</a:t>
                      </a:r>
                      <a:endParaRPr lang="en-US" sz="1000" kern="150" dirty="0">
                        <a:effectLst/>
                        <a:latin typeface="Cambria" pitchFamily="18" charset="0"/>
                        <a:ea typeface="Times New Roman"/>
                        <a:cs typeface="Tahoma"/>
                      </a:endParaRPr>
                    </a:p>
                  </a:txBody>
                  <a:tcPr marL="61786" marR="61786" marT="0" marB="0"/>
                </a:tc>
                <a:tc>
                  <a:txBody>
                    <a:bodyPr/>
                    <a:lstStyle/>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from Word 2008 to Power Point 2010.  </a:t>
                      </a:r>
                    </a:p>
                    <a:p>
                      <a:pPr marL="171450" marR="0"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Converted all rule sets from GRAM daily rule sets to URAM weekly rule sets.  In general:</a:t>
                      </a:r>
                    </a:p>
                    <a:p>
                      <a:pPr marL="401638" marR="0" lvl="1" indent="-171450">
                        <a:spcBef>
                          <a:spcPts val="0"/>
                        </a:spcBef>
                        <a:spcAft>
                          <a:spcPts val="0"/>
                        </a:spcAft>
                        <a:buFont typeface="Arial" pitchFamily="34" charset="0"/>
                        <a:buChar char="•"/>
                      </a:pPr>
                      <a:r>
                        <a:rPr lang="en-US" sz="1000" kern="150" dirty="0" smtClean="0">
                          <a:effectLst/>
                          <a:latin typeface="Cambria" pitchFamily="18" charset="0"/>
                          <a:ea typeface="Times New Roman"/>
                          <a:cs typeface="Tahoma"/>
                        </a:rPr>
                        <a:t>Even</a:t>
                      </a:r>
                      <a:r>
                        <a:rPr lang="en-US" sz="1000" kern="150" baseline="0" dirty="0" smtClean="0">
                          <a:effectLst/>
                          <a:latin typeface="Cambria" pitchFamily="18" charset="0"/>
                          <a:ea typeface="Times New Roman"/>
                          <a:cs typeface="Tahoma"/>
                        </a:rPr>
                        <a:t>t drivers have URAM persistent effects instead of GRAM level effects.</a:t>
                      </a:r>
                    </a:p>
                    <a:p>
                      <a:pPr marL="401638" marR="0" lvl="1"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Situation drivers have URAM transient effects instead of GRAM slope effects.</a:t>
                      </a:r>
                    </a:p>
                    <a:p>
                      <a:pPr marL="171450" marR="0" lvl="0" indent="-171450">
                        <a:spcBef>
                          <a:spcPts val="0"/>
                        </a:spcBef>
                        <a:spcAft>
                          <a:spcPts val="0"/>
                        </a:spcAft>
                        <a:buFont typeface="Arial" pitchFamily="34" charset="0"/>
                        <a:buChar char="•"/>
                      </a:pPr>
                      <a:r>
                        <a:rPr lang="en-US" sz="1000" kern="150" baseline="0" dirty="0" smtClean="0">
                          <a:effectLst/>
                          <a:latin typeface="Cambria" pitchFamily="18" charset="0"/>
                          <a:ea typeface="Times New Roman"/>
                          <a:cs typeface="Tahoma"/>
                        </a:rPr>
                        <a:t>Ensit inception and resolution rules were handled specially; see the ensit section for more details</a:t>
                      </a:r>
                      <a:r>
                        <a:rPr lang="en-US" sz="1000" kern="150" baseline="0" dirty="0" smtClean="0">
                          <a:effectLst/>
                          <a:latin typeface="Cambria" pitchFamily="18" charset="0"/>
                          <a:ea typeface="Times New Roman"/>
                          <a:cs typeface="Tahoma"/>
                        </a:rPr>
                        <a:t>.</a:t>
                      </a: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3.0.26</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7</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7, Service Situations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3.0.22</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3</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Section 3, Political Events.</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3.0.1</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All ORG satisfaction effects are removed.</a:t>
                      </a:r>
                      <a:endParaRPr lang="en-US" sz="1000" kern="150" dirty="0">
                        <a:effectLst/>
                        <a:latin typeface="Cambria" pitchFamily="18" charset="0"/>
                        <a:ea typeface="Times New Roman"/>
                        <a:cs typeface="Tahoma"/>
                      </a:endParaRPr>
                    </a:p>
                  </a:txBody>
                  <a:tcPr marL="61786" marR="61786" marT="0" marB="0"/>
                </a:tc>
              </a:tr>
              <a:tr h="1208267">
                <a:tc>
                  <a:txBody>
                    <a:bodyPr/>
                    <a:lstStyle/>
                    <a:p>
                      <a:pPr marL="0" marR="0">
                        <a:spcBef>
                          <a:spcPts val="0"/>
                        </a:spcBef>
                        <a:spcAft>
                          <a:spcPts val="0"/>
                        </a:spcAft>
                      </a:pPr>
                      <a:r>
                        <a:rPr lang="en-US" sz="1000" kern="150">
                          <a:effectLst/>
                          <a:latin typeface="Cambria" pitchFamily="18" charset="0"/>
                        </a:rPr>
                        <a:t>2.0.5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JNEM SME meetings of Spring, 2010.  Many magnitudes and p's and q's have changed.  In addition:</a:t>
                      </a:r>
                    </a:p>
                    <a:p>
                      <a:pPr marL="0" marR="0">
                        <a:spcBef>
                          <a:spcPts val="0"/>
                        </a:spcBef>
                        <a:spcAft>
                          <a:spcPts val="0"/>
                        </a:spcAft>
                      </a:pPr>
                      <a:r>
                        <a:rPr lang="en-US" sz="1000" kern="150" dirty="0">
                          <a:effectLst/>
                          <a:latin typeface="Cambria" pitchFamily="18" charset="0"/>
                        </a:rPr>
                        <a:t> </a:t>
                      </a:r>
                    </a:p>
                    <a:p>
                      <a:pPr marL="168275" marR="0" lvl="0" indent="-168275">
                        <a:spcBef>
                          <a:spcPts val="0"/>
                        </a:spcBef>
                        <a:spcAft>
                          <a:spcPts val="0"/>
                        </a:spcAft>
                        <a:buFont typeface="Arial"/>
                        <a:buChar char="•"/>
                      </a:pPr>
                      <a:r>
                        <a:rPr lang="en-US" sz="1000" kern="150" dirty="0">
                          <a:effectLst/>
                          <a:latin typeface="Cambria" pitchFamily="18" charset="0"/>
                        </a:rPr>
                        <a:t>DMGCULT is now CULSITE</a:t>
                      </a:r>
                    </a:p>
                    <a:p>
                      <a:pPr marL="168275" marR="0" lvl="0" indent="-168275">
                        <a:spcBef>
                          <a:spcPts val="0"/>
                        </a:spcBef>
                        <a:spcAft>
                          <a:spcPts val="0"/>
                        </a:spcAft>
                        <a:buFont typeface="Arial"/>
                        <a:buChar char="•"/>
                      </a:pPr>
                      <a:r>
                        <a:rPr lang="en-US" sz="1000" kern="150" dirty="0">
                          <a:effectLst/>
                          <a:latin typeface="Cambria" pitchFamily="18" charset="0"/>
                        </a:rPr>
                        <a:t>DMGSACRED is now RELSITE</a:t>
                      </a:r>
                    </a:p>
                    <a:p>
                      <a:pPr marL="168275" marR="0" lvl="0" indent="-168275">
                        <a:spcBef>
                          <a:spcPts val="0"/>
                        </a:spcBef>
                        <a:spcAft>
                          <a:spcPts val="0"/>
                        </a:spcAft>
                        <a:buFont typeface="Arial"/>
                        <a:buChar char="•"/>
                      </a:pPr>
                      <a:r>
                        <a:rPr lang="en-US" sz="1000" kern="150" dirty="0">
                          <a:effectLst/>
                          <a:latin typeface="Cambria" pitchFamily="18" charset="0"/>
                        </a:rPr>
                        <a:t>FOODSHRT now has effect at inception</a:t>
                      </a:r>
                    </a:p>
                    <a:p>
                      <a:pPr marL="168275" marR="0" lvl="0" indent="-168275">
                        <a:spcBef>
                          <a:spcPts val="0"/>
                        </a:spcBef>
                        <a:spcAft>
                          <a:spcPts val="0"/>
                        </a:spcAft>
                        <a:buFont typeface="Arial"/>
                        <a:buChar char="•"/>
                      </a:pPr>
                      <a:r>
                        <a:rPr lang="en-US" sz="1000" kern="150" dirty="0">
                          <a:effectLst/>
                          <a:latin typeface="Cambria" pitchFamily="18" charset="0"/>
                        </a:rPr>
                        <a:t>GARBAGE spawns disease after 2 days (previously did not spawn)</a:t>
                      </a:r>
                    </a:p>
                    <a:p>
                      <a:pPr marL="168275" marR="0" lvl="0" indent="-168275">
                        <a:spcBef>
                          <a:spcPts val="0"/>
                        </a:spcBef>
                        <a:spcAft>
                          <a:spcPts val="0"/>
                        </a:spcAft>
                        <a:buFont typeface="Arial"/>
                        <a:buChar char="•"/>
                      </a:pPr>
                      <a:r>
                        <a:rPr lang="en-US" sz="1000" kern="150" dirty="0">
                          <a:effectLst/>
                          <a:latin typeface="Cambria" pitchFamily="18" charset="0"/>
                        </a:rPr>
                        <a:t>NOWATER spawns disease after 2 days (previously 1 day)</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2.0.4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the UNEMP demographic situation.</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1.0.15</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1.4</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Added description of how coverage is applied as a multiplier, including the names of the nominal coverage parameters.</a:t>
                      </a:r>
                      <a:endParaRPr lang="en-US" sz="1000" kern="150" dirty="0">
                        <a:effectLst/>
                        <a:latin typeface="Cambria" pitchFamily="18" charset="0"/>
                        <a:ea typeface="Times New Roman"/>
                        <a:cs typeface="Tahoma"/>
                      </a:endParaRPr>
                    </a:p>
                  </a:txBody>
                  <a:tcPr marL="61786" marR="61786" marT="0" marB="0"/>
                </a:tc>
              </a:tr>
              <a:tr h="1359300">
                <a:tc>
                  <a:txBody>
                    <a:bodyPr/>
                    <a:lstStyle/>
                    <a:p>
                      <a:pPr marL="0" marR="0">
                        <a:spcBef>
                          <a:spcPts val="0"/>
                        </a:spcBef>
                        <a:spcAft>
                          <a:spcPts val="0"/>
                        </a:spcAft>
                      </a:pPr>
                      <a:r>
                        <a:rPr lang="en-US" sz="1000" kern="150">
                          <a:effectLst/>
                          <a:latin typeface="Cambria" pitchFamily="18" charset="0"/>
                        </a:rPr>
                        <a:t>1.0.8</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Incorporates changes from the SME meetings of 16-18 June 2009.</a:t>
                      </a:r>
                    </a:p>
                    <a:p>
                      <a:pPr marL="0" marR="0">
                        <a:spcBef>
                          <a:spcPts val="0"/>
                        </a:spcBef>
                        <a:spcAft>
                          <a:spcPts val="0"/>
                        </a:spcAft>
                      </a:pPr>
                      <a:r>
                        <a:rPr lang="en-US" sz="1000" kern="150" dirty="0">
                          <a:effectLst/>
                          <a:latin typeface="Cambria" pitchFamily="18" charset="0"/>
                        </a:rPr>
                        <a:t> </a:t>
                      </a:r>
                    </a:p>
                    <a:p>
                      <a:pPr marL="166688" marR="0" lvl="0" indent="-166688">
                        <a:spcBef>
                          <a:spcPts val="0"/>
                        </a:spcBef>
                        <a:spcAft>
                          <a:spcPts val="0"/>
                        </a:spcAft>
                        <a:buFont typeface="Arial"/>
                        <a:buChar char="•"/>
                      </a:pPr>
                      <a:r>
                        <a:rPr lang="en-US" sz="1000" kern="150" dirty="0">
                          <a:effectLst/>
                          <a:latin typeface="Cambria" pitchFamily="18" charset="0"/>
                        </a:rPr>
                        <a:t>Deleted BIO and CHEM</a:t>
                      </a:r>
                    </a:p>
                    <a:p>
                      <a:pPr marL="166688" marR="0" lvl="0" indent="-166688">
                        <a:spcBef>
                          <a:spcPts val="0"/>
                        </a:spcBef>
                        <a:spcAft>
                          <a:spcPts val="0"/>
                        </a:spcAft>
                        <a:buFont typeface="Arial"/>
                        <a:buChar char="•"/>
                      </a:pPr>
                      <a:r>
                        <a:rPr lang="en-US" sz="1000" kern="150" dirty="0">
                          <a:effectLst/>
                          <a:latin typeface="Cambria" pitchFamily="18" charset="0"/>
                        </a:rPr>
                        <a:t>Replaced MOSQUE with DMGSACRED</a:t>
                      </a:r>
                    </a:p>
                    <a:p>
                      <a:pPr marL="166688" marR="0" lvl="0" indent="-166688">
                        <a:spcBef>
                          <a:spcPts val="0"/>
                        </a:spcBef>
                        <a:spcAft>
                          <a:spcPts val="0"/>
                        </a:spcAft>
                        <a:buFont typeface="Arial"/>
                        <a:buChar char="•"/>
                      </a:pPr>
                      <a:r>
                        <a:rPr lang="en-US" sz="1000" kern="150" dirty="0">
                          <a:effectLst/>
                          <a:latin typeface="Cambria" pitchFamily="18" charset="0"/>
                        </a:rPr>
                        <a:t>Added DMGCULT</a:t>
                      </a:r>
                    </a:p>
                    <a:p>
                      <a:pPr marL="166688" marR="0" lvl="0" indent="-166688">
                        <a:spcBef>
                          <a:spcPts val="0"/>
                        </a:spcBef>
                        <a:spcAft>
                          <a:spcPts val="0"/>
                        </a:spcAft>
                        <a:buFont typeface="Arial"/>
                        <a:buChar char="•"/>
                      </a:pPr>
                      <a:r>
                        <a:rPr lang="en-US" sz="1000" kern="150" dirty="0">
                          <a:effectLst/>
                          <a:latin typeface="Cambria" pitchFamily="18" charset="0"/>
                        </a:rPr>
                        <a:t>Added MINEFIELD</a:t>
                      </a:r>
                    </a:p>
                    <a:p>
                      <a:pPr marL="166688" marR="0" lvl="0" indent="-166688">
                        <a:spcBef>
                          <a:spcPts val="0"/>
                        </a:spcBef>
                        <a:spcAft>
                          <a:spcPts val="0"/>
                        </a:spcAft>
                        <a:buFont typeface="Arial"/>
                        <a:buChar char="•"/>
                      </a:pPr>
                      <a:r>
                        <a:rPr lang="en-US" sz="1000" kern="150" dirty="0">
                          <a:effectLst/>
                          <a:latin typeface="Cambria" pitchFamily="18" charset="0"/>
                        </a:rPr>
                        <a:t>Updated all spawn times</a:t>
                      </a:r>
                    </a:p>
                    <a:p>
                      <a:pPr marL="166688" marR="0" lvl="0" indent="-166688">
                        <a:spcBef>
                          <a:spcPts val="0"/>
                        </a:spcBef>
                        <a:spcAft>
                          <a:spcPts val="0"/>
                        </a:spcAft>
                        <a:buFont typeface="Arial"/>
                        <a:buChar char="•"/>
                      </a:pPr>
                      <a:r>
                        <a:rPr lang="en-US" sz="1000" kern="150" dirty="0">
                          <a:effectLst/>
                          <a:latin typeface="Cambria" pitchFamily="18" charset="0"/>
                        </a:rPr>
                        <a:t>Added auto-resolution times</a:t>
                      </a:r>
                    </a:p>
                    <a:p>
                      <a:pPr marL="166688" marR="0" lvl="0" indent="-166688">
                        <a:spcBef>
                          <a:spcPts val="0"/>
                        </a:spcBef>
                        <a:spcAft>
                          <a:spcPts val="0"/>
                        </a:spcAft>
                        <a:buFont typeface="Arial"/>
                        <a:buChar char="•"/>
                      </a:pPr>
                      <a:r>
                        <a:rPr lang="en-US" sz="1000" kern="150" dirty="0">
                          <a:effectLst/>
                          <a:latin typeface="Cambria" pitchFamily="18" charset="0"/>
                        </a:rPr>
                        <a:t>Added DISPLACED</a:t>
                      </a:r>
                      <a:endParaRPr lang="en-US" sz="1000" kern="150" dirty="0">
                        <a:effectLst/>
                        <a:latin typeface="Cambria" pitchFamily="18" charset="0"/>
                        <a:ea typeface="OpenSymbol"/>
                        <a:cs typeface="OpenSymbol"/>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1.0.7</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Initial version; modified from the </a:t>
                      </a:r>
                      <a:r>
                        <a:rPr lang="en-US" sz="1000" kern="150" dirty="0" smtClean="0">
                          <a:effectLst/>
                          <a:latin typeface="Cambria" pitchFamily="18" charset="0"/>
                        </a:rPr>
                        <a:t>JNEM</a:t>
                      </a:r>
                      <a:r>
                        <a:rPr lang="en-US" sz="1000" kern="150" baseline="0" dirty="0" smtClean="0">
                          <a:effectLst/>
                          <a:latin typeface="Cambria" pitchFamily="18" charset="0"/>
                        </a:rPr>
                        <a:t> </a:t>
                      </a:r>
                      <a:r>
                        <a:rPr lang="en-US" sz="1000" kern="150" dirty="0" smtClean="0">
                          <a:effectLst/>
                          <a:latin typeface="Cambria" pitchFamily="18" charset="0"/>
                        </a:rPr>
                        <a:t>4.0 </a:t>
                      </a:r>
                      <a:r>
                        <a:rPr lang="en-US" sz="1000" kern="150" dirty="0">
                          <a:effectLst/>
                          <a:latin typeface="Cambria" pitchFamily="18" charset="0"/>
                        </a:rPr>
                        <a:t>rules document.</a:t>
                      </a:r>
                      <a:endParaRPr lang="en-US" sz="1000" kern="150" dirty="0">
                        <a:effectLst/>
                        <a:latin typeface="Cambria" pitchFamily="18" charset="0"/>
                        <a:ea typeface="Times New Roman"/>
                        <a:cs typeface="Tahoma"/>
                      </a:endParaRPr>
                    </a:p>
                  </a:txBody>
                  <a:tcPr marL="61786" marR="61786" marT="0" marB="0"/>
                </a:tc>
              </a:tr>
            </a:tbl>
          </a:graphicData>
        </a:graphic>
      </p:graphicFrame>
      <p:sp>
        <p:nvSpPr>
          <p:cNvPr id="4" name="Date Placeholder 3"/>
          <p:cNvSpPr>
            <a:spLocks noGrp="1"/>
          </p:cNvSpPr>
          <p:nvPr>
            <p:ph type="dt" sz="half" idx="10"/>
          </p:nvPr>
        </p:nvSpPr>
        <p:spPr/>
        <p:txBody>
          <a:bodyPr/>
          <a:lstStyle/>
          <a:p>
            <a:fld id="{E08763AF-5F5D-4426-B3D4-73482E457836}" type="datetime1">
              <a:rPr lang="en-US" smtClean="0"/>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a:t>
            </a:fld>
            <a:endParaRPr lang="en-US" dirty="0"/>
          </a:p>
        </p:txBody>
      </p:sp>
    </p:spTree>
    <p:extLst>
      <p:ext uri="{BB962C8B-B14F-4D97-AF65-F5344CB8AC3E}">
        <p14:creationId xmlns:p14="http://schemas.microsoft.com/office/powerpoint/2010/main" val="18910497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  Civilian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Civilian activities are assigned by the SYSTEM agent using the DISPLACE tactic.  At present, civilian activities are used to model displacement of the civilian population from their homes, rather than more usual daily activities.  Civilian activities differ from force and organization activities as follows:</a:t>
            </a:r>
          </a:p>
          <a:p>
            <a:pPr marL="0" indent="0">
              <a:buNone/>
            </a:pPr>
            <a:endParaRPr lang="en-US" dirty="0"/>
          </a:p>
          <a:p>
            <a:r>
              <a:rPr lang="en-US" dirty="0" smtClean="0"/>
              <a:t>There is no security requirement.</a:t>
            </a:r>
          </a:p>
          <a:p>
            <a:r>
              <a:rPr lang="en-US" dirty="0" smtClean="0"/>
              <a:t>There are no shifts; displaced persons are always displaced 24-hours a day.</a:t>
            </a:r>
          </a:p>
          <a:p>
            <a:pPr marL="0" indent="0">
              <a:buNone/>
            </a:pPr>
            <a:endParaRPr lang="en-US" dirty="0"/>
          </a:p>
          <a:p>
            <a:pPr marL="0" indent="0">
              <a:buNone/>
            </a:pPr>
            <a:r>
              <a:rPr lang="en-US" dirty="0" smtClean="0"/>
              <a:t>Civilians can be displaced in two ways: they can mingle with the rest of the population in their new locale (the DISPLACED activity), or they can reside in camps (the IN_CAMPS activity).  In the latter case there are no attitude effects on the other residents of the neighborhood, and hence no rule set.</a:t>
            </a:r>
          </a:p>
          <a:p>
            <a:pPr marL="0" indent="0">
              <a:buNone/>
            </a:pPr>
            <a:endParaRPr lang="en-US" dirty="0"/>
          </a:p>
          <a:p>
            <a:pPr marL="0" indent="0">
              <a:buNone/>
            </a:pPr>
            <a:r>
              <a:rPr lang="en-US" dirty="0"/>
              <a:t>The </a:t>
            </a:r>
            <a:r>
              <a:rPr lang="en-US" dirty="0" smtClean="0"/>
              <a:t>civilian </a:t>
            </a:r>
            <a:r>
              <a:rPr lang="en-US" dirty="0"/>
              <a:t>activity model is governed by the </a:t>
            </a:r>
            <a:r>
              <a:rPr lang="en-US" b="1" dirty="0" smtClean="0">
                <a:cs typeface="Courier New" pitchFamily="49" charset="0"/>
              </a:rPr>
              <a:t>activity.CIV.*</a:t>
            </a:r>
            <a:r>
              <a:rPr lang="en-US" b="1" dirty="0" smtClean="0"/>
              <a:t> </a:t>
            </a:r>
            <a:r>
              <a:rPr lang="en-US" dirty="0"/>
              <a:t>model parameters.  See the model parameter documentation in Athena’s help </a:t>
            </a:r>
            <a:r>
              <a:rPr lang="en-US" dirty="0" smtClean="0"/>
              <a:t>browser for more information.</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40</a:t>
            </a:fld>
            <a:endParaRPr lang="en-US" dirty="0"/>
          </a:p>
        </p:txBody>
      </p:sp>
    </p:spTree>
    <p:extLst>
      <p:ext uri="{BB962C8B-B14F-4D97-AF65-F5344CB8AC3E}">
        <p14:creationId xmlns:p14="http://schemas.microsoft.com/office/powerpoint/2010/main" val="8530264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Civilian Activity 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41</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10453052"/>
              </p:ext>
            </p:extLst>
          </p:nvPr>
        </p:nvGraphicFramePr>
        <p:xfrm>
          <a:off x="457200" y="533400"/>
          <a:ext cx="8229600" cy="609600"/>
        </p:xfrm>
        <a:graphic>
          <a:graphicData uri="http://schemas.openxmlformats.org/drawingml/2006/table">
            <a:tbl>
              <a:tblPr>
                <a:tableStyleId>{5940675A-B579-460E-94D1-54222C63F5DA}</a:tableStyleId>
              </a:tblPr>
              <a:tblGrid>
                <a:gridCol w="1029773"/>
                <a:gridCol w="1810684"/>
                <a:gridCol w="789492"/>
                <a:gridCol w="1209983"/>
                <a:gridCol w="2050964"/>
                <a:gridCol w="1338704"/>
              </a:tblGrid>
              <a:tr h="152400">
                <a:tc gridSpan="6">
                  <a:txBody>
                    <a:bodyPr/>
                    <a:lstStyle/>
                    <a:p>
                      <a:pPr marL="0" marR="0">
                        <a:spcBef>
                          <a:spcPts val="0"/>
                        </a:spcBef>
                        <a:spcAft>
                          <a:spcPts val="0"/>
                        </a:spcAft>
                      </a:pPr>
                      <a:r>
                        <a:rPr lang="en-US" sz="1000" b="1" kern="150" dirty="0" smtClean="0">
                          <a:effectLst/>
                          <a:latin typeface="Cambria" pitchFamily="18" charset="0"/>
                        </a:rPr>
                        <a:t>Activity Parameters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hMerge="1">
                  <a:txBody>
                    <a:bodyPr/>
                    <a:lstStyle/>
                    <a:p>
                      <a:pPr marL="0" marR="0">
                        <a:spcBef>
                          <a:spcPts val="0"/>
                        </a:spcBef>
                        <a:spcAft>
                          <a:spcPts val="0"/>
                        </a:spcAft>
                      </a:pPr>
                      <a:endParaRPr lang="en-US" sz="1100" kern="150" dirty="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tabLst>
                          <a:tab pos="128270" algn="l"/>
                          <a:tab pos="474980" algn="ctr"/>
                        </a:tabLs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786" marR="61786"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786" marR="61786" marT="0" marB="0"/>
                </a:tc>
              </a:tr>
              <a:tr h="302067">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Abstract Activity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tabLst>
                          <a:tab pos="128270" algn="l"/>
                          <a:tab pos="474980" algn="ctr"/>
                        </a:tabLst>
                      </a:pPr>
                      <a:r>
                        <a:rPr lang="en-US" sz="1000" b="1" kern="150" dirty="0">
                          <a:effectLst/>
                          <a:latin typeface="Cambria" pitchFamily="18" charset="0"/>
                        </a:rPr>
                        <a:t>2/3rds</a:t>
                      </a:r>
                    </a:p>
                    <a:p>
                      <a:pPr marL="0" marR="0" algn="ctr">
                        <a:spcBef>
                          <a:spcPts val="0"/>
                        </a:spcBef>
                        <a:spcAft>
                          <a:spcPts val="0"/>
                        </a:spcAft>
                        <a:tabLst>
                          <a:tab pos="128270" algn="l"/>
                          <a:tab pos="474980" algn="ctr"/>
                        </a:tabLst>
                      </a:pPr>
                      <a:r>
                        <a:rPr lang="en-US" sz="1000" b="1" kern="150" dirty="0">
                          <a:effectLst/>
                          <a:latin typeface="Cambria" pitchFamily="18" charset="0"/>
                        </a:rPr>
                        <a:t>Coverage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Shifts</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Minimum Security</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 </a:t>
                      </a:r>
                    </a:p>
                    <a:p>
                      <a:pPr marL="0" marR="0" algn="l">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chemeClr val="accent5">
                        <a:lumMod val="60000"/>
                        <a:lumOff val="40000"/>
                      </a:schemeClr>
                    </a:solidFill>
                  </a:tcPr>
                </a:tc>
              </a:tr>
              <a:tr h="151033">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None</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786" marR="61786"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95244495"/>
              </p:ext>
            </p:extLst>
          </p:nvPr>
        </p:nvGraphicFramePr>
        <p:xfrm>
          <a:off x="457200" y="1447800"/>
          <a:ext cx="8229600" cy="503238"/>
        </p:xfrm>
        <a:graphic>
          <a:graphicData uri="http://schemas.openxmlformats.org/drawingml/2006/table">
            <a:tbl>
              <a:tblPr>
                <a:tableStyleId>{5940675A-B579-460E-94D1-54222C63F5DA}</a:tableStyleId>
              </a:tblPr>
              <a:tblGrid>
                <a:gridCol w="914400"/>
                <a:gridCol w="457200"/>
                <a:gridCol w="457200"/>
                <a:gridCol w="1600200"/>
                <a:gridCol w="1600200"/>
                <a:gridCol w="1600200"/>
                <a:gridCol w="1600200"/>
              </a:tblGrid>
              <a:tr h="175419">
                <a:tc gridSpan="7">
                  <a:txBody>
                    <a:bodyPr/>
                    <a:lstStyle/>
                    <a:p>
                      <a:pPr marL="0" marR="0">
                        <a:spcBef>
                          <a:spcPts val="0"/>
                        </a:spcBef>
                        <a:spcAft>
                          <a:spcPts val="0"/>
                        </a:spcAft>
                      </a:pPr>
                      <a:r>
                        <a:rPr lang="en-US" sz="1000" b="1" kern="150" dirty="0" smtClean="0">
                          <a:effectLst/>
                          <a:latin typeface="Cambria" pitchFamily="18" charset="0"/>
                          <a:ea typeface="Times New Roman"/>
                          <a:cs typeface="Tahoma"/>
                        </a:rPr>
                        <a:t>Attitude Effects</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a:effectLst/>
                        <a:latin typeface="Times New Roman"/>
                        <a:ea typeface="Times New Roman"/>
                        <a:cs typeface="Tahoma"/>
                      </a:endParaRPr>
                    </a:p>
                  </a:txBody>
                  <a:tcPr marL="61851" marR="61851" marT="0" marB="0"/>
                </a:tc>
                <a:tc hMerge="1">
                  <a:txBody>
                    <a:bodyPr/>
                    <a:lstStyle/>
                    <a:p>
                      <a:pPr marL="0" marR="0" algn="ctr">
                        <a:spcBef>
                          <a:spcPts val="0"/>
                        </a:spcBef>
                        <a:spcAft>
                          <a:spcPts val="0"/>
                        </a:spcAft>
                      </a:pPr>
                      <a:endParaRPr lang="en-US" sz="1100" kern="150" dirty="0">
                        <a:effectLst/>
                        <a:latin typeface="Times New Roman"/>
                        <a:ea typeface="Times New Roman"/>
                        <a:cs typeface="Tahoma"/>
                      </a:endParaRPr>
                    </a:p>
                  </a:txBody>
                  <a:tcPr marL="61851" marR="61851" marT="0" marB="0"/>
                </a:tc>
              </a:tr>
              <a:tr h="175419">
                <a:tc>
                  <a:txBody>
                    <a:bodyPr/>
                    <a:lstStyle/>
                    <a:p>
                      <a:pPr marL="0" marR="0">
                        <a:spcBef>
                          <a:spcPts val="0"/>
                        </a:spcBef>
                        <a:spcAft>
                          <a:spcPts val="0"/>
                        </a:spcAft>
                      </a:pPr>
                      <a:r>
                        <a:rPr lang="en-US" sz="1000" b="1" kern="150" dirty="0" smtClean="0">
                          <a:effectLst/>
                          <a:latin typeface="Cambria" pitchFamily="18" charset="0"/>
                        </a:rPr>
                        <a:t>Rule </a:t>
                      </a:r>
                      <a:r>
                        <a:rPr lang="en-US" sz="1000" b="1" kern="150" dirty="0">
                          <a:effectLst/>
                          <a:latin typeface="Cambria" pitchFamily="18" charset="0"/>
                        </a:rPr>
                        <a:t>Set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r>
              <a:tr h="151191">
                <a:tc>
                  <a:txBody>
                    <a:bodyPr/>
                    <a:lstStyle/>
                    <a:p>
                      <a:pPr marL="0" marR="0">
                        <a:spcBef>
                          <a:spcPts val="0"/>
                        </a:spcBef>
                        <a:spcAft>
                          <a:spcPts val="0"/>
                        </a:spcAft>
                      </a:pPr>
                      <a:r>
                        <a:rPr lang="en-US" sz="1000" kern="150" dirty="0">
                          <a:effectLst/>
                          <a:latin typeface="Cambria" pitchFamily="18" charset="0"/>
                        </a:rPr>
                        <a:t>DISPLACED</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ea typeface="+mn-ea"/>
                          <a:cs typeface="+mn-cs"/>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smtClean="0">
                          <a:effectLst/>
                          <a:latin typeface="Cambria" pitchFamily="18" charset="0"/>
                        </a:rPr>
                        <a:t>0.0</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enmore</a:t>
                      </a:r>
                      <a:r>
                        <a:rPr lang="en-US" sz="1000" kern="150" dirty="0" smtClean="0">
                          <a:effectLst/>
                          <a:latin typeface="Cambria" pitchFamily="18" charset="0"/>
                        </a:rPr>
                        <a:t> × L–</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 </a:t>
                      </a:r>
                      <a:r>
                        <a:rPr lang="en-US" sz="1000" b="1" kern="150" dirty="0" err="1" smtClean="0">
                          <a:effectLst/>
                          <a:latin typeface="Cambria" pitchFamily="18" charset="0"/>
                        </a:rPr>
                        <a:t>enquad</a:t>
                      </a:r>
                      <a:r>
                        <a:rPr lang="en-US" sz="1000" kern="150" dirty="0" smtClean="0">
                          <a:effectLst/>
                          <a:latin typeface="Cambria" pitchFamily="18" charset="0"/>
                        </a:rPr>
                        <a:t> × S–</a:t>
                      </a:r>
                      <a:endParaRPr lang="en-US" sz="10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 </a:t>
                      </a:r>
                      <a:r>
                        <a:rPr lang="en-US" sz="1000" kern="150" dirty="0" smtClean="0">
                          <a:effectLst/>
                          <a:latin typeface="Cambria" pitchFamily="18" charset="0"/>
                        </a:rPr>
                        <a:t>M–</a:t>
                      </a:r>
                      <a:endParaRPr lang="en-US" sz="1000" kern="150" dirty="0">
                        <a:effectLst/>
                        <a:latin typeface="Cambria" pitchFamily="18" charset="0"/>
                        <a:ea typeface="Times New Roman"/>
                        <a:cs typeface="Tahoma"/>
                      </a:endParaRPr>
                    </a:p>
                  </a:txBody>
                  <a:tcPr marL="61851" marR="61851" marT="0" marB="0"/>
                </a:tc>
              </a:tr>
            </a:tbl>
          </a:graphicData>
        </a:graphic>
      </p:graphicFrame>
    </p:spTree>
    <p:extLst>
      <p:ext uri="{BB962C8B-B14F-4D97-AF65-F5344CB8AC3E}">
        <p14:creationId xmlns:p14="http://schemas.microsoft.com/office/powerpoint/2010/main" val="11377630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DISPLACED: Displaced Persons/Refugees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78277870"/>
              </p:ext>
            </p:extLst>
          </p:nvPr>
        </p:nvGraphicFramePr>
        <p:xfrm>
          <a:off x="457200" y="533400"/>
          <a:ext cx="8229600" cy="1722120"/>
        </p:xfrm>
        <a:graphic>
          <a:graphicData uri="http://schemas.openxmlformats.org/drawingml/2006/table">
            <a:tbl>
              <a:tblPr>
                <a:tableStyleId>{5940675A-B579-460E-94D1-54222C63F5DA}</a:tableStyleId>
              </a:tblPr>
              <a:tblGrid>
                <a:gridCol w="3200400"/>
                <a:gridCol w="152400"/>
                <a:gridCol w="381000"/>
                <a:gridCol w="304800"/>
                <a:gridCol w="762000"/>
                <a:gridCol w="304800"/>
                <a:gridCol w="1143000"/>
                <a:gridCol w="1143000"/>
                <a:gridCol w="838200"/>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Civilian Activity Situation:</a:t>
                      </a:r>
                      <a:r>
                        <a:rPr lang="en-US" sz="1100" kern="150" dirty="0" smtClean="0">
                          <a:solidFill>
                            <a:schemeClr val="tx1"/>
                          </a:solidFill>
                          <a:effectLst/>
                          <a:latin typeface="Cambria" pitchFamily="18" charset="0"/>
                        </a:rPr>
                        <a:t> Displaced persons/refugees</a:t>
                      </a:r>
                      <a:r>
                        <a:rPr lang="en-US" sz="1100" kern="150" baseline="0" dirty="0" smtClean="0">
                          <a:solidFill>
                            <a:schemeClr val="tx1"/>
                          </a:solidFill>
                          <a:effectLst/>
                          <a:latin typeface="Cambria" pitchFamily="18" charset="0"/>
                        </a:rPr>
                        <a:t> are present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a:txBody>
                    <a:bodyPr/>
                    <a:lstStyle/>
                    <a:p>
                      <a:pPr>
                        <a:tabLst>
                          <a:tab pos="1258888" algn="l"/>
                        </a:tabLst>
                      </a:pPr>
                      <a:r>
                        <a:rPr lang="en-US" sz="1100" dirty="0" smtClean="0">
                          <a:latin typeface="Cambria" pitchFamily="18" charset="0"/>
                        </a:rPr>
                        <a:t>Abstract Activity:	DISPLACED</a:t>
                      </a:r>
                    </a:p>
                    <a:p>
                      <a:pPr>
                        <a:tabLst>
                          <a:tab pos="1258888" algn="l"/>
                        </a:tabLst>
                      </a:pPr>
                      <a:r>
                        <a:rPr lang="en-US" sz="1100" dirty="0" smtClean="0">
                          <a:latin typeface="Cambria" pitchFamily="18" charset="0"/>
                        </a:rPr>
                        <a:t>Min.</a:t>
                      </a:r>
                      <a:r>
                        <a:rPr lang="en-US" sz="1100" baseline="0" dirty="0" smtClean="0">
                          <a:latin typeface="Cambria" pitchFamily="18" charset="0"/>
                        </a:rPr>
                        <a:t> Security:	None</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gridSpan="4">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DISPLACED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0" kern="150" baseline="0" dirty="0" smtClean="0">
                          <a:effectLst/>
                          <a:latin typeface="Cambria" pitchFamily="18" charset="0"/>
                        </a:rPr>
                        <a:t> 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Displaced persons living</a:t>
                      </a:r>
                      <a:r>
                        <a:rPr lang="en-US" sz="1100" b="1" kern="150" baseline="0" dirty="0" smtClean="0">
                          <a:effectLst/>
                          <a:latin typeface="Cambria" pitchFamily="18" charset="0"/>
                        </a:rPr>
                        <a:t> in neighborhood</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r>
                        <a:rPr lang="en-US" sz="1100" kern="150" dirty="0" smtClean="0">
                          <a:effectLst/>
                          <a:latin typeface="Cambria"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M–</a:t>
                      </a:r>
                    </a:p>
                  </a:txBody>
                  <a:tcPr marL="61851" marR="61851" marT="0" marB="0"/>
                </a:tc>
              </a:tr>
            </a:tbl>
          </a:graphicData>
        </a:graphic>
      </p:graphicFrame>
      <p:sp>
        <p:nvSpPr>
          <p:cNvPr id="10" name="TextBox 9"/>
          <p:cNvSpPr txBox="1"/>
          <p:nvPr/>
        </p:nvSpPr>
        <p:spPr>
          <a:xfrm>
            <a:off x="443179" y="2667000"/>
            <a:ext cx="8305800" cy="430887"/>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Legally, a refugee is a person displaced to another country who has been granted refugee status by that country.  Hence, we use the more general term “displaced persons”.</a:t>
            </a:r>
            <a:endParaRPr lang="en-US" sz="1100" b="1" dirty="0">
              <a:latin typeface="Cambria" pitchFamily="18" charset="0"/>
            </a:endParaRPr>
          </a:p>
        </p:txBody>
      </p:sp>
    </p:spTree>
    <p:extLst>
      <p:ext uri="{BB962C8B-B14F-4D97-AF65-F5344CB8AC3E}">
        <p14:creationId xmlns:p14="http://schemas.microsoft.com/office/powerpoint/2010/main" val="20590925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5.2  Force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 force group by the group’s owning actor using the ASSIGN tactic.  Each activity (except PRESENCE) has its own security requirement.</a:t>
            </a:r>
          </a:p>
          <a:p>
            <a:pPr marL="0" indent="0">
              <a:buNone/>
            </a:pPr>
            <a:endParaRPr lang="en-US" dirty="0"/>
          </a:p>
          <a:p>
            <a:pPr marL="0" indent="0">
              <a:buNone/>
            </a:pPr>
            <a:r>
              <a:rPr lang="en-US" dirty="0" smtClean="0"/>
              <a:t>The force activity model is governed by the </a:t>
            </a:r>
            <a:r>
              <a:rPr lang="en-US" b="1" dirty="0" smtClean="0">
                <a:cs typeface="Courier New" pitchFamily="49" charset="0"/>
              </a:rPr>
              <a:t>activity.FRC.*</a:t>
            </a:r>
            <a:r>
              <a:rPr lang="en-US" b="1" dirty="0" smtClean="0"/>
              <a:t> </a:t>
            </a:r>
            <a:r>
              <a:rPr lang="en-US" dirty="0" smtClean="0"/>
              <a:t>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43</a:t>
            </a:fld>
            <a:endParaRPr lang="en-US" dirty="0"/>
          </a:p>
        </p:txBody>
      </p:sp>
    </p:spTree>
    <p:extLst>
      <p:ext uri="{BB962C8B-B14F-4D97-AF65-F5344CB8AC3E}">
        <p14:creationId xmlns:p14="http://schemas.microsoft.com/office/powerpoint/2010/main" val="1748393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44</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28369990"/>
              </p:ext>
            </p:extLst>
          </p:nvPr>
        </p:nvGraphicFramePr>
        <p:xfrm>
          <a:off x="457200" y="533400"/>
          <a:ext cx="8229599" cy="2743200"/>
        </p:xfrm>
        <a:graphic>
          <a:graphicData uri="http://schemas.openxmlformats.org/drawingml/2006/table">
            <a:tbl>
              <a:tblPr>
                <a:tableStyleId>{5940675A-B579-460E-94D1-54222C63F5DA}</a:tableStyleId>
              </a:tblPr>
              <a:tblGrid>
                <a:gridCol w="926795"/>
                <a:gridCol w="1913661"/>
                <a:gridCol w="1278634"/>
                <a:gridCol w="1218564"/>
                <a:gridCol w="1270053"/>
                <a:gridCol w="1621892"/>
              </a:tblGrid>
              <a:tr h="1524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a:effectLst/>
                          <a:latin typeface="Cambria" pitchFamily="18" charset="0"/>
                        </a:rPr>
                        <a:t>Activity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Minimum Security</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 Coverage</a:t>
                      </a:r>
                      <a:endParaRPr lang="en-US" sz="10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CHECKPOINT</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CHKPOINT</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CMO_CONSTRUCTION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CMO_DEVELOPMENT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CMODEV</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CMO_EDUCATION</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CMO_INFRASTRUCTURE</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CMO_LAW_ENFORCEMENT</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CMOLAW</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CMOOTHER</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12/1000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CRIMINAL_ACTIVITIES</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CRIMINAL</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25/1000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GUARD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PATROL</a:t>
                      </a:r>
                      <a:endParaRPr lang="en-US" sz="1000" kern="150" dirty="0">
                        <a:effectLst/>
                        <a:latin typeface="Cambria" pitchFamily="18" charset="0"/>
                        <a:ea typeface="Times New Roman"/>
                        <a:cs typeface="Tahoma"/>
                      </a:endParaRPr>
                    </a:p>
                  </a:txBody>
                  <a:tcPr marL="61786" marR="61786" marT="0" marB="0"/>
                </a:tc>
              </a:tr>
              <a:tr h="151033">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Mere Presence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smtClean="0">
                          <a:effectLst/>
                          <a:latin typeface="Cambria" pitchFamily="18" charset="0"/>
                        </a:rPr>
                        <a:t>n/a</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25/1000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PRESENCE</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151033">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Low</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1/50000</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PSYOP</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29414122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Force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45</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47130104"/>
              </p:ext>
            </p:extLst>
          </p:nvPr>
        </p:nvGraphicFramePr>
        <p:xfrm>
          <a:off x="457200" y="533400"/>
          <a:ext cx="8229600" cy="4546514"/>
        </p:xfrm>
        <a:graphic>
          <a:graphicData uri="http://schemas.openxmlformats.org/drawingml/2006/table">
            <a:tbl>
              <a:tblPr>
                <a:tableStyleId>{5940675A-B579-460E-94D1-54222C63F5DA}</a:tableStyleId>
              </a:tblPr>
              <a:tblGrid>
                <a:gridCol w="822960"/>
                <a:gridCol w="396240"/>
                <a:gridCol w="381000"/>
                <a:gridCol w="533400"/>
                <a:gridCol w="1066800"/>
                <a:gridCol w="1066800"/>
                <a:gridCol w="1066800"/>
                <a:gridCol w="1143000"/>
                <a:gridCol w="1066800"/>
                <a:gridCol w="685800"/>
              </a:tblGrid>
              <a:tr h="228600">
                <a:tc>
                  <a:txBody>
                    <a:bodyPr/>
                    <a:lstStyle/>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 </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QOL</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Coop</a:t>
                      </a:r>
                      <a:endParaRPr lang="en-US" sz="1000" b="1" kern="150">
                        <a:effectLst/>
                        <a:latin typeface="Cambria" pitchFamily="18" charset="0"/>
                        <a:ea typeface="Times New Roman"/>
                        <a:cs typeface="Tahoma"/>
                      </a:endParaRPr>
                    </a:p>
                  </a:txBody>
                  <a:tcPr marL="52901" marR="52901" marT="0" marB="0">
                    <a:solidFill>
                      <a:srgbClr val="00B0F0"/>
                    </a:solidFill>
                  </a:tcPr>
                </a:tc>
                <a:tc>
                  <a:txBody>
                    <a:bodyPr/>
                    <a:lstStyle/>
                    <a:p>
                      <a:pPr marL="0" marR="0">
                        <a:spcBef>
                          <a:spcPts val="0"/>
                        </a:spcBef>
                        <a:spcAft>
                          <a:spcPts val="0"/>
                        </a:spcAft>
                      </a:pPr>
                      <a:r>
                        <a:rPr lang="en-US" sz="1000" b="1" kern="150" dirty="0">
                          <a:effectLst/>
                          <a:latin typeface="Cambria" pitchFamily="18" charset="0"/>
                        </a:rPr>
                        <a:t>Note</a:t>
                      </a:r>
                      <a:endParaRPr lang="en-US" sz="1000" b="1" kern="150" dirty="0">
                        <a:effectLst/>
                        <a:latin typeface="Cambria" pitchFamily="18" charset="0"/>
                        <a:ea typeface="Times New Roman"/>
                        <a:cs typeface="Tahoma"/>
                      </a:endParaRPr>
                    </a:p>
                  </a:txBody>
                  <a:tcPr marL="52901" marR="52901" marT="0" marB="0">
                    <a:solidFill>
                      <a:srgbClr val="00B0F0"/>
                    </a:solidFill>
                  </a:tcPr>
                </a:tc>
              </a:tr>
              <a:tr h="129313">
                <a:tc rowSpan="2">
                  <a:txBody>
                    <a:bodyPr/>
                    <a:lstStyle/>
                    <a:p>
                      <a:pPr marL="0" marR="0">
                        <a:spcBef>
                          <a:spcPts val="0"/>
                        </a:spcBef>
                        <a:spcAft>
                          <a:spcPts val="0"/>
                        </a:spcAft>
                      </a:pPr>
                      <a:r>
                        <a:rPr lang="en-US" sz="1000" kern="150" dirty="0">
                          <a:effectLst/>
                          <a:latin typeface="Cambria" pitchFamily="18" charset="0"/>
                        </a:rPr>
                        <a:t>CHKPOINT</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a:effectLst/>
                          <a:latin typeface="Cambria" pitchFamily="18" charset="0"/>
                        </a:rPr>
                        <a:t>cov</a:t>
                      </a: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XXXS+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dirty="0">
                          <a:effectLst/>
                          <a:latin typeface="Cambria" pitchFamily="18" charset="0"/>
                        </a:rPr>
                        <a:t>CMOCONST</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dirty="0">
                          <a:effectLst/>
                          <a:latin typeface="Cambria" pitchFamily="18" charset="0"/>
                        </a:rPr>
                        <a:t>CMODEV</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smtClean="0">
                          <a:effectLst/>
                          <a:latin typeface="Cambria" pitchFamily="18" charset="0"/>
                        </a:rPr>
                        <a:t>quad</a:t>
                      </a:r>
                      <a:r>
                        <a:rPr lang="en-US" sz="1000" kern="150" dirty="0" smtClean="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CMOEDU</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CMOEMP</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0.50</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CMOIND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CMOINF</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M+</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CMOLAW</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CMOMED</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CMOOTHER</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COERCION</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XXL–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XXXL+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CRIMINAL</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enquad</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CURFEW</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Friends</a:t>
                      </a:r>
                      <a:endParaRPr lang="en-US" sz="1000" kern="15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M+ </a:t>
                      </a:r>
                      <a:endParaRPr lang="en-US" sz="1000" kern="150" dirty="0">
                        <a:effectLst/>
                        <a:latin typeface="Cambria" pitchFamily="18" charset="0"/>
                        <a:ea typeface="Times New Roman"/>
                        <a:cs typeface="Tahoma"/>
                      </a:endParaRPr>
                    </a:p>
                  </a:txBody>
                  <a:tcPr marL="52901" marR="52901" marT="0" marB="0"/>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000" kern="150">
                          <a:effectLst/>
                          <a:latin typeface="Cambria" pitchFamily="18" charset="0"/>
                        </a:rPr>
                        <a:t>Enemies</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GUARD</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PATROL</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0.50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err="1">
                          <a:effectLst/>
                          <a:latin typeface="Cambria" pitchFamily="18" charset="0"/>
                        </a:rPr>
                        <a:t>enmore</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tc>
              </a:tr>
              <a:tr h="228600">
                <a:tc>
                  <a:txBody>
                    <a:bodyPr/>
                    <a:lstStyle/>
                    <a:p>
                      <a:pPr marL="0" marR="0">
                        <a:spcBef>
                          <a:spcPts val="0"/>
                        </a:spcBef>
                        <a:spcAft>
                          <a:spcPts val="0"/>
                        </a:spcAft>
                      </a:pPr>
                      <a:r>
                        <a:rPr lang="en-US" sz="1000" kern="150">
                          <a:effectLst/>
                          <a:latin typeface="Cambria" pitchFamily="18" charset="0"/>
                        </a:rPr>
                        <a:t>PRESENCE</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 </a:t>
                      </a:r>
                      <a:endParaRPr lang="en-US" sz="1000" kern="15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lgn="ctr">
                        <a:spcBef>
                          <a:spcPts val="0"/>
                        </a:spcBef>
                        <a:spcAft>
                          <a:spcPts val="0"/>
                        </a:spcAft>
                      </a:pPr>
                      <a:r>
                        <a:rPr lang="en-US" sz="1000" b="1" kern="150" dirty="0">
                          <a:effectLst/>
                          <a:latin typeface="Cambria" pitchFamily="18" charset="0"/>
                        </a:rPr>
                        <a:t>quad</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solidFill>
                      <a:schemeClr val="accent5">
                        <a:lumMod val="40000"/>
                        <a:lumOff val="60000"/>
                      </a:schemeClr>
                    </a:solidFill>
                  </a:tcPr>
                </a:tc>
              </a:tr>
              <a:tr h="129313">
                <a:tc rowSpan="2">
                  <a:txBody>
                    <a:bodyPr/>
                    <a:lstStyle/>
                    <a:p>
                      <a:pPr marL="0" marR="0">
                        <a:spcBef>
                          <a:spcPts val="0"/>
                        </a:spcBef>
                        <a:spcAft>
                          <a:spcPts val="0"/>
                        </a:spcAft>
                      </a:pPr>
                      <a:r>
                        <a:rPr lang="en-US" sz="1000" kern="150">
                          <a:effectLst/>
                          <a:latin typeface="Cambria" pitchFamily="18" charset="0"/>
                        </a:rPr>
                        <a:t>PSYOP</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0.10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kern="150">
                          <a:effectLst/>
                          <a:latin typeface="Cambria" pitchFamily="18" charset="0"/>
                        </a:rPr>
                        <a:t>0.00</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i="1" kern="150" dirty="0" err="1" smtClean="0">
                          <a:effectLst/>
                          <a:latin typeface="Cambria" pitchFamily="18" charset="0"/>
                        </a:rPr>
                        <a:t>cov</a:t>
                      </a:r>
                      <a:r>
                        <a:rPr lang="en-US" sz="1000" kern="150" dirty="0" smtClean="0">
                          <a:effectLst/>
                          <a:latin typeface="Cambria" pitchFamily="18" charset="0"/>
                        </a:rPr>
                        <a:t> ×</a:t>
                      </a:r>
                      <a:endParaRPr lang="en-US" sz="1000" kern="150" dirty="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S+</a:t>
                      </a:r>
                      <a:endParaRPr lang="en-US" sz="1000" kern="150">
                        <a:effectLst/>
                        <a:latin typeface="Cambria" pitchFamily="18" charset="0"/>
                        <a:ea typeface="Times New Roman"/>
                        <a:cs typeface="Tahoma"/>
                      </a:endParaRPr>
                    </a:p>
                  </a:txBody>
                  <a:tcPr marL="52901" marR="52901" marT="0" marB="0"/>
                </a:tc>
                <a:tc rowSpan="2">
                  <a:txBody>
                    <a:bodyPr/>
                    <a:lstStyle/>
                    <a:p>
                      <a:pPr marL="0" marR="0" algn="ctr">
                        <a:spcBef>
                          <a:spcPts val="0"/>
                        </a:spcBef>
                        <a:spcAft>
                          <a:spcPts val="0"/>
                        </a:spcAft>
                      </a:pPr>
                      <a:r>
                        <a:rPr lang="en-US" sz="1000" b="1" kern="150" dirty="0" err="1">
                          <a:effectLst/>
                          <a:latin typeface="Cambria" pitchFamily="18" charset="0"/>
                        </a:rPr>
                        <a:t>frmore</a:t>
                      </a:r>
                      <a:r>
                        <a:rPr lang="en-US" sz="1000" kern="150" dirty="0">
                          <a:effectLst/>
                          <a:latin typeface="Cambria" pitchFamily="18" charset="0"/>
                        </a:rPr>
                        <a:t> × XL+</a:t>
                      </a:r>
                      <a:endParaRPr lang="en-US" sz="1000" kern="150" dirty="0">
                        <a:effectLst/>
                        <a:latin typeface="Cambria" pitchFamily="18" charset="0"/>
                        <a:ea typeface="Times New Roman"/>
                        <a:cs typeface="Tahoma"/>
                      </a:endParaRPr>
                    </a:p>
                  </a:txBody>
                  <a:tcPr marL="52901" marR="52901" marT="0" marB="0"/>
                </a:tc>
                <a:tc>
                  <a:txBody>
                    <a:bodyPr/>
                    <a:lstStyle/>
                    <a:p>
                      <a:pPr marL="0" marR="0">
                        <a:spcBef>
                          <a:spcPts val="0"/>
                        </a:spcBef>
                        <a:spcAft>
                          <a:spcPts val="0"/>
                        </a:spcAft>
                      </a:pPr>
                      <a:r>
                        <a:rPr lang="en-US" sz="1000" kern="150" dirty="0">
                          <a:effectLst/>
                          <a:latin typeface="Cambria" pitchFamily="18" charset="0"/>
                        </a:rPr>
                        <a:t>Friends</a:t>
                      </a:r>
                      <a:endParaRPr lang="en-US" sz="1000" kern="150" dirty="0">
                        <a:effectLst/>
                        <a:latin typeface="Cambria" pitchFamily="18" charset="0"/>
                        <a:ea typeface="Times New Roman"/>
                        <a:cs typeface="Tahoma"/>
                      </a:endParaRPr>
                    </a:p>
                  </a:txBody>
                  <a:tcPr marL="52901" marR="52901" marT="0" marB="0"/>
                </a:tc>
              </a:tr>
              <a:tr h="129313">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a:txBody>
                    <a:bodyPr/>
                    <a:lstStyle/>
                    <a:p>
                      <a:pPr marL="0" marR="0" algn="ctr">
                        <a:spcBef>
                          <a:spcPts val="0"/>
                        </a:spcBef>
                        <a:spcAft>
                          <a:spcPts val="0"/>
                        </a:spcAft>
                      </a:pPr>
                      <a:r>
                        <a:rPr lang="en-US" sz="1000" kern="150">
                          <a:effectLst/>
                          <a:latin typeface="Cambria" pitchFamily="18" charset="0"/>
                        </a:rPr>
                        <a:t>XS+</a:t>
                      </a:r>
                      <a:endParaRPr lang="en-US" sz="1000" kern="150">
                        <a:effectLst/>
                        <a:latin typeface="Cambria" pitchFamily="18" charset="0"/>
                        <a:ea typeface="Times New Roman"/>
                        <a:cs typeface="Tahoma"/>
                      </a:endParaRPr>
                    </a:p>
                  </a:txBody>
                  <a:tcPr marL="52901" marR="52901" marT="0" marB="0"/>
                </a:tc>
                <a:tc vMerge="1">
                  <a:txBody>
                    <a:bodyPr/>
                    <a:lstStyle/>
                    <a:p>
                      <a:endParaRPr lang="en-US"/>
                    </a:p>
                  </a:txBody>
                  <a:tcPr/>
                </a:tc>
                <a:tc>
                  <a:txBody>
                    <a:bodyPr/>
                    <a:lstStyle/>
                    <a:p>
                      <a:pPr marL="0" marR="0">
                        <a:spcBef>
                          <a:spcPts val="0"/>
                        </a:spcBef>
                        <a:spcAft>
                          <a:spcPts val="0"/>
                        </a:spcAft>
                      </a:pPr>
                      <a:r>
                        <a:rPr lang="en-US" sz="1000" kern="150" dirty="0">
                          <a:effectLst/>
                          <a:latin typeface="Cambria" pitchFamily="18" charset="0"/>
                        </a:rPr>
                        <a:t>Enemies</a:t>
                      </a:r>
                      <a:endParaRPr lang="en-US" sz="1000" kern="150" dirty="0">
                        <a:effectLst/>
                        <a:latin typeface="Cambria" pitchFamily="18" charset="0"/>
                        <a:ea typeface="Times New Roman"/>
                        <a:cs typeface="Tahoma"/>
                      </a:endParaRPr>
                    </a:p>
                  </a:txBody>
                  <a:tcPr marL="52901" marR="52901" marT="0" marB="0"/>
                </a:tc>
              </a:tr>
              <a:tr h="203114">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52901" marR="52901" marT="0" marB="0">
                    <a:solidFill>
                      <a:srgbClr val="00B0F0"/>
                    </a:solidFill>
                  </a:tcPr>
                </a:tc>
                <a:tc gridSpan="9">
                  <a:txBody>
                    <a:bodyPr/>
                    <a:lstStyle/>
                    <a:p>
                      <a:pPr marL="0" marR="0">
                        <a:spcBef>
                          <a:spcPts val="0"/>
                        </a:spcBef>
                        <a:spcAft>
                          <a:spcPts val="0"/>
                        </a:spcAft>
                      </a:pPr>
                      <a:r>
                        <a:rPr lang="en-US" sz="1000" b="1" kern="150" dirty="0">
                          <a:effectLst/>
                          <a:latin typeface="Cambria" pitchFamily="18" charset="0"/>
                        </a:rPr>
                        <a:t>+1 stop if mitigating an environmental situation</a:t>
                      </a:r>
                      <a:endParaRPr lang="en-US" sz="1000" b="1" kern="150" dirty="0">
                        <a:effectLst/>
                        <a:latin typeface="Cambria" pitchFamily="18" charset="0"/>
                        <a:ea typeface="Times New Roman"/>
                        <a:cs typeface="Tahoma"/>
                      </a:endParaRPr>
                    </a:p>
                  </a:txBody>
                  <a:tcPr marL="52901" marR="5290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13927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CHKPOINT: Checkpoint/Control Point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47335006"/>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operating checkpoints</a:t>
                      </a:r>
                      <a:r>
                        <a:rPr lang="en-US" sz="1100" kern="150" baseline="0" dirty="0" smtClean="0">
                          <a:solidFill>
                            <a:schemeClr val="tx1"/>
                          </a:solidFill>
                          <a:effectLst/>
                          <a:latin typeface="Cambria" pitchFamily="18" charset="0"/>
                        </a:rPr>
                        <a:t> 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CHECKPOINT</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CHKPOINT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manning checkpoints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kern="150">
                          <a:effectLst/>
                          <a:latin typeface="Cambria"/>
                          <a:ea typeface="Times New Roman"/>
                          <a:cs typeface="Tahoma"/>
                        </a:rPr>
                        <a:t> </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a:effectLst/>
                          <a:latin typeface="Cambria"/>
                          <a:ea typeface="Times New Roman"/>
                          <a:cs typeface="Tahoma"/>
                        </a:rPr>
                        <a:t>XXXS+</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XXS–</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XS–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i="1" kern="150">
                          <a:effectLst/>
                          <a:latin typeface="Cambria"/>
                          <a:ea typeface="Times New Roman"/>
                          <a:cs typeface="Tahoma"/>
                        </a:rPr>
                        <a:t>cov</a:t>
                      </a:r>
                      <a:r>
                        <a:rPr lang="en-US" sz="1100" kern="150">
                          <a:effectLst/>
                          <a:latin typeface="Cambria"/>
                          <a:ea typeface="Times New Roman"/>
                          <a:cs typeface="Tahoma"/>
                        </a:rPr>
                        <a:t> × S–</a:t>
                      </a:r>
                      <a:endParaRPr lang="en-US" sz="1200" kern="15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S–</a:t>
                      </a:r>
                      <a:endParaRPr lang="en-US" sz="1200" kern="150" dirty="0">
                        <a:effectLst/>
                        <a:latin typeface="Times New Roman"/>
                        <a:ea typeface="Times New Roman"/>
                        <a:cs typeface="Tahoma"/>
                      </a:endParaRP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429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17108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CMOCONST: CMO—Construction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01747118"/>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508495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CMODEV: CMO—Development (Light),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84360855"/>
              </p:ext>
            </p:extLst>
          </p:nvPr>
        </p:nvGraphicFramePr>
        <p:xfrm>
          <a:off x="443179" y="533400"/>
          <a:ext cx="8240652" cy="20726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encouraging</a:t>
                      </a:r>
                      <a:r>
                        <a:rPr lang="en-US" sz="1100" kern="150" baseline="0" dirty="0" smtClean="0">
                          <a:solidFill>
                            <a:schemeClr val="tx1"/>
                          </a:solidFill>
                          <a:effectLst/>
                          <a:latin typeface="Cambria" pitchFamily="18" charset="0"/>
                        </a:rPr>
                        <a:t> light development.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CMO_DEVELOPMENT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CMODEV</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encouraging light development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algn="ctr">
                        <a:spcBef>
                          <a:spcPts val="0"/>
                        </a:spcBef>
                        <a:spcAft>
                          <a:spcPts val="0"/>
                        </a:spcAft>
                      </a:pPr>
                      <a:r>
                        <a:rPr lang="en-US" sz="1100" kern="150" dirty="0" smtClean="0">
                          <a:effectLst/>
                          <a:latin typeface="Cambria" pitchFamily="18" charset="0"/>
                        </a:rPr>
                        <a:t>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0094915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CMOEDU: CMO—Education,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49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8378079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315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Rule Set Taxonomy</a:t>
            </a:r>
            <a:endParaRPr lang="en-US" dirty="0"/>
          </a:p>
        </p:txBody>
      </p:sp>
      <p:sp>
        <p:nvSpPr>
          <p:cNvPr id="3" name="Content Placeholder 2"/>
          <p:cNvSpPr>
            <a:spLocks noGrp="1"/>
          </p:cNvSpPr>
          <p:nvPr>
            <p:ph idx="1"/>
          </p:nvPr>
        </p:nvSpPr>
        <p:spPr/>
        <p:txBody>
          <a:bodyPr/>
          <a:lstStyle/>
          <a:p>
            <a:pPr marL="0" indent="0">
              <a:buNone/>
            </a:pPr>
            <a:r>
              <a:rPr lang="en-US" dirty="0" smtClean="0"/>
              <a:t>The rule sets are grouped by class, as follows:</a:t>
            </a:r>
          </a:p>
          <a:p>
            <a:pPr marL="0" indent="0">
              <a:buNone/>
            </a:pPr>
            <a:endParaRPr lang="en-US" dirty="0"/>
          </a:p>
          <a:p>
            <a:r>
              <a:rPr lang="en-US" dirty="0" smtClean="0"/>
              <a:t>Events</a:t>
            </a:r>
          </a:p>
          <a:p>
            <a:pPr lvl="1"/>
            <a:r>
              <a:rPr lang="en-US" dirty="0" smtClean="0"/>
              <a:t>Civilian Casualties</a:t>
            </a:r>
          </a:p>
          <a:p>
            <a:pPr lvl="1"/>
            <a:r>
              <a:rPr lang="en-US" dirty="0" smtClean="0"/>
              <a:t>Political Events</a:t>
            </a:r>
          </a:p>
          <a:p>
            <a:r>
              <a:rPr lang="en-US" dirty="0" smtClean="0"/>
              <a:t>Situations</a:t>
            </a:r>
          </a:p>
          <a:p>
            <a:pPr lvl="1"/>
            <a:r>
              <a:rPr lang="en-US" dirty="0" smtClean="0"/>
              <a:t>Environmental Situations</a:t>
            </a:r>
          </a:p>
          <a:p>
            <a:pPr lvl="1"/>
            <a:r>
              <a:rPr lang="en-US" dirty="0" smtClean="0"/>
              <a:t>Activity Situations</a:t>
            </a:r>
          </a:p>
          <a:p>
            <a:pPr lvl="2"/>
            <a:r>
              <a:rPr lang="en-US" dirty="0" smtClean="0"/>
              <a:t>Civilian</a:t>
            </a:r>
          </a:p>
          <a:p>
            <a:pPr lvl="2"/>
            <a:r>
              <a:rPr lang="en-US" dirty="0" smtClean="0"/>
              <a:t>Force</a:t>
            </a:r>
          </a:p>
          <a:p>
            <a:pPr lvl="2"/>
            <a:r>
              <a:rPr lang="en-US" dirty="0" smtClean="0"/>
              <a:t>Organization</a:t>
            </a:r>
          </a:p>
          <a:p>
            <a:pPr lvl="1"/>
            <a:r>
              <a:rPr lang="en-US" dirty="0" smtClean="0"/>
              <a:t>Demographic Situations</a:t>
            </a:r>
          </a:p>
          <a:p>
            <a:pPr lvl="1"/>
            <a:r>
              <a:rPr lang="en-US" dirty="0" smtClean="0"/>
              <a:t>Service Situations</a:t>
            </a:r>
          </a:p>
          <a:p>
            <a:pPr lvl="1"/>
            <a:endParaRPr lang="en-US" dirty="0"/>
          </a:p>
          <a:p>
            <a:pPr marL="0" indent="-1587">
              <a:buNone/>
            </a:pPr>
            <a:r>
              <a:rPr lang="en-US" dirty="0" smtClean="0"/>
              <a:t>This section details the concepts and conventions used by the document as a whole.  The section for each kind of rule set begins with a discussion of the concepts and conventions relating to that particular kind of rule set.</a:t>
            </a:r>
          </a:p>
        </p:txBody>
      </p:sp>
      <p:sp>
        <p:nvSpPr>
          <p:cNvPr id="4" name="Date Placeholder 3"/>
          <p:cNvSpPr>
            <a:spLocks noGrp="1"/>
          </p:cNvSpPr>
          <p:nvPr>
            <p:ph type="dt" sz="half" idx="10"/>
          </p:nvPr>
        </p:nvSpPr>
        <p:spPr/>
        <p:txBody>
          <a:bodyPr/>
          <a:lstStyle/>
          <a:p>
            <a:fld id="{1C474D03-93F5-4631-86FE-8EA17A8C0636}" type="datetime1">
              <a:rPr lang="en-US" smtClean="0"/>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5</a:t>
            </a:fld>
            <a:endParaRPr lang="en-US" dirty="0"/>
          </a:p>
        </p:txBody>
      </p:sp>
    </p:spTree>
    <p:extLst>
      <p:ext uri="{BB962C8B-B14F-4D97-AF65-F5344CB8AC3E}">
        <p14:creationId xmlns:p14="http://schemas.microsoft.com/office/powerpoint/2010/main" val="13204192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CMOEMP: CMO—Employment,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831460086"/>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employment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209490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CMOIND: CMO—Industry,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8057187"/>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5148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CMOINF: CMO—Infrastructure,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95265893"/>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improving</a:t>
                      </a:r>
                      <a:r>
                        <a:rPr lang="en-US" sz="1100" kern="150" baseline="0" dirty="0" smtClean="0">
                          <a:solidFill>
                            <a:schemeClr val="tx1"/>
                          </a:solidFill>
                          <a:effectLst/>
                          <a:latin typeface="Cambria" pitchFamily="18" charset="0"/>
                        </a:rPr>
                        <a:t> </a:t>
                      </a:r>
                      <a:r>
                        <a:rPr lang="en-US" sz="1100" kern="150" dirty="0" smtClean="0">
                          <a:solidFill>
                            <a:schemeClr val="tx1"/>
                          </a:solidFill>
                          <a:effectLst/>
                          <a:latin typeface="Cambria" pitchFamily="18" charset="0"/>
                        </a:rPr>
                        <a:t>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8436393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CMOLAW: CMO—Law Enforcement,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53</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91110730"/>
              </p:ext>
            </p:extLst>
          </p:nvPr>
        </p:nvGraphicFramePr>
        <p:xfrm>
          <a:off x="443179" y="533400"/>
          <a:ext cx="8240652" cy="190500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the law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CMO_LAW_ENFORCEMENT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CMOLAW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the law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50" dirty="0" smtClean="0">
                          <a:effectLst/>
                          <a:latin typeface="Cambria" pitchFamily="18" charset="0"/>
                        </a:rPr>
                        <a:t>S</a:t>
                      </a:r>
                      <a:r>
                        <a:rPr lang="en-US" sz="1100" kern="150" dirty="0" smtClean="0">
                          <a:effectLst/>
                          <a:latin typeface="Cambria" pitchFamily="18" charset="0"/>
                        </a:rPr>
                        <a:t>+</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smtClean="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57200" y="28956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endParaRPr lang="en-US" sz="1100" b="1" dirty="0">
              <a:latin typeface="Cambria" pitchFamily="18" charset="0"/>
            </a:endParaRPr>
          </a:p>
        </p:txBody>
      </p:sp>
    </p:spTree>
    <p:extLst>
      <p:ext uri="{BB962C8B-B14F-4D97-AF65-F5344CB8AC3E}">
        <p14:creationId xmlns:p14="http://schemas.microsoft.com/office/powerpoint/2010/main" val="40995166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CMOMED: CMO—Health Care,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54</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76635382"/>
              </p:ext>
            </p:extLst>
          </p:nvPr>
        </p:nvGraphicFramePr>
        <p:xfrm>
          <a:off x="443179" y="533400"/>
          <a:ext cx="8240652" cy="21488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providing health care to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CMO_HEALTH</a:t>
                      </a:r>
                      <a:r>
                        <a:rPr lang="en-US" sz="1100" baseline="0" dirty="0" smtClean="0">
                          <a:latin typeface="Cambria" pitchFamily="18" charset="0"/>
                        </a:rPr>
                        <a:t>_CARE</a:t>
                      </a:r>
                      <a:endParaRPr lang="en-US" sz="1100" dirty="0" smtClean="0">
                        <a:latin typeface="Cambria" pitchFamily="18" charset="0"/>
                      </a:endParaRP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L+</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5843237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CMOOTHER: CMO—Other by Force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82694917"/>
              </p:ext>
            </p:extLst>
          </p:nvPr>
        </p:nvGraphicFramePr>
        <p:xfrm>
          <a:off x="443179" y="533400"/>
          <a:ext cx="8240652" cy="23012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other CMO activities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High</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CMOOTHER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668561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COERCION: Coercion</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38294355"/>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coercing neighborhood residents</a:t>
                      </a:r>
                      <a:r>
                        <a:rPr lang="en-US" sz="1100" kern="150" baseline="0" dirty="0" smtClean="0">
                          <a:solidFill>
                            <a:schemeClr val="tx1"/>
                          </a:solidFill>
                          <a:effectLst/>
                          <a:latin typeface="Cambria" pitchFamily="18" charset="0"/>
                        </a:rPr>
                        <a:t> to cooperate with them through threats of violence.</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COERCION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12/1000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COERCION</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coercing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M–</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enmore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XXXL+</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42736257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CRIMINAL: Criminal Activities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142976297"/>
              </p:ext>
            </p:extLst>
          </p:nvPr>
        </p:nvGraphicFramePr>
        <p:xfrm>
          <a:off x="443179" y="533400"/>
          <a:ext cx="8240652" cy="2072640"/>
        </p:xfrm>
        <a:graphic>
          <a:graphicData uri="http://schemas.openxmlformats.org/drawingml/2006/table">
            <a:tbl>
              <a:tblPr>
                <a:tableStyleId>{5940675A-B579-460E-94D1-54222C63F5DA}</a:tableStyleId>
              </a:tblPr>
              <a:tblGrid>
                <a:gridCol w="2300021"/>
                <a:gridCol w="381000"/>
                <a:gridCol w="381000"/>
                <a:gridCol w="149430"/>
                <a:gridCol w="917370"/>
                <a:gridCol w="519379"/>
                <a:gridCol w="547421"/>
                <a:gridCol w="990600"/>
                <a:gridCol w="990600"/>
                <a:gridCol w="1063831"/>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engaging in criminal activities in a neighborhood.  Only enemies</a:t>
                      </a:r>
                      <a:r>
                        <a:rPr lang="en-US" sz="1100" kern="150" baseline="0" dirty="0" smtClean="0">
                          <a:solidFill>
                            <a:schemeClr val="tx1"/>
                          </a:solidFill>
                          <a:effectLst/>
                          <a:latin typeface="Cambria" pitchFamily="18" charset="0"/>
                        </a:rPr>
                        <a:t> of the group are affected.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CRIMINAL_ACTIVITIES</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CRIMINAL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engaging in criminal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XL–</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b="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a:ea typeface="Times New Roman"/>
                          <a:cs typeface="Tahoma"/>
                        </a:rPr>
                        <a:t>L–</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66843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CURFEW: Curfew</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29778554"/>
              </p:ext>
            </p:extLst>
          </p:nvPr>
        </p:nvGraphicFramePr>
        <p:xfrm>
          <a:off x="457200" y="533400"/>
          <a:ext cx="8240652" cy="260604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enforcing a curfew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CURFEW</a:t>
                      </a:r>
                    </a:p>
                    <a:p>
                      <a:pPr>
                        <a:tabLst>
                          <a:tab pos="1258888" algn="l"/>
                        </a:tabLst>
                      </a:pPr>
                      <a:r>
                        <a:rPr lang="en-US" sz="1100" dirty="0" smtClean="0">
                          <a:latin typeface="Cambria" pitchFamily="18" charset="0"/>
                        </a:rPr>
                        <a:t>Min.</a:t>
                      </a:r>
                      <a:r>
                        <a:rPr lang="en-US" sz="1100" baseline="0" dirty="0" smtClean="0">
                          <a:latin typeface="Cambria" pitchFamily="18" charset="0"/>
                        </a:rPr>
                        <a:t> Security: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CURFEW</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enforcing a curfew</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a:effectLst/>
                          <a:latin typeface="Cambria"/>
                          <a:ea typeface="Times New Roman"/>
                          <a:cs typeface="Tahoma"/>
                        </a:rPr>
                        <a:t> </a:t>
                      </a:r>
                      <a:r>
                        <a:rPr lang="en-US" sz="1200" i="1" kern="150" dirty="0" err="1" smtClean="0">
                          <a:effectLst/>
                          <a:latin typeface="Cambria" pitchFamily="18" charset="0"/>
                        </a:rPr>
                        <a:t>cov</a:t>
                      </a:r>
                      <a:r>
                        <a:rPr lang="en-US" sz="1200" kern="150" dirty="0" smtClean="0">
                          <a:effectLst/>
                          <a:latin typeface="Cambria" pitchFamily="18" charset="0"/>
                        </a:rPr>
                        <a:t> × S</a:t>
                      </a:r>
                      <a:r>
                        <a:rPr lang="en-US" sz="1200" kern="150" dirty="0" smtClean="0">
                          <a:effectLst/>
                          <a:latin typeface="Cambria"/>
                          <a:ea typeface="Times New Roman"/>
                          <a:cs typeface="Tahoma"/>
                        </a:rPr>
                        <a:t>–</a:t>
                      </a:r>
                      <a:endParaRPr lang="en-US" sz="1200" kern="150" dirty="0" smtClean="0">
                        <a:effectLst/>
                        <a:latin typeface="Cambria" pitchFamily="18" charset="0"/>
                      </a:endParaRPr>
                    </a:p>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M+</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frquad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S+</a:t>
                      </a:r>
                    </a:p>
                  </a:txBody>
                  <a:tcPr marL="61851" marR="61851" marT="0" marB="0"/>
                </a:tc>
                <a:tc hMerge="1">
                  <a:txBody>
                    <a:bodyPr/>
                    <a:lstStyle/>
                    <a:p>
                      <a:endParaRPr lang="en-US"/>
                    </a:p>
                  </a:txBody>
                  <a:tcPr/>
                </a:tc>
                <a:tc>
                  <a:txBody>
                    <a:bodyPr/>
                    <a:lstStyle/>
                    <a:p>
                      <a:endParaRPr lang="en-US" dirty="0"/>
                    </a:p>
                  </a:txBody>
                  <a:tcPr marL="68580" marR="68580" marT="0" marB="0"/>
                </a:tc>
                <a:tc>
                  <a:txBody>
                    <a:bodyPr/>
                    <a:lstStyle/>
                    <a:p>
                      <a:endParaRPr lang="en-US"/>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endParaRPr lang="en-US"/>
                    </a:p>
                  </a:txBody>
                  <a:tcPr marL="68580" marR="68580" marT="0" marB="0"/>
                </a:tc>
                <a:tc>
                  <a:txBody>
                    <a:bodyPr/>
                    <a:lstStyle/>
                    <a:p>
                      <a:endParaRPr lang="en-US" dirty="0"/>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1315456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GUARD: Guard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59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335729212"/>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guarding sites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GUARD</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GUARD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guarding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674517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a:t>
            </a:r>
            <a:endParaRPr lang="en-US" dirty="0"/>
          </a:p>
        </p:txBody>
      </p:sp>
      <p:sp>
        <p:nvSpPr>
          <p:cNvPr id="3" name="Content Placeholder 2"/>
          <p:cNvSpPr>
            <a:spLocks noGrp="1"/>
          </p:cNvSpPr>
          <p:nvPr>
            <p:ph idx="1"/>
          </p:nvPr>
        </p:nvSpPr>
        <p:spPr>
          <a:xfrm>
            <a:off x="457200" y="609600"/>
            <a:ext cx="8229600" cy="5029200"/>
          </a:xfrm>
        </p:spPr>
        <p:txBody>
          <a:bodyPr/>
          <a:lstStyle/>
          <a:p>
            <a:pPr marL="0" indent="0">
              <a:buNone/>
            </a:pPr>
            <a:r>
              <a:rPr lang="en-US" dirty="0" smtClean="0"/>
              <a:t>The purpose of the DAM rule sets is to provide attitude inputs to the Unified Regional Assessment Model (URAM) given the events and situations taking place in the simulation.  URAM tracks four kinds of attitude: horizontal relationships between groups, vertical relationships between groups and actors, satisfaction of civilian groups with the four concerns, and cooperation of civilian groups with force groups.</a:t>
            </a:r>
          </a:p>
          <a:p>
            <a:pPr marL="0" indent="0">
              <a:buNone/>
            </a:pPr>
            <a:endParaRPr lang="en-US" dirty="0"/>
          </a:p>
          <a:p>
            <a:pPr marL="0" indent="0">
              <a:buNone/>
            </a:pPr>
            <a:r>
              <a:rPr lang="en-US" b="1" dirty="0" smtClean="0"/>
              <a:t>Attitude Changes:</a:t>
            </a:r>
            <a:r>
              <a:rPr lang="en-US" dirty="0" smtClean="0"/>
              <a:t>  Attitude change </a:t>
            </a:r>
            <a:r>
              <a:rPr lang="en-US" dirty="0"/>
              <a:t>is expressed in points, i.e., a 5.0 point change, a 10.0 point change, a –3.0 point change.  </a:t>
            </a:r>
            <a:r>
              <a:rPr lang="en-US" dirty="0" smtClean="0"/>
              <a:t>For example, a +10.0 </a:t>
            </a:r>
            <a:r>
              <a:rPr lang="en-US" dirty="0"/>
              <a:t>point change nominally moves </a:t>
            </a:r>
            <a:r>
              <a:rPr lang="en-US" dirty="0" smtClean="0"/>
              <a:t>an attitude 10</a:t>
            </a:r>
            <a:r>
              <a:rPr lang="en-US" dirty="0"/>
              <a:t>% of the way toward </a:t>
            </a:r>
            <a:r>
              <a:rPr lang="en-US" dirty="0" smtClean="0"/>
              <a:t>its maximum bound from </a:t>
            </a:r>
            <a:r>
              <a:rPr lang="en-US" dirty="0"/>
              <a:t>its current position; </a:t>
            </a:r>
            <a:r>
              <a:rPr lang="en-US" dirty="0" smtClean="0"/>
              <a:t>similarly, a </a:t>
            </a:r>
            <a:r>
              <a:rPr lang="en-US" dirty="0"/>
              <a:t>–10.0 point change nominally moves </a:t>
            </a:r>
            <a:r>
              <a:rPr lang="en-US" dirty="0" smtClean="0"/>
              <a:t>an attitude 10</a:t>
            </a:r>
            <a:r>
              <a:rPr lang="en-US" dirty="0"/>
              <a:t>% of the way toward </a:t>
            </a:r>
            <a:r>
              <a:rPr lang="en-US" dirty="0" smtClean="0"/>
              <a:t>its minimum bound.  (Note that the presence of other inputs will influence the actual effect of a </a:t>
            </a:r>
            <a:r>
              <a:rPr lang="en-US" dirty="0"/>
              <a:t>given </a:t>
            </a:r>
            <a:r>
              <a:rPr lang="en-US" dirty="0" smtClean="0"/>
              <a:t>input.)  For example, a +10.0 point change applied to a satisfaction curve with a current level of –50.0 will have an actual effect of 15.0 satisfaction points. </a:t>
            </a:r>
          </a:p>
          <a:p>
            <a:pPr marL="0" indent="0">
              <a:buNone/>
            </a:pPr>
            <a:endParaRPr lang="en-US" dirty="0"/>
          </a:p>
          <a:p>
            <a:pPr marL="0" indent="0">
              <a:buNone/>
            </a:pPr>
            <a:r>
              <a:rPr lang="en-US" b="1" dirty="0" smtClean="0"/>
              <a:t>Magnitude Symbols:</a:t>
            </a:r>
            <a:r>
              <a:rPr lang="en-US" dirty="0" smtClean="0"/>
              <a:t>  For convenience, the rule sets describe attitude changes using the </a:t>
            </a:r>
            <a:r>
              <a:rPr lang="en-US" i="1" dirty="0" smtClean="0"/>
              <a:t>magnitude symbols</a:t>
            </a:r>
            <a:r>
              <a:rPr lang="en-US" dirty="0"/>
              <a:t> </a:t>
            </a:r>
            <a:r>
              <a:rPr lang="en-US" dirty="0" smtClean="0"/>
              <a:t>shown at the bottom of this page.  For example, +10.0 point change would be written “XL+” while a </a:t>
            </a:r>
            <a:r>
              <a:rPr lang="en-US" dirty="0"/>
              <a:t>–</a:t>
            </a:r>
            <a:r>
              <a:rPr lang="en-US" dirty="0" smtClean="0"/>
              <a:t>10.0 point change would be written “XL–”.</a:t>
            </a:r>
          </a:p>
          <a:p>
            <a:pPr marL="0" indent="0">
              <a:buNone/>
            </a:pPr>
            <a:endParaRPr lang="en-US" dirty="0"/>
          </a:p>
          <a:p>
            <a:pPr marL="0" indent="0">
              <a:buNone/>
            </a:pPr>
            <a:r>
              <a:rPr lang="en-US" b="1" dirty="0" smtClean="0"/>
              <a:t>Transient vs. Persistent Inputs:</a:t>
            </a:r>
            <a:r>
              <a:rPr lang="en-US" dirty="0" smtClean="0"/>
              <a:t>  In URAM, an attitude curve is modeled as a baseline curve, which changes slowly, and to which are added transient deltas which can change every week.  For example, a group might be satisfied with their Quality of Life (QOL) at base, but be dissatisfied at the moment because the power is out and there is no water.  Such inputs are said to be “transient”.  Other drivers can change the baseline directly; such inputs are called “persistent”.  Each rule set table has a “P/T” column that indicates whether the individual rules are persistent, “P”, or transient, “T”.  All inputs are reassessed each week.</a:t>
            </a:r>
          </a:p>
          <a:p>
            <a:pPr marL="0" indent="0">
              <a:buNone/>
            </a:pPr>
            <a:endParaRPr lang="en-US" b="1" dirty="0"/>
          </a:p>
          <a:p>
            <a:pPr marL="0" indent="0">
              <a:buNone/>
            </a:pPr>
            <a:r>
              <a:rPr lang="en-US" b="1" dirty="0" smtClean="0"/>
              <a:t>Direct and Indirect Effects:</a:t>
            </a:r>
            <a:r>
              <a:rPr lang="en-US" dirty="0" smtClean="0"/>
              <a:t> </a:t>
            </a:r>
            <a:r>
              <a:rPr lang="en-US" dirty="0"/>
              <a:t>The rules express the </a:t>
            </a:r>
            <a:r>
              <a:rPr lang="en-US" i="1" dirty="0"/>
              <a:t>direct effect</a:t>
            </a:r>
            <a:r>
              <a:rPr lang="en-US" dirty="0"/>
              <a:t> of an event or situation on </a:t>
            </a:r>
            <a:r>
              <a:rPr lang="en-US" dirty="0" smtClean="0"/>
              <a:t>one or more attitude curves.  Direct effects on satisfaction and cooperation curves will usually </a:t>
            </a:r>
            <a:r>
              <a:rPr lang="en-US" dirty="0"/>
              <a:t>have an indirect effect on the </a:t>
            </a:r>
            <a:r>
              <a:rPr lang="en-US" dirty="0" smtClean="0"/>
              <a:t>satisfaction and cooperation of other groups.   Indirect </a:t>
            </a:r>
            <a:r>
              <a:rPr lang="en-US" dirty="0"/>
              <a:t>effects </a:t>
            </a:r>
            <a:r>
              <a:rPr lang="en-US" dirty="0" smtClean="0"/>
              <a:t>usually depend </a:t>
            </a:r>
            <a:r>
              <a:rPr lang="en-US" dirty="0"/>
              <a:t>on the relationship between the groups and on the proximity of the neighborhoods.</a:t>
            </a:r>
            <a:endParaRPr lang="en-US" b="1" dirty="0"/>
          </a:p>
          <a:p>
            <a:pPr marL="0" indent="0">
              <a:buNone/>
            </a:pPr>
            <a:endParaRPr lang="en-US" b="1" dirty="0" smtClean="0"/>
          </a:p>
          <a:p>
            <a:pPr marL="0" indent="0">
              <a:buNone/>
            </a:pPr>
            <a:r>
              <a:rPr lang="en-US" b="1" dirty="0" smtClean="0"/>
              <a:t>Near Factor (</a:t>
            </a:r>
            <a:r>
              <a:rPr lang="en-US" b="1" i="1" dirty="0" smtClean="0"/>
              <a:t>p</a:t>
            </a:r>
            <a:r>
              <a:rPr lang="en-US" b="1" dirty="0" smtClean="0"/>
              <a:t>) and Far Factor (</a:t>
            </a:r>
            <a:r>
              <a:rPr lang="en-US" b="1" i="1" dirty="0" smtClean="0"/>
              <a:t>q</a:t>
            </a:r>
            <a:r>
              <a:rPr lang="en-US" b="1" dirty="0" smtClean="0"/>
              <a:t>):</a:t>
            </a:r>
            <a:r>
              <a:rPr lang="en-US" dirty="0" smtClean="0"/>
              <a:t>  Each rule set defines a </a:t>
            </a:r>
            <a:r>
              <a:rPr lang="en-US" i="1" dirty="0" smtClean="0"/>
              <a:t>p</a:t>
            </a:r>
            <a:r>
              <a:rPr lang="en-US" dirty="0" smtClean="0"/>
              <a:t> and </a:t>
            </a:r>
            <a:r>
              <a:rPr lang="en-US" i="1" dirty="0" smtClean="0"/>
              <a:t>q</a:t>
            </a:r>
            <a:r>
              <a:rPr lang="en-US" dirty="0" smtClean="0"/>
              <a:t>.  These are used as multipliers when determining the strength of indirect effects in near and far neighborhoods, respectively.  For example, if </a:t>
            </a:r>
            <a:r>
              <a:rPr lang="en-US" i="1" dirty="0" smtClean="0"/>
              <a:t>p</a:t>
            </a:r>
            <a:r>
              <a:rPr lang="en-US" dirty="0" smtClean="0"/>
              <a:t> is 0.25, then indirect effects in near neighborhoods have 25% of the strength of the direct effect.</a:t>
            </a:r>
            <a:endParaRPr lang="en-US" b="1" dirty="0"/>
          </a:p>
        </p:txBody>
      </p:sp>
      <p:sp>
        <p:nvSpPr>
          <p:cNvPr id="4" name="Date Placeholder 3"/>
          <p:cNvSpPr>
            <a:spLocks noGrp="1"/>
          </p:cNvSpPr>
          <p:nvPr>
            <p:ph type="dt" sz="half" idx="10"/>
          </p:nvPr>
        </p:nvSpPr>
        <p:spPr/>
        <p:txBody>
          <a:bodyPr/>
          <a:lstStyle/>
          <a:p>
            <a:fld id="{E14B360F-99C5-4DCE-AEC7-0FAECBFA877D}" type="datetime1">
              <a:rPr lang="en-US" smtClean="0"/>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a:t>
            </a:fld>
            <a:endParaRPr lang="en-US" dirty="0"/>
          </a:p>
        </p:txBody>
      </p:sp>
      <p:graphicFrame>
        <p:nvGraphicFramePr>
          <p:cNvPr id="7" name="Group 66"/>
          <p:cNvGraphicFramePr>
            <a:graphicFrameLocks noGrp="1"/>
          </p:cNvGraphicFramePr>
          <p:nvPr>
            <p:extLst>
              <p:ext uri="{D42A27DB-BD31-4B8C-83A1-F6EECF244321}">
                <p14:modId xmlns:p14="http://schemas.microsoft.com/office/powerpoint/2010/main" val="1931871479"/>
              </p:ext>
            </p:extLst>
          </p:nvPr>
        </p:nvGraphicFramePr>
        <p:xfrm>
          <a:off x="457200" y="5715000"/>
          <a:ext cx="8305800" cy="762000"/>
        </p:xfrm>
        <a:graphic>
          <a:graphicData uri="http://schemas.openxmlformats.org/drawingml/2006/table">
            <a:tbl>
              <a:tblPr/>
              <a:tblGrid>
                <a:gridCol w="830263"/>
                <a:gridCol w="830262"/>
                <a:gridCol w="831850"/>
                <a:gridCol w="830263"/>
                <a:gridCol w="830262"/>
                <a:gridCol w="830263"/>
                <a:gridCol w="830262"/>
                <a:gridCol w="831850"/>
                <a:gridCol w="830263"/>
                <a:gridCol w="830262"/>
              </a:tblGrid>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XXXXL</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M</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Arial" pitchFamily="30" charset="0"/>
                        </a:rPr>
                        <a:t>XXXS</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30</a:t>
                      </a:r>
                    </a:p>
                  </a:txBody>
                  <a:tcPr marL="45720" marR="457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10</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7.5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3</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2</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1.5</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0" charset="0"/>
                        </a:rPr>
                        <a:t>1</a:t>
                      </a:r>
                    </a:p>
                  </a:txBody>
                  <a:tcPr marL="45720" marR="457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113142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PATROL: Patrol</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050820590"/>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patrolling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Abstract Activity:	PATROL</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PATROL</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patrolling</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M</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err="1" smtClean="0">
                          <a:effectLst/>
                          <a:latin typeface="Cambria" pitchFamily="18" charset="0"/>
                        </a:rPr>
                        <a:t>enmore</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L</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253778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PRESENCE: Mere Presence of Force Units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637785221"/>
              </p:ext>
            </p:extLst>
          </p:nvPr>
        </p:nvGraphicFramePr>
        <p:xfrm>
          <a:off x="457200" y="533400"/>
          <a:ext cx="8240652" cy="1905000"/>
        </p:xfrm>
        <a:graphic>
          <a:graphicData uri="http://schemas.openxmlformats.org/drawingml/2006/table">
            <a:tbl>
              <a:tblPr>
                <a:tableStyleId>{5940675A-B579-460E-94D1-54222C63F5DA}</a:tableStyleId>
              </a:tblPr>
              <a:tblGrid>
                <a:gridCol w="2286000"/>
                <a:gridCol w="381000"/>
                <a:gridCol w="304800"/>
                <a:gridCol w="239651"/>
                <a:gridCol w="903349"/>
                <a:gridCol w="533400"/>
                <a:gridCol w="533400"/>
                <a:gridCol w="1066800"/>
                <a:gridCol w="10668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present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4">
                  <a:txBody>
                    <a:bodyPr/>
                    <a:lstStyle/>
                    <a:p>
                      <a:pPr>
                        <a:tabLst>
                          <a:tab pos="1258888" algn="l"/>
                        </a:tabLst>
                      </a:pPr>
                      <a:r>
                        <a:rPr lang="en-US" sz="1100" dirty="0" smtClean="0">
                          <a:latin typeface="Cambria" pitchFamily="18" charset="0"/>
                        </a:rPr>
                        <a:t>Explicit</a:t>
                      </a:r>
                      <a:r>
                        <a:rPr lang="en-US" sz="1100" baseline="0" dirty="0" smtClean="0">
                          <a:latin typeface="Cambria" pitchFamily="18" charset="0"/>
                        </a:rPr>
                        <a:t> </a:t>
                      </a:r>
                      <a:r>
                        <a:rPr lang="en-US" sz="1100" dirty="0" smtClean="0">
                          <a:latin typeface="Cambria" pitchFamily="18" charset="0"/>
                        </a:rPr>
                        <a:t>Activity:	Mere</a:t>
                      </a:r>
                      <a:r>
                        <a:rPr lang="en-US" sz="1100" baseline="0" dirty="0" smtClean="0">
                          <a:latin typeface="Cambria" pitchFamily="18" charset="0"/>
                        </a:rPr>
                        <a:t> Presence</a:t>
                      </a:r>
                      <a:endParaRPr lang="en-US" sz="1100" dirty="0" smtClean="0">
                        <a:latin typeface="Cambria" pitchFamily="18" charset="0"/>
                      </a:endParaRPr>
                    </a:p>
                    <a:p>
                      <a:pPr>
                        <a:tabLst>
                          <a:tab pos="1258888" algn="l"/>
                        </a:tabLst>
                      </a:pPr>
                      <a:r>
                        <a:rPr lang="en-US" sz="1100" baseline="0" dirty="0" smtClean="0">
                          <a:latin typeface="Cambria" pitchFamily="18" charset="0"/>
                        </a:rPr>
                        <a:t>2/3rds Coverage:	25/1000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PRESENCE</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present</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a:t>
                      </a:r>
                      <a:r>
                        <a:rPr lang="en-US" sz="1100" b="1" kern="150" dirty="0" smtClean="0">
                          <a:effectLst/>
                          <a:latin typeface="Cambria" pitchFamily="18" charset="0"/>
                        </a:rPr>
                        <a:t>quad</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ea typeface="+mn-ea"/>
                          <a:cs typeface="+mn-cs"/>
                        </a:rPr>
                        <a:t>XXS+</a:t>
                      </a:r>
                      <a:endParaRPr lang="en-US" sz="1100" kern="150" dirty="0" smtClean="0">
                        <a:effectLst/>
                        <a:latin typeface="Cambria" pitchFamily="18" charset="0"/>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a:effectLst/>
                          <a:latin typeface="Cambria"/>
                          <a:ea typeface="Times New Roman"/>
                          <a:cs typeface="Tahoma"/>
                        </a:rPr>
                        <a:t>quad</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XXS+</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 force group’s presence always affects a neighborhood, whether it is engaged in other activities or not.</a:t>
            </a:r>
            <a:endParaRPr lang="en-US" sz="1100" b="1" dirty="0">
              <a:latin typeface="Cambria" pitchFamily="18" charset="0"/>
            </a:endParaRPr>
          </a:p>
        </p:txBody>
      </p:sp>
    </p:spTree>
    <p:extLst>
      <p:ext uri="{BB962C8B-B14F-4D97-AF65-F5344CB8AC3E}">
        <p14:creationId xmlns:p14="http://schemas.microsoft.com/office/powerpoint/2010/main" val="30391576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PSYOP: Psychological Operations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6441609"/>
              </p:ext>
            </p:extLst>
          </p:nvPr>
        </p:nvGraphicFramePr>
        <p:xfrm>
          <a:off x="457200" y="533400"/>
          <a:ext cx="8240652" cy="2575560"/>
        </p:xfrm>
        <a:graphic>
          <a:graphicData uri="http://schemas.openxmlformats.org/drawingml/2006/table">
            <a:tbl>
              <a:tblPr>
                <a:tableStyleId>{5940675A-B579-460E-94D1-54222C63F5DA}</a:tableStyleId>
              </a:tblPr>
              <a:tblGrid>
                <a:gridCol w="2590800"/>
                <a:gridCol w="381000"/>
                <a:gridCol w="239651"/>
                <a:gridCol w="141349"/>
                <a:gridCol w="1066800"/>
                <a:gridCol w="228600"/>
                <a:gridCol w="838200"/>
                <a:gridCol w="914400"/>
                <a:gridCol w="914400"/>
                <a:gridCol w="925452"/>
              </a:tblGrid>
              <a:tr h="182880">
                <a:tc gridSpan="10">
                  <a:txBody>
                    <a:bodyPr/>
                    <a:lstStyle/>
                    <a:p>
                      <a:pPr marL="0" marR="0">
                        <a:spcBef>
                          <a:spcPts val="0"/>
                        </a:spcBef>
                        <a:spcAft>
                          <a:spcPts val="0"/>
                        </a:spcAft>
                      </a:pPr>
                      <a:r>
                        <a:rPr lang="en-US" sz="1100" b="1" kern="150" dirty="0" smtClean="0">
                          <a:solidFill>
                            <a:schemeClr val="tx1"/>
                          </a:solidFill>
                          <a:effectLst/>
                          <a:latin typeface="Cambria" pitchFamily="18" charset="0"/>
                        </a:rPr>
                        <a:t>Force Activity Situation:</a:t>
                      </a:r>
                      <a:r>
                        <a:rPr lang="en-US" sz="1100" kern="150" dirty="0" smtClean="0">
                          <a:solidFill>
                            <a:schemeClr val="tx1"/>
                          </a:solidFill>
                          <a:effectLst/>
                          <a:latin typeface="Cambria" pitchFamily="18" charset="0"/>
                        </a:rPr>
                        <a:t> Group is doing PSYOP in a neighborhood</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48640">
                <a:tc gridSpan="3">
                  <a:txBody>
                    <a:bodyPr/>
                    <a:lstStyle/>
                    <a:p>
                      <a:pPr>
                        <a:tabLst>
                          <a:tab pos="1258888" algn="l"/>
                        </a:tabLst>
                      </a:pPr>
                      <a:r>
                        <a:rPr lang="en-US" sz="1100" dirty="0" smtClean="0">
                          <a:latin typeface="Cambria" pitchFamily="18" charset="0"/>
                        </a:rPr>
                        <a:t>Abstract Activity:	PSYOP</a:t>
                      </a:r>
                    </a:p>
                    <a:p>
                      <a:pPr>
                        <a:tabLst>
                          <a:tab pos="1258888" algn="l"/>
                        </a:tabLst>
                      </a:pPr>
                      <a:r>
                        <a:rPr lang="en-US" sz="1100" dirty="0" smtClean="0">
                          <a:latin typeface="Cambria" pitchFamily="18" charset="0"/>
                        </a:rPr>
                        <a:t>Min.</a:t>
                      </a:r>
                      <a:r>
                        <a:rPr lang="en-US" sz="1100" baseline="0" dirty="0" smtClean="0">
                          <a:latin typeface="Cambria" pitchFamily="18" charset="0"/>
                        </a:rPr>
                        <a:t> Security:	Low</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1/50,000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PSYOP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0.1</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4">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p>
                      <a:pPr marL="0" marR="0">
                        <a:spcBef>
                          <a:spcPts val="0"/>
                        </a:spcBef>
                        <a:spcAft>
                          <a:spcPts val="0"/>
                        </a:spcAft>
                        <a:tabLst>
                          <a:tab pos="460375" algn="l"/>
                        </a:tabLst>
                      </a:pPr>
                      <a:r>
                        <a:rPr lang="en-US" sz="1100" i="1" kern="150" dirty="0" err="1" smtClean="0">
                          <a:effectLst/>
                          <a:latin typeface="Cambria" pitchFamily="18" charset="0"/>
                          <a:ea typeface="Times New Roman"/>
                          <a:cs typeface="Tahoma"/>
                        </a:rPr>
                        <a:t>hrel.fg</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Group </a:t>
                      </a:r>
                      <a:r>
                        <a:rPr lang="en-US" sz="1100" i="1" kern="150" baseline="0" dirty="0" smtClean="0">
                          <a:effectLst/>
                          <a:latin typeface="Cambria" pitchFamily="18" charset="0"/>
                          <a:ea typeface="Times New Roman"/>
                          <a:cs typeface="Tahoma"/>
                        </a:rPr>
                        <a:t>f</a:t>
                      </a:r>
                      <a:r>
                        <a:rPr lang="en-US" sz="1100" i="0" kern="150" baseline="0" dirty="0" smtClean="0">
                          <a:effectLst/>
                          <a:latin typeface="Cambria" pitchFamily="18" charset="0"/>
                          <a:ea typeface="Times New Roman"/>
                          <a:cs typeface="Tahoma"/>
                        </a:rPr>
                        <a:t>’s relationship with group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ea typeface="Times New Roman"/>
                          <a:cs typeface="Tahoma"/>
                        </a:rPr>
                        <a:t>Mitigates:</a:t>
                      </a:r>
                      <a:r>
                        <a:rPr lang="en-US" sz="1100" b="0" kern="150" baseline="0" dirty="0" smtClean="0">
                          <a:effectLst/>
                          <a:latin typeface="Cambria" pitchFamily="18" charset="0"/>
                          <a:ea typeface="Times New Roman"/>
                          <a:cs typeface="Tahoma"/>
                        </a:rPr>
                        <a:t>  None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0">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i="1" kern="150" baseline="0" dirty="0" smtClean="0">
                          <a:effectLst/>
                          <a:latin typeface="Cambria" pitchFamily="18" charset="0"/>
                        </a:rPr>
                        <a:t> </a:t>
                      </a:r>
                      <a:r>
                        <a:rPr lang="en-US" sz="1100" i="0" kern="150" baseline="0" dirty="0" smtClean="0">
                          <a:effectLst/>
                          <a:latin typeface="Cambria" pitchFamily="18" charset="0"/>
                        </a:rPr>
                        <a:t>and </a:t>
                      </a:r>
                      <a:r>
                        <a:rPr lang="en-US" sz="1100" i="1" kern="150" baseline="0" dirty="0" err="1" smtClean="0">
                          <a:effectLst/>
                          <a:latin typeface="Cambria" pitchFamily="18" charset="0"/>
                        </a:rPr>
                        <a:t>hrel.fg</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Coop</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Force</a:t>
                      </a:r>
                      <a:r>
                        <a:rPr lang="en-US" sz="1100" b="1" kern="150" baseline="0" dirty="0" smtClean="0">
                          <a:effectLst/>
                          <a:latin typeface="Cambria" pitchFamily="18" charset="0"/>
                        </a:rPr>
                        <a:t> is doing PSYOP</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endParaRPr lang="en-US" dirty="0"/>
                    </a:p>
                  </a:txBody>
                  <a:tcPr marL="61851" marR="61851" marT="0" marB="0"/>
                </a:tc>
                <a:tc gridSpan="2">
                  <a:txBody>
                    <a:bodyPr/>
                    <a:lstStyle/>
                    <a:p>
                      <a:endParaRPr lang="en-US" dirty="0"/>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a:txBody>
                    <a:bodyPr/>
                    <a:lstStyle/>
                    <a:p>
                      <a:pPr marL="0" marR="0" algn="ctr">
                        <a:spcBef>
                          <a:spcPts val="0"/>
                        </a:spcBef>
                        <a:spcAft>
                          <a:spcPts val="0"/>
                        </a:spcAft>
                      </a:pPr>
                      <a:r>
                        <a:rPr lang="en-US" sz="1100" i="1" kern="150" dirty="0" err="1">
                          <a:effectLst/>
                          <a:latin typeface="Cambria"/>
                          <a:ea typeface="Times New Roman"/>
                          <a:cs typeface="Tahoma"/>
                        </a:rPr>
                        <a:t>cov</a:t>
                      </a:r>
                      <a:r>
                        <a:rPr lang="en-US" sz="1100" kern="150" dirty="0">
                          <a:effectLst/>
                          <a:latin typeface="Cambria"/>
                          <a:ea typeface="Times New Roman"/>
                          <a:cs typeface="Tahoma"/>
                        </a:rPr>
                        <a:t> × </a:t>
                      </a:r>
                      <a:r>
                        <a:rPr lang="en-US" sz="1100" b="1" kern="150" dirty="0" err="1" smtClean="0">
                          <a:effectLst/>
                          <a:latin typeface="Cambria"/>
                          <a:ea typeface="Times New Roman"/>
                          <a:cs typeface="Tahoma"/>
                        </a:rPr>
                        <a:t>frmore</a:t>
                      </a:r>
                      <a:endParaRPr lang="en-US" sz="1200" kern="150" dirty="0">
                        <a:effectLst/>
                        <a:latin typeface="Times New Roman"/>
                        <a:ea typeface="Times New Roman"/>
                        <a:cs typeface="Tahoma"/>
                      </a:endParaRPr>
                    </a:p>
                    <a:p>
                      <a:pPr marL="0" marR="0" algn="ctr">
                        <a:spcBef>
                          <a:spcPts val="0"/>
                        </a:spcBef>
                        <a:spcAft>
                          <a:spcPts val="0"/>
                        </a:spcAft>
                      </a:pPr>
                      <a:r>
                        <a:rPr lang="en-US" sz="1100" kern="150" dirty="0" smtClean="0">
                          <a:effectLst/>
                          <a:latin typeface="Cambria"/>
                          <a:ea typeface="Times New Roman"/>
                          <a:cs typeface="Tahoma"/>
                        </a:rPr>
                        <a:t>XL+</a:t>
                      </a:r>
                      <a:endParaRPr lang="en-US" sz="1200" kern="150" dirty="0">
                        <a:effectLst/>
                        <a:latin typeface="Times New Roman"/>
                        <a:ea typeface="Times New Roman"/>
                        <a:cs typeface="Tahoma"/>
                      </a:endParaRPr>
                    </a:p>
                  </a:txBody>
                  <a:tcPr marL="68580" marR="68580"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 friend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274320">
                <a:tc>
                  <a:txBody>
                    <a:bodyPr/>
                    <a:lstStyle/>
                    <a:p>
                      <a:pPr marL="0" marR="0">
                        <a:spcBef>
                          <a:spcPts val="0"/>
                        </a:spcBef>
                        <a:spcAft>
                          <a:spcPts val="0"/>
                        </a:spcAft>
                        <a:tabLst>
                          <a:tab pos="227013" algn="l"/>
                        </a:tabLst>
                      </a:pPr>
                      <a:r>
                        <a:rPr lang="en-US" sz="1100" i="1" kern="150" dirty="0" smtClean="0">
                          <a:effectLst/>
                          <a:latin typeface="Cambria" pitchFamily="18" charset="0"/>
                        </a:rPr>
                        <a:t>	</a:t>
                      </a:r>
                      <a:r>
                        <a:rPr lang="en-US" sz="1100" b="1" i="0" kern="150" dirty="0" smtClean="0">
                          <a:effectLst/>
                          <a:latin typeface="Cambria" pitchFamily="18" charset="0"/>
                        </a:rPr>
                        <a:t>and</a:t>
                      </a:r>
                      <a:r>
                        <a:rPr lang="en-US" sz="1100" b="1" i="0" kern="150" baseline="0" dirty="0" smtClean="0">
                          <a:effectLst/>
                          <a:latin typeface="Cambria" pitchFamily="18" charset="0"/>
                        </a:rPr>
                        <a:t> </a:t>
                      </a:r>
                      <a:r>
                        <a:rPr lang="en-US" sz="1100" b="1" i="1" kern="150" dirty="0" smtClean="0">
                          <a:effectLst/>
                          <a:latin typeface="Cambria" pitchFamily="18" charset="0"/>
                        </a:rPr>
                        <a:t>f</a:t>
                      </a:r>
                      <a:r>
                        <a:rPr lang="en-US" sz="1100" b="1" i="0" kern="150" baseline="0" dirty="0" smtClean="0">
                          <a:effectLst/>
                          <a:latin typeface="Cambria" pitchFamily="18" charset="0"/>
                        </a:rPr>
                        <a:t> is an enemy of </a:t>
                      </a:r>
                      <a:r>
                        <a:rPr lang="en-US" sz="1100" b="1" i="1" kern="150" baseline="0" dirty="0" smtClean="0">
                          <a:effectLst/>
                          <a:latin typeface="Cambria" pitchFamily="18" charset="0"/>
                        </a:rPr>
                        <a:t>g</a:t>
                      </a:r>
                    </a:p>
                    <a:p>
                      <a:pPr marL="0" marR="0">
                        <a:spcBef>
                          <a:spcPts val="0"/>
                        </a:spcBef>
                        <a:spcAft>
                          <a:spcPts val="0"/>
                        </a:spcAft>
                        <a:tabLst>
                          <a:tab pos="227013" algn="l"/>
                        </a:tabLst>
                      </a:pPr>
                      <a:r>
                        <a:rPr lang="en-US" sz="1100" b="1" i="1" kern="150" baseline="0" dirty="0" smtClean="0">
                          <a:effectLst/>
                          <a:latin typeface="Cambria" pitchFamily="18" charset="0"/>
                        </a:rPr>
                        <a:t>	</a:t>
                      </a:r>
                      <a:r>
                        <a:rPr lang="en-US" sz="1100" b="0" i="1" kern="150" baseline="0" dirty="0" err="1" smtClean="0">
                          <a:effectLst/>
                          <a:latin typeface="Cambria" pitchFamily="18" charset="0"/>
                        </a:rPr>
                        <a:t>hrel.fg</a:t>
                      </a:r>
                      <a:r>
                        <a:rPr lang="en-US" sz="1100" b="0" i="1" kern="150" baseline="0" dirty="0" smtClean="0">
                          <a:effectLst/>
                          <a:latin typeface="Cambria" pitchFamily="18" charset="0"/>
                        </a:rPr>
                        <a:t> </a:t>
                      </a:r>
                      <a:r>
                        <a:rPr lang="en-US" sz="1100" b="0" i="0" kern="150" baseline="0" dirty="0" smtClean="0">
                          <a:effectLst/>
                          <a:latin typeface="Cambria" pitchFamily="18" charset="0"/>
                        </a:rPr>
                        <a:t>&lt; 0.0</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0" kern="150" dirty="0" smtClean="0">
                          <a:effectLst/>
                          <a:latin typeface="Cambria" pitchFamily="18" charset="0"/>
                        </a:rPr>
                        <a:t>T</a:t>
                      </a: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ea typeface="Times New Roman"/>
                          <a:cs typeface="Tahoma"/>
                        </a:rPr>
                        <a:t>g</a:t>
                      </a: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hMerge="1">
                  <a:txBody>
                    <a:bodyPr/>
                    <a:lstStyle/>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r>
                        <a:rPr lang="en-US" sz="1100" kern="150" dirty="0" smtClean="0">
                          <a:effectLst/>
                          <a:latin typeface="Cambria"/>
                          <a:ea typeface="Times New Roman"/>
                          <a:cs typeface="Tahoma"/>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3179" y="37338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5481554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Organization Activities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Activities are assigned to an organization group by the group’s owning actor using the ASSIGN tactic.  Each activity has its own security requirement, which depends on the organization type (NGO, IGO, or Contractor).  Organization activities are a subset of the force Civil/Military Operation (CMO) activities.</a:t>
            </a:r>
          </a:p>
          <a:p>
            <a:pPr marL="0" indent="0">
              <a:buNone/>
            </a:pPr>
            <a:endParaRPr lang="en-US" dirty="0"/>
          </a:p>
          <a:p>
            <a:pPr marL="0" indent="0">
              <a:buNone/>
            </a:pPr>
            <a:r>
              <a:rPr lang="en-US" dirty="0" smtClean="0"/>
              <a:t>The organization activity model is governed by the </a:t>
            </a:r>
            <a:r>
              <a:rPr lang="en-US" b="1" dirty="0" smtClean="0">
                <a:cs typeface="Courier New" pitchFamily="49" charset="0"/>
              </a:rPr>
              <a:t>activity.ORG.*</a:t>
            </a:r>
            <a:r>
              <a:rPr lang="en-US" dirty="0" smtClean="0"/>
              <a:t> model parameters.  See the model parameter documentation in Athena’s help browser for more information.</a:t>
            </a:r>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63</a:t>
            </a:fld>
            <a:endParaRPr lang="en-US" dirty="0"/>
          </a:p>
        </p:txBody>
      </p:sp>
    </p:spTree>
    <p:extLst>
      <p:ext uri="{BB962C8B-B14F-4D97-AF65-F5344CB8AC3E}">
        <p14:creationId xmlns:p14="http://schemas.microsoft.com/office/powerpoint/2010/main" val="2086657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Organization </a:t>
            </a:r>
            <a:r>
              <a:rPr lang="en-US" sz="1400" b="1" dirty="0" smtClean="0">
                <a:latin typeface="Arial" pitchFamily="34" charset="0"/>
                <a:cs typeface="Arial" pitchFamily="34" charset="0"/>
              </a:rPr>
              <a:t>Activity Situations, Activity Parameters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64</a:t>
            </a:fld>
            <a:endParaRPr lang="en-US" sz="1100" dirty="0">
              <a:solidFill>
                <a:schemeClr val="tx1"/>
              </a:solidFill>
              <a:latin typeface="Cambria" pitchFamily="18"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81448863"/>
              </p:ext>
            </p:extLst>
          </p:nvPr>
        </p:nvGraphicFramePr>
        <p:xfrm>
          <a:off x="457200" y="609600"/>
          <a:ext cx="8229600" cy="1905000"/>
        </p:xfrm>
        <a:graphic>
          <a:graphicData uri="http://schemas.openxmlformats.org/drawingml/2006/table">
            <a:tbl>
              <a:tblPr>
                <a:tableStyleId>{5940675A-B579-460E-94D1-54222C63F5DA}</a:tableStyleId>
              </a:tblPr>
              <a:tblGrid>
                <a:gridCol w="1029773"/>
                <a:gridCol w="1810684"/>
                <a:gridCol w="789492"/>
                <a:gridCol w="1209983"/>
                <a:gridCol w="729422"/>
                <a:gridCol w="660771"/>
                <a:gridCol w="660771"/>
                <a:gridCol w="1338704"/>
              </a:tblGrid>
              <a:tr h="156754">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786" marR="61786" marT="0" marB="0">
                    <a:solidFill>
                      <a:srgbClr val="00B0F0"/>
                    </a:solidFill>
                  </a:tcPr>
                </a:tc>
                <a:tc rowSpan="2">
                  <a:txBody>
                    <a:bodyPr/>
                    <a:lstStyle/>
                    <a:p>
                      <a:pPr marL="0" marR="0">
                        <a:spcBef>
                          <a:spcPts val="0"/>
                        </a:spcBef>
                        <a:spcAft>
                          <a:spcPts val="0"/>
                        </a:spcAft>
                      </a:pPr>
                      <a:r>
                        <a:rPr lang="en-US" sz="1000" b="1" kern="150">
                          <a:effectLst/>
                          <a:latin typeface="Cambria" pitchFamily="18" charset="0"/>
                        </a:rPr>
                        <a:t> </a:t>
                      </a:r>
                    </a:p>
                    <a:p>
                      <a:pPr marL="0" marR="0">
                        <a:spcBef>
                          <a:spcPts val="0"/>
                        </a:spcBef>
                        <a:spcAft>
                          <a:spcPts val="0"/>
                        </a:spcAft>
                      </a:pPr>
                      <a:r>
                        <a:rPr lang="en-US" sz="1000" b="1" kern="150">
                          <a:effectLst/>
                          <a:latin typeface="Cambria" pitchFamily="18" charset="0"/>
                        </a:rPr>
                        <a:t>Abstract Activity</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tabLst>
                          <a:tab pos="128270" algn="l"/>
                          <a:tab pos="474980" algn="ctr"/>
                        </a:tabLst>
                      </a:pPr>
                      <a:r>
                        <a:rPr lang="en-US" sz="1000" b="1" kern="150">
                          <a:effectLst/>
                          <a:latin typeface="Cambria" pitchFamily="18" charset="0"/>
                        </a:rPr>
                        <a:t>2/3rds</a:t>
                      </a:r>
                    </a:p>
                    <a:p>
                      <a:pPr marL="0" marR="0" algn="ctr">
                        <a:spcBef>
                          <a:spcPts val="0"/>
                        </a:spcBef>
                        <a:spcAft>
                          <a:spcPts val="0"/>
                        </a:spcAft>
                        <a:tabLst>
                          <a:tab pos="128270" algn="l"/>
                          <a:tab pos="474980" algn="ctr"/>
                        </a:tabLst>
                      </a:pPr>
                      <a:r>
                        <a:rPr lang="en-US" sz="1000" b="1" kern="150">
                          <a:effectLst/>
                          <a:latin typeface="Cambria" pitchFamily="18" charset="0"/>
                        </a:rPr>
                        <a:t>Coverage</a:t>
                      </a:r>
                      <a:endParaRPr lang="en-US" sz="1000" b="1" kern="150">
                        <a:effectLst/>
                        <a:latin typeface="Cambria" pitchFamily="18" charset="0"/>
                        <a:ea typeface="Times New Roman"/>
                        <a:cs typeface="Tahoma"/>
                      </a:endParaRPr>
                    </a:p>
                  </a:txBody>
                  <a:tcPr marL="61786" marR="61786" marT="0" marB="0">
                    <a:solidFill>
                      <a:srgbClr val="00B0F0"/>
                    </a:solidFill>
                  </a:tcPr>
                </a:tc>
                <a:tc rowSpan="2">
                  <a:txBody>
                    <a:bodyPr/>
                    <a:lstStyle/>
                    <a:p>
                      <a:pPr marL="0" marR="0" algn="ctr">
                        <a:spcBef>
                          <a:spcPts val="0"/>
                        </a:spcBef>
                        <a:spcAft>
                          <a:spcPts val="0"/>
                        </a:spcAft>
                      </a:pPr>
                      <a:r>
                        <a:rPr lang="en-US" sz="1000" b="1" kern="150">
                          <a:effectLst/>
                          <a:latin typeface="Cambria" pitchFamily="18" charset="0"/>
                        </a:rPr>
                        <a:t> </a:t>
                      </a:r>
                    </a:p>
                    <a:p>
                      <a:pPr marL="0" marR="0" algn="ctr">
                        <a:spcBef>
                          <a:spcPts val="0"/>
                        </a:spcBef>
                        <a:spcAft>
                          <a:spcPts val="0"/>
                        </a:spcAft>
                      </a:pPr>
                      <a:r>
                        <a:rPr lang="en-US" sz="1000" b="1" kern="150">
                          <a:effectLst/>
                          <a:latin typeface="Cambria" pitchFamily="18" charset="0"/>
                        </a:rPr>
                        <a:t>Shifts</a:t>
                      </a:r>
                      <a:endParaRPr lang="en-US" sz="1000" b="1" kern="150">
                        <a:effectLst/>
                        <a:latin typeface="Cambria" pitchFamily="18" charset="0"/>
                        <a:ea typeface="Times New Roman"/>
                        <a:cs typeface="Tahoma"/>
                      </a:endParaRPr>
                    </a:p>
                  </a:txBody>
                  <a:tcPr marL="61786" marR="61786" marT="0" marB="0">
                    <a:solidFill>
                      <a:srgbClr val="00B0F0"/>
                    </a:solidFill>
                  </a:tcPr>
                </a:tc>
                <a:tc gridSpan="3">
                  <a:txBody>
                    <a:bodyPr/>
                    <a:lstStyle/>
                    <a:p>
                      <a:pPr marL="0" marR="0" algn="ctr">
                        <a:spcBef>
                          <a:spcPts val="0"/>
                        </a:spcBef>
                        <a:spcAft>
                          <a:spcPts val="0"/>
                        </a:spcAft>
                      </a:pPr>
                      <a:r>
                        <a:rPr lang="en-US" sz="1000" b="1" i="0" kern="150" dirty="0">
                          <a:effectLst/>
                          <a:latin typeface="Cambria" pitchFamily="18" charset="0"/>
                        </a:rPr>
                        <a:t>Minimum </a:t>
                      </a:r>
                      <a:r>
                        <a:rPr lang="en-US" sz="1000" b="1" i="0" kern="150" dirty="0" smtClean="0">
                          <a:effectLst/>
                          <a:latin typeface="Cambria" pitchFamily="18" charset="0"/>
                        </a:rPr>
                        <a:t>Security</a:t>
                      </a:r>
                      <a:endParaRPr lang="en-US" sz="1000" b="1" i="0" kern="150" dirty="0">
                        <a:effectLst/>
                        <a:latin typeface="Cambria" pitchFamily="18" charset="0"/>
                        <a:ea typeface="Times New Roman"/>
                        <a:cs typeface="Tahoma"/>
                      </a:endParaRPr>
                    </a:p>
                  </a:txBody>
                  <a:tcPr marL="61786" marR="61786" marT="0" marB="0">
                    <a:solidFill>
                      <a:srgbClr val="00B0F0"/>
                    </a:solidFill>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b="1" kern="150" dirty="0">
                          <a:effectLst/>
                          <a:latin typeface="Cambria" pitchFamily="18" charset="0"/>
                        </a:rPr>
                        <a:t> </a:t>
                      </a:r>
                    </a:p>
                    <a:p>
                      <a:pPr marL="0" marR="0" algn="ctr">
                        <a:spcBef>
                          <a:spcPts val="0"/>
                        </a:spcBef>
                        <a:spcAft>
                          <a:spcPts val="0"/>
                        </a:spcAft>
                      </a:pPr>
                      <a:r>
                        <a:rPr lang="en-US" sz="1000" b="1" kern="150" dirty="0">
                          <a:effectLst/>
                          <a:latin typeface="Cambria" pitchFamily="18" charset="0"/>
                        </a:rPr>
                        <a:t>Cause</a:t>
                      </a:r>
                      <a:endParaRPr lang="en-US" sz="1000" b="1" kern="150" dirty="0">
                        <a:effectLst/>
                        <a:latin typeface="Cambria" pitchFamily="18" charset="0"/>
                        <a:ea typeface="Times New Roman"/>
                        <a:cs typeface="Tahoma"/>
                      </a:endParaRPr>
                    </a:p>
                  </a:txBody>
                  <a:tcPr marL="61786" marR="61786" marT="0" marB="0">
                    <a:solidFill>
                      <a:srgbClr val="00B0F0"/>
                    </a:solidFill>
                  </a:tcPr>
                </a:tc>
              </a:tr>
              <a:tr h="15618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NGO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IGO</a:t>
                      </a:r>
                      <a:endParaRPr lang="en-US" sz="10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CTR</a:t>
                      </a:r>
                      <a:endParaRPr lang="en-US" sz="1000" b="1" kern="150" dirty="0">
                        <a:effectLst/>
                        <a:latin typeface="Cambria" pitchFamily="18" charset="0"/>
                        <a:ea typeface="Times New Roman"/>
                        <a:cs typeface="Tahoma"/>
                      </a:endParaRPr>
                    </a:p>
                  </a:txBody>
                  <a:tcPr marL="61786" marR="61786" marT="0" marB="0">
                    <a:solidFill>
                      <a:srgbClr val="00B0F0"/>
                    </a:solidFill>
                  </a:tcPr>
                </a:tc>
                <a:tc vMerge="1">
                  <a:txBody>
                    <a:bodyPr/>
                    <a:lstStyle/>
                    <a:p>
                      <a:endParaRPr lang="en-US" dirty="0"/>
                    </a:p>
                  </a:txBody>
                  <a:tcPr/>
                </a:tc>
              </a:tr>
              <a:tr h="220464">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CMO_CONSTRUCTION</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ORGCONST</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CMO_EDUCATION</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ORGEDU</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CMO_EMPLOYMENT</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CMO_INDUSTRY</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ORGIND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CMO_INFRASTRUCTURE</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20/1000</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ORGINF</a:t>
                      </a:r>
                      <a:endParaRPr lang="en-US" sz="1000" kern="150" dirty="0">
                        <a:effectLst/>
                        <a:latin typeface="Cambria" pitchFamily="18" charset="0"/>
                        <a:ea typeface="Times New Roman"/>
                        <a:cs typeface="Tahoma"/>
                      </a:endParaRPr>
                    </a:p>
                  </a:txBody>
                  <a:tcPr marL="61786" marR="61786"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a:effectLst/>
                          <a:latin typeface="Cambria" pitchFamily="18" charset="0"/>
                        </a:rPr>
                        <a:t>CMO_HEALTHCARE</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1</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High</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Medium</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c>
                  <a:txBody>
                    <a:bodyPr/>
                    <a:lstStyle/>
                    <a:p>
                      <a:pPr marL="0" marR="0">
                        <a:spcBef>
                          <a:spcPts val="0"/>
                        </a:spcBef>
                        <a:spcAft>
                          <a:spcPts val="0"/>
                        </a:spcAft>
                      </a:pPr>
                      <a:r>
                        <a:rPr lang="en-US" sz="1000" kern="150" dirty="0">
                          <a:effectLst/>
                          <a:latin typeface="Cambria" pitchFamily="18" charset="0"/>
                        </a:rPr>
                        <a:t>ORGMED</a:t>
                      </a:r>
                      <a:endParaRPr lang="en-US" sz="1000" kern="150" dirty="0">
                        <a:effectLst/>
                        <a:latin typeface="Cambria" pitchFamily="18" charset="0"/>
                        <a:ea typeface="Times New Roman"/>
                        <a:cs typeface="Tahoma"/>
                      </a:endParaRPr>
                    </a:p>
                  </a:txBody>
                  <a:tcPr marL="61786" marR="61786"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a:effectLst/>
                          <a:latin typeface="Cambria" pitchFamily="18" charset="0"/>
                        </a:rPr>
                        <a:t>CMO_OTHER</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20/1000</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1</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High</a:t>
                      </a:r>
                      <a:endParaRPr lang="en-US" sz="10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Medium</a:t>
                      </a:r>
                      <a:endParaRPr lang="en-US" sz="1000" kern="150">
                        <a:effectLst/>
                        <a:latin typeface="Cambria" pitchFamily="18" charset="0"/>
                        <a:ea typeface="Times New Roman"/>
                        <a:cs typeface="Tahoma"/>
                      </a:endParaRPr>
                    </a:p>
                  </a:txBody>
                  <a:tcPr marL="61786" marR="61786" marT="0" marB="0"/>
                </a:tc>
                <a:tc>
                  <a:txBody>
                    <a:bodyPr/>
                    <a:lstStyle/>
                    <a:p>
                      <a:pPr marL="0" marR="0">
                        <a:spcBef>
                          <a:spcPts val="0"/>
                        </a:spcBef>
                        <a:spcAft>
                          <a:spcPts val="0"/>
                        </a:spcAft>
                      </a:pPr>
                      <a:r>
                        <a:rPr lang="en-US" sz="1000" kern="150" dirty="0">
                          <a:effectLst/>
                          <a:latin typeface="Cambria" pitchFamily="18" charset="0"/>
                        </a:rPr>
                        <a:t>ORGOTHER</a:t>
                      </a:r>
                      <a:endParaRPr lang="en-US" sz="10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41399679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Organization Activity Situations, Attitude Effects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65</a:t>
            </a:fld>
            <a:endParaRPr lang="en-US" sz="1100" dirty="0">
              <a:solidFill>
                <a:schemeClr val="tx1"/>
              </a:solidFill>
              <a:latin typeface="Cambria" pitchFamily="18" charset="0"/>
              <a:cs typeface="Arial" pitchFamily="34" charset="0"/>
            </a:endParaRPr>
          </a:p>
        </p:txBody>
      </p:sp>
      <p:sp>
        <p:nvSpPr>
          <p:cNvPr id="8" name="Rectangle 1"/>
          <p:cNvSpPr>
            <a:spLocks noChangeArrowheads="1"/>
          </p:cNvSpPr>
          <p:nvPr/>
        </p:nvSpPr>
        <p:spPr bwMode="auto">
          <a:xfrm>
            <a:off x="139858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609040112"/>
              </p:ext>
            </p:extLst>
          </p:nvPr>
        </p:nvGraphicFramePr>
        <p:xfrm>
          <a:off x="457200" y="609600"/>
          <a:ext cx="8229600" cy="2057400"/>
        </p:xfrm>
        <a:graphic>
          <a:graphicData uri="http://schemas.openxmlformats.org/drawingml/2006/table">
            <a:tbl>
              <a:tblPr>
                <a:tableStyleId>{5940675A-B579-460E-94D1-54222C63F5DA}</a:tableStyleId>
              </a:tblPr>
              <a:tblGrid>
                <a:gridCol w="838200"/>
                <a:gridCol w="381000"/>
                <a:gridCol w="381000"/>
                <a:gridCol w="1657350"/>
                <a:gridCol w="1657350"/>
                <a:gridCol w="1657350"/>
                <a:gridCol w="1657350"/>
              </a:tblGrid>
              <a:tr h="151191">
                <a:tc rowSpan="2">
                  <a:txBody>
                    <a:bodyPr/>
                    <a:lstStyle/>
                    <a:p>
                      <a:pPr marL="0" marR="0">
                        <a:spcBef>
                          <a:spcPts val="0"/>
                        </a:spcBef>
                        <a:spcAft>
                          <a:spcPts val="0"/>
                        </a:spcAft>
                      </a:pPr>
                      <a:r>
                        <a:rPr lang="en-US" sz="1000" b="1" kern="150" dirty="0">
                          <a:effectLst/>
                          <a:latin typeface="Cambria" pitchFamily="18" charset="0"/>
                        </a:rPr>
                        <a:t> </a:t>
                      </a:r>
                    </a:p>
                    <a:p>
                      <a:pPr marL="0" marR="0">
                        <a:spcBef>
                          <a:spcPts val="0"/>
                        </a:spcBef>
                        <a:spcAft>
                          <a:spcPts val="0"/>
                        </a:spcAft>
                      </a:pPr>
                      <a:r>
                        <a:rPr lang="en-US" sz="1000" b="1" kern="150" dirty="0">
                          <a:effectLst/>
                          <a:latin typeface="Cambria" pitchFamily="18" charset="0"/>
                        </a:rPr>
                        <a:t>Rule Set</a:t>
                      </a:r>
                      <a:endParaRPr lang="en-US" sz="1000" b="1" kern="150" dirty="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Civilian Effects</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1191">
                <a:tc vMerge="1">
                  <a:txBody>
                    <a:bodyPr/>
                    <a:lstStyle/>
                    <a:p>
                      <a:endParaRPr lang="en-US"/>
                    </a:p>
                  </a:txBody>
                  <a:tcPr/>
                </a:tc>
                <a:tc>
                  <a:txBody>
                    <a:bodyPr/>
                    <a:lstStyle/>
                    <a:p>
                      <a:pPr marL="0" marR="0" algn="ctr">
                        <a:spcBef>
                          <a:spcPts val="0"/>
                        </a:spcBef>
                        <a:spcAft>
                          <a:spcPts val="0"/>
                        </a:spcAft>
                      </a:pPr>
                      <a:r>
                        <a:rPr lang="en-US" sz="1000" b="1" kern="150" dirty="0">
                          <a:effectLst/>
                          <a:latin typeface="Cambria" pitchFamily="18" charset="0"/>
                        </a:rPr>
                        <a:t>p</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AUT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SFT</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CUL</a:t>
                      </a:r>
                      <a:endParaRPr lang="en-US" sz="1000" b="1" kern="150" dirty="0">
                        <a:effectLst/>
                        <a:latin typeface="Cambria" pitchFamily="18" charset="0"/>
                        <a:ea typeface="Times New Roman"/>
                        <a:cs typeface="Tahoma"/>
                      </a:endParaRPr>
                    </a:p>
                  </a:txBody>
                  <a:tcPr marL="61851" marR="61851"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000" b="1" kern="150" dirty="0">
                        <a:effectLst/>
                        <a:latin typeface="Cambria" pitchFamily="18" charset="0"/>
                        <a:ea typeface="Times New Roman"/>
                        <a:cs typeface="Tahoma"/>
                      </a:endParaRPr>
                    </a:p>
                  </a:txBody>
                  <a:tcPr marL="61851" marR="61851" marT="0" marB="0">
                    <a:solidFill>
                      <a:srgbClr val="00B0F0"/>
                    </a:solidFill>
                  </a:tcPr>
                </a:tc>
              </a:tr>
              <a:tr h="228600">
                <a:tc>
                  <a:txBody>
                    <a:bodyPr/>
                    <a:lstStyle/>
                    <a:p>
                      <a:pPr marL="0" marR="0">
                        <a:spcBef>
                          <a:spcPts val="0"/>
                        </a:spcBef>
                        <a:spcAft>
                          <a:spcPts val="0"/>
                        </a:spcAft>
                      </a:pPr>
                      <a:r>
                        <a:rPr lang="en-US" sz="1000" kern="150" dirty="0">
                          <a:effectLst/>
                          <a:latin typeface="Cambria" pitchFamily="18" charset="0"/>
                        </a:rPr>
                        <a:t>ORGCONST</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ORGEDU</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ORGEMP</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0.75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ORGIND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ORGINF</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cov × XXS+</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M+</a:t>
                      </a:r>
                      <a:endParaRPr lang="en-US" sz="1000" kern="150" dirty="0">
                        <a:effectLst/>
                        <a:latin typeface="Cambria" pitchFamily="18" charset="0"/>
                        <a:ea typeface="Times New Roman"/>
                        <a:cs typeface="Tahoma"/>
                      </a:endParaRPr>
                    </a:p>
                  </a:txBody>
                  <a:tcPr marL="61851" marR="61851" marT="0" marB="0"/>
                </a:tc>
              </a:tr>
              <a:tr h="228600">
                <a:tc>
                  <a:txBody>
                    <a:bodyPr/>
                    <a:lstStyle/>
                    <a:p>
                      <a:pPr marL="0" marR="0">
                        <a:spcBef>
                          <a:spcPts val="0"/>
                        </a:spcBef>
                        <a:spcAft>
                          <a:spcPts val="0"/>
                        </a:spcAft>
                      </a:pPr>
                      <a:r>
                        <a:rPr lang="en-US" sz="1000" kern="150">
                          <a:effectLst/>
                          <a:latin typeface="Cambria" pitchFamily="18" charset="0"/>
                        </a:rPr>
                        <a:t>ORGMED</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0.75</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a:effectLst/>
                          <a:latin typeface="Cambria" pitchFamily="18" charset="0"/>
                        </a:rPr>
                        <a:t>0.25</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a:effectLst/>
                          <a:latin typeface="Cambria" pitchFamily="18" charset="0"/>
                        </a:rPr>
                        <a:t>cov × S+</a:t>
                      </a:r>
                      <a:endParaRPr lang="en-US" sz="1000" kern="15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XXS+</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solidFill>
                      <a:schemeClr val="accent5">
                        <a:lumMod val="40000"/>
                        <a:lumOff val="60000"/>
                      </a:schemeClr>
                    </a:solidFill>
                  </a:tcPr>
                </a:tc>
              </a:tr>
              <a:tr h="228600">
                <a:tc>
                  <a:txBody>
                    <a:bodyPr/>
                    <a:lstStyle/>
                    <a:p>
                      <a:pPr marL="0" marR="0">
                        <a:spcBef>
                          <a:spcPts val="0"/>
                        </a:spcBef>
                        <a:spcAft>
                          <a:spcPts val="0"/>
                        </a:spcAft>
                      </a:pPr>
                      <a:r>
                        <a:rPr lang="en-US" sz="1000" kern="150">
                          <a:effectLst/>
                          <a:latin typeface="Cambria" pitchFamily="18" charset="0"/>
                        </a:rPr>
                        <a:t>ORGOTHER</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a:effectLst/>
                          <a:latin typeface="Cambria" pitchFamily="18" charset="0"/>
                        </a:rPr>
                        <a:t>0.25</a:t>
                      </a:r>
                      <a:endParaRPr lang="en-US" sz="1000" kern="15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a:effectLst/>
                          <a:latin typeface="Cambria" pitchFamily="18" charset="0"/>
                        </a:rPr>
                        <a:t>0.1</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XS+</a:t>
                      </a:r>
                      <a:endParaRPr lang="en-US" sz="100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000" kern="150" dirty="0" err="1">
                          <a:effectLst/>
                          <a:latin typeface="Cambria" pitchFamily="18" charset="0"/>
                        </a:rPr>
                        <a:t>cov</a:t>
                      </a:r>
                      <a:r>
                        <a:rPr lang="en-US" sz="1000" kern="150" dirty="0">
                          <a:effectLst/>
                          <a:latin typeface="Cambria" pitchFamily="18" charset="0"/>
                        </a:rPr>
                        <a:t> × L+</a:t>
                      </a:r>
                      <a:endParaRPr lang="en-US" sz="1000" kern="150" dirty="0">
                        <a:effectLst/>
                        <a:latin typeface="Cambria" pitchFamily="18" charset="0"/>
                        <a:ea typeface="Times New Roman"/>
                        <a:cs typeface="Tahoma"/>
                      </a:endParaRPr>
                    </a:p>
                  </a:txBody>
                  <a:tcPr marL="61851" marR="61851" marT="0" marB="0"/>
                </a:tc>
              </a:tr>
              <a:tr h="151191">
                <a:tc>
                  <a:txBody>
                    <a:bodyPr/>
                    <a:lstStyle/>
                    <a:p>
                      <a:pPr marL="0" marR="0">
                        <a:spcBef>
                          <a:spcPts val="0"/>
                        </a:spcBef>
                        <a:spcAft>
                          <a:spcPts val="0"/>
                        </a:spcAft>
                      </a:pPr>
                      <a:r>
                        <a:rPr lang="en-US" sz="1000" b="1" kern="150">
                          <a:effectLst/>
                          <a:latin typeface="Cambria" pitchFamily="18" charset="0"/>
                        </a:rPr>
                        <a:t>Modifiers</a:t>
                      </a:r>
                      <a:endParaRPr lang="en-US" sz="1000" b="1" kern="150">
                        <a:effectLst/>
                        <a:latin typeface="Cambria" pitchFamily="18" charset="0"/>
                        <a:ea typeface="Times New Roman"/>
                        <a:cs typeface="Tahoma"/>
                      </a:endParaRPr>
                    </a:p>
                  </a:txBody>
                  <a:tcPr marL="61851" marR="61851" marT="0" marB="0">
                    <a:solidFill>
                      <a:srgbClr val="00B0F0"/>
                    </a:solidFill>
                  </a:tcPr>
                </a:tc>
                <a:tc gridSpan="6">
                  <a:txBody>
                    <a:bodyPr/>
                    <a:lstStyle/>
                    <a:p>
                      <a:pPr marL="0" marR="0" algn="ctr">
                        <a:spcBef>
                          <a:spcPts val="0"/>
                        </a:spcBef>
                        <a:spcAft>
                          <a:spcPts val="0"/>
                        </a:spcAft>
                      </a:pPr>
                      <a:r>
                        <a:rPr lang="en-US" sz="1000" b="1" kern="150" dirty="0">
                          <a:effectLst/>
                          <a:latin typeface="Cambria" pitchFamily="18" charset="0"/>
                        </a:rPr>
                        <a:t>+1 stop if mitigates abstract situation</a:t>
                      </a:r>
                      <a:endParaRPr lang="en-US" sz="1000" b="1" kern="150" dirty="0">
                        <a:effectLst/>
                        <a:latin typeface="Cambria" pitchFamily="18" charset="0"/>
                        <a:ea typeface="Times New Roman"/>
                        <a:cs typeface="Tahoma"/>
                      </a:endParaRPr>
                    </a:p>
                  </a:txBody>
                  <a:tcPr marL="61851" marR="61851"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1605773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CONST: CMO—Construction,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66</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169038765"/>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construction work </a:t>
                      </a:r>
                      <a:r>
                        <a:rPr lang="en-US" sz="1100" kern="150" baseline="0" dirty="0" smtClean="0">
                          <a:solidFill>
                            <a:schemeClr val="tx1"/>
                          </a:solidFill>
                          <a:effectLst/>
                          <a:latin typeface="Cambria" pitchFamily="18" charset="0"/>
                        </a:rPr>
                        <a:t>in a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CMO_CONSTRUCTION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ORGCONST</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 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construction work</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23452421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EDU: CMO—Education,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51926228"/>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teaching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CMO_EDUCATION</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ORGEDU</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teaching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36774624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EMP: CMO—Employment,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68</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99797807"/>
              </p:ext>
            </p:extLst>
          </p:nvPr>
        </p:nvGraphicFramePr>
        <p:xfrm>
          <a:off x="443177" y="533400"/>
          <a:ext cx="8243622" cy="179832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employing local civilians</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CMO_EMPLOYMENT</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0.50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None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employing local civilians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8772974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IND: CMO—Industry,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69</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667265557"/>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aiding local industry</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CMO_INDUSTRY</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COMMOUT, FOODSHRT, FUELSHRT, INDSPILL, NOWATER, PIPELINE, POWEROUT, REFINERY</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aiding industry</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638798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Attitude Inputs (continued)</a:t>
            </a:r>
            <a:endParaRPr lang="en-US" dirty="0"/>
          </a:p>
        </p:txBody>
      </p:sp>
      <p:sp>
        <p:nvSpPr>
          <p:cNvPr id="3" name="Content Placeholder 2"/>
          <p:cNvSpPr>
            <a:spLocks noGrp="1"/>
          </p:cNvSpPr>
          <p:nvPr>
            <p:ph idx="1"/>
          </p:nvPr>
        </p:nvSpPr>
        <p:spPr>
          <a:xfrm>
            <a:off x="457200" y="609600"/>
            <a:ext cx="8229600" cy="4876800"/>
          </a:xfrm>
        </p:spPr>
        <p:txBody>
          <a:bodyPr>
            <a:normAutofit/>
          </a:bodyPr>
          <a:lstStyle/>
          <a:p>
            <a:pPr marL="0" indent="0">
              <a:buNone/>
            </a:pPr>
            <a:r>
              <a:rPr lang="en-US" b="1" dirty="0" smtClean="0"/>
              <a:t>Magnitude Multipliers:</a:t>
            </a:r>
            <a:r>
              <a:rPr lang="en-US" dirty="0" smtClean="0"/>
              <a:t> </a:t>
            </a:r>
            <a:r>
              <a:rPr lang="en-US" dirty="0"/>
              <a:t>Some rule sets will specify the magnitude of </a:t>
            </a:r>
            <a:r>
              <a:rPr lang="en-US" dirty="0" smtClean="0"/>
              <a:t>an </a:t>
            </a:r>
            <a:r>
              <a:rPr lang="en-US" dirty="0"/>
              <a:t>input as a magnitude symbol times one or more multipliers.  In the </a:t>
            </a:r>
            <a:r>
              <a:rPr lang="en-US" dirty="0" smtClean="0"/>
              <a:t>CURFEW rule set, for example, the </a:t>
            </a:r>
            <a:r>
              <a:rPr lang="en-US" dirty="0"/>
              <a:t>change in </a:t>
            </a:r>
            <a:r>
              <a:rPr lang="en-US" dirty="0" smtClean="0"/>
              <a:t>Autonomy satisfaction is </a:t>
            </a:r>
            <a:r>
              <a:rPr lang="en-US" dirty="0"/>
              <a:t>"</a:t>
            </a:r>
            <a:r>
              <a:rPr lang="en-US" i="1" dirty="0" err="1"/>
              <a:t>cov</a:t>
            </a:r>
            <a:r>
              <a:rPr lang="en-US" dirty="0"/>
              <a:t> </a:t>
            </a:r>
            <a:r>
              <a:rPr lang="en-US" i="1" dirty="0"/>
              <a:t>×</a:t>
            </a:r>
            <a:r>
              <a:rPr lang="en-US" dirty="0"/>
              <a:t> M</a:t>
            </a:r>
            <a:r>
              <a:rPr lang="en-US" dirty="0" smtClean="0"/>
              <a:t>­–“, where </a:t>
            </a:r>
            <a:r>
              <a:rPr lang="en-US" i="1" dirty="0" err="1" smtClean="0"/>
              <a:t>cov</a:t>
            </a:r>
            <a:r>
              <a:rPr lang="en-US" dirty="0" smtClean="0"/>
              <a:t> is a coverage fraction ranging from 0.0 to 1.0.   </a:t>
            </a:r>
            <a:r>
              <a:rPr lang="en-US" b="1" dirty="0" smtClean="0"/>
              <a:t>Note:</a:t>
            </a:r>
            <a:r>
              <a:rPr lang="en-US" dirty="0"/>
              <a:t> </a:t>
            </a:r>
            <a:r>
              <a:rPr lang="en-US" dirty="0" smtClean="0"/>
              <a:t> When magnitude multipliers are used, the magnitude symbol is usually given for some nominal value of the multiplier variable.  In the activity rule sets, for example, the nominal coverage is always 2/3</a:t>
            </a:r>
            <a:r>
              <a:rPr lang="en-US" baseline="30000" dirty="0" smtClean="0"/>
              <a:t>rd</a:t>
            </a:r>
            <a:r>
              <a:rPr lang="en-US" dirty="0" smtClean="0"/>
              <a:t>’s, or 0.66.  Thus, “</a:t>
            </a:r>
            <a:r>
              <a:rPr lang="en-US" i="1" dirty="0" err="1" smtClean="0"/>
              <a:t>cov</a:t>
            </a:r>
            <a:r>
              <a:rPr lang="en-US" dirty="0" smtClean="0"/>
              <a:t> </a:t>
            </a:r>
            <a:r>
              <a:rPr lang="en-US" i="1" dirty="0"/>
              <a:t>×</a:t>
            </a:r>
            <a:r>
              <a:rPr lang="en-US" dirty="0"/>
              <a:t> M</a:t>
            </a:r>
            <a:r>
              <a:rPr lang="en-US" dirty="0" smtClean="0"/>
              <a:t>­–” means that the magnitude is  “</a:t>
            </a:r>
            <a:r>
              <a:rPr lang="en-US" dirty="0"/>
              <a:t>M</a:t>
            </a:r>
            <a:r>
              <a:rPr lang="en-US" dirty="0" smtClean="0"/>
              <a:t>­–” (i.e., –5.0)  when </a:t>
            </a:r>
            <a:r>
              <a:rPr lang="en-US" i="1" dirty="0" err="1" smtClean="0"/>
              <a:t>cov</a:t>
            </a:r>
            <a:r>
              <a:rPr lang="en-US" dirty="0" smtClean="0"/>
              <a:t> equals 0.66, and will range from 0.0 when </a:t>
            </a:r>
            <a:r>
              <a:rPr lang="en-US" i="1" dirty="0" err="1" smtClean="0"/>
              <a:t>cov</a:t>
            </a:r>
            <a:r>
              <a:rPr lang="en-US" i="1" dirty="0" smtClean="0"/>
              <a:t> </a:t>
            </a:r>
            <a:r>
              <a:rPr lang="en-US" dirty="0"/>
              <a:t> </a:t>
            </a:r>
            <a:r>
              <a:rPr lang="en-US" dirty="0" smtClean="0"/>
              <a:t>is 0.0 to –7.5  when </a:t>
            </a:r>
            <a:r>
              <a:rPr lang="en-US" i="1" dirty="0" err="1" smtClean="0"/>
              <a:t>cov</a:t>
            </a:r>
            <a:r>
              <a:rPr lang="en-US" dirty="0" smtClean="0"/>
              <a:t> is 1.0.  See the introduction of each section for conventions regarding magnitude multipliers.</a:t>
            </a:r>
          </a:p>
          <a:p>
            <a:pPr marL="0" indent="0">
              <a:buNone/>
            </a:pPr>
            <a:endParaRPr lang="en-US" dirty="0"/>
          </a:p>
          <a:p>
            <a:pPr marL="0" indent="0">
              <a:buNone/>
            </a:pPr>
            <a:r>
              <a:rPr lang="en-US" b="1" dirty="0" smtClean="0"/>
              <a:t>Relationship Multipliers:</a:t>
            </a:r>
            <a:r>
              <a:rPr lang="en-US" dirty="0" smtClean="0"/>
              <a:t>  Many rule sets make use of </a:t>
            </a:r>
            <a:r>
              <a:rPr lang="en-US" i="1" dirty="0" smtClean="0"/>
              <a:t>relationship multiplier functions</a:t>
            </a:r>
            <a:r>
              <a:rPr lang="en-US" dirty="0"/>
              <a:t> </a:t>
            </a:r>
            <a:r>
              <a:rPr lang="en-US" dirty="0" smtClean="0"/>
              <a:t>(RMFs), which are used to make an input depend on the relationship between two groups.  In the force activity rule sets, for example, the magnitude of the input often depends on the relationship between the civilian group receiving the input and the force group performing the activity.  The range of RMFs is shown at the bottom-left of the page.  Notice that they are drawn for a nominal relationship of ±0.6, and return 1.0 at that relationship.</a:t>
            </a:r>
          </a:p>
          <a:p>
            <a:pPr marL="0" indent="0">
              <a:buNone/>
            </a:pPr>
            <a:endParaRPr lang="en-US" dirty="0"/>
          </a:p>
          <a:p>
            <a:pPr marL="0" indent="0">
              <a:buNone/>
            </a:pPr>
            <a:r>
              <a:rPr lang="en-US" dirty="0" smtClean="0"/>
              <a:t>The rule sets indicate the use of an RMF by including an RMF symbol (e.g., </a:t>
            </a:r>
            <a:r>
              <a:rPr lang="en-US" b="1" dirty="0" smtClean="0"/>
              <a:t>quad</a:t>
            </a:r>
            <a:r>
              <a:rPr lang="en-US" dirty="0" smtClean="0"/>
              <a:t>) as a magnitude multiplier, e.g., “</a:t>
            </a:r>
            <a:r>
              <a:rPr lang="en-US" i="1" dirty="0" err="1"/>
              <a:t>cov</a:t>
            </a:r>
            <a:r>
              <a:rPr lang="en-US" dirty="0"/>
              <a:t> × </a:t>
            </a:r>
            <a:r>
              <a:rPr lang="en-US" b="1" dirty="0"/>
              <a:t>quad</a:t>
            </a:r>
            <a:r>
              <a:rPr lang="en-US" dirty="0"/>
              <a:t> × M</a:t>
            </a:r>
            <a:r>
              <a:rPr lang="en-US" dirty="0" smtClean="0"/>
              <a:t>+”.</a:t>
            </a:r>
          </a:p>
          <a:p>
            <a:pPr marL="0" indent="0">
              <a:buNone/>
            </a:pPr>
            <a:r>
              <a:rPr lang="en-US" dirty="0" smtClean="0"/>
              <a:t>The relationship used as the input to the RMF is indicated in the rule set table’s header.  RMFs are described in detail in the </a:t>
            </a:r>
            <a:r>
              <a:rPr lang="en-US" i="1" dirty="0" smtClean="0"/>
              <a:t>Mars Analyst’s Guide</a:t>
            </a:r>
            <a:r>
              <a:rPr lang="en-US" dirty="0" smtClean="0"/>
              <a:t>.  </a:t>
            </a:r>
          </a:p>
          <a:p>
            <a:pPr marL="0" indent="0">
              <a:buNone/>
            </a:pPr>
            <a:endParaRPr lang="en-US" b="1" dirty="0"/>
          </a:p>
          <a:p>
            <a:pPr marL="0" indent="0">
              <a:buNone/>
            </a:pPr>
            <a:r>
              <a:rPr lang="en-US" b="1" dirty="0" smtClean="0"/>
              <a:t>Causes:</a:t>
            </a:r>
            <a:r>
              <a:rPr lang="en-US" dirty="0" smtClean="0"/>
              <a:t>  </a:t>
            </a:r>
            <a:r>
              <a:rPr lang="en-US" dirty="0"/>
              <a:t>Every rule set is associated with a </a:t>
            </a:r>
            <a:r>
              <a:rPr lang="en-US" i="1" dirty="0" smtClean="0"/>
              <a:t>cause</a:t>
            </a:r>
            <a:r>
              <a:rPr lang="en-US" dirty="0" smtClean="0"/>
              <a:t>.  URAM presumes </a:t>
            </a:r>
            <a:r>
              <a:rPr lang="en-US" dirty="0"/>
              <a:t>that </a:t>
            </a:r>
            <a:r>
              <a:rPr lang="en-US" dirty="0" smtClean="0"/>
              <a:t>a given attitude </a:t>
            </a:r>
            <a:r>
              <a:rPr lang="en-US" dirty="0"/>
              <a:t>levels can only be changed so much for any given reason, or </a:t>
            </a:r>
            <a:r>
              <a:rPr lang="en-US" i="1" dirty="0" smtClean="0"/>
              <a:t>cause</a:t>
            </a:r>
            <a:r>
              <a:rPr lang="en-US" dirty="0" smtClean="0"/>
              <a:t>.  </a:t>
            </a:r>
            <a:r>
              <a:rPr lang="en-US" dirty="0"/>
              <a:t>Thus, if a particular group in a particular neighborhood is affected by multiple inputs at the same time, all of which have the same cause, only the strongest positive and negative effects are </a:t>
            </a:r>
            <a:r>
              <a:rPr lang="en-US" dirty="0" smtClean="0"/>
              <a:t>applied.  </a:t>
            </a:r>
            <a:r>
              <a:rPr lang="en-US" dirty="0"/>
              <a:t>For example, if group A in neighborhood N1 is suffering from an epidemic (the EPIDEMIC </a:t>
            </a:r>
            <a:r>
              <a:rPr lang="en-US" dirty="0" smtClean="0"/>
              <a:t>situation</a:t>
            </a:r>
            <a:r>
              <a:rPr lang="en-US" dirty="0"/>
              <a:t>), then it is unlikely that the effect on A will be increased </a:t>
            </a:r>
            <a:r>
              <a:rPr lang="en-US" dirty="0" smtClean="0"/>
              <a:t>significantly by indirect effects </a:t>
            </a:r>
            <a:r>
              <a:rPr lang="en-US" dirty="0"/>
              <a:t>if the epidemic </a:t>
            </a:r>
            <a:r>
              <a:rPr lang="en-US" dirty="0" smtClean="0"/>
              <a:t>should spread </a:t>
            </a:r>
            <a:r>
              <a:rPr lang="en-US" dirty="0"/>
              <a:t>to neighborhood N2, next </a:t>
            </a:r>
            <a:r>
              <a:rPr lang="en-US" dirty="0" smtClean="0"/>
              <a:t>door.  A power outage (the POWEROUT situation) in N1, on the other hand, might cause significant additional hardship and hence is assigned a different cause.</a:t>
            </a:r>
          </a:p>
          <a:p>
            <a:pPr marL="0" indent="0">
              <a:buNone/>
            </a:pPr>
            <a:endParaRPr lang="en-US" b="1" dirty="0"/>
          </a:p>
          <a:p>
            <a:pPr marL="0" indent="0">
              <a:buNone/>
            </a:pPr>
            <a:r>
              <a:rPr lang="en-US" b="1" dirty="0" smtClean="0"/>
              <a:t>Z-Curves:</a:t>
            </a:r>
            <a:r>
              <a:rPr lang="en-US" dirty="0" smtClean="0"/>
              <a:t>  Magnitude multipliers are sometimes computed by passing a simulation variable through a “Z-curve”, thus scaling it to a convenient range.  A generic Z-curve is shown at the lower right.  Z-curves are described in detail in the </a:t>
            </a:r>
            <a:r>
              <a:rPr lang="en-US" i="1" dirty="0" smtClean="0"/>
              <a:t>Mars Analyst’s Guide.</a:t>
            </a:r>
            <a:endParaRPr lang="en-US" b="1" dirty="0"/>
          </a:p>
        </p:txBody>
      </p:sp>
      <p:sp>
        <p:nvSpPr>
          <p:cNvPr id="4" name="Date Placeholder 3"/>
          <p:cNvSpPr>
            <a:spLocks noGrp="1"/>
          </p:cNvSpPr>
          <p:nvPr>
            <p:ph type="dt" sz="half" idx="10"/>
          </p:nvPr>
        </p:nvSpPr>
        <p:spPr/>
        <p:txBody>
          <a:bodyPr/>
          <a:lstStyle/>
          <a:p>
            <a:fld id="{9D5A3ECB-96DA-40C3-8A51-99AD6D7C177E}" type="datetime1">
              <a:rPr lang="en-US" smtClean="0"/>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a:t>
            </a:fld>
            <a:endParaRPr lang="en-US" dirty="0"/>
          </a:p>
        </p:txBody>
      </p:sp>
      <p:grpSp>
        <p:nvGrpSpPr>
          <p:cNvPr id="61" name="Group 60"/>
          <p:cNvGrpSpPr/>
          <p:nvPr/>
        </p:nvGrpSpPr>
        <p:grpSpPr>
          <a:xfrm>
            <a:off x="479733" y="5558944"/>
            <a:ext cx="4876715" cy="951509"/>
            <a:chOff x="2068676" y="5238312"/>
            <a:chExt cx="4876715" cy="951509"/>
          </a:xfrm>
        </p:grpSpPr>
        <p:grpSp>
          <p:nvGrpSpPr>
            <p:cNvPr id="7" name="Group 6"/>
            <p:cNvGrpSpPr/>
            <p:nvPr/>
          </p:nvGrpSpPr>
          <p:grpSpPr>
            <a:xfrm>
              <a:off x="2068676" y="5238312"/>
              <a:ext cx="4876715" cy="927586"/>
              <a:chOff x="3888713" y="4323319"/>
              <a:chExt cx="4876715" cy="927586"/>
            </a:xfrm>
          </p:grpSpPr>
          <p:grpSp>
            <p:nvGrpSpPr>
              <p:cNvPr id="8" name="Group 7"/>
              <p:cNvGrpSpPr/>
              <p:nvPr/>
            </p:nvGrpSpPr>
            <p:grpSpPr>
              <a:xfrm>
                <a:off x="3888713" y="4477586"/>
                <a:ext cx="671979" cy="617987"/>
                <a:chOff x="5565615" y="3324734"/>
                <a:chExt cx="671979" cy="617987"/>
              </a:xfrm>
            </p:grpSpPr>
            <p:sp>
              <p:nvSpPr>
                <p:cNvPr id="49" name="Rectangle 17"/>
                <p:cNvSpPr>
                  <a:spLocks noChangeArrowheads="1"/>
                </p:cNvSpPr>
                <p:nvPr/>
              </p:nvSpPr>
              <p:spPr bwMode="auto">
                <a:xfrm>
                  <a:off x="5565615" y="3324734"/>
                  <a:ext cx="671979"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Constant</a:t>
                  </a:r>
                </a:p>
              </p:txBody>
            </p:sp>
            <p:sp>
              <p:nvSpPr>
                <p:cNvPr id="50" name="Rectangle 18"/>
                <p:cNvSpPr>
                  <a:spLocks noChangeArrowheads="1"/>
                </p:cNvSpPr>
                <p:nvPr/>
              </p:nvSpPr>
              <p:spPr bwMode="auto">
                <a:xfrm>
                  <a:off x="5669831" y="3547434"/>
                  <a:ext cx="463550" cy="39370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51" name="Line 19"/>
                <p:cNvSpPr>
                  <a:spLocks noChangeShapeType="1"/>
                </p:cNvSpPr>
                <p:nvPr/>
              </p:nvSpPr>
              <p:spPr bwMode="auto">
                <a:xfrm>
                  <a:off x="5668243" y="3741109"/>
                  <a:ext cx="466725" cy="1588"/>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52" name="Line 20"/>
                <p:cNvSpPr>
                  <a:spLocks noChangeShapeType="1"/>
                </p:cNvSpPr>
                <p:nvPr/>
              </p:nvSpPr>
              <p:spPr bwMode="auto">
                <a:xfrm>
                  <a:off x="5901606" y="3545846"/>
                  <a:ext cx="0" cy="396875"/>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53" name="Line 21"/>
                <p:cNvSpPr>
                  <a:spLocks noChangeShapeType="1"/>
                </p:cNvSpPr>
                <p:nvPr/>
              </p:nvSpPr>
              <p:spPr bwMode="auto">
                <a:xfrm>
                  <a:off x="5669831" y="3547434"/>
                  <a:ext cx="465138" cy="0"/>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9" name="Group 30"/>
              <p:cNvGrpSpPr>
                <a:grpSpLocks/>
              </p:cNvGrpSpPr>
              <p:nvPr/>
            </p:nvGrpSpPr>
            <p:grpSpPr bwMode="auto">
              <a:xfrm>
                <a:off x="4675898" y="4477795"/>
                <a:ext cx="538163" cy="754063"/>
                <a:chOff x="1887" y="2955"/>
                <a:chExt cx="339" cy="475"/>
              </a:xfrm>
            </p:grpSpPr>
            <p:sp>
              <p:nvSpPr>
                <p:cNvPr id="44" name="Rectangle 25"/>
                <p:cNvSpPr>
                  <a:spLocks noChangeArrowheads="1"/>
                </p:cNvSpPr>
                <p:nvPr/>
              </p:nvSpPr>
              <p:spPr bwMode="auto">
                <a:xfrm>
                  <a:off x="1887" y="2955"/>
                  <a:ext cx="339" cy="155"/>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Linear</a:t>
                  </a:r>
                </a:p>
              </p:txBody>
            </p:sp>
            <p:sp>
              <p:nvSpPr>
                <p:cNvPr id="45" name="Rectangle 26"/>
                <p:cNvSpPr>
                  <a:spLocks noChangeArrowheads="1"/>
                </p:cNvSpPr>
                <p:nvPr/>
              </p:nvSpPr>
              <p:spPr bwMode="auto">
                <a:xfrm>
                  <a:off x="1907" y="3092"/>
                  <a:ext cx="300" cy="256"/>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6" name="Line 27"/>
                <p:cNvSpPr>
                  <a:spLocks noChangeShapeType="1"/>
                </p:cNvSpPr>
                <p:nvPr/>
              </p:nvSpPr>
              <p:spPr bwMode="auto">
                <a:xfrm>
                  <a:off x="1906" y="3218"/>
                  <a:ext cx="302"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7" name="Line 28"/>
                <p:cNvSpPr>
                  <a:spLocks noChangeShapeType="1"/>
                </p:cNvSpPr>
                <p:nvPr/>
              </p:nvSpPr>
              <p:spPr bwMode="auto">
                <a:xfrm>
                  <a:off x="2057" y="3091"/>
                  <a:ext cx="0" cy="259"/>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8" name="Line 29"/>
                <p:cNvSpPr>
                  <a:spLocks noChangeShapeType="1"/>
                </p:cNvSpPr>
                <p:nvPr/>
              </p:nvSpPr>
              <p:spPr bwMode="auto">
                <a:xfrm flipV="1">
                  <a:off x="1905" y="3003"/>
                  <a:ext cx="310" cy="427"/>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grpSp>
          <p:grpSp>
            <p:nvGrpSpPr>
              <p:cNvPr id="10" name="Group 9"/>
              <p:cNvGrpSpPr/>
              <p:nvPr/>
            </p:nvGrpSpPr>
            <p:grpSpPr>
              <a:xfrm>
                <a:off x="5433479" y="4477586"/>
                <a:ext cx="489801" cy="773319"/>
                <a:chOff x="7290535" y="3321580"/>
                <a:chExt cx="489801" cy="773319"/>
              </a:xfrm>
            </p:grpSpPr>
            <p:sp>
              <p:nvSpPr>
                <p:cNvPr id="39" name="Rectangle 32"/>
                <p:cNvSpPr>
                  <a:spLocks noChangeArrowheads="1"/>
                </p:cNvSpPr>
                <p:nvPr/>
              </p:nvSpPr>
              <p:spPr bwMode="auto">
                <a:xfrm>
                  <a:off x="7308732" y="3321580"/>
                  <a:ext cx="471604" cy="246221"/>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Quad</a:t>
                  </a:r>
                </a:p>
              </p:txBody>
            </p:sp>
            <p:sp>
              <p:nvSpPr>
                <p:cNvPr id="40" name="Rectangle 33"/>
                <p:cNvSpPr>
                  <a:spLocks noChangeArrowheads="1"/>
                </p:cNvSpPr>
                <p:nvPr/>
              </p:nvSpPr>
              <p:spPr bwMode="auto">
                <a:xfrm>
                  <a:off x="7292122" y="3537686"/>
                  <a:ext cx="471488" cy="403225"/>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41" name="Line 34"/>
                <p:cNvSpPr>
                  <a:spLocks noChangeShapeType="1"/>
                </p:cNvSpPr>
                <p:nvPr/>
              </p:nvSpPr>
              <p:spPr bwMode="auto">
                <a:xfrm>
                  <a:off x="7290535" y="3734536"/>
                  <a:ext cx="474663" cy="3175"/>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42" name="Line 35"/>
                <p:cNvSpPr>
                  <a:spLocks noChangeShapeType="1"/>
                </p:cNvSpPr>
                <p:nvPr/>
              </p:nvSpPr>
              <p:spPr bwMode="auto">
                <a:xfrm>
                  <a:off x="7528660" y="3536099"/>
                  <a:ext cx="0" cy="40640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43" name="Freeform 36"/>
                <p:cNvSpPr>
                  <a:spLocks/>
                </p:cNvSpPr>
                <p:nvPr/>
              </p:nvSpPr>
              <p:spPr bwMode="auto">
                <a:xfrm>
                  <a:off x="7295297" y="3372586"/>
                  <a:ext cx="466725" cy="722313"/>
                </a:xfrm>
                <a:custGeom>
                  <a:avLst/>
                  <a:gdLst/>
                  <a:ahLst/>
                  <a:cxnLst>
                    <a:cxn ang="0">
                      <a:pos x="0" y="2244"/>
                    </a:cxn>
                    <a:cxn ang="0">
                      <a:pos x="152" y="1956"/>
                    </a:cxn>
                    <a:cxn ang="0">
                      <a:pos x="280" y="1752"/>
                    </a:cxn>
                    <a:cxn ang="0">
                      <a:pos x="332" y="1680"/>
                    </a:cxn>
                    <a:cxn ang="0">
                      <a:pos x="560" y="1400"/>
                    </a:cxn>
                    <a:cxn ang="0">
                      <a:pos x="720" y="1264"/>
                    </a:cxn>
                    <a:cxn ang="0">
                      <a:pos x="840" y="1188"/>
                    </a:cxn>
                    <a:cxn ang="0">
                      <a:pos x="976" y="1136"/>
                    </a:cxn>
                    <a:cxn ang="0">
                      <a:pos x="1120" y="1120"/>
                    </a:cxn>
                    <a:cxn ang="0">
                      <a:pos x="1280" y="1104"/>
                    </a:cxn>
                    <a:cxn ang="0">
                      <a:pos x="1396" y="1056"/>
                    </a:cxn>
                    <a:cxn ang="0">
                      <a:pos x="1552" y="960"/>
                    </a:cxn>
                    <a:cxn ang="0">
                      <a:pos x="1676" y="844"/>
                    </a:cxn>
                    <a:cxn ang="0">
                      <a:pos x="1832" y="672"/>
                    </a:cxn>
                    <a:cxn ang="0">
                      <a:pos x="1960" y="484"/>
                    </a:cxn>
                    <a:cxn ang="0">
                      <a:pos x="2088" y="288"/>
                    </a:cxn>
                    <a:cxn ang="0">
                      <a:pos x="2236" y="0"/>
                    </a:cxn>
                  </a:cxnLst>
                  <a:rect l="0" t="0" r="r" b="b"/>
                  <a:pathLst>
                    <a:path w="2236" h="2244">
                      <a:moveTo>
                        <a:pt x="0" y="2244"/>
                      </a:moveTo>
                      <a:cubicBezTo>
                        <a:pt x="52" y="2141"/>
                        <a:pt x="105" y="2038"/>
                        <a:pt x="152" y="1956"/>
                      </a:cubicBezTo>
                      <a:cubicBezTo>
                        <a:pt x="199" y="1874"/>
                        <a:pt x="250" y="1798"/>
                        <a:pt x="280" y="1752"/>
                      </a:cubicBezTo>
                      <a:cubicBezTo>
                        <a:pt x="310" y="1706"/>
                        <a:pt x="285" y="1739"/>
                        <a:pt x="332" y="1680"/>
                      </a:cubicBezTo>
                      <a:cubicBezTo>
                        <a:pt x="379" y="1621"/>
                        <a:pt x="495" y="1469"/>
                        <a:pt x="560" y="1400"/>
                      </a:cubicBezTo>
                      <a:cubicBezTo>
                        <a:pt x="625" y="1331"/>
                        <a:pt x="673" y="1299"/>
                        <a:pt x="720" y="1264"/>
                      </a:cubicBezTo>
                      <a:cubicBezTo>
                        <a:pt x="767" y="1229"/>
                        <a:pt x="797" y="1209"/>
                        <a:pt x="840" y="1188"/>
                      </a:cubicBezTo>
                      <a:cubicBezTo>
                        <a:pt x="883" y="1167"/>
                        <a:pt x="929" y="1147"/>
                        <a:pt x="976" y="1136"/>
                      </a:cubicBezTo>
                      <a:cubicBezTo>
                        <a:pt x="1023" y="1125"/>
                        <a:pt x="1069" y="1125"/>
                        <a:pt x="1120" y="1120"/>
                      </a:cubicBezTo>
                      <a:cubicBezTo>
                        <a:pt x="1171" y="1115"/>
                        <a:pt x="1234" y="1115"/>
                        <a:pt x="1280" y="1104"/>
                      </a:cubicBezTo>
                      <a:cubicBezTo>
                        <a:pt x="1326" y="1093"/>
                        <a:pt x="1351" y="1080"/>
                        <a:pt x="1396" y="1056"/>
                      </a:cubicBezTo>
                      <a:cubicBezTo>
                        <a:pt x="1441" y="1032"/>
                        <a:pt x="1505" y="995"/>
                        <a:pt x="1552" y="960"/>
                      </a:cubicBezTo>
                      <a:cubicBezTo>
                        <a:pt x="1599" y="925"/>
                        <a:pt x="1629" y="892"/>
                        <a:pt x="1676" y="844"/>
                      </a:cubicBezTo>
                      <a:cubicBezTo>
                        <a:pt x="1723" y="796"/>
                        <a:pt x="1785" y="732"/>
                        <a:pt x="1832" y="672"/>
                      </a:cubicBezTo>
                      <a:cubicBezTo>
                        <a:pt x="1879" y="612"/>
                        <a:pt x="1917" y="548"/>
                        <a:pt x="1960" y="484"/>
                      </a:cubicBezTo>
                      <a:cubicBezTo>
                        <a:pt x="2003" y="420"/>
                        <a:pt x="2042" y="369"/>
                        <a:pt x="2088" y="288"/>
                      </a:cubicBezTo>
                      <a:cubicBezTo>
                        <a:pt x="2134" y="207"/>
                        <a:pt x="2185" y="103"/>
                        <a:pt x="2236"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1" name="Group 66"/>
              <p:cNvGrpSpPr>
                <a:grpSpLocks/>
              </p:cNvGrpSpPr>
              <p:nvPr/>
            </p:nvGrpSpPr>
            <p:grpSpPr bwMode="auto">
              <a:xfrm>
                <a:off x="6049774" y="4323322"/>
                <a:ext cx="652463" cy="774701"/>
                <a:chOff x="1287" y="3428"/>
                <a:chExt cx="411" cy="488"/>
              </a:xfrm>
            </p:grpSpPr>
            <p:sp>
              <p:nvSpPr>
                <p:cNvPr id="32" name="Rectangle 39"/>
                <p:cNvSpPr>
                  <a:spLocks noChangeArrowheads="1"/>
                </p:cNvSpPr>
                <p:nvPr/>
              </p:nvSpPr>
              <p:spPr bwMode="auto">
                <a:xfrm>
                  <a:off x="1339" y="3661"/>
                  <a:ext cx="298" cy="254"/>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33" name="Line 40"/>
                <p:cNvSpPr>
                  <a:spLocks noChangeShapeType="1"/>
                </p:cNvSpPr>
                <p:nvPr/>
              </p:nvSpPr>
              <p:spPr bwMode="auto">
                <a:xfrm>
                  <a:off x="1338" y="3785"/>
                  <a:ext cx="300"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34" name="Line 41"/>
                <p:cNvSpPr>
                  <a:spLocks noChangeShapeType="1"/>
                </p:cNvSpPr>
                <p:nvPr/>
              </p:nvSpPr>
              <p:spPr bwMode="auto">
                <a:xfrm>
                  <a:off x="1489" y="3660"/>
                  <a:ext cx="0" cy="256"/>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grpSp>
              <p:nvGrpSpPr>
                <p:cNvPr id="35" name="Group 65"/>
                <p:cNvGrpSpPr>
                  <a:grpSpLocks/>
                </p:cNvGrpSpPr>
                <p:nvPr/>
              </p:nvGrpSpPr>
              <p:grpSpPr bwMode="auto">
                <a:xfrm>
                  <a:off x="1287" y="3428"/>
                  <a:ext cx="411" cy="359"/>
                  <a:chOff x="1287" y="3428"/>
                  <a:chExt cx="411" cy="359"/>
                </a:xfrm>
              </p:grpSpPr>
              <p:sp>
                <p:nvSpPr>
                  <p:cNvPr id="36" name="Rectangle 43"/>
                  <p:cNvSpPr>
                    <a:spLocks noChangeArrowheads="1"/>
                  </p:cNvSpPr>
                  <p:nvPr/>
                </p:nvSpPr>
                <p:spPr bwMode="auto">
                  <a:xfrm>
                    <a:off x="1287" y="3428"/>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Quad</a:t>
                    </a:r>
                  </a:p>
                </p:txBody>
              </p:sp>
              <p:sp>
                <p:nvSpPr>
                  <p:cNvPr id="37" name="Line 44"/>
                  <p:cNvSpPr>
                    <a:spLocks noChangeShapeType="1"/>
                  </p:cNvSpPr>
                  <p:nvPr/>
                </p:nvSpPr>
                <p:spPr bwMode="auto">
                  <a:xfrm>
                    <a:off x="1488" y="3786"/>
                    <a:ext cx="151"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8" name="Freeform 45"/>
                  <p:cNvSpPr>
                    <a:spLocks/>
                  </p:cNvSpPr>
                  <p:nvPr/>
                </p:nvSpPr>
                <p:spPr bwMode="auto">
                  <a:xfrm flipV="1">
                    <a:off x="1341" y="3523"/>
                    <a:ext cx="149" cy="263"/>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grpSp>
            <p:nvGrpSpPr>
              <p:cNvPr id="12" name="Group 69"/>
              <p:cNvGrpSpPr>
                <a:grpSpLocks/>
              </p:cNvGrpSpPr>
              <p:nvPr/>
            </p:nvGrpSpPr>
            <p:grpSpPr bwMode="auto">
              <a:xfrm>
                <a:off x="6780367" y="4323320"/>
                <a:ext cx="601663" cy="766763"/>
                <a:chOff x="1858" y="3448"/>
                <a:chExt cx="379" cy="483"/>
              </a:xfrm>
            </p:grpSpPr>
            <p:sp>
              <p:nvSpPr>
                <p:cNvPr id="26" name="Rectangle 47"/>
                <p:cNvSpPr>
                  <a:spLocks noChangeArrowheads="1"/>
                </p:cNvSpPr>
                <p:nvPr/>
              </p:nvSpPr>
              <p:spPr bwMode="auto">
                <a:xfrm>
                  <a:off x="1858" y="3448"/>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Quad</a:t>
                  </a:r>
                </a:p>
              </p:txBody>
            </p:sp>
            <p:sp>
              <p:nvSpPr>
                <p:cNvPr id="27" name="Rectangle 48"/>
                <p:cNvSpPr>
                  <a:spLocks noChangeArrowheads="1"/>
                </p:cNvSpPr>
                <p:nvPr/>
              </p:nvSpPr>
              <p:spPr bwMode="auto">
                <a:xfrm>
                  <a:off x="1894" y="3682"/>
                  <a:ext cx="292"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8" name="Line 49"/>
                <p:cNvSpPr>
                  <a:spLocks noChangeShapeType="1"/>
                </p:cNvSpPr>
                <p:nvPr/>
              </p:nvSpPr>
              <p:spPr bwMode="auto">
                <a:xfrm>
                  <a:off x="1893" y="3804"/>
                  <a:ext cx="293"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9" name="Line 50"/>
                <p:cNvSpPr>
                  <a:spLocks noChangeShapeType="1"/>
                </p:cNvSpPr>
                <p:nvPr/>
              </p:nvSpPr>
              <p:spPr bwMode="auto">
                <a:xfrm>
                  <a:off x="2040" y="3681"/>
                  <a:ext cx="0" cy="250"/>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30" name="Line 51"/>
                <p:cNvSpPr>
                  <a:spLocks noChangeShapeType="1"/>
                </p:cNvSpPr>
                <p:nvPr/>
              </p:nvSpPr>
              <p:spPr bwMode="auto">
                <a:xfrm>
                  <a:off x="1892" y="3803"/>
                  <a:ext cx="148" cy="1"/>
                </a:xfrm>
                <a:prstGeom prst="line">
                  <a:avLst/>
                </a:prstGeom>
                <a:noFill/>
                <a:ln w="38100">
                  <a:solidFill>
                    <a:schemeClr val="accent2"/>
                  </a:solidFill>
                  <a:round/>
                  <a:headEnd/>
                  <a:tailEnd/>
                </a:ln>
                <a:effectLst/>
              </p:spPr>
              <p:txBody>
                <a:bodyPr wrap="none" anchor="ctr">
                  <a:prstTxWarp prst="textNoShape">
                    <a:avLst/>
                  </a:prstTxWarp>
                </a:bodyPr>
                <a:lstStyle/>
                <a:p>
                  <a:endParaRPr lang="en-US" dirty="0"/>
                </a:p>
              </p:txBody>
            </p:sp>
            <p:sp>
              <p:nvSpPr>
                <p:cNvPr id="31" name="Freeform 52"/>
                <p:cNvSpPr>
                  <a:spLocks/>
                </p:cNvSpPr>
                <p:nvPr/>
              </p:nvSpPr>
              <p:spPr bwMode="auto">
                <a:xfrm flipH="1" flipV="1">
                  <a:off x="2040" y="3535"/>
                  <a:ext cx="147" cy="269"/>
                </a:xfrm>
                <a:custGeom>
                  <a:avLst/>
                  <a:gdLst/>
                  <a:ahLst/>
                  <a:cxnLst>
                    <a:cxn ang="0">
                      <a:pos x="0" y="1120"/>
                    </a:cxn>
                    <a:cxn ang="0">
                      <a:pos x="148" y="840"/>
                    </a:cxn>
                    <a:cxn ang="0">
                      <a:pos x="280" y="640"/>
                    </a:cxn>
                    <a:cxn ang="0">
                      <a:pos x="332" y="560"/>
                    </a:cxn>
                    <a:cxn ang="0">
                      <a:pos x="560" y="280"/>
                    </a:cxn>
                    <a:cxn ang="0">
                      <a:pos x="740" y="128"/>
                    </a:cxn>
                    <a:cxn ang="0">
                      <a:pos x="916" y="40"/>
                    </a:cxn>
                    <a:cxn ang="0">
                      <a:pos x="1120" y="0"/>
                    </a:cxn>
                  </a:cxnLst>
                  <a:rect l="0" t="0" r="r" b="b"/>
                  <a:pathLst>
                    <a:path w="1120" h="1120">
                      <a:moveTo>
                        <a:pt x="0" y="1120"/>
                      </a:moveTo>
                      <a:cubicBezTo>
                        <a:pt x="50" y="1020"/>
                        <a:pt x="101" y="920"/>
                        <a:pt x="148" y="840"/>
                      </a:cubicBezTo>
                      <a:cubicBezTo>
                        <a:pt x="195" y="760"/>
                        <a:pt x="249" y="687"/>
                        <a:pt x="280" y="640"/>
                      </a:cubicBezTo>
                      <a:cubicBezTo>
                        <a:pt x="311" y="593"/>
                        <a:pt x="285" y="620"/>
                        <a:pt x="332" y="560"/>
                      </a:cubicBezTo>
                      <a:cubicBezTo>
                        <a:pt x="379" y="500"/>
                        <a:pt x="492" y="352"/>
                        <a:pt x="560" y="280"/>
                      </a:cubicBezTo>
                      <a:cubicBezTo>
                        <a:pt x="628" y="208"/>
                        <a:pt x="681" y="168"/>
                        <a:pt x="740" y="128"/>
                      </a:cubicBezTo>
                      <a:cubicBezTo>
                        <a:pt x="799" y="88"/>
                        <a:pt x="853" y="61"/>
                        <a:pt x="916" y="40"/>
                      </a:cubicBezTo>
                      <a:cubicBezTo>
                        <a:pt x="979" y="19"/>
                        <a:pt x="1049" y="9"/>
                        <a:pt x="1120" y="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3" name="Group 71"/>
              <p:cNvGrpSpPr>
                <a:grpSpLocks/>
              </p:cNvGrpSpPr>
              <p:nvPr/>
            </p:nvGrpSpPr>
            <p:grpSpPr bwMode="auto">
              <a:xfrm>
                <a:off x="7464925" y="4323323"/>
                <a:ext cx="652463" cy="765176"/>
                <a:chOff x="2403" y="3375"/>
                <a:chExt cx="411" cy="482"/>
              </a:xfrm>
            </p:grpSpPr>
            <p:sp>
              <p:nvSpPr>
                <p:cNvPr id="21" name="Rectangle 54"/>
                <p:cNvSpPr>
                  <a:spLocks noChangeArrowheads="1"/>
                </p:cNvSpPr>
                <p:nvPr/>
              </p:nvSpPr>
              <p:spPr bwMode="auto">
                <a:xfrm>
                  <a:off x="2403" y="3375"/>
                  <a:ext cx="411"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Enemies</a:t>
                  </a:r>
                </a:p>
                <a:p>
                  <a:pPr algn="ctr"/>
                  <a:r>
                    <a:rPr lang="en-US" sz="1000" b="0" dirty="0">
                      <a:latin typeface="Cambria" pitchFamily="18" charset="0"/>
                    </a:rPr>
                    <a:t>More</a:t>
                  </a:r>
                </a:p>
              </p:txBody>
            </p:sp>
            <p:sp>
              <p:nvSpPr>
                <p:cNvPr id="22" name="Rectangle 55"/>
                <p:cNvSpPr>
                  <a:spLocks noChangeArrowheads="1"/>
                </p:cNvSpPr>
                <p:nvPr/>
              </p:nvSpPr>
              <p:spPr bwMode="auto">
                <a:xfrm>
                  <a:off x="2448" y="3607"/>
                  <a:ext cx="291" cy="24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23" name="Line 56"/>
                <p:cNvSpPr>
                  <a:spLocks noChangeShapeType="1"/>
                </p:cNvSpPr>
                <p:nvPr/>
              </p:nvSpPr>
              <p:spPr bwMode="auto">
                <a:xfrm>
                  <a:off x="2447" y="3729"/>
                  <a:ext cx="293" cy="2"/>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24" name="Line 57"/>
                <p:cNvSpPr>
                  <a:spLocks noChangeShapeType="1"/>
                </p:cNvSpPr>
                <p:nvPr/>
              </p:nvSpPr>
              <p:spPr bwMode="auto">
                <a:xfrm>
                  <a:off x="2594" y="3606"/>
                  <a:ext cx="0" cy="251"/>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5" name="Freeform 58"/>
                <p:cNvSpPr>
                  <a:spLocks/>
                </p:cNvSpPr>
                <p:nvPr/>
              </p:nvSpPr>
              <p:spPr bwMode="auto">
                <a:xfrm>
                  <a:off x="2448" y="3524"/>
                  <a:ext cx="292" cy="206"/>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nvGrpSpPr>
              <p:cNvPr id="14" name="Group 74"/>
              <p:cNvGrpSpPr>
                <a:grpSpLocks/>
              </p:cNvGrpSpPr>
              <p:nvPr/>
            </p:nvGrpSpPr>
            <p:grpSpPr bwMode="auto">
              <a:xfrm>
                <a:off x="8163766" y="4323319"/>
                <a:ext cx="601662" cy="769938"/>
                <a:chOff x="3077" y="3374"/>
                <a:chExt cx="379" cy="485"/>
              </a:xfrm>
            </p:grpSpPr>
            <p:sp>
              <p:nvSpPr>
                <p:cNvPr id="16" name="Rectangle 60"/>
                <p:cNvSpPr>
                  <a:spLocks noChangeArrowheads="1"/>
                </p:cNvSpPr>
                <p:nvPr/>
              </p:nvSpPr>
              <p:spPr bwMode="auto">
                <a:xfrm>
                  <a:off x="3077" y="3374"/>
                  <a:ext cx="379" cy="252"/>
                </a:xfrm>
                <a:prstGeom prst="rect">
                  <a:avLst/>
                </a:prstGeom>
                <a:noFill/>
                <a:ln w="9525">
                  <a:noFill/>
                  <a:miter lim="800000"/>
                  <a:headEnd/>
                  <a:tailEnd/>
                </a:ln>
                <a:effectLst/>
              </p:spPr>
              <p:txBody>
                <a:bodyPr wrap="none">
                  <a:prstTxWarp prst="textNoShape">
                    <a:avLst/>
                  </a:prstTxWarp>
                  <a:spAutoFit/>
                </a:bodyPr>
                <a:lstStyle/>
                <a:p>
                  <a:pPr algn="ctr"/>
                  <a:r>
                    <a:rPr lang="en-US" sz="1000" b="0" dirty="0">
                      <a:latin typeface="Cambria" pitchFamily="18" charset="0"/>
                    </a:rPr>
                    <a:t>Friends</a:t>
                  </a:r>
                </a:p>
                <a:p>
                  <a:pPr algn="ctr"/>
                  <a:r>
                    <a:rPr lang="en-US" sz="1000" b="0" dirty="0">
                      <a:latin typeface="Cambria" pitchFamily="18" charset="0"/>
                    </a:rPr>
                    <a:t>More</a:t>
                  </a:r>
                </a:p>
              </p:txBody>
            </p:sp>
            <p:sp>
              <p:nvSpPr>
                <p:cNvPr id="17" name="Rectangle 61"/>
                <p:cNvSpPr>
                  <a:spLocks noChangeArrowheads="1"/>
                </p:cNvSpPr>
                <p:nvPr/>
              </p:nvSpPr>
              <p:spPr bwMode="auto">
                <a:xfrm>
                  <a:off x="3108" y="3608"/>
                  <a:ext cx="293" cy="250"/>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dirty="0"/>
                </a:p>
              </p:txBody>
            </p:sp>
            <p:sp>
              <p:nvSpPr>
                <p:cNvPr id="18" name="Line 62"/>
                <p:cNvSpPr>
                  <a:spLocks noChangeShapeType="1"/>
                </p:cNvSpPr>
                <p:nvPr/>
              </p:nvSpPr>
              <p:spPr bwMode="auto">
                <a:xfrm>
                  <a:off x="3107" y="3731"/>
                  <a:ext cx="295" cy="1"/>
                </a:xfrm>
                <a:prstGeom prst="line">
                  <a:avLst/>
                </a:prstGeom>
                <a:noFill/>
                <a:ln w="19050">
                  <a:solidFill>
                    <a:schemeClr val="tx1"/>
                  </a:solidFill>
                  <a:round/>
                  <a:headEnd/>
                  <a:tailEnd type="stealth" w="med" len="med"/>
                </a:ln>
                <a:effectLst/>
              </p:spPr>
              <p:txBody>
                <a:bodyPr wrap="none" anchor="ctr">
                  <a:prstTxWarp prst="textNoShape">
                    <a:avLst/>
                  </a:prstTxWarp>
                </a:bodyPr>
                <a:lstStyle/>
                <a:p>
                  <a:endParaRPr lang="en-US" dirty="0"/>
                </a:p>
              </p:txBody>
            </p:sp>
            <p:sp>
              <p:nvSpPr>
                <p:cNvPr id="19" name="Line 63"/>
                <p:cNvSpPr>
                  <a:spLocks noChangeShapeType="1"/>
                </p:cNvSpPr>
                <p:nvPr/>
              </p:nvSpPr>
              <p:spPr bwMode="auto">
                <a:xfrm>
                  <a:off x="3255" y="3607"/>
                  <a:ext cx="0" cy="252"/>
                </a:xfrm>
                <a:prstGeom prst="line">
                  <a:avLst/>
                </a:prstGeom>
                <a:noFill/>
                <a:ln w="19050">
                  <a:solidFill>
                    <a:schemeClr val="tx1"/>
                  </a:solidFill>
                  <a:round/>
                  <a:headEnd type="stealth" w="med" len="med"/>
                  <a:tailEnd/>
                </a:ln>
                <a:effectLst/>
              </p:spPr>
              <p:txBody>
                <a:bodyPr wrap="none" anchor="ctr">
                  <a:prstTxWarp prst="textNoShape">
                    <a:avLst/>
                  </a:prstTxWarp>
                </a:bodyPr>
                <a:lstStyle/>
                <a:p>
                  <a:endParaRPr lang="en-US" dirty="0"/>
                </a:p>
              </p:txBody>
            </p:sp>
            <p:sp>
              <p:nvSpPr>
                <p:cNvPr id="20" name="Freeform 64"/>
                <p:cNvSpPr>
                  <a:spLocks/>
                </p:cNvSpPr>
                <p:nvPr/>
              </p:nvSpPr>
              <p:spPr bwMode="auto">
                <a:xfrm flipH="1">
                  <a:off x="3107" y="3527"/>
                  <a:ext cx="294" cy="203"/>
                </a:xfrm>
                <a:custGeom>
                  <a:avLst/>
                  <a:gdLst/>
                  <a:ahLst/>
                  <a:cxnLst>
                    <a:cxn ang="0">
                      <a:pos x="0" y="0"/>
                    </a:cxn>
                    <a:cxn ang="0">
                      <a:pos x="280" y="261"/>
                    </a:cxn>
                    <a:cxn ang="0">
                      <a:pos x="560" y="496"/>
                    </a:cxn>
                    <a:cxn ang="0">
                      <a:pos x="722" y="611"/>
                    </a:cxn>
                    <a:cxn ang="0">
                      <a:pos x="837" y="685"/>
                    </a:cxn>
                    <a:cxn ang="0">
                      <a:pos x="1120" y="840"/>
                    </a:cxn>
                    <a:cxn ang="0">
                      <a:pos x="1394" y="965"/>
                    </a:cxn>
                    <a:cxn ang="0">
                      <a:pos x="1674" y="1048"/>
                    </a:cxn>
                    <a:cxn ang="0">
                      <a:pos x="1954" y="1104"/>
                    </a:cxn>
                    <a:cxn ang="0">
                      <a:pos x="2232" y="1120"/>
                    </a:cxn>
                  </a:cxnLst>
                  <a:rect l="0" t="0" r="r" b="b"/>
                  <a:pathLst>
                    <a:path w="2232" h="1120">
                      <a:moveTo>
                        <a:pt x="0" y="0"/>
                      </a:moveTo>
                      <a:cubicBezTo>
                        <a:pt x="93" y="89"/>
                        <a:pt x="187" y="178"/>
                        <a:pt x="280" y="261"/>
                      </a:cubicBezTo>
                      <a:cubicBezTo>
                        <a:pt x="373" y="344"/>
                        <a:pt x="486" y="438"/>
                        <a:pt x="560" y="496"/>
                      </a:cubicBezTo>
                      <a:cubicBezTo>
                        <a:pt x="634" y="554"/>
                        <a:pt x="676" y="579"/>
                        <a:pt x="722" y="611"/>
                      </a:cubicBezTo>
                      <a:cubicBezTo>
                        <a:pt x="768" y="643"/>
                        <a:pt x="771" y="647"/>
                        <a:pt x="837" y="685"/>
                      </a:cubicBezTo>
                      <a:cubicBezTo>
                        <a:pt x="903" y="723"/>
                        <a:pt x="1027" y="793"/>
                        <a:pt x="1120" y="840"/>
                      </a:cubicBezTo>
                      <a:cubicBezTo>
                        <a:pt x="1213" y="887"/>
                        <a:pt x="1302" y="930"/>
                        <a:pt x="1394" y="965"/>
                      </a:cubicBezTo>
                      <a:cubicBezTo>
                        <a:pt x="1486" y="1000"/>
                        <a:pt x="1581" y="1025"/>
                        <a:pt x="1674" y="1048"/>
                      </a:cubicBezTo>
                      <a:cubicBezTo>
                        <a:pt x="1767" y="1071"/>
                        <a:pt x="1861" y="1092"/>
                        <a:pt x="1954" y="1104"/>
                      </a:cubicBezTo>
                      <a:cubicBezTo>
                        <a:pt x="2047" y="1116"/>
                        <a:pt x="2139" y="1118"/>
                        <a:pt x="2232" y="1120"/>
                      </a:cubicBezTo>
                    </a:path>
                  </a:pathLst>
                </a:custGeom>
                <a:noFill/>
                <a:ln w="38100" cmpd="sng">
                  <a:solidFill>
                    <a:schemeClr val="accent2"/>
                  </a:solidFill>
                  <a:round/>
                  <a:headEnd/>
                  <a:tailEnd/>
                </a:ln>
                <a:effectLst/>
              </p:spPr>
              <p:txBody>
                <a:bodyPr wrap="none" anchor="ctr">
                  <a:prstTxWarp prst="textNoShape">
                    <a:avLst/>
                  </a:prstTxWarp>
                </a:bodyPr>
                <a:lstStyle/>
                <a:p>
                  <a:endParaRPr lang="en-US" dirty="0"/>
                </a:p>
              </p:txBody>
            </p:sp>
          </p:grpSp>
        </p:grpSp>
        <p:sp>
          <p:nvSpPr>
            <p:cNvPr id="54" name="Rectangle 17"/>
            <p:cNvSpPr>
              <a:spLocks noChangeArrowheads="1"/>
            </p:cNvSpPr>
            <p:nvPr/>
          </p:nvSpPr>
          <p:spPr bwMode="auto">
            <a:xfrm>
              <a:off x="2117659" y="5943600"/>
              <a:ext cx="573902"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constant</a:t>
              </a:r>
              <a:endParaRPr lang="en-US" sz="1000" b="1" dirty="0">
                <a:latin typeface="Cambria" pitchFamily="18" charset="0"/>
              </a:endParaRPr>
            </a:p>
          </p:txBody>
        </p:sp>
        <p:sp>
          <p:nvSpPr>
            <p:cNvPr id="55" name="Rectangle 17"/>
            <p:cNvSpPr>
              <a:spLocks noChangeArrowheads="1"/>
            </p:cNvSpPr>
            <p:nvPr/>
          </p:nvSpPr>
          <p:spPr bwMode="auto">
            <a:xfrm>
              <a:off x="2873386" y="5943600"/>
              <a:ext cx="537328"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linear</a:t>
              </a:r>
              <a:endParaRPr lang="en-US" sz="1000" b="1" dirty="0">
                <a:latin typeface="Cambria" pitchFamily="18" charset="0"/>
              </a:endParaRPr>
            </a:p>
          </p:txBody>
        </p:sp>
        <p:sp>
          <p:nvSpPr>
            <p:cNvPr id="56" name="Rectangle 17"/>
            <p:cNvSpPr>
              <a:spLocks noChangeArrowheads="1"/>
            </p:cNvSpPr>
            <p:nvPr/>
          </p:nvSpPr>
          <p:spPr bwMode="auto">
            <a:xfrm>
              <a:off x="3604724" y="5943600"/>
              <a:ext cx="48282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smtClean="0">
                  <a:latin typeface="Cambria" pitchFamily="18" charset="0"/>
                </a:rPr>
                <a:t>quad</a:t>
              </a:r>
              <a:endParaRPr lang="en-US" sz="1000" b="1" dirty="0">
                <a:latin typeface="Cambria" pitchFamily="18" charset="0"/>
              </a:endParaRPr>
            </a:p>
          </p:txBody>
        </p:sp>
        <p:sp>
          <p:nvSpPr>
            <p:cNvPr id="57" name="Rectangle 17"/>
            <p:cNvSpPr>
              <a:spLocks noChangeArrowheads="1"/>
            </p:cNvSpPr>
            <p:nvPr/>
          </p:nvSpPr>
          <p:spPr bwMode="auto">
            <a:xfrm>
              <a:off x="4245640" y="5943600"/>
              <a:ext cx="627095"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enquad</a:t>
              </a:r>
              <a:endParaRPr lang="en-US" sz="1000" b="1" dirty="0">
                <a:latin typeface="Cambria" pitchFamily="18" charset="0"/>
              </a:endParaRPr>
            </a:p>
          </p:txBody>
        </p:sp>
        <p:sp>
          <p:nvSpPr>
            <p:cNvPr id="58" name="Rectangle 17"/>
            <p:cNvSpPr>
              <a:spLocks noChangeArrowheads="1"/>
            </p:cNvSpPr>
            <p:nvPr/>
          </p:nvSpPr>
          <p:spPr bwMode="auto">
            <a:xfrm>
              <a:off x="4957146" y="5943600"/>
              <a:ext cx="58381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frquad</a:t>
              </a:r>
              <a:endParaRPr lang="en-US" sz="1000" b="1" dirty="0">
                <a:latin typeface="Cambria" pitchFamily="18" charset="0"/>
              </a:endParaRPr>
            </a:p>
          </p:txBody>
        </p:sp>
        <p:sp>
          <p:nvSpPr>
            <p:cNvPr id="59" name="Rectangle 17"/>
            <p:cNvSpPr>
              <a:spLocks noChangeArrowheads="1"/>
            </p:cNvSpPr>
            <p:nvPr/>
          </p:nvSpPr>
          <p:spPr bwMode="auto">
            <a:xfrm>
              <a:off x="5634931" y="5943600"/>
              <a:ext cx="643126"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enmore</a:t>
              </a:r>
              <a:endParaRPr lang="en-US" sz="1000" b="1" dirty="0">
                <a:latin typeface="Cambria" pitchFamily="18" charset="0"/>
              </a:endParaRPr>
            </a:p>
          </p:txBody>
        </p:sp>
        <p:sp>
          <p:nvSpPr>
            <p:cNvPr id="60" name="Rectangle 17"/>
            <p:cNvSpPr>
              <a:spLocks noChangeArrowheads="1"/>
            </p:cNvSpPr>
            <p:nvPr/>
          </p:nvSpPr>
          <p:spPr bwMode="auto">
            <a:xfrm>
              <a:off x="6312716" y="5943600"/>
              <a:ext cx="599844" cy="246221"/>
            </a:xfrm>
            <a:prstGeom prst="rect">
              <a:avLst/>
            </a:prstGeom>
            <a:noFill/>
            <a:ln w="9525">
              <a:noFill/>
              <a:miter lim="800000"/>
              <a:headEnd/>
              <a:tailEnd/>
            </a:ln>
            <a:effectLst/>
          </p:spPr>
          <p:txBody>
            <a:bodyPr wrap="none">
              <a:prstTxWarp prst="textNoShape">
                <a:avLst/>
              </a:prstTxWarp>
              <a:spAutoFit/>
            </a:bodyPr>
            <a:lstStyle/>
            <a:p>
              <a:pPr algn="ctr"/>
              <a:r>
                <a:rPr lang="en-US" sz="1000" b="1" dirty="0" err="1" smtClean="0">
                  <a:latin typeface="Cambria" pitchFamily="18" charset="0"/>
                </a:rPr>
                <a:t>frmore</a:t>
              </a:r>
              <a:endParaRPr lang="en-US" sz="1000" b="1" dirty="0">
                <a:latin typeface="Cambria" pitchFamily="18" charset="0"/>
              </a:endParaRPr>
            </a:p>
          </p:txBody>
        </p:sp>
      </p:grpSp>
      <p:grpSp>
        <p:nvGrpSpPr>
          <p:cNvPr id="63" name="Group 62"/>
          <p:cNvGrpSpPr/>
          <p:nvPr/>
        </p:nvGrpSpPr>
        <p:grpSpPr>
          <a:xfrm>
            <a:off x="6693041" y="5402599"/>
            <a:ext cx="1691083" cy="1190522"/>
            <a:chOff x="4822701" y="2236441"/>
            <a:chExt cx="1691083" cy="1190522"/>
          </a:xfrm>
        </p:grpSpPr>
        <p:pic>
          <p:nvPicPr>
            <p:cNvPr id="64" name="Picture 63"/>
            <p:cNvPicPr>
              <a:picLocks noChangeAspect="1"/>
            </p:cNvPicPr>
            <p:nvPr/>
          </p:nvPicPr>
          <p:blipFill>
            <a:blip r:embed="rId2"/>
            <a:stretch>
              <a:fillRect/>
            </a:stretch>
          </p:blipFill>
          <p:spPr>
            <a:xfrm>
              <a:off x="4822701" y="2236441"/>
              <a:ext cx="1691083" cy="1190522"/>
            </a:xfrm>
            <a:prstGeom prst="rect">
              <a:avLst/>
            </a:prstGeom>
          </p:spPr>
        </p:pic>
        <p:sp>
          <p:nvSpPr>
            <p:cNvPr id="65" name="Rectangle 64"/>
            <p:cNvSpPr/>
            <p:nvPr/>
          </p:nvSpPr>
          <p:spPr>
            <a:xfrm>
              <a:off x="5106436" y="2369643"/>
              <a:ext cx="619080" cy="400110"/>
            </a:xfrm>
            <a:prstGeom prst="rect">
              <a:avLst/>
            </a:prstGeom>
          </p:spPr>
          <p:txBody>
            <a:bodyPr wrap="none">
              <a:spAutoFit/>
            </a:bodyPr>
            <a:lstStyle/>
            <a:p>
              <a:r>
                <a:rPr lang="en-US" sz="1000" dirty="0" smtClean="0">
                  <a:latin typeface="Cambria" pitchFamily="18" charset="0"/>
                </a:rPr>
                <a:t>Generic</a:t>
              </a:r>
            </a:p>
            <a:p>
              <a:r>
                <a:rPr lang="en-US" sz="1000" dirty="0" smtClean="0">
                  <a:latin typeface="Cambria" pitchFamily="18" charset="0"/>
                </a:rPr>
                <a:t>Z-Curve</a:t>
              </a:r>
              <a:endParaRPr lang="en-US" sz="1000" dirty="0">
                <a:latin typeface="Cambria" pitchFamily="18" charset="0"/>
              </a:endParaRPr>
            </a:p>
          </p:txBody>
        </p:sp>
        <p:cxnSp>
          <p:nvCxnSpPr>
            <p:cNvPr id="66" name="Straight Connector 65"/>
            <p:cNvCxnSpPr/>
            <p:nvPr/>
          </p:nvCxnSpPr>
          <p:spPr>
            <a:xfrm rot="5400000">
              <a:off x="468788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rot="5400000">
              <a:off x="5745238" y="2762426"/>
              <a:ext cx="83185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103019" y="3179145"/>
              <a:ext cx="1057350" cy="1588"/>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flipV="1">
              <a:off x="5079206" y="3038652"/>
              <a:ext cx="435770" cy="317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rot="5400000">
              <a:off x="5511441" y="2648486"/>
              <a:ext cx="393701" cy="38663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5901607" y="2644950"/>
              <a:ext cx="311868"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91345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INF: CMO—Infrastructure,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03308555"/>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CMO_INFRASTRUCTURE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ORGINF</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BADWATER, COMMOUT, NOWATER, POWEROUT,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improving infrastructure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M+</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8966980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MED: CMO—Health Care,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71</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42866748"/>
              </p:ext>
            </p:extLst>
          </p:nvPr>
        </p:nvGraphicFramePr>
        <p:xfrm>
          <a:off x="443177" y="533400"/>
          <a:ext cx="8243622" cy="20421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improving local infrastructure</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CMO_HEALTHCARE</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ORGMED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0.75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0.25</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DISASTER,</a:t>
                      </a:r>
                      <a:r>
                        <a:rPr lang="en-US" sz="1100" kern="150" baseline="0" dirty="0" smtClean="0">
                          <a:effectLst/>
                          <a:latin typeface="Cambria" pitchFamily="18" charset="0"/>
                          <a:ea typeface="Times New Roman"/>
                          <a:cs typeface="Tahoma"/>
                        </a:rPr>
                        <a:t> DISEASE, EPIDEMIC</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providing health care</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600384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t>ORG</a:t>
            </a:r>
            <a:r>
              <a:rPr lang="en-US" sz="1400" b="1" dirty="0" smtClean="0">
                <a:latin typeface="Arial" pitchFamily="34" charset="0"/>
                <a:cs typeface="Arial" pitchFamily="34" charset="0"/>
              </a:rPr>
              <a:t>OTHER: CMO—Other, by Organization Group</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72</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4951967"/>
              </p:ext>
            </p:extLst>
          </p:nvPr>
        </p:nvGraphicFramePr>
        <p:xfrm>
          <a:off x="443177" y="533400"/>
          <a:ext cx="8243622" cy="2194560"/>
        </p:xfrm>
        <a:graphic>
          <a:graphicData uri="http://schemas.openxmlformats.org/drawingml/2006/table">
            <a:tbl>
              <a:tblPr>
                <a:tableStyleId>{5940675A-B579-460E-94D1-54222C63F5DA}</a:tableStyleId>
              </a:tblPr>
              <a:tblGrid>
                <a:gridCol w="2919616"/>
                <a:gridCol w="429355"/>
                <a:gridCol w="322652"/>
                <a:gridCol w="106703"/>
                <a:gridCol w="1202195"/>
                <a:gridCol w="138902"/>
                <a:gridCol w="1063293"/>
                <a:gridCol w="1030453"/>
                <a:gridCol w="1030453"/>
              </a:tblGrid>
              <a:tr h="182880">
                <a:tc gridSpan="9">
                  <a:txBody>
                    <a:bodyPr/>
                    <a:lstStyle/>
                    <a:p>
                      <a:pPr marL="0" marR="0">
                        <a:spcBef>
                          <a:spcPts val="0"/>
                        </a:spcBef>
                        <a:spcAft>
                          <a:spcPts val="0"/>
                        </a:spcAft>
                      </a:pPr>
                      <a:r>
                        <a:rPr lang="en-US" sz="1100" b="1" kern="150" dirty="0" smtClean="0">
                          <a:solidFill>
                            <a:schemeClr val="tx1"/>
                          </a:solidFill>
                          <a:effectLst/>
                          <a:latin typeface="Cambria" pitchFamily="18" charset="0"/>
                        </a:rPr>
                        <a:t>Organization</a:t>
                      </a:r>
                      <a:r>
                        <a:rPr lang="en-US" sz="1100" b="1" kern="150" baseline="0" dirty="0" smtClean="0">
                          <a:solidFill>
                            <a:schemeClr val="tx1"/>
                          </a:solidFill>
                          <a:effectLst/>
                          <a:latin typeface="Cambria" pitchFamily="18" charset="0"/>
                        </a:rPr>
                        <a:t> </a:t>
                      </a:r>
                      <a:r>
                        <a:rPr lang="en-US" sz="1100" b="1" kern="150" dirty="0" smtClean="0">
                          <a:solidFill>
                            <a:schemeClr val="tx1"/>
                          </a:solidFill>
                          <a:effectLst/>
                          <a:latin typeface="Cambria" pitchFamily="18" charset="0"/>
                        </a:rPr>
                        <a:t>Activity Situation:</a:t>
                      </a:r>
                      <a:r>
                        <a:rPr lang="en-US" sz="1100" kern="150" dirty="0" smtClean="0">
                          <a:solidFill>
                            <a:schemeClr val="tx1"/>
                          </a:solidFill>
                          <a:effectLst/>
                          <a:latin typeface="Cambria" pitchFamily="18" charset="0"/>
                        </a:rPr>
                        <a:t> Group is doing other CMO activities in a</a:t>
                      </a:r>
                      <a:r>
                        <a:rPr lang="en-US" sz="1100" kern="150" baseline="0" dirty="0" smtClean="0">
                          <a:solidFill>
                            <a:schemeClr val="tx1"/>
                          </a:solidFill>
                          <a:effectLst/>
                          <a:latin typeface="Cambria" pitchFamily="18" charset="0"/>
                        </a:rPr>
                        <a:t> neighborhood.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gridSpan="3">
                  <a:txBody>
                    <a:bodyPr/>
                    <a:lstStyle/>
                    <a:p>
                      <a:pPr>
                        <a:tabLst>
                          <a:tab pos="1258888" algn="l"/>
                        </a:tabLst>
                      </a:pPr>
                      <a:r>
                        <a:rPr lang="en-US" sz="1100" dirty="0" smtClean="0">
                          <a:latin typeface="Cambria" pitchFamily="18" charset="0"/>
                        </a:rPr>
                        <a:t>Abstract Activity:	CMO_OTHER</a:t>
                      </a:r>
                    </a:p>
                    <a:p>
                      <a:pPr>
                        <a:tabLst>
                          <a:tab pos="1258888" algn="l"/>
                        </a:tabLst>
                      </a:pPr>
                      <a:r>
                        <a:rPr lang="en-US" sz="1100" dirty="0" smtClean="0">
                          <a:latin typeface="Cambria" pitchFamily="18" charset="0"/>
                        </a:rPr>
                        <a:t>Min.</a:t>
                      </a:r>
                      <a:r>
                        <a:rPr lang="en-US" sz="1100" baseline="0" dirty="0" smtClean="0">
                          <a:latin typeface="Cambria" pitchFamily="18" charset="0"/>
                        </a:rPr>
                        <a:t> Security:	NGO: High, IGO: High, CTR: Medium</a:t>
                      </a:r>
                    </a:p>
                    <a:p>
                      <a:pPr>
                        <a:tabLst>
                          <a:tab pos="1258888" algn="l"/>
                        </a:tabLst>
                      </a:pPr>
                      <a:r>
                        <a:rPr lang="en-US" sz="1100" baseline="0" dirty="0" smtClean="0">
                          <a:latin typeface="Cambria" pitchFamily="18" charset="0"/>
                        </a:rPr>
                        <a:t>Shifts:	1</a:t>
                      </a:r>
                    </a:p>
                    <a:p>
                      <a:pPr>
                        <a:tabLst>
                          <a:tab pos="1258888" algn="l"/>
                        </a:tabLst>
                      </a:pPr>
                      <a:r>
                        <a:rPr lang="en-US" sz="1100" baseline="0" dirty="0" smtClean="0">
                          <a:latin typeface="Cambria" pitchFamily="18" charset="0"/>
                        </a:rPr>
                        <a:t>2/3rds Coverage:	20/1000</a:t>
                      </a:r>
                      <a:endParaRPr lang="en-US" sz="1100" dirty="0">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ORGOTHER</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0.10</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gridSpan="3">
                  <a:txBody>
                    <a:bodyPr/>
                    <a:lstStyle/>
                    <a:p>
                      <a:pPr marL="0" marR="0">
                        <a:spcBef>
                          <a:spcPts val="0"/>
                        </a:spcBef>
                        <a:spcAft>
                          <a:spcPts val="0"/>
                        </a:spcAft>
                        <a:tabLst>
                          <a:tab pos="460375" algn="l"/>
                        </a:tabLst>
                      </a:pPr>
                      <a:r>
                        <a:rPr lang="en-US" sz="1100" i="1" kern="150" dirty="0" smtClean="0">
                          <a:effectLst/>
                          <a:latin typeface="Cambria" pitchFamily="18" charset="0"/>
                        </a:rPr>
                        <a:t>n</a:t>
                      </a:r>
                      <a:r>
                        <a:rPr lang="en-US" sz="1100" kern="150" dirty="0" smtClean="0">
                          <a:effectLst/>
                          <a:latin typeface="Cambria" pitchFamily="18" charset="0"/>
                        </a:rPr>
                        <a:t>	= The affected neighborhood.</a:t>
                      </a:r>
                    </a:p>
                    <a:p>
                      <a:pPr marL="0" marR="0">
                        <a:spcBef>
                          <a:spcPts val="0"/>
                        </a:spcBef>
                        <a:spcAft>
                          <a:spcPts val="0"/>
                        </a:spcAft>
                        <a:tabLst>
                          <a:tab pos="460375" algn="l"/>
                        </a:tabLst>
                      </a:pPr>
                      <a:r>
                        <a:rPr lang="en-US" sz="1100" i="1" kern="150" dirty="0" smtClean="0">
                          <a:effectLst/>
                          <a:latin typeface="Cambria" pitchFamily="18" charset="0"/>
                        </a:rPr>
                        <a:t>f	</a:t>
                      </a:r>
                      <a:r>
                        <a:rPr lang="en-US" sz="1100" i="0" kern="150" dirty="0" smtClean="0">
                          <a:effectLst/>
                          <a:latin typeface="Cambria" pitchFamily="18" charset="0"/>
                        </a:rPr>
                        <a:t>=</a:t>
                      </a:r>
                      <a:r>
                        <a:rPr lang="en-US" sz="1100" i="0" kern="150" baseline="0" dirty="0" smtClean="0">
                          <a:effectLst/>
                          <a:latin typeface="Cambria" pitchFamily="18" charset="0"/>
                        </a:rPr>
                        <a:t> A civilian group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i="1" kern="150" dirty="0" smtClean="0">
                        <a:effectLst/>
                        <a:latin typeface="Cambria" pitchFamily="18" charset="0"/>
                      </a:endParaRPr>
                    </a:p>
                    <a:p>
                      <a:pPr marL="0" marR="0">
                        <a:spcBef>
                          <a:spcPts val="0"/>
                        </a:spcBef>
                        <a:spcAft>
                          <a:spcPts val="0"/>
                        </a:spcAft>
                        <a:tabLst>
                          <a:tab pos="460375" algn="l"/>
                        </a:tabLst>
                      </a:pPr>
                      <a:r>
                        <a:rPr lang="en-US" sz="1100" i="1" kern="150" dirty="0" smtClean="0">
                          <a:effectLst/>
                          <a:latin typeface="Cambria" pitchFamily="18" charset="0"/>
                        </a:rPr>
                        <a:t>g</a:t>
                      </a:r>
                      <a:r>
                        <a:rPr lang="en-US" sz="1100" kern="150" dirty="0" smtClean="0">
                          <a:effectLst/>
                          <a:latin typeface="Cambria" pitchFamily="18" charset="0"/>
                        </a:rPr>
                        <a:t> 	= The force conducting the activity.</a:t>
                      </a:r>
                    </a:p>
                    <a:p>
                      <a:pPr marL="0" marR="0" indent="0" algn="l" defTabSz="914400" rtl="0" eaLnBrk="1" fontAlgn="auto" latinLnBrk="0" hangingPunct="1">
                        <a:lnSpc>
                          <a:spcPct val="100000"/>
                        </a:lnSpc>
                        <a:spcBef>
                          <a:spcPts val="0"/>
                        </a:spcBef>
                        <a:spcAft>
                          <a:spcPts val="0"/>
                        </a:spcAft>
                        <a:buClrTx/>
                        <a:buSzTx/>
                        <a:buFontTx/>
                        <a:buNone/>
                        <a:tabLst>
                          <a:tab pos="460375" algn="l"/>
                        </a:tabLst>
                        <a:defRPr/>
                      </a:pPr>
                      <a:r>
                        <a:rPr lang="en-US" sz="1100" i="1" kern="150" dirty="0" err="1" smtClean="0">
                          <a:effectLst/>
                          <a:latin typeface="Cambria" pitchFamily="18" charset="0"/>
                        </a:rPr>
                        <a:t>cov</a:t>
                      </a:r>
                      <a:r>
                        <a:rPr lang="en-US" sz="1100" i="1" kern="150" dirty="0" smtClean="0">
                          <a:effectLst/>
                          <a:latin typeface="Cambria" pitchFamily="18" charset="0"/>
                        </a:rPr>
                        <a:t>	</a:t>
                      </a:r>
                      <a:r>
                        <a:rPr lang="en-US" sz="1100" kern="150" dirty="0" smtClean="0">
                          <a:effectLst/>
                          <a:latin typeface="Cambria" pitchFamily="18" charset="0"/>
                        </a:rPr>
                        <a:t>= Coverage, fraction of </a:t>
                      </a:r>
                      <a:r>
                        <a:rPr lang="en-US" sz="1100" i="1" kern="150" dirty="0" smtClean="0">
                          <a:effectLst/>
                          <a:latin typeface="Cambria" pitchFamily="18" charset="0"/>
                        </a:rPr>
                        <a:t>n</a:t>
                      </a:r>
                      <a:r>
                        <a:rPr lang="en-US" sz="1100" i="0" kern="150" dirty="0" smtClean="0">
                          <a:effectLst/>
                          <a:latin typeface="Cambria" pitchFamily="18" charset="0"/>
                        </a:rPr>
                        <a:t> affected.</a:t>
                      </a: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r>
              <a:tr h="182880">
                <a:tc gridSpan="9">
                  <a:txBody>
                    <a:bodyPr/>
                    <a:lstStyle/>
                    <a:p>
                      <a:pPr marL="687388" marR="0" indent="-687388">
                        <a:spcBef>
                          <a:spcPts val="0"/>
                        </a:spcBef>
                        <a:spcAft>
                          <a:spcPts val="0"/>
                        </a:spcAft>
                      </a:pPr>
                      <a:r>
                        <a:rPr lang="en-US" sz="1100" b="1" kern="150" dirty="0" smtClean="0">
                          <a:effectLst/>
                          <a:latin typeface="Cambria" pitchFamily="18" charset="0"/>
                          <a:ea typeface="Times New Roman"/>
                          <a:cs typeface="Tahoma"/>
                        </a:rPr>
                        <a:t>Mitigates:</a:t>
                      </a:r>
                      <a:r>
                        <a:rPr lang="en-US" sz="1100" kern="150" dirty="0" smtClean="0">
                          <a:effectLst/>
                          <a:latin typeface="Cambria" pitchFamily="18" charset="0"/>
                          <a:ea typeface="Times New Roman"/>
                          <a:cs typeface="Tahoma"/>
                        </a:rPr>
                        <a:t>	BADFOOD, BADWATER, COMMOUT, CULSITE,</a:t>
                      </a:r>
                      <a:r>
                        <a:rPr lang="en-US" sz="1100" kern="150" baseline="0" dirty="0" smtClean="0">
                          <a:effectLst/>
                          <a:latin typeface="Cambria" pitchFamily="18" charset="0"/>
                          <a:ea typeface="Times New Roman"/>
                          <a:cs typeface="Tahoma"/>
                        </a:rPr>
                        <a:t> </a:t>
                      </a:r>
                      <a:r>
                        <a:rPr lang="en-US" sz="1100" kern="150" dirty="0" smtClean="0">
                          <a:effectLst/>
                          <a:latin typeface="Cambria" pitchFamily="18" charset="0"/>
                          <a:ea typeface="Times New Roman"/>
                          <a:cs typeface="Tahoma"/>
                        </a:rPr>
                        <a:t>DISASTER, DISEASE, EPIDEMIC, FOODSHRT, FUELSHRT, GARBAGE, INDSPILL, MINEFIELD, NOWATER, ORDNANCE, PIPELINE, POWEROUT, REFINERY, RELSITE, SEWAGE</a:t>
                      </a:r>
                      <a:endParaRPr lang="en-US" sz="1100"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9">
                  <a:txBody>
                    <a:bodyPr/>
                    <a:lstStyle/>
                    <a:p>
                      <a:pPr marL="0" marR="0">
                        <a:spcBef>
                          <a:spcPts val="0"/>
                        </a:spcBef>
                        <a:spcAft>
                          <a:spcPts val="0"/>
                        </a:spcAft>
                      </a:pPr>
                      <a:r>
                        <a:rPr lang="en-US" sz="1100" b="1" kern="150" dirty="0" smtClean="0">
                          <a:effectLst/>
                          <a:latin typeface="Cambria" pitchFamily="18" charset="0"/>
                        </a:rPr>
                        <a:t>Attitude Effects</a:t>
                      </a:r>
                      <a:r>
                        <a:rPr lang="en-US" sz="1100" b="1" kern="150" dirty="0">
                          <a:effectLst/>
                          <a:latin typeface="Cambria" pitchFamily="18" charset="0"/>
                        </a:rPr>
                        <a:t>: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population in </a:t>
                      </a:r>
                      <a:r>
                        <a:rPr lang="en-US" sz="1100" i="1" kern="150" baseline="0" dirty="0" smtClean="0">
                          <a:effectLst/>
                          <a:latin typeface="Cambria" pitchFamily="18" charset="0"/>
                        </a:rPr>
                        <a:t>n</a:t>
                      </a:r>
                      <a:r>
                        <a:rPr lang="en-US" sz="1100" i="0" kern="150" baseline="0" dirty="0" smtClean="0">
                          <a:effectLst/>
                          <a:latin typeface="Cambria" pitchFamily="18" charset="0"/>
                        </a:rPr>
                        <a:t>.  Magnitudes are for nominal </a:t>
                      </a:r>
                      <a:r>
                        <a:rPr lang="en-US" sz="1100" i="1" kern="150" baseline="0" dirty="0" err="1" smtClean="0">
                          <a:effectLst/>
                          <a:latin typeface="Cambria" pitchFamily="18" charset="0"/>
                        </a:rPr>
                        <a:t>cov</a:t>
                      </a:r>
                      <a:r>
                        <a:rPr lang="en-US" sz="1100" kern="15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a:txBody>
                    <a:bodyPr/>
                    <a:lstStyle/>
                    <a:p>
                      <a:pPr marL="0" marR="0">
                        <a:spcBef>
                          <a:spcPts val="0"/>
                        </a:spcBef>
                        <a:spcAft>
                          <a:spcPts val="0"/>
                        </a:spcAft>
                      </a:pPr>
                      <a:r>
                        <a:rPr lang="en-US" sz="1100" b="1" kern="150" dirty="0" smtClean="0">
                          <a:effectLst/>
                          <a:latin typeface="Cambria" pitchFamily="18" charset="0"/>
                        </a:rPr>
                        <a:t>1.1 ORG </a:t>
                      </a:r>
                      <a:r>
                        <a:rPr lang="en-US" sz="1100" b="1" kern="150" baseline="0" dirty="0" smtClean="0">
                          <a:effectLst/>
                          <a:latin typeface="Cambria" pitchFamily="18" charset="0"/>
                        </a:rPr>
                        <a:t>is doing other CMO activities</a:t>
                      </a:r>
                      <a:endParaRPr lang="en-US" sz="1100" b="1" kern="150" dirty="0" smtClean="0">
                        <a:effectLst/>
                        <a:latin typeface="Cambria" pitchFamily="18" charset="0"/>
                      </a:endParaRPr>
                    </a:p>
                    <a:p>
                      <a:pPr marL="0" marR="0">
                        <a:spcBef>
                          <a:spcPts val="0"/>
                        </a:spcBef>
                        <a:spcAft>
                          <a:spcPts val="0"/>
                        </a:spcAft>
                      </a:pPr>
                      <a:r>
                        <a:rPr lang="en-US" sz="1100" i="1" kern="150" dirty="0" err="1" smtClean="0">
                          <a:effectLst/>
                          <a:latin typeface="Cambria" pitchFamily="18" charset="0"/>
                        </a:rPr>
                        <a:t>cov</a:t>
                      </a:r>
                      <a:r>
                        <a:rPr lang="en-US" sz="1100" i="0" kern="150" dirty="0" smtClean="0">
                          <a:effectLst/>
                          <a:latin typeface="Cambria" pitchFamily="18" charset="0"/>
                        </a:rPr>
                        <a:t> &gt; 0.0</a:t>
                      </a:r>
                      <a:endParaRPr lang="en-US" sz="1100" i="1"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S+</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cov</a:t>
                      </a:r>
                      <a:r>
                        <a:rPr lang="en-US" sz="1100" kern="150" dirty="0" smtClean="0">
                          <a:effectLst/>
                          <a:latin typeface="Cambria" pitchFamily="18" charset="0"/>
                        </a:rPr>
                        <a:t> × XS+</a:t>
                      </a:r>
                    </a:p>
                  </a:txBody>
                  <a:tcPr marL="61851" marR="61851" marT="0" marB="0"/>
                </a:tc>
                <a:tc>
                  <a:txBody>
                    <a:bodyPr/>
                    <a:lstStyle/>
                    <a:p>
                      <a:pPr marL="0" marR="0" algn="ctr">
                        <a:spcBef>
                          <a:spcPts val="0"/>
                        </a:spcBef>
                        <a:spcAft>
                          <a:spcPts val="0"/>
                        </a:spcAft>
                      </a:pPr>
                      <a:r>
                        <a:rPr lang="en-US" sz="1100" i="1" kern="150" dirty="0" err="1" smtClean="0">
                          <a:effectLst/>
                          <a:latin typeface="Cambria" pitchFamily="18" charset="0"/>
                        </a:rPr>
                        <a:t>cov</a:t>
                      </a:r>
                      <a:r>
                        <a:rPr lang="en-US" sz="1100" kern="150" dirty="0" smtClean="0">
                          <a:effectLst/>
                          <a:latin typeface="Cambria" pitchFamily="18" charset="0"/>
                        </a:rPr>
                        <a:t> × L+</a:t>
                      </a:r>
                      <a:r>
                        <a:rPr lang="en-US" sz="1100" kern="150" dirty="0">
                          <a:effectLst/>
                          <a:latin typeface="Cambria"/>
                          <a:ea typeface="Times New Roman"/>
                          <a:cs typeface="Tahoma"/>
                        </a:rPr>
                        <a:t> </a:t>
                      </a:r>
                      <a:endParaRPr lang="en-US" sz="1200" kern="150" dirty="0">
                        <a:effectLst/>
                        <a:latin typeface="Times New Roman"/>
                        <a:ea typeface="Times New Roman"/>
                        <a:cs typeface="Tahoma"/>
                      </a:endParaRPr>
                    </a:p>
                  </a:txBody>
                  <a:tcPr marL="68580" marR="68580" marT="0" marB="0"/>
                </a:tc>
              </a:tr>
              <a:tr h="243840">
                <a:tc>
                  <a:txBody>
                    <a:bodyPr/>
                    <a:lstStyle/>
                    <a:p>
                      <a:pPr marL="0" marR="0">
                        <a:spcBef>
                          <a:spcPts val="0"/>
                        </a:spcBef>
                        <a:spcAft>
                          <a:spcPts val="0"/>
                        </a:spcAft>
                        <a:tabLst>
                          <a:tab pos="227013" algn="l"/>
                        </a:tabLst>
                      </a:pPr>
                      <a:r>
                        <a:rPr lang="en-US" sz="1100" b="1" i="0" kern="150" dirty="0" smtClean="0">
                          <a:effectLst/>
                          <a:latin typeface="Cambria" pitchFamily="18" charset="0"/>
                        </a:rPr>
                        <a:t>	And mitigates</a:t>
                      </a:r>
                      <a:r>
                        <a:rPr lang="en-US" sz="1100" b="1" i="0" kern="150" baseline="0" dirty="0" smtClean="0">
                          <a:effectLst/>
                          <a:latin typeface="Cambria" pitchFamily="18" charset="0"/>
                        </a:rPr>
                        <a:t> situation in </a:t>
                      </a:r>
                      <a:r>
                        <a:rPr lang="en-US" sz="1100" b="1" i="1" kern="150" baseline="0" dirty="0" smtClean="0">
                          <a:effectLst/>
                          <a:latin typeface="Cambria" pitchFamily="18" charset="0"/>
                        </a:rPr>
                        <a:t>n</a:t>
                      </a:r>
                      <a:endParaRPr lang="en-US" sz="1100" b="1" i="0" kern="150" dirty="0">
                        <a:effectLst/>
                        <a:latin typeface="Cambria" pitchFamily="18" charset="0"/>
                      </a:endParaRPr>
                    </a:p>
                  </a:txBody>
                  <a:tcPr marL="61851" marR="61851" marT="0" marB="0"/>
                </a:tc>
                <a:tc>
                  <a:txBody>
                    <a:bodyPr/>
                    <a:lstStyle/>
                    <a:p>
                      <a:pPr marL="0" marR="0" algn="ctr">
                        <a:spcBef>
                          <a:spcPts val="0"/>
                        </a:spcBef>
                        <a:spcAft>
                          <a:spcPts val="0"/>
                        </a:spcAft>
                      </a:pPr>
                      <a:endParaRPr lang="en-US" sz="1100" i="0" kern="150" dirty="0">
                        <a:effectLst/>
                        <a:latin typeface="Cambria" pitchFamily="18" charset="0"/>
                      </a:endParaRPr>
                    </a:p>
                  </a:txBody>
                  <a:tcPr marL="61851" marR="61851" marT="0" marB="0"/>
                </a:tc>
                <a:tc gridSpan="2">
                  <a:txBody>
                    <a:bodyPr/>
                    <a:lstStyle/>
                    <a:p>
                      <a:pPr marL="0" marR="0" algn="ctr">
                        <a:spcBef>
                          <a:spcPts val="0"/>
                        </a:spcBef>
                        <a:spcAft>
                          <a:spcPts val="0"/>
                        </a:spcAft>
                      </a:pPr>
                      <a:endParaRPr lang="en-US" sz="1100" i="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kern="150" dirty="0" smtClean="0">
                          <a:effectLst/>
                          <a:latin typeface="Cambria" pitchFamily="18" charset="0"/>
                        </a:rPr>
                        <a:t>+1 stop</a:t>
                      </a:r>
                    </a:p>
                  </a:txBody>
                  <a:tcPr marL="61851" marR="61851" marT="0" marB="0"/>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c hMerge="1">
                  <a:txBody>
                    <a:bodyPr/>
                    <a:lstStyle/>
                    <a:p>
                      <a:pPr marL="0" marR="0" algn="ctr">
                        <a:spcBef>
                          <a:spcPts val="0"/>
                        </a:spcBef>
                        <a:spcAft>
                          <a:spcPts val="0"/>
                        </a:spcAft>
                      </a:pPr>
                      <a:endParaRPr lang="en-US" sz="1200" kern="150" dirty="0">
                        <a:effectLst/>
                        <a:latin typeface="Times New Roman"/>
                        <a:ea typeface="Times New Roman"/>
                        <a:cs typeface="Tahoma"/>
                      </a:endParaRPr>
                    </a:p>
                  </a:txBody>
                  <a:tcPr marL="68580" marR="68580" marT="0" marB="0"/>
                </a:tc>
              </a:tr>
            </a:tbl>
          </a:graphicData>
        </a:graphic>
      </p:graphicFrame>
      <p:sp>
        <p:nvSpPr>
          <p:cNvPr id="10" name="TextBox 9"/>
          <p:cNvSpPr txBox="1"/>
          <p:nvPr/>
        </p:nvSpPr>
        <p:spPr>
          <a:xfrm>
            <a:off x="443179" y="3657600"/>
            <a:ext cx="8305800" cy="261610"/>
          </a:xfrm>
          <a:prstGeom prst="rect">
            <a:avLst/>
          </a:prstGeom>
          <a:noFill/>
        </p:spPr>
        <p:txBody>
          <a:bodyPr wrap="square" rtlCol="0">
            <a:spAutoFit/>
          </a:bodyPr>
          <a:lstStyle/>
          <a:p>
            <a:r>
              <a:rPr lang="en-US" sz="1100" b="1" dirty="0" smtClean="0">
                <a:latin typeface="Cambria" pitchFamily="18" charset="0"/>
              </a:rPr>
              <a:t>Notes:  </a:t>
            </a:r>
            <a:r>
              <a:rPr lang="en-US" sz="1100" dirty="0" smtClean="0">
                <a:latin typeface="Cambria" pitchFamily="18" charset="0"/>
              </a:rPr>
              <a:t>Includes food distribution</a:t>
            </a:r>
            <a:endParaRPr lang="en-US" sz="1100" b="1" dirty="0">
              <a:latin typeface="Cambria" pitchFamily="18" charset="0"/>
            </a:endParaRPr>
          </a:p>
        </p:txBody>
      </p:sp>
    </p:spTree>
    <p:extLst>
      <p:ext uri="{BB962C8B-B14F-4D97-AF65-F5344CB8AC3E}">
        <p14:creationId xmlns:p14="http://schemas.microsoft.com/office/powerpoint/2010/main" val="39676747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Demographic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Demographic situations</a:t>
            </a:r>
            <a:r>
              <a:rPr lang="en-US" dirty="0"/>
              <a:t> are circumstances driven by </a:t>
            </a:r>
            <a:r>
              <a:rPr lang="en-US" dirty="0" smtClean="0"/>
              <a:t>neighborhood </a:t>
            </a:r>
            <a:r>
              <a:rPr lang="en-US" dirty="0"/>
              <a:t>demographics, rather than by </a:t>
            </a:r>
            <a:r>
              <a:rPr lang="en-US" dirty="0" smtClean="0"/>
              <a:t>group activities </a:t>
            </a:r>
            <a:r>
              <a:rPr lang="en-US" dirty="0"/>
              <a:t>or environmental conditions.  At present, there is only one demographic situation in Athena, </a:t>
            </a:r>
            <a:r>
              <a:rPr lang="en-US" dirty="0" smtClean="0"/>
              <a:t>a civilian group's </a:t>
            </a:r>
            <a:r>
              <a:rPr lang="en-US" dirty="0"/>
              <a:t>response to significant unemployment.</a:t>
            </a:r>
          </a:p>
          <a:p>
            <a:pPr marL="0" indent="0">
              <a:buNone/>
            </a:pPr>
            <a:endParaRPr lang="en-US" dirty="0"/>
          </a:p>
          <a:p>
            <a:pPr marL="0" indent="0">
              <a:buNone/>
            </a:pPr>
            <a:r>
              <a:rPr lang="en-US" b="1" dirty="0"/>
              <a:t>Neighborhood Factors vs. </a:t>
            </a:r>
            <a:r>
              <a:rPr lang="en-US" b="1" dirty="0" smtClean="0"/>
              <a:t>Neighborhood/Group </a:t>
            </a:r>
            <a:r>
              <a:rPr lang="en-US" b="1" dirty="0"/>
              <a:t>Factors:</a:t>
            </a:r>
            <a:r>
              <a:rPr lang="en-US" dirty="0"/>
              <a:t>  Just as activity situations are driven by coverage fractions, demographic situations are driven by neighborhood and </a:t>
            </a:r>
            <a:r>
              <a:rPr lang="en-US" dirty="0" smtClean="0"/>
              <a:t>neighborhood/group </a:t>
            </a:r>
            <a:r>
              <a:rPr lang="en-US" dirty="0"/>
              <a:t>factors related to some circumstance: the </a:t>
            </a:r>
            <a:r>
              <a:rPr lang="en-US" i="1" dirty="0" err="1"/>
              <a:t>nfactor</a:t>
            </a:r>
            <a:r>
              <a:rPr lang="en-US" dirty="0"/>
              <a:t> and the </a:t>
            </a:r>
            <a:r>
              <a:rPr lang="en-US" i="1" dirty="0" err="1"/>
              <a:t>ngfactor</a:t>
            </a:r>
            <a:r>
              <a:rPr lang="en-US" dirty="0"/>
              <a:t>.  Each of these factors is a multiplier used to modify the magnitudes in the situation's rule set.  The reason for the two factors is that a demographic situation can affect a </a:t>
            </a:r>
            <a:r>
              <a:rPr lang="en-US" dirty="0" smtClean="0"/>
              <a:t>civilian group </a:t>
            </a:r>
            <a:r>
              <a:rPr lang="en-US" dirty="0"/>
              <a:t>in two ways.  In the case of unemployment, for example, the quality-of-life of a group is affected when its own people are without work; but its safety is affected when there are large numbers of unemployed workers wandering about, regardless of which group they are from.  Thus, the </a:t>
            </a:r>
            <a:r>
              <a:rPr lang="en-US" i="1" dirty="0" err="1"/>
              <a:t>ngfactor</a:t>
            </a:r>
            <a:r>
              <a:rPr lang="en-US" dirty="0"/>
              <a:t> shows the magnitude of the problem with respect to the </a:t>
            </a:r>
            <a:r>
              <a:rPr lang="en-US" dirty="0" smtClean="0"/>
              <a:t>civilian group </a:t>
            </a:r>
            <a:r>
              <a:rPr lang="en-US" dirty="0"/>
              <a:t>itself, and the </a:t>
            </a:r>
            <a:r>
              <a:rPr lang="en-US" i="1" dirty="0" err="1"/>
              <a:t>nfactor</a:t>
            </a:r>
            <a:r>
              <a:rPr lang="en-US" dirty="0"/>
              <a:t> shows the magnitude of the problem in the neighborhood as a whole.</a:t>
            </a:r>
          </a:p>
          <a:p>
            <a:pPr marL="0" indent="0">
              <a:buNone/>
            </a:pPr>
            <a:endParaRPr lang="en-US" dirty="0"/>
          </a:p>
          <a:p>
            <a:pPr marL="0" indent="0">
              <a:buNone/>
            </a:pPr>
            <a:r>
              <a:rPr lang="en-US" b="1" dirty="0"/>
              <a:t>Rule Set Triggers:</a:t>
            </a:r>
            <a:r>
              <a:rPr lang="en-US" dirty="0"/>
              <a:t> Each demographic situation </a:t>
            </a:r>
            <a:r>
              <a:rPr lang="en-US" dirty="0" smtClean="0"/>
              <a:t>is assessed every week.</a:t>
            </a:r>
            <a:endParaRPr lang="en-US" dirty="0"/>
          </a:p>
          <a:p>
            <a:pPr marL="0" indent="0">
              <a:buNone/>
            </a:pPr>
            <a:r>
              <a:rPr lang="en-US" dirty="0"/>
              <a:t> </a:t>
            </a:r>
          </a:p>
          <a:p>
            <a:pPr marL="0" indent="0">
              <a:buNone/>
            </a:pPr>
            <a:r>
              <a:rPr lang="en-US" b="1" dirty="0" smtClean="0"/>
              <a:t>Attitude </a:t>
            </a:r>
            <a:r>
              <a:rPr lang="en-US" b="1" dirty="0"/>
              <a:t>Effects:</a:t>
            </a:r>
            <a:r>
              <a:rPr lang="en-US" dirty="0"/>
              <a:t>  The magnitude of the resulting </a:t>
            </a:r>
            <a:r>
              <a:rPr lang="en-US" dirty="0" smtClean="0"/>
              <a:t>attitude changes </a:t>
            </a:r>
            <a:r>
              <a:rPr lang="en-US" dirty="0"/>
              <a:t>are scaled by the relevant </a:t>
            </a:r>
            <a:r>
              <a:rPr lang="en-US" dirty="0" smtClean="0"/>
              <a:t>factor(s).</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73</a:t>
            </a:fld>
            <a:endParaRPr lang="en-US" dirty="0"/>
          </a:p>
        </p:txBody>
      </p:sp>
    </p:spTree>
    <p:extLst>
      <p:ext uri="{BB962C8B-B14F-4D97-AF65-F5344CB8AC3E}">
        <p14:creationId xmlns:p14="http://schemas.microsoft.com/office/powerpoint/2010/main" val="23677425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Rule Set Summary: </a:t>
            </a:r>
            <a:r>
              <a:rPr lang="en-US" sz="1400" dirty="0" smtClean="0"/>
              <a:t>Demographic </a:t>
            </a:r>
            <a:r>
              <a:rPr lang="en-US" sz="1400" b="1" dirty="0" smtClean="0">
                <a:latin typeface="Arial" pitchFamily="34" charset="0"/>
                <a:cs typeface="Arial" pitchFamily="34" charset="0"/>
              </a:rPr>
              <a:t>Situations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74</a:t>
            </a:fld>
            <a:endParaRPr lang="en-US" sz="1100" dirty="0">
              <a:solidFill>
                <a:schemeClr val="tx1"/>
              </a:solidFill>
              <a:latin typeface="Cambria" pitchFamily="18"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11030119"/>
              </p:ext>
            </p:extLst>
          </p:nvPr>
        </p:nvGraphicFramePr>
        <p:xfrm>
          <a:off x="457200" y="609600"/>
          <a:ext cx="8229600" cy="304800"/>
        </p:xfrm>
        <a:graphic>
          <a:graphicData uri="http://schemas.openxmlformats.org/drawingml/2006/table">
            <a:tbl>
              <a:tblPr>
                <a:tableStyleId>{5940675A-B579-460E-94D1-54222C63F5DA}</a:tableStyleId>
              </a:tblPr>
              <a:tblGrid>
                <a:gridCol w="942862"/>
                <a:gridCol w="394526"/>
                <a:gridCol w="608944"/>
                <a:gridCol w="1570674"/>
                <a:gridCol w="1570674"/>
                <a:gridCol w="1570674"/>
                <a:gridCol w="1571246"/>
              </a:tblGrid>
              <a:tr h="151033">
                <a:tc>
                  <a:txBody>
                    <a:bodyPr/>
                    <a:lstStyle/>
                    <a:p>
                      <a:pPr marL="0" marR="0">
                        <a:spcBef>
                          <a:spcPts val="0"/>
                        </a:spcBef>
                        <a:spcAft>
                          <a:spcPts val="0"/>
                        </a:spcAft>
                      </a:pPr>
                      <a:r>
                        <a:rPr lang="en-US" sz="1000" b="1" kern="150" dirty="0">
                          <a:effectLst/>
                          <a:latin typeface="Cambria" pitchFamily="18" charset="0"/>
                        </a:rPr>
                        <a:t>Rule Set</a:t>
                      </a:r>
                      <a:endParaRPr lang="en-US" sz="1100" b="1" kern="150" dirty="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p</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q</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AUT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SFT</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a:effectLst/>
                          <a:latin typeface="Cambria" pitchFamily="18" charset="0"/>
                        </a:rPr>
                        <a:t>CUL</a:t>
                      </a:r>
                      <a:endParaRPr lang="en-US" sz="1100" b="1" kern="150">
                        <a:effectLst/>
                        <a:latin typeface="Cambria" pitchFamily="18" charset="0"/>
                        <a:ea typeface="Times New Roman"/>
                        <a:cs typeface="Tahoma"/>
                      </a:endParaRPr>
                    </a:p>
                  </a:txBody>
                  <a:tcPr marL="61786" marR="61786" marT="0" marB="0">
                    <a:solidFill>
                      <a:srgbClr val="00B0F0"/>
                    </a:solidFill>
                  </a:tcPr>
                </a:tc>
                <a:tc>
                  <a:txBody>
                    <a:bodyPr/>
                    <a:lstStyle/>
                    <a:p>
                      <a:pPr marL="0" marR="0" algn="ctr">
                        <a:spcBef>
                          <a:spcPts val="0"/>
                        </a:spcBef>
                        <a:spcAft>
                          <a:spcPts val="0"/>
                        </a:spcAft>
                      </a:pPr>
                      <a:r>
                        <a:rPr lang="en-US" sz="1000" b="1" kern="150" dirty="0">
                          <a:effectLst/>
                          <a:latin typeface="Cambria" pitchFamily="18" charset="0"/>
                        </a:rPr>
                        <a:t>QOL</a:t>
                      </a:r>
                      <a:endParaRPr lang="en-US" sz="1100" b="1" kern="150" dirty="0">
                        <a:effectLst/>
                        <a:latin typeface="Cambria" pitchFamily="18" charset="0"/>
                        <a:ea typeface="Times New Roman"/>
                        <a:cs typeface="Tahoma"/>
                      </a:endParaRPr>
                    </a:p>
                  </a:txBody>
                  <a:tcPr marL="61786" marR="61786" marT="0" marB="0">
                    <a:solidFill>
                      <a:srgbClr val="00B0F0"/>
                    </a:solidFill>
                  </a:tcPr>
                </a:tc>
              </a:tr>
              <a:tr h="151033">
                <a:tc>
                  <a:txBody>
                    <a:bodyPr/>
                    <a:lstStyle/>
                    <a:p>
                      <a:pPr marL="0" marR="0">
                        <a:spcBef>
                          <a:spcPts val="0"/>
                        </a:spcBef>
                        <a:spcAft>
                          <a:spcPts val="0"/>
                        </a:spcAft>
                      </a:pPr>
                      <a:r>
                        <a:rPr lang="en-US" sz="1000" kern="150">
                          <a:effectLst/>
                          <a:latin typeface="Cambria" pitchFamily="18" charset="0"/>
                        </a:rPr>
                        <a:t>UNEMP</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0.20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0.00</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S–</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nfactor</a:t>
                      </a:r>
                      <a:r>
                        <a:rPr lang="en-US" sz="1000" kern="150" dirty="0">
                          <a:effectLst/>
                          <a:latin typeface="Cambria" pitchFamily="18" charset="0"/>
                        </a:rPr>
                        <a:t> × M–</a:t>
                      </a:r>
                      <a:endParaRPr lang="en-US" sz="1100" kern="150" dirty="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kern="150">
                          <a:effectLst/>
                          <a:latin typeface="Cambria" pitchFamily="18" charset="0"/>
                        </a:rPr>
                        <a:t> </a:t>
                      </a:r>
                      <a:endParaRPr lang="en-US" sz="1100" kern="150">
                        <a:effectLst/>
                        <a:latin typeface="Cambria" pitchFamily="18" charset="0"/>
                        <a:ea typeface="Times New Roman"/>
                        <a:cs typeface="Tahoma"/>
                      </a:endParaRPr>
                    </a:p>
                  </a:txBody>
                  <a:tcPr marL="61786" marR="61786" marT="0" marB="0"/>
                </a:tc>
                <a:tc>
                  <a:txBody>
                    <a:bodyPr/>
                    <a:lstStyle/>
                    <a:p>
                      <a:pPr marL="0" marR="0" algn="ctr">
                        <a:spcBef>
                          <a:spcPts val="0"/>
                        </a:spcBef>
                        <a:spcAft>
                          <a:spcPts val="0"/>
                        </a:spcAft>
                      </a:pPr>
                      <a:r>
                        <a:rPr lang="en-US" sz="1000" i="1" kern="150" dirty="0" err="1">
                          <a:effectLst/>
                          <a:latin typeface="Cambria" pitchFamily="18" charset="0"/>
                        </a:rPr>
                        <a:t>ngfactor</a:t>
                      </a:r>
                      <a:r>
                        <a:rPr lang="en-US" sz="1000" kern="150" dirty="0">
                          <a:effectLst/>
                          <a:latin typeface="Cambria" pitchFamily="18" charset="0"/>
                        </a:rPr>
                        <a:t> × L–</a:t>
                      </a:r>
                      <a:endParaRPr lang="en-US" sz="1100" kern="150" dirty="0">
                        <a:effectLst/>
                        <a:latin typeface="Cambria" pitchFamily="18" charset="0"/>
                        <a:ea typeface="Times New Roman"/>
                        <a:cs typeface="Tahoma"/>
                      </a:endParaRPr>
                    </a:p>
                  </a:txBody>
                  <a:tcPr marL="61786" marR="61786" marT="0" marB="0"/>
                </a:tc>
              </a:tr>
            </a:tbl>
          </a:graphicData>
        </a:graphic>
      </p:graphicFrame>
    </p:spTree>
    <p:extLst>
      <p:ext uri="{BB962C8B-B14F-4D97-AF65-F5344CB8AC3E}">
        <p14:creationId xmlns:p14="http://schemas.microsoft.com/office/powerpoint/2010/main" val="9465804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UNEMP: Unemployment</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75</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738567506"/>
              </p:ext>
            </p:extLst>
          </p:nvPr>
        </p:nvGraphicFramePr>
        <p:xfrm>
          <a:off x="457200" y="533400"/>
          <a:ext cx="8229600" cy="1615440"/>
        </p:xfrm>
        <a:graphic>
          <a:graphicData uri="http://schemas.openxmlformats.org/drawingml/2006/table">
            <a:tbl>
              <a:tblPr>
                <a:tableStyleId>{5940675A-B579-460E-94D1-54222C63F5DA}</a:tableStyleId>
              </a:tblPr>
              <a:tblGrid>
                <a:gridCol w="1371600"/>
                <a:gridCol w="1981200"/>
                <a:gridCol w="381000"/>
                <a:gridCol w="304800"/>
                <a:gridCol w="1066800"/>
                <a:gridCol w="1143000"/>
                <a:gridCol w="914400"/>
                <a:gridCol w="1066800"/>
              </a:tblGrid>
              <a:tr h="182880">
                <a:tc gridSpan="8">
                  <a:txBody>
                    <a:bodyPr/>
                    <a:lstStyle/>
                    <a:p>
                      <a:pPr marL="0" marR="0">
                        <a:spcBef>
                          <a:spcPts val="0"/>
                        </a:spcBef>
                        <a:spcAft>
                          <a:spcPts val="0"/>
                        </a:spcAft>
                      </a:pPr>
                      <a:r>
                        <a:rPr lang="en-US" sz="1100" b="1" kern="150" dirty="0" smtClean="0">
                          <a:solidFill>
                            <a:schemeClr val="tx1"/>
                          </a:solidFill>
                          <a:effectLst/>
                          <a:latin typeface="Cambria" pitchFamily="18" charset="0"/>
                        </a:rPr>
                        <a:t>Unemployment Situation:</a:t>
                      </a:r>
                      <a:r>
                        <a:rPr lang="en-US" sz="1100" kern="150" dirty="0" smtClean="0">
                          <a:solidFill>
                            <a:schemeClr val="tx1"/>
                          </a:solidFill>
                          <a:effectLst/>
                          <a:latin typeface="Cambria" pitchFamily="18" charset="0"/>
                        </a:rPr>
                        <a:t> A civilian group is affected by significant unemployment</a:t>
                      </a:r>
                      <a:r>
                        <a:rPr lang="en-US" sz="1100" kern="150" baseline="0" dirty="0" smtClean="0">
                          <a:solidFill>
                            <a:schemeClr val="tx1"/>
                          </a:solidFill>
                          <a:effectLst/>
                          <a:latin typeface="Cambria" pitchFamily="18" charset="0"/>
                        </a:rPr>
                        <a:t>.</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5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UNEMP</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7">
                  <a:txBody>
                    <a:bodyPr/>
                    <a:lstStyle/>
                    <a:p>
                      <a:pPr marL="0" marR="0">
                        <a:spcBef>
                          <a:spcPts val="0"/>
                        </a:spcBef>
                        <a:spcAft>
                          <a:spcPts val="0"/>
                        </a:spcAft>
                        <a:tabLst>
                          <a:tab pos="569913" algn="l"/>
                        </a:tabLst>
                      </a:pPr>
                      <a:r>
                        <a:rPr lang="en-US" sz="1100" i="1" kern="150" dirty="0" smtClean="0">
                          <a:effectLst/>
                          <a:latin typeface="Cambria" pitchFamily="18" charset="0"/>
                        </a:rPr>
                        <a:t>n</a:t>
                      </a:r>
                      <a:r>
                        <a:rPr lang="en-US" sz="1100" kern="150" dirty="0">
                          <a:effectLst/>
                          <a:latin typeface="Cambria" pitchFamily="18" charset="0"/>
                        </a:rPr>
                        <a:t>	</a:t>
                      </a:r>
                      <a:r>
                        <a:rPr lang="en-US" sz="1100" kern="150" dirty="0" smtClean="0">
                          <a:effectLst/>
                          <a:latin typeface="Cambria" pitchFamily="18" charset="0"/>
                        </a:rPr>
                        <a:t>= </a:t>
                      </a:r>
                      <a:r>
                        <a:rPr lang="en-US" sz="1100" kern="150" dirty="0">
                          <a:effectLst/>
                          <a:latin typeface="Cambria" pitchFamily="18" charset="0"/>
                        </a:rPr>
                        <a:t>The </a:t>
                      </a:r>
                      <a:r>
                        <a:rPr lang="en-US" sz="1100" kern="150" dirty="0" smtClean="0">
                          <a:effectLst/>
                          <a:latin typeface="Cambria" pitchFamily="18" charset="0"/>
                        </a:rPr>
                        <a:t>affected neighborhood.</a:t>
                      </a:r>
                    </a:p>
                    <a:p>
                      <a:pPr marL="0" marR="0">
                        <a:spcBef>
                          <a:spcPts val="0"/>
                        </a:spcBef>
                        <a:spcAft>
                          <a:spcPts val="0"/>
                        </a:spcAft>
                        <a:tabLst>
                          <a:tab pos="569913"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a:t>
                      </a:r>
                    </a:p>
                    <a:p>
                      <a:pPr marL="0" marR="0" indent="0" algn="l" defTabSz="914400" rtl="0" eaLnBrk="1" fontAlgn="auto" latinLnBrk="0" hangingPunct="1">
                        <a:lnSpc>
                          <a:spcPct val="100000"/>
                        </a:lnSpc>
                        <a:spcBef>
                          <a:spcPts val="0"/>
                        </a:spcBef>
                        <a:spcAft>
                          <a:spcPts val="0"/>
                        </a:spcAft>
                        <a:buClrTx/>
                        <a:buSzTx/>
                        <a:buFontTx/>
                        <a:buNone/>
                        <a:tabLst>
                          <a:tab pos="569913" algn="l"/>
                        </a:tabLst>
                        <a:defRPr/>
                      </a:pPr>
                      <a:r>
                        <a:rPr lang="en-US" sz="1100" i="1" kern="150" dirty="0" err="1" smtClean="0">
                          <a:effectLst/>
                          <a:latin typeface="Cambria" pitchFamily="18" charset="0"/>
                        </a:rPr>
                        <a:t>nfactor</a:t>
                      </a:r>
                      <a:r>
                        <a:rPr lang="en-US" sz="1100" i="1" kern="150" dirty="0" smtClean="0">
                          <a:effectLst/>
                          <a:latin typeface="Cambria" pitchFamily="18" charset="0"/>
                        </a:rPr>
                        <a:t>	</a:t>
                      </a:r>
                      <a:r>
                        <a:rPr lang="en-US" sz="1100" kern="150" dirty="0" smtClean="0">
                          <a:effectLst/>
                          <a:latin typeface="Cambria" pitchFamily="18" charset="0"/>
                        </a:rPr>
                        <a:t>= Magnitude of the unemployment</a:t>
                      </a:r>
                      <a:r>
                        <a:rPr lang="en-US" sz="1100" kern="150" baseline="0" dirty="0" smtClean="0">
                          <a:effectLst/>
                          <a:latin typeface="Cambria" pitchFamily="18" charset="0"/>
                        </a:rPr>
                        <a:t> problem in </a:t>
                      </a:r>
                      <a:r>
                        <a:rPr lang="en-US" sz="1100" i="1" kern="150" baseline="0" dirty="0" smtClean="0">
                          <a:effectLst/>
                          <a:latin typeface="Cambria" pitchFamily="18" charset="0"/>
                        </a:rPr>
                        <a:t>n</a:t>
                      </a:r>
                      <a:r>
                        <a:rPr lang="en-US" sz="1100" i="0" kern="150" baseline="0" dirty="0" smtClean="0">
                          <a:effectLst/>
                          <a:latin typeface="Cambria" pitchFamily="18" charset="0"/>
                        </a:rPr>
                        <a:t>, from 0.0 to 2.0</a:t>
                      </a:r>
                      <a:r>
                        <a:rPr lang="en-US" sz="1100" i="0" kern="150" dirty="0" smtClean="0">
                          <a:effectLst/>
                          <a:latin typeface="Cambria" pitchFamily="18" charset="0"/>
                        </a:rPr>
                        <a:t>.</a:t>
                      </a:r>
                      <a:endParaRPr lang="en-US" sz="1100" kern="150" dirty="0" smtClean="0">
                        <a:effectLst/>
                        <a:latin typeface="Cambria" pitchFamily="18" charset="0"/>
                      </a:endParaRPr>
                    </a:p>
                    <a:p>
                      <a:pPr marL="0" marR="0">
                        <a:spcBef>
                          <a:spcPts val="0"/>
                        </a:spcBef>
                        <a:spcAft>
                          <a:spcPts val="0"/>
                        </a:spcAft>
                        <a:tabLst>
                          <a:tab pos="569913" algn="l"/>
                        </a:tabLst>
                      </a:pPr>
                      <a:r>
                        <a:rPr lang="en-US" sz="1100" i="1" kern="150" dirty="0" err="1" smtClean="0">
                          <a:effectLst/>
                          <a:latin typeface="Cambria" pitchFamily="18" charset="0"/>
                          <a:ea typeface="Times New Roman"/>
                          <a:cs typeface="Tahoma"/>
                        </a:rPr>
                        <a:t>ngfactor</a:t>
                      </a:r>
                      <a:r>
                        <a:rPr lang="en-US" sz="1100" i="1" kern="150" dirty="0" smtClean="0">
                          <a:effectLst/>
                          <a:latin typeface="Cambria" pitchFamily="18" charset="0"/>
                          <a:ea typeface="Times New Roman"/>
                          <a:cs typeface="Tahoma"/>
                        </a:rPr>
                        <a:t>	</a:t>
                      </a:r>
                      <a:r>
                        <a:rPr lang="en-US" sz="1100" i="0" kern="150" dirty="0" smtClean="0">
                          <a:effectLst/>
                          <a:latin typeface="Cambria" pitchFamily="18" charset="0"/>
                          <a:ea typeface="Times New Roman"/>
                          <a:cs typeface="Tahoma"/>
                        </a:rPr>
                        <a:t>=</a:t>
                      </a:r>
                      <a:r>
                        <a:rPr lang="en-US" sz="1100" i="0" kern="150" baseline="0" dirty="0" smtClean="0">
                          <a:effectLst/>
                          <a:latin typeface="Cambria" pitchFamily="18" charset="0"/>
                          <a:ea typeface="Times New Roman"/>
                          <a:cs typeface="Tahoma"/>
                        </a:rPr>
                        <a:t> Magnitude of the unemployment problem for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 in </a:t>
                      </a:r>
                      <a:r>
                        <a:rPr lang="en-US" sz="1100" i="1" kern="150" baseline="0" dirty="0" smtClean="0">
                          <a:effectLst/>
                          <a:latin typeface="Cambria" pitchFamily="18" charset="0"/>
                          <a:ea typeface="Times New Roman"/>
                          <a:cs typeface="Tahoma"/>
                        </a:rPr>
                        <a:t>n</a:t>
                      </a:r>
                      <a:r>
                        <a:rPr lang="en-US" sz="1100" i="0" kern="150" baseline="0" dirty="0" smtClean="0">
                          <a:effectLst/>
                          <a:latin typeface="Cambria" pitchFamily="18" charset="0"/>
                          <a:ea typeface="Times New Roman"/>
                          <a:cs typeface="Tahoma"/>
                        </a:rPr>
                        <a:t>, from 0.0 to 2.0.</a:t>
                      </a: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8">
                  <a:txBody>
                    <a:bodyPr/>
                    <a:lstStyle/>
                    <a:p>
                      <a:pPr marL="0" marR="0">
                        <a:spcBef>
                          <a:spcPts val="0"/>
                        </a:spcBef>
                        <a:spcAft>
                          <a:spcPts val="0"/>
                        </a:spcAft>
                      </a:pPr>
                      <a:r>
                        <a:rPr lang="en-US" sz="1100" b="1" kern="150" dirty="0">
                          <a:effectLst/>
                          <a:latin typeface="Cambria" pitchFamily="18" charset="0"/>
                        </a:rPr>
                        <a:t>Satisfaction Effects:  </a:t>
                      </a:r>
                      <a:r>
                        <a:rPr lang="en-US" sz="1100" b="0" kern="150" dirty="0" smtClean="0">
                          <a:effectLst/>
                          <a:latin typeface="Cambria" pitchFamily="18" charset="0"/>
                        </a:rPr>
                        <a:t>All</a:t>
                      </a:r>
                      <a:r>
                        <a:rPr lang="en-US" sz="1100" b="0" kern="150" baseline="0" dirty="0" smtClean="0">
                          <a:effectLst/>
                          <a:latin typeface="Cambria" pitchFamily="18" charset="0"/>
                        </a:rPr>
                        <a:t> </a:t>
                      </a:r>
                      <a:r>
                        <a:rPr lang="en-US" sz="1100" kern="150" dirty="0" smtClean="0">
                          <a:effectLst/>
                          <a:latin typeface="Cambria" pitchFamily="18" charset="0"/>
                        </a:rPr>
                        <a:t>civilian groups </a:t>
                      </a:r>
                      <a:r>
                        <a:rPr lang="en-US" sz="1100" i="1" kern="150" dirty="0" smtClean="0">
                          <a:effectLst/>
                          <a:latin typeface="Cambria" pitchFamily="18" charset="0"/>
                        </a:rPr>
                        <a:t>f </a:t>
                      </a:r>
                      <a:r>
                        <a:rPr lang="en-US" sz="1100" i="0" kern="150" dirty="0" smtClean="0">
                          <a:effectLst/>
                          <a:latin typeface="Cambria" pitchFamily="18" charset="0"/>
                        </a:rPr>
                        <a:t>with</a:t>
                      </a:r>
                      <a:r>
                        <a:rPr lang="en-US" sz="1100" i="0" kern="150" baseline="0" dirty="0" smtClean="0">
                          <a:effectLst/>
                          <a:latin typeface="Cambria" pitchFamily="18" charset="0"/>
                        </a:rPr>
                        <a:t> non-zero factors in </a:t>
                      </a:r>
                      <a:r>
                        <a:rPr lang="en-US" sz="1100" i="1" kern="150" baseline="0" dirty="0" smtClean="0">
                          <a:effectLst/>
                          <a:latin typeface="Cambria" pitchFamily="18" charset="0"/>
                        </a:rPr>
                        <a:t>n</a:t>
                      </a:r>
                      <a:r>
                        <a:rPr lang="en-US" sz="1100" i="0" kern="150" baseline="0" dirty="0" smtClean="0">
                          <a:effectLst/>
                          <a:latin typeface="Cambria" pitchFamily="18" charset="0"/>
                        </a:rPr>
                        <a:t>.</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 </a:t>
                      </a:r>
                      <a:r>
                        <a:rPr lang="en-US" sz="1100" b="1" kern="150" dirty="0" smtClean="0">
                          <a:effectLst/>
                          <a:latin typeface="Cambria" pitchFamily="18" charset="0"/>
                        </a:rPr>
                        <a:t>Situation is</a:t>
                      </a:r>
                      <a:r>
                        <a:rPr lang="en-US" sz="1100" b="1" kern="150" baseline="0" dirty="0" smtClean="0">
                          <a:effectLst/>
                          <a:latin typeface="Cambria" pitchFamily="18" charset="0"/>
                        </a:rPr>
                        <a:t> Active</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By</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r>
              <a:tr h="274320">
                <a:tc gridSpan="2">
                  <a:txBody>
                    <a:bodyPr/>
                    <a:lstStyle/>
                    <a:p>
                      <a:pPr marL="0" marR="0">
                        <a:spcBef>
                          <a:spcPts val="0"/>
                        </a:spcBef>
                        <a:spcAft>
                          <a:spcPts val="0"/>
                        </a:spcAft>
                      </a:pPr>
                      <a:r>
                        <a:rPr lang="en-US" sz="1100" b="1" kern="150" dirty="0" smtClean="0">
                          <a:effectLst/>
                          <a:latin typeface="Cambria" pitchFamily="18" charset="0"/>
                        </a:rPr>
                        <a:t>1.1 Group is suffering</a:t>
                      </a:r>
                      <a:r>
                        <a:rPr lang="en-US" sz="1100" b="1" kern="150" baseline="0" dirty="0" smtClean="0">
                          <a:effectLst/>
                          <a:latin typeface="Cambria" pitchFamily="18" charset="0"/>
                        </a:rPr>
                        <a:t> from unemployment</a:t>
                      </a:r>
                      <a:endParaRPr lang="en-US" sz="1100" b="1"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0" kern="150" dirty="0" smtClean="0">
                          <a:effectLst/>
                          <a:latin typeface="Cambria" pitchFamily="18" charset="0"/>
                        </a:rPr>
                        <a:t> &gt; 0.0 or </a:t>
                      </a:r>
                      <a:r>
                        <a:rPr lang="en-US" sz="1100" i="1" kern="150" dirty="0" err="1" smtClean="0">
                          <a:effectLst/>
                          <a:latin typeface="Cambria" pitchFamily="18" charset="0"/>
                        </a:rPr>
                        <a:t>ngfactor</a:t>
                      </a:r>
                      <a:r>
                        <a:rPr lang="en-US" sz="1100" i="0" kern="150" dirty="0" smtClean="0">
                          <a:effectLst/>
                          <a:latin typeface="Cambria" pitchFamily="18" charset="0"/>
                        </a:rPr>
                        <a:t> &gt; 0.0</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algn="ctr">
                        <a:spcBef>
                          <a:spcPts val="0"/>
                        </a:spcBef>
                        <a:spcAft>
                          <a:spcPts val="0"/>
                        </a:spcAft>
                      </a:pPr>
                      <a:r>
                        <a:rPr lang="en-US" sz="1100" i="1" kern="150" dirty="0" smtClean="0">
                          <a:effectLst/>
                          <a:latin typeface="Cambria" pitchFamily="18" charset="0"/>
                        </a:rPr>
                        <a:t>g</a:t>
                      </a:r>
                      <a:r>
                        <a:rPr lang="en-US" sz="1100" kern="150" dirty="0">
                          <a:effectLst/>
                          <a:latin typeface="Cambria" pitchFamily="18" charset="0"/>
                        </a:rPr>
                        <a:t> </a:t>
                      </a:r>
                      <a:endParaRPr lang="en-US" sz="1100" kern="150" dirty="0">
                        <a:effectLst/>
                        <a:latin typeface="Cambria" pitchFamily="18" charset="0"/>
                        <a:ea typeface="Times New Roman"/>
                        <a:cs typeface="Tahoma"/>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i="1" kern="150" baseline="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a:t>
                      </a:r>
                      <a:r>
                        <a:rPr lang="en-US" sz="1100" kern="150" dirty="0" smtClean="0">
                          <a:effectLst/>
                          <a:latin typeface="Cambria" pitchFamily="18" charset="0"/>
                        </a:rPr>
                        <a:t>S–</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nfactor</a:t>
                      </a:r>
                      <a:r>
                        <a:rPr lang="en-US" sz="1100" kern="150" dirty="0" smtClean="0">
                          <a:effectLst/>
                          <a:latin typeface="Cambria" pitchFamily="18" charset="0"/>
                        </a:rPr>
                        <a:t> ×</a:t>
                      </a:r>
                      <a:r>
                        <a:rPr lang="en-US" sz="1100" kern="150" baseline="0" dirty="0" smtClean="0">
                          <a:effectLst/>
                          <a:latin typeface="Cambria" pitchFamily="18" charset="0"/>
                        </a:rPr>
                        <a:t> </a:t>
                      </a:r>
                      <a:r>
                        <a:rPr lang="en-US" sz="1100" kern="150" dirty="0" smtClean="0">
                          <a:effectLst/>
                          <a:latin typeface="Cambria" pitchFamily="18" charset="0"/>
                        </a:rPr>
                        <a:t>M–</a:t>
                      </a: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ngfactor</a:t>
                      </a:r>
                      <a:r>
                        <a:rPr lang="en-US" sz="1100" i="1" kern="150" dirty="0" smtClean="0">
                          <a:effectLst/>
                          <a:latin typeface="Cambria" pitchFamily="18" charset="0"/>
                        </a:rPr>
                        <a:t> </a:t>
                      </a:r>
                      <a:r>
                        <a:rPr lang="en-US" sz="1100" kern="150" dirty="0" smtClean="0">
                          <a:effectLst/>
                          <a:latin typeface="Cambria" pitchFamily="18" charset="0"/>
                        </a:rPr>
                        <a:t>× L–</a:t>
                      </a:r>
                    </a:p>
                  </a:txBody>
                  <a:tcPr marL="61851" marR="61851" marT="0" marB="0"/>
                </a:tc>
              </a:tr>
            </a:tbl>
          </a:graphicData>
        </a:graphic>
      </p:graphicFrame>
      <p:sp>
        <p:nvSpPr>
          <p:cNvPr id="10" name="TextBox 9"/>
          <p:cNvSpPr txBox="1"/>
          <p:nvPr/>
        </p:nvSpPr>
        <p:spPr>
          <a:xfrm>
            <a:off x="443179" y="2667000"/>
            <a:ext cx="8305800" cy="261610"/>
          </a:xfrm>
          <a:prstGeom prst="rect">
            <a:avLst/>
          </a:prstGeom>
          <a:noFill/>
        </p:spPr>
        <p:txBody>
          <a:bodyPr wrap="square" rtlCol="0">
            <a:spAutoFit/>
          </a:bodyPr>
          <a:lstStyle/>
          <a:p>
            <a:r>
              <a:rPr lang="en-US" sz="1100" b="1" dirty="0" smtClean="0">
                <a:latin typeface="Cambria" pitchFamily="18" charset="0"/>
              </a:rPr>
              <a:t>Notes:</a:t>
            </a:r>
            <a:endParaRPr lang="en-US" sz="1100" b="1" dirty="0">
              <a:latin typeface="Cambria" pitchFamily="18" charset="0"/>
            </a:endParaRPr>
          </a:p>
        </p:txBody>
      </p:sp>
    </p:spTree>
    <p:extLst>
      <p:ext uri="{BB962C8B-B14F-4D97-AF65-F5344CB8AC3E}">
        <p14:creationId xmlns:p14="http://schemas.microsoft.com/office/powerpoint/2010/main" val="1142210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a:t>
            </a:r>
            <a:r>
              <a:rPr lang="en-US" dirty="0" smtClean="0"/>
              <a:t>.  Service Situations</a:t>
            </a:r>
            <a:endParaRPr lang="en-US" dirty="0"/>
          </a:p>
        </p:txBody>
      </p:sp>
      <p:sp>
        <p:nvSpPr>
          <p:cNvPr id="3" name="Content Placeholder 2"/>
          <p:cNvSpPr>
            <a:spLocks noGrp="1"/>
          </p:cNvSpPr>
          <p:nvPr>
            <p:ph idx="1"/>
          </p:nvPr>
        </p:nvSpPr>
        <p:spPr/>
        <p:txBody>
          <a:bodyPr>
            <a:normAutofit/>
          </a:bodyPr>
          <a:lstStyle/>
          <a:p>
            <a:pPr marL="0" indent="0">
              <a:buNone/>
            </a:pPr>
            <a:r>
              <a:rPr lang="en-US" i="1" dirty="0"/>
              <a:t>Service situations</a:t>
            </a:r>
            <a:r>
              <a:rPr lang="en-US" dirty="0"/>
              <a:t> are circumstances driven by provision of service to civilian groups by actors.  The groups respond to whether the provided level of service meets their needs, and to whether it meets their expectations.  At present, the only service model in Athena is Essential Non-Infrastructure (ENI) Services</a:t>
            </a:r>
            <a:r>
              <a:rPr lang="en-US" dirty="0" smtClean="0"/>
              <a:t>.  See the discussion of ENI services in the </a:t>
            </a:r>
            <a:r>
              <a:rPr lang="en-US" i="1" dirty="0" smtClean="0"/>
              <a:t>Athena Analyst’s Guide</a:t>
            </a:r>
            <a:r>
              <a:rPr lang="en-US" dirty="0" smtClean="0"/>
              <a:t> for details, and for information about how the inputs to the ENI rule set are computed.</a:t>
            </a:r>
            <a:endParaRPr lang="en-US" dirty="0"/>
          </a:p>
          <a:p>
            <a:pPr marL="0" indent="0">
              <a:buNone/>
            </a:pPr>
            <a:r>
              <a:rPr lang="en-US" dirty="0"/>
              <a:t> </a:t>
            </a:r>
          </a:p>
          <a:p>
            <a:pPr marL="0" indent="0">
              <a:buNone/>
            </a:pPr>
            <a:r>
              <a:rPr lang="en-US" b="1" dirty="0" smtClean="0"/>
              <a:t>Satisfaction Effects:</a:t>
            </a:r>
            <a:r>
              <a:rPr lang="en-US" dirty="0" smtClean="0"/>
              <a:t>  </a:t>
            </a:r>
            <a:r>
              <a:rPr lang="en-US" dirty="0"/>
              <a:t>Just as activity situations are driven by coverage fractions, </a:t>
            </a:r>
            <a:r>
              <a:rPr lang="en-US" dirty="0" smtClean="0"/>
              <a:t>the satisfaction effects of service </a:t>
            </a:r>
            <a:r>
              <a:rPr lang="en-US" dirty="0"/>
              <a:t>situations are driven by the needs factor, abbreviated "</a:t>
            </a:r>
            <a:r>
              <a:rPr lang="en-US" i="1" dirty="0"/>
              <a:t>needs</a:t>
            </a:r>
            <a:r>
              <a:rPr lang="en-US" dirty="0"/>
              <a:t>", and the expectations factor, abbreviated "</a:t>
            </a:r>
            <a:r>
              <a:rPr lang="en-US" i="1" dirty="0" err="1"/>
              <a:t>expectf</a:t>
            </a:r>
            <a:r>
              <a:rPr lang="en-US" dirty="0"/>
              <a:t>".  The needs factor is a measure of whether and to what extent the actual level of service meets the group's needs.  Its nominal range is from </a:t>
            </a:r>
            <a:r>
              <a:rPr lang="en-US" dirty="0" smtClean="0"/>
              <a:t>0.0 </a:t>
            </a:r>
            <a:r>
              <a:rPr lang="en-US" dirty="0"/>
              <a:t>to +2.0; it is </a:t>
            </a:r>
            <a:r>
              <a:rPr lang="en-US" dirty="0" smtClean="0"/>
              <a:t>+2.0 </a:t>
            </a:r>
            <a:r>
              <a:rPr lang="en-US" dirty="0"/>
              <a:t>when the actual level of service is </a:t>
            </a:r>
            <a:r>
              <a:rPr lang="en-US" dirty="0" smtClean="0"/>
              <a:t>0 (i.e., when the need is worst), and 0.0 </a:t>
            </a:r>
            <a:r>
              <a:rPr lang="en-US" dirty="0"/>
              <a:t>when the actual level of service is at the minimum required level of </a:t>
            </a:r>
            <a:r>
              <a:rPr lang="en-US" dirty="0" smtClean="0"/>
              <a:t>service.</a:t>
            </a:r>
            <a:endParaRPr lang="en-US" dirty="0"/>
          </a:p>
          <a:p>
            <a:pPr marL="0" indent="0">
              <a:buNone/>
            </a:pPr>
            <a:endParaRPr lang="en-US" dirty="0"/>
          </a:p>
          <a:p>
            <a:pPr marL="0" indent="0">
              <a:buNone/>
            </a:pPr>
            <a:r>
              <a:rPr lang="en-US" dirty="0"/>
              <a:t>The expectations factor is a measure of whether the actual level of service is better or worse than expected; its nominal range </a:t>
            </a:r>
            <a:r>
              <a:rPr lang="en-US" dirty="0" smtClean="0"/>
              <a:t>runs </a:t>
            </a:r>
            <a:r>
              <a:rPr lang="en-US" dirty="0"/>
              <a:t>from </a:t>
            </a:r>
            <a:r>
              <a:rPr lang="en-US" kern="150" dirty="0"/>
              <a:t>–</a:t>
            </a:r>
            <a:r>
              <a:rPr lang="en-US" dirty="0" smtClean="0"/>
              <a:t>2.0 </a:t>
            </a:r>
            <a:r>
              <a:rPr lang="en-US" dirty="0"/>
              <a:t>to +2.0</a:t>
            </a:r>
            <a:r>
              <a:rPr lang="en-US" dirty="0" smtClean="0"/>
              <a:t>.</a:t>
            </a:r>
          </a:p>
          <a:p>
            <a:pPr marL="0" indent="0">
              <a:buNone/>
            </a:pPr>
            <a:endParaRPr lang="en-US" dirty="0"/>
          </a:p>
          <a:p>
            <a:pPr marL="0" indent="0">
              <a:buNone/>
            </a:pPr>
            <a:r>
              <a:rPr lang="en-US" b="1" dirty="0" smtClean="0"/>
              <a:t>Vertical Relationship Effects:  </a:t>
            </a:r>
            <a:r>
              <a:rPr lang="en-US" dirty="0" smtClean="0"/>
              <a:t>Vertical relationship effects depend on three things: how the actual level of services compares to requirements and expectations, how much credit a given actor gets for providing ENI service, and whether the actor is in control of the neighborhood (and hence is expected to provide services) or not.</a:t>
            </a:r>
            <a:endParaRPr lang="en-US" b="1" dirty="0"/>
          </a:p>
          <a:p>
            <a:pPr marL="0" indent="0">
              <a:buNone/>
            </a:pPr>
            <a:endParaRPr lang="en-US" dirty="0"/>
          </a:p>
          <a:p>
            <a:pPr marL="0" indent="0">
              <a:buNone/>
            </a:pPr>
            <a:r>
              <a:rPr lang="en-US" b="1" dirty="0"/>
              <a:t>Rule Set Triggers:</a:t>
            </a:r>
            <a:r>
              <a:rPr lang="en-US" dirty="0"/>
              <a:t> Actors provide services by executing tactics during strategy execution.  This takes places once per week, and establishes the level of service for the following week.  Consequently, service rule sets are triggered at the </a:t>
            </a:r>
            <a:r>
              <a:rPr lang="en-US" dirty="0" smtClean="0"/>
              <a:t>end of </a:t>
            </a:r>
            <a:r>
              <a:rPr lang="en-US" dirty="0"/>
              <a:t>each </a:t>
            </a:r>
            <a:r>
              <a:rPr lang="en-US" dirty="0" smtClean="0"/>
              <a:t>week, </a:t>
            </a:r>
            <a:r>
              <a:rPr lang="en-US" dirty="0"/>
              <a:t>at the same time as other situation rule sets</a:t>
            </a:r>
            <a:r>
              <a:rPr lang="en-US" dirty="0" smtClean="0"/>
              <a:t>.</a:t>
            </a:r>
            <a:endParaRPr lang="en-US" dirty="0"/>
          </a:p>
        </p:txBody>
      </p:sp>
      <p:sp>
        <p:nvSpPr>
          <p:cNvPr id="4" name="Date Placeholder 3"/>
          <p:cNvSpPr>
            <a:spLocks noGrp="1"/>
          </p:cNvSpPr>
          <p:nvPr>
            <p:ph type="dt" sz="half" idx="10"/>
          </p:nvPr>
        </p:nvSpPr>
        <p:spPr/>
        <p:txBody>
          <a:bodyPr/>
          <a:lstStyle/>
          <a:p>
            <a:fld id="{EB84477D-9278-4F3E-B675-DAB51E6138B4}" type="datetime1">
              <a:rPr lang="en-US" smtClean="0"/>
              <a:pPr/>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76</a:t>
            </a:fld>
            <a:endParaRPr lang="en-US" dirty="0"/>
          </a:p>
        </p:txBody>
      </p:sp>
    </p:spTree>
    <p:extLst>
      <p:ext uri="{BB962C8B-B14F-4D97-AF65-F5344CB8AC3E}">
        <p14:creationId xmlns:p14="http://schemas.microsoft.com/office/powerpoint/2010/main" val="30257861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ENI: Essential Non-Infrastructure Services</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77</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96410266"/>
              </p:ext>
            </p:extLst>
          </p:nvPr>
        </p:nvGraphicFramePr>
        <p:xfrm>
          <a:off x="443179" y="533400"/>
          <a:ext cx="7998721" cy="4800600"/>
        </p:xfrm>
        <a:graphic>
          <a:graphicData uri="http://schemas.openxmlformats.org/drawingml/2006/table">
            <a:tbl>
              <a:tblPr>
                <a:tableStyleId>{5940675A-B579-460E-94D1-54222C63F5DA}</a:tableStyleId>
              </a:tblPr>
              <a:tblGrid>
                <a:gridCol w="1371600"/>
                <a:gridCol w="2147621"/>
                <a:gridCol w="381000"/>
                <a:gridCol w="762000"/>
                <a:gridCol w="548947"/>
                <a:gridCol w="213053"/>
                <a:gridCol w="716131"/>
                <a:gridCol w="655469"/>
                <a:gridCol w="152400"/>
                <a:gridCol w="381001"/>
                <a:gridCol w="669499"/>
              </a:tblGrid>
              <a:tr h="182880">
                <a:tc gridSpan="11">
                  <a:txBody>
                    <a:bodyPr/>
                    <a:lstStyle/>
                    <a:p>
                      <a:pPr marL="0" marR="0">
                        <a:spcBef>
                          <a:spcPts val="0"/>
                        </a:spcBef>
                        <a:spcAft>
                          <a:spcPts val="0"/>
                        </a:spcAft>
                      </a:pPr>
                      <a:r>
                        <a:rPr lang="en-US" sz="1100" b="1" kern="150" dirty="0" smtClean="0">
                          <a:solidFill>
                            <a:schemeClr val="tx1"/>
                          </a:solidFill>
                          <a:effectLst/>
                          <a:latin typeface="Cambria" pitchFamily="18" charset="0"/>
                        </a:rPr>
                        <a:t>Service Situation:</a:t>
                      </a:r>
                      <a:r>
                        <a:rPr lang="en-US" sz="1100" kern="150" dirty="0" smtClean="0">
                          <a:solidFill>
                            <a:schemeClr val="tx1"/>
                          </a:solidFill>
                          <a:effectLst/>
                          <a:latin typeface="Cambria" pitchFamily="18" charset="0"/>
                        </a:rPr>
                        <a:t> A civilian group is affected by provision of ENI Services</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8839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ENI</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0.25</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10">
                  <a:txBody>
                    <a:bodyPr/>
                    <a:lstStyle/>
                    <a:p>
                      <a:pPr marL="0" marR="0">
                        <a:spcBef>
                          <a:spcPts val="0"/>
                        </a:spcBef>
                        <a:spcAft>
                          <a:spcPts val="0"/>
                        </a:spcAft>
                        <a:tabLst>
                          <a:tab pos="569913" algn="l"/>
                          <a:tab pos="3432175" algn="l"/>
                          <a:tab pos="394652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affected civilian group.	</a:t>
                      </a:r>
                      <a:r>
                        <a:rPr lang="en-US" sz="1100" i="1" kern="150" dirty="0" smtClean="0">
                          <a:effectLst/>
                          <a:latin typeface="Cambria" pitchFamily="18" charset="0"/>
                        </a:rPr>
                        <a:t>a	</a:t>
                      </a:r>
                      <a:r>
                        <a:rPr lang="en-US" sz="1100" i="0" kern="150" dirty="0" smtClean="0">
                          <a:effectLst/>
                          <a:latin typeface="Cambria" pitchFamily="18" charset="0"/>
                        </a:rPr>
                        <a:t>=</a:t>
                      </a:r>
                      <a:r>
                        <a:rPr lang="en-US" sz="1100" i="0" kern="150" baseline="0" dirty="0" smtClean="0">
                          <a:effectLst/>
                          <a:latin typeface="Cambria" pitchFamily="18" charset="0"/>
                        </a:rPr>
                        <a:t> An actor.</a:t>
                      </a:r>
                      <a:endParaRPr lang="en-US" sz="1100" kern="150" dirty="0" smtClean="0">
                        <a:effectLst/>
                        <a:latin typeface="Cambria" pitchFamily="18" charset="0"/>
                      </a:endParaRPr>
                    </a:p>
                    <a:p>
                      <a:pPr marL="0" marR="0" indent="0" algn="l" defTabSz="914400" rtl="0" eaLnBrk="1" fontAlgn="auto" latinLnBrk="0" hangingPunct="1">
                        <a:lnSpc>
                          <a:spcPct val="100000"/>
                        </a:lnSpc>
                        <a:spcBef>
                          <a:spcPts val="0"/>
                        </a:spcBef>
                        <a:spcAft>
                          <a:spcPts val="0"/>
                        </a:spcAft>
                        <a:buClrTx/>
                        <a:buSzTx/>
                        <a:buFontTx/>
                        <a:buNone/>
                        <a:tabLst>
                          <a:tab pos="569913" algn="l"/>
                          <a:tab pos="3432175" algn="l"/>
                          <a:tab pos="3946525" algn="l"/>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 </a:t>
                      </a:r>
                      <a:r>
                        <a:rPr lang="en-US" sz="1100" i="1" kern="150" dirty="0" smtClean="0">
                          <a:effectLst/>
                          <a:latin typeface="Cambria" pitchFamily="18" charset="0"/>
                        </a:rPr>
                        <a:t>g</a:t>
                      </a:r>
                      <a:r>
                        <a:rPr lang="en-US" sz="1100" i="0" kern="150" dirty="0" smtClean="0">
                          <a:effectLst/>
                          <a:latin typeface="Cambria" pitchFamily="18" charset="0"/>
                        </a:rPr>
                        <a:t>’s </a:t>
                      </a:r>
                      <a:r>
                        <a:rPr lang="en-US" sz="1100" i="0" kern="150" baseline="0" dirty="0" smtClean="0">
                          <a:effectLst/>
                          <a:latin typeface="Cambria" pitchFamily="18" charset="0"/>
                        </a:rPr>
                        <a:t>ENI</a:t>
                      </a:r>
                      <a:r>
                        <a:rPr lang="en-US" sz="1100" kern="150" baseline="0" dirty="0" smtClean="0">
                          <a:effectLst/>
                          <a:latin typeface="Cambria" pitchFamily="18" charset="0"/>
                        </a:rPr>
                        <a:t> expectations factor, from -2</a:t>
                      </a:r>
                      <a:r>
                        <a:rPr lang="en-US" sz="1100" i="0" kern="150" baseline="0" dirty="0" smtClean="0">
                          <a:effectLst/>
                          <a:latin typeface="Cambria" pitchFamily="18" charset="0"/>
                        </a:rPr>
                        <a:t>.0 to 2.0</a:t>
                      </a:r>
                      <a:r>
                        <a:rPr lang="en-US" sz="1100" i="0" kern="150" dirty="0" smtClean="0">
                          <a:effectLst/>
                          <a:latin typeface="Cambria" pitchFamily="18" charset="0"/>
                        </a:rPr>
                        <a:t>.	</a:t>
                      </a:r>
                      <a:r>
                        <a:rPr lang="en-US" sz="1100" i="1" kern="150" baseline="0" dirty="0" err="1" smtClean="0">
                          <a:effectLst/>
                          <a:latin typeface="Cambria" pitchFamily="18" charset="0"/>
                          <a:ea typeface="Times New Roman"/>
                          <a:cs typeface="Tahoma"/>
                        </a:rPr>
                        <a:t>credit.a</a:t>
                      </a:r>
                      <a:r>
                        <a:rPr lang="en-US" sz="1100" i="0" kern="150" baseline="0" dirty="0" smtClean="0">
                          <a:effectLst/>
                          <a:latin typeface="Cambria" pitchFamily="18" charset="0"/>
                          <a:ea typeface="Times New Roman"/>
                          <a:cs typeface="Tahoma"/>
                        </a:rPr>
                        <a:t>	= </a:t>
                      </a:r>
                      <a:r>
                        <a:rPr lang="en-US" sz="1100" i="1" kern="150" baseline="0" dirty="0" smtClean="0">
                          <a:effectLst/>
                          <a:latin typeface="Cambria" pitchFamily="18" charset="0"/>
                          <a:ea typeface="Times New Roman"/>
                          <a:cs typeface="Tahoma"/>
                        </a:rPr>
                        <a:t>a</a:t>
                      </a:r>
                      <a:r>
                        <a:rPr lang="en-US" sz="1100" i="0" kern="150" baseline="0" dirty="0" smtClean="0">
                          <a:effectLst/>
                          <a:latin typeface="Cambria" pitchFamily="18" charset="0"/>
                          <a:ea typeface="Times New Roman"/>
                          <a:cs typeface="Tahoma"/>
                        </a:rPr>
                        <a:t>’s credit: </a:t>
                      </a:r>
                      <a:r>
                        <a:rPr lang="en-US" sz="1100" b="1" i="0" kern="150" baseline="0" dirty="0" err="1" smtClean="0">
                          <a:effectLst/>
                          <a:latin typeface="Cambria" pitchFamily="18" charset="0"/>
                          <a:ea typeface="Times New Roman"/>
                          <a:cs typeface="Tahoma"/>
                        </a:rPr>
                        <a:t>Neglible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Some</a:t>
                      </a:r>
                      <a:r>
                        <a:rPr lang="en-US" sz="1100" b="0" i="0" kern="150" baseline="0" dirty="0" smtClean="0">
                          <a:effectLst/>
                          <a:latin typeface="Cambria" pitchFamily="18" charset="0"/>
                          <a:ea typeface="Times New Roman"/>
                          <a:cs typeface="Tahoma"/>
                        </a:rPr>
                        <a:t>, or </a:t>
                      </a:r>
                      <a:r>
                        <a:rPr lang="en-US" sz="1100" b="1" i="0" kern="150" baseline="0" dirty="0" smtClean="0">
                          <a:effectLst/>
                          <a:latin typeface="Cambria" pitchFamily="18" charset="0"/>
                          <a:ea typeface="Times New Roman"/>
                          <a:cs typeface="Tahoma"/>
                        </a:rPr>
                        <a:t>Most</a:t>
                      </a:r>
                      <a:r>
                        <a:rPr lang="en-US" sz="1100" b="0" i="0" kern="150" baseline="0" dirty="0" smtClean="0">
                          <a:effectLst/>
                          <a:latin typeface="Cambria" pitchFamily="18" charset="0"/>
                          <a:ea typeface="Times New Roman"/>
                          <a:cs typeface="Tahoma"/>
                        </a:rPr>
                        <a:t>.</a:t>
                      </a:r>
                      <a:endParaRPr lang="en-US" sz="1100" kern="150" dirty="0" smtClean="0">
                        <a:effectLst/>
                        <a:latin typeface="Cambria" pitchFamily="18" charset="0"/>
                      </a:endParaRPr>
                    </a:p>
                    <a:p>
                      <a:pPr marL="0" marR="0">
                        <a:spcBef>
                          <a:spcPts val="0"/>
                        </a:spcBef>
                        <a:spcAft>
                          <a:spcPts val="0"/>
                        </a:spcAft>
                        <a:tabLst>
                          <a:tab pos="569913" algn="l"/>
                          <a:tab pos="3432175" algn="l"/>
                          <a:tab pos="3946525" algn="l"/>
                        </a:tabLst>
                      </a:pPr>
                      <a:r>
                        <a:rPr lang="en-US" sz="1100" i="1" kern="150" dirty="0" smtClean="0">
                          <a:effectLst/>
                          <a:latin typeface="Cambria" pitchFamily="18" charset="0"/>
                          <a:ea typeface="Times New Roman"/>
                          <a:cs typeface="Tahoma"/>
                        </a:rPr>
                        <a:t>needs	</a:t>
                      </a:r>
                      <a:r>
                        <a:rPr lang="en-US" sz="1100" i="0" kern="150" dirty="0" smtClean="0">
                          <a:effectLst/>
                          <a:latin typeface="Cambria" pitchFamily="18" charset="0"/>
                          <a:ea typeface="Times New Roman"/>
                          <a:cs typeface="Tahoma"/>
                        </a:rPr>
                        <a:t>= </a:t>
                      </a:r>
                      <a:r>
                        <a:rPr lang="en-US" sz="1100" i="1" kern="15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ENI needs factor, from 0.0 to 2.0.</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case</a:t>
                      </a:r>
                      <a:r>
                        <a:rPr lang="en-US" sz="1100" i="0" kern="150" baseline="0" dirty="0" smtClean="0">
                          <a:effectLst/>
                          <a:latin typeface="Cambria" pitchFamily="18" charset="0"/>
                          <a:ea typeface="Times New Roman"/>
                          <a:cs typeface="Tahoma"/>
                        </a:rPr>
                        <a:t>	=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r>
                        <a:rPr lang="en-US" sz="1100" i="0" kern="150" baseline="0" dirty="0" smtClean="0">
                          <a:effectLst/>
                          <a:latin typeface="Cambria" pitchFamily="18" charset="0"/>
                          <a:ea typeface="Times New Roman"/>
                          <a:cs typeface="Tahoma"/>
                        </a:rPr>
                        <a:t>	</a:t>
                      </a:r>
                    </a:p>
                    <a:p>
                      <a:pPr marL="0" marR="0">
                        <a:spcBef>
                          <a:spcPts val="0"/>
                        </a:spcBef>
                        <a:spcAft>
                          <a:spcPts val="0"/>
                        </a:spcAft>
                        <a:tabLst>
                          <a:tab pos="569913" algn="l"/>
                          <a:tab pos="3432175" algn="l"/>
                          <a:tab pos="3946525" algn="l"/>
                        </a:tabLst>
                      </a:pPr>
                      <a:r>
                        <a:rPr lang="en-US" sz="1100" i="1" kern="150" baseline="0" dirty="0" smtClean="0">
                          <a:effectLst/>
                          <a:latin typeface="Cambria" pitchFamily="18" charset="0"/>
                          <a:ea typeface="Times New Roman"/>
                          <a:cs typeface="Tahoma"/>
                        </a:rPr>
                        <a:t>n	</a:t>
                      </a:r>
                      <a:r>
                        <a:rPr lang="en-US" sz="1100" i="0" kern="150" baseline="0" dirty="0" smtClean="0">
                          <a:effectLst/>
                          <a:latin typeface="Cambria" pitchFamily="18" charset="0"/>
                          <a:ea typeface="Times New Roman"/>
                          <a:cs typeface="Tahoma"/>
                        </a:rPr>
                        <a:t>= </a:t>
                      </a:r>
                      <a:r>
                        <a:rPr lang="en-US" sz="1100" i="1" kern="150" baseline="0" dirty="0" smtClean="0">
                          <a:effectLst/>
                          <a:latin typeface="Cambria" pitchFamily="18" charset="0"/>
                          <a:ea typeface="Times New Roman"/>
                          <a:cs typeface="Tahoma"/>
                        </a:rPr>
                        <a:t>g</a:t>
                      </a:r>
                      <a:r>
                        <a:rPr lang="en-US" sz="1100" i="0" kern="150" baseline="0" dirty="0" smtClean="0">
                          <a:effectLst/>
                          <a:latin typeface="Cambria" pitchFamily="18" charset="0"/>
                          <a:ea typeface="Times New Roman"/>
                          <a:cs typeface="Tahoma"/>
                        </a:rPr>
                        <a:t>’s neighborhood</a:t>
                      </a:r>
                      <a:r>
                        <a:rPr lang="en-US" sz="1100" i="1" kern="150" baseline="0" dirty="0" smtClean="0">
                          <a:effectLst/>
                          <a:latin typeface="Cambria" pitchFamily="18" charset="0"/>
                          <a:ea typeface="Times New Roman"/>
                          <a:cs typeface="Tahoma"/>
                        </a:rPr>
                        <a:t>	</a:t>
                      </a:r>
                      <a:endParaRPr lang="en-US" sz="1100" b="0" i="0" kern="150" baseline="0" dirty="0" smtClean="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kern="150" dirty="0" smtClean="0">
                          <a:effectLst/>
                          <a:latin typeface="Cambria" pitchFamily="18" charset="0"/>
                        </a:rPr>
                        <a:t>Satisfaction Effects</a:t>
                      </a:r>
                      <a:r>
                        <a:rPr lang="en-US" sz="1100" b="1" kern="150" dirty="0">
                          <a:effectLst/>
                          <a:latin typeface="Cambria" pitchFamily="18" charset="0"/>
                        </a:rPr>
                        <a:t>:  </a:t>
                      </a:r>
                      <a:r>
                        <a:rPr lang="en-US" sz="1100" b="0" kern="150" dirty="0" smtClean="0">
                          <a:effectLst/>
                          <a:latin typeface="Cambria" pitchFamily="18" charset="0"/>
                        </a:rPr>
                        <a:t>On</a:t>
                      </a:r>
                      <a:r>
                        <a:rPr lang="en-US" sz="1100" b="0" kern="150" baseline="0" dirty="0" smtClean="0">
                          <a:effectLst/>
                          <a:latin typeface="Cambria" pitchFamily="18" charset="0"/>
                        </a:rPr>
                        <a:t> </a:t>
                      </a:r>
                      <a:r>
                        <a:rPr lang="en-US" sz="1100" kern="150" dirty="0" smtClean="0">
                          <a:effectLst/>
                          <a:latin typeface="Cambria" pitchFamily="18" charset="0"/>
                        </a:rPr>
                        <a:t>civilian group </a:t>
                      </a:r>
                      <a:r>
                        <a:rPr lang="en-US" sz="1100" i="1" kern="150" dirty="0" smtClean="0">
                          <a:effectLst/>
                          <a:latin typeface="Cambria" pitchFamily="18" charset="0"/>
                        </a:rPr>
                        <a:t>g</a:t>
                      </a:r>
                      <a:r>
                        <a:rPr lang="en-US" sz="1100" i="0" kern="150" baseline="0" dirty="0" smtClean="0">
                          <a:effectLst/>
                          <a:latin typeface="Cambria" pitchFamily="18" charset="0"/>
                        </a:rPr>
                        <a:t>.  </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0" marR="0">
                        <a:spcBef>
                          <a:spcPts val="0"/>
                        </a:spcBef>
                        <a:spcAft>
                          <a:spcPts val="0"/>
                        </a:spcAft>
                      </a:pPr>
                      <a:r>
                        <a:rPr lang="en-US" sz="1100" b="1" kern="150" dirty="0">
                          <a:effectLst/>
                          <a:latin typeface="Cambria" pitchFamily="18" charset="0"/>
                        </a:rPr>
                        <a:t>1</a:t>
                      </a:r>
                      <a:r>
                        <a:rPr lang="en-US" sz="1100" b="1" kern="150">
                          <a:effectLst/>
                          <a:latin typeface="Cambria" pitchFamily="18" charset="0"/>
                        </a:rPr>
                        <a:t>. </a:t>
                      </a:r>
                      <a:r>
                        <a:rPr lang="en-US" sz="1100" b="1" kern="150" smtClean="0">
                          <a:effectLst/>
                          <a:latin typeface="Cambria" pitchFamily="18" charset="0"/>
                        </a:rPr>
                        <a:t>ENI 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gridSpan="2">
                  <a:txBody>
                    <a:bodyPr/>
                    <a:lstStyle/>
                    <a:p>
                      <a:pPr marL="0" marR="0" algn="ctr">
                        <a:spcBef>
                          <a:spcPts val="0"/>
                        </a:spcBef>
                        <a:spcAft>
                          <a:spcPts val="0"/>
                        </a:spcAft>
                      </a:pPr>
                      <a:r>
                        <a:rPr lang="en-US" sz="1100" b="1" kern="150" dirty="0" smtClean="0">
                          <a:effectLst/>
                          <a:latin typeface="Cambria" pitchFamily="18" charset="0"/>
                        </a:rPr>
                        <a:t>AUT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SFT</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CUL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gridSpan="2">
                  <a:txBody>
                    <a:bodyPr/>
                    <a:lstStyle/>
                    <a:p>
                      <a:pPr marL="0" marR="0" algn="ctr">
                        <a:spcBef>
                          <a:spcPts val="0"/>
                        </a:spcBef>
                        <a:spcAft>
                          <a:spcPts val="0"/>
                        </a:spcAft>
                      </a:pPr>
                      <a:r>
                        <a:rPr lang="en-US" sz="1100" b="1" kern="150" dirty="0">
                          <a:effectLst/>
                          <a:latin typeface="Cambria" pitchFamily="18" charset="0"/>
                        </a:rPr>
                        <a:t>QOL</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smtClean="0">
                          <a:effectLst/>
                          <a:latin typeface="Cambria" pitchFamily="18" charset="0"/>
                        </a:rPr>
                        <a:t>needs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dirty="0" smtClean="0">
                          <a:effectLst/>
                          <a:latin typeface="Cambria" pitchFamily="18" charset="0"/>
                        </a:rPr>
                        <a:t>No</a:t>
                      </a:r>
                      <a:r>
                        <a:rPr lang="en-US" sz="1100" i="0" kern="150" baseline="0" dirty="0" smtClean="0">
                          <a:effectLst/>
                          <a:latin typeface="Cambria" pitchFamily="18" charset="0"/>
                        </a:rPr>
                        <a:t> effect.</a:t>
                      </a:r>
                      <a:endParaRPr lang="en-US" sz="1100" i="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32004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1" kern="150" dirty="0" err="1" smtClean="0">
                          <a:effectLst/>
                          <a:latin typeface="Cambria" pitchFamily="18" charset="0"/>
                        </a:rPr>
                        <a:t>expectf</a:t>
                      </a:r>
                      <a:r>
                        <a:rPr lang="en-US" sz="1100" i="1" kern="150" dirty="0" smtClean="0">
                          <a:effectLst/>
                          <a:latin typeface="Cambria" pitchFamily="18" charset="0"/>
                        </a:rPr>
                        <a:t> </a:t>
                      </a:r>
                      <a:r>
                        <a:rPr lang="en-US" sz="1100" kern="150" dirty="0" smtClean="0">
                          <a:effectLst/>
                          <a:latin typeface="Cambria" pitchFamily="18" charset="0"/>
                        </a:rPr>
                        <a:t>×</a:t>
                      </a:r>
                      <a:r>
                        <a:rPr lang="en-US" sz="1100" kern="150" baseline="0" dirty="0" smtClean="0">
                          <a:effectLst/>
                          <a:latin typeface="Cambria" pitchFamily="18" charset="0"/>
                        </a:rPr>
                        <a:t> XX</a:t>
                      </a:r>
                      <a:r>
                        <a:rPr lang="en-US" sz="1100" kern="150" dirty="0" smtClean="0">
                          <a:effectLst/>
                          <a:latin typeface="Cambria" pitchFamily="18" charset="0"/>
                        </a:rPr>
                        <a:t>S+</a:t>
                      </a:r>
                      <a:endParaRPr lang="en-US" sz="1100" i="1" kern="150" dirty="0" smtClean="0">
                        <a:effectLst/>
                        <a:latin typeface="Cambria" pitchFamily="18" charset="0"/>
                      </a:endParaRPr>
                    </a:p>
                  </a:txBody>
                  <a:tcPr marL="61851" marR="61851" marT="0" marB="0"/>
                </a:tc>
                <a:tc hMerge="1">
                  <a:txBody>
                    <a:bodyPr/>
                    <a:lstStyle/>
                    <a:p>
                      <a:endParaRPr lang="en-US"/>
                    </a:p>
                  </a:txBody>
                  <a:tcPr/>
                </a:tc>
              </a:tr>
              <a:tr h="182880">
                <a:tc gridSpan="11">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50" dirty="0" smtClean="0">
                          <a:effectLst/>
                          <a:latin typeface="Cambria" pitchFamily="18" charset="0"/>
                        </a:rPr>
                        <a:t>Vertical</a:t>
                      </a:r>
                      <a:r>
                        <a:rPr lang="en-US" sz="1100" b="1" i="0" kern="150" baseline="0" dirty="0" smtClean="0">
                          <a:effectLst/>
                          <a:latin typeface="Cambria" pitchFamily="18" charset="0"/>
                        </a:rPr>
                        <a:t> Relationship Effects:</a:t>
                      </a:r>
                      <a:r>
                        <a:rPr lang="en-US" sz="1100" b="0" i="0" kern="150" baseline="0" dirty="0" smtClean="0">
                          <a:effectLst/>
                          <a:latin typeface="Cambria" pitchFamily="18" charset="0"/>
                        </a:rPr>
                        <a:t>  On civilian group </a:t>
                      </a:r>
                      <a:r>
                        <a:rPr lang="en-US" sz="1100" b="0" i="1" kern="150" baseline="0" dirty="0" smtClean="0">
                          <a:effectLst/>
                          <a:latin typeface="Cambria" pitchFamily="18" charset="0"/>
                        </a:rPr>
                        <a:t>g</a:t>
                      </a:r>
                      <a:r>
                        <a:rPr lang="en-US" sz="1100" b="0" i="0" kern="150" baseline="0" dirty="0" smtClean="0">
                          <a:effectLst/>
                          <a:latin typeface="Cambria" pitchFamily="18" charset="0"/>
                        </a:rPr>
                        <a:t>’s relationship with every actor </a:t>
                      </a:r>
                      <a:r>
                        <a:rPr lang="en-US" sz="1100" b="0" i="1" kern="150" baseline="0" dirty="0" smtClean="0">
                          <a:effectLst/>
                          <a:latin typeface="Cambria" pitchFamily="18" charset="0"/>
                        </a:rPr>
                        <a:t>a</a:t>
                      </a:r>
                      <a:r>
                        <a:rPr lang="en-US" sz="1100" b="0" i="0" kern="150" baseline="0" dirty="0" smtClean="0">
                          <a:effectLst/>
                          <a:latin typeface="Cambria" pitchFamily="18" charset="0"/>
                        </a:rPr>
                        <a:t>, given actor’s </a:t>
                      </a:r>
                      <a:r>
                        <a:rPr lang="en-US" sz="1100" b="0" i="1" kern="150" baseline="0" dirty="0" smtClean="0">
                          <a:effectLst/>
                          <a:latin typeface="Cambria" pitchFamily="18" charset="0"/>
                        </a:rPr>
                        <a:t>credit</a:t>
                      </a:r>
                      <a:r>
                        <a:rPr lang="en-US" sz="1100" b="0" i="0" kern="150" baseline="0" dirty="0" smtClean="0">
                          <a:effectLst/>
                          <a:latin typeface="Cambria" pitchFamily="18" charset="0"/>
                        </a:rPr>
                        <a:t>.</a:t>
                      </a:r>
                      <a:endParaRPr lang="en-US" sz="1100" b="1" i="0" kern="150" dirty="0" smtClean="0">
                        <a:effectLst/>
                        <a:latin typeface="Cambria" pitchFamily="18" charset="0"/>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60020">
                <a:tc rowSpan="2" gridSpan="2">
                  <a:txBody>
                    <a:bodyPr/>
                    <a:lstStyle/>
                    <a:p>
                      <a:pPr marL="0" marR="0">
                        <a:spcBef>
                          <a:spcPts val="0"/>
                        </a:spcBef>
                        <a:spcAft>
                          <a:spcPts val="0"/>
                        </a:spcAft>
                      </a:pPr>
                      <a:r>
                        <a:rPr lang="en-US" sz="1100" b="1" kern="150" dirty="0" smtClean="0">
                          <a:effectLst/>
                          <a:latin typeface="Cambria" pitchFamily="18" charset="0"/>
                        </a:rPr>
                        <a:t>1. ENI Effects, continued.</a:t>
                      </a:r>
                      <a:endParaRPr lang="en-US" sz="1100" b="1" kern="150" dirty="0">
                        <a:effectLst/>
                        <a:latin typeface="Cambria" pitchFamily="18" charset="0"/>
                        <a:ea typeface="Times New Roman"/>
                        <a:cs typeface="Tahoma"/>
                      </a:endParaRPr>
                    </a:p>
                  </a:txBody>
                  <a:tcPr marL="61851" marR="61851" marT="0" marB="0"/>
                </a:tc>
                <a:tc rowSpan="2" hMerge="1">
                  <a:txBody>
                    <a:bodyPr/>
                    <a:lstStyle/>
                    <a:p>
                      <a:endParaRPr lang="en-US"/>
                    </a:p>
                  </a:txBody>
                  <a:tcPr/>
                </a:tc>
                <a:tc rowSpan="2">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gridSpan="4">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a:t>
                      </a:r>
                      <a:r>
                        <a:rPr lang="en-US" sz="1100" b="1" i="0" kern="150" dirty="0" smtClean="0">
                          <a:effectLst/>
                          <a:latin typeface="Cambria" pitchFamily="18" charset="0"/>
                          <a:ea typeface="Times New Roman"/>
                          <a:cs typeface="Tahoma"/>
                        </a:rPr>
                        <a:t> does</a:t>
                      </a:r>
                      <a:r>
                        <a:rPr lang="en-US" sz="1100" b="1" i="0" kern="150" baseline="0" dirty="0" smtClean="0">
                          <a:effectLst/>
                          <a:latin typeface="Cambria" pitchFamily="18" charset="0"/>
                          <a:ea typeface="Times New Roman"/>
                          <a:cs typeface="Tahoma"/>
                        </a:rPr>
                        <a:t> not control </a:t>
                      </a:r>
                      <a:r>
                        <a:rPr lang="en-US" sz="1100" b="1" i="1" kern="150" baseline="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100" b="1" kern="150" dirty="0">
                        <a:effectLst/>
                        <a:latin typeface="Cambria" pitchFamily="18" charset="0"/>
                        <a:ea typeface="Times New Roman"/>
                        <a:cs typeface="Tahoma"/>
                      </a:endParaRPr>
                    </a:p>
                  </a:txBody>
                  <a:tcPr marL="61851" marR="61851" marT="0" marB="0"/>
                </a:tc>
              </a:tr>
              <a:tr h="160020">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Neg.</a:t>
                      </a:r>
                      <a:endParaRPr lang="en-US" sz="1100" b="1"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Some</a:t>
                      </a:r>
                      <a:endParaRPr lang="en-US" sz="1100" b="1"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ea typeface="Times New Roman"/>
                          <a:cs typeface="Tahoma"/>
                        </a:rPr>
                        <a:t>Most</a:t>
                      </a:r>
                      <a:endParaRPr lang="en-US" sz="1100" b="1"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1.1 ENI Services are less than required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R−</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hMerge="1">
                  <a:txBody>
                    <a:bodyPr/>
                    <a:lstStyle/>
                    <a:p>
                      <a:endParaRPr 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latin typeface="Cambria" pitchFamily="18" charset="0"/>
                        </a:rPr>
                        <a:t>XL+</a:t>
                      </a: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1.2 ENI Services are less than expected</a:t>
                      </a:r>
                    </a:p>
                    <a:p>
                      <a:pPr marL="0" marR="0">
                        <a:spcBef>
                          <a:spcPts val="0"/>
                        </a:spcBef>
                        <a:spcAft>
                          <a:spcPts val="0"/>
                        </a:spcAft>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b="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XL+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1.3 ENI Services are as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M−</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L+</a:t>
                      </a:r>
                      <a:endParaRPr lang="en-US" sz="1100" b="0" kern="150" dirty="0">
                        <a:effectLst/>
                        <a:latin typeface="Cambria" pitchFamily="18" charset="0"/>
                        <a:ea typeface="Times New Roman"/>
                        <a:cs typeface="Tahoma"/>
                      </a:endParaRPr>
                    </a:p>
                  </a:txBody>
                  <a:tcPr marL="61851" marR="61851" marT="0" marB="0"/>
                </a:tc>
              </a:tr>
              <a:tr h="160020">
                <a:tc gridSpan="2">
                  <a:txBody>
                    <a:bodyPr/>
                    <a:lstStyle/>
                    <a:p>
                      <a:pPr marL="0" marR="0">
                        <a:spcBef>
                          <a:spcPts val="0"/>
                        </a:spcBef>
                        <a:spcAft>
                          <a:spcPts val="0"/>
                        </a:spcAft>
                      </a:pPr>
                      <a:r>
                        <a:rPr lang="en-US" sz="1100" b="1" kern="150" dirty="0" smtClean="0">
                          <a:effectLst/>
                          <a:latin typeface="Cambria" pitchFamily="18" charset="0"/>
                        </a:rPr>
                        <a:t>1.4 ENI Services are better than expected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1" kern="150" dirty="0" smtClean="0">
                          <a:effectLst/>
                          <a:latin typeface="Cambria" pitchFamily="18" charset="0"/>
                          <a:ea typeface="Times New Roman"/>
                          <a:cs typeface="Tahoma"/>
                        </a:rPr>
                        <a:t>case</a:t>
                      </a:r>
                      <a:r>
                        <a:rPr lang="en-US" sz="1100" b="1" i="1" kern="150" dirty="0" smtClean="0">
                          <a:effectLst/>
                          <a:latin typeface="Cambria" pitchFamily="18" charset="0"/>
                          <a:ea typeface="Times New Roman"/>
                          <a:cs typeface="Tahoma"/>
                        </a:rPr>
                        <a:t> </a:t>
                      </a:r>
                      <a:r>
                        <a:rPr lang="en-US" sz="1100" b="0" i="0" kern="150" dirty="0" smtClean="0">
                          <a:effectLst/>
                          <a:latin typeface="Cambria" pitchFamily="18" charset="0"/>
                          <a:ea typeface="Times New Roman"/>
                          <a:cs typeface="Tahoma"/>
                        </a:rPr>
                        <a:t>=</a:t>
                      </a:r>
                      <a:r>
                        <a:rPr lang="en-US" sz="1100" b="0" i="0" kern="150" baseline="0" dirty="0" smtClean="0">
                          <a:effectLst/>
                          <a:latin typeface="Cambria" pitchFamily="18" charset="0"/>
                          <a:ea typeface="Times New Roman"/>
                          <a:cs typeface="Tahoma"/>
                        </a:rPr>
                        <a:t> </a:t>
                      </a:r>
                      <a:r>
                        <a:rPr lang="en-US" sz="1100" b="1" i="0" kern="150" baseline="0" dirty="0" smtClean="0">
                          <a:effectLst/>
                          <a:latin typeface="Cambria" pitchFamily="18" charset="0"/>
                          <a:ea typeface="Times New Roman"/>
                          <a:cs typeface="Tahoma"/>
                        </a:rPr>
                        <a:t>E+</a:t>
                      </a:r>
                      <a:endParaRPr lang="en-US" sz="1100" i="1"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T</a:t>
                      </a:r>
                      <a:endParaRPr lang="en-US" sz="1100" b="0" kern="150" dirty="0">
                        <a:effectLst/>
                        <a:latin typeface="Cambria" pitchFamily="18" charset="0"/>
                        <a:ea typeface="Times New Roman"/>
                        <a:cs typeface="Tahoma"/>
                      </a:endParaRPr>
                    </a:p>
                  </a:txBody>
                  <a:tcPr marL="61851" marR="61851" marT="0" marB="0"/>
                </a:tc>
                <a:tc>
                  <a:txBody>
                    <a:bodyPr/>
                    <a:lstStyle/>
                    <a:p>
                      <a:pPr algn="ctr"/>
                      <a:r>
                        <a:rPr lang="en-US" sz="1100" dirty="0" smtClean="0">
                          <a:latin typeface="Cambria" pitchFamily="18" charset="0"/>
                        </a:rPr>
                        <a:t>XXL−</a:t>
                      </a:r>
                      <a:endParaRPr lang="en-US" sz="1100" dirty="0">
                        <a:latin typeface="Cambria" pitchFamily="18" charset="0"/>
                      </a:endParaRPr>
                    </a:p>
                  </a:txBody>
                  <a:tcPr marL="61851" marR="61851" marT="0" marB="0"/>
                </a:tc>
                <a:tc gridSpan="2">
                  <a:txBody>
                    <a:bodyPr/>
                    <a:lstStyle/>
                    <a:p>
                      <a:pPr marL="0" marR="0" algn="ctr">
                        <a:spcBef>
                          <a:spcPts val="0"/>
                        </a:spcBef>
                        <a:spcAft>
                          <a:spcPts val="0"/>
                        </a:spcAft>
                      </a:pPr>
                      <a:r>
                        <a:rPr lang="en-US" sz="1100" dirty="0" smtClean="0">
                          <a:latin typeface="Cambria" pitchFamily="18" charset="0"/>
                        </a:rPr>
                        <a:t>XL−</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dirty="0" smtClean="0">
                          <a:latin typeface="Cambria" pitchFamily="18" charset="0"/>
                        </a:rPr>
                        <a:t>L−</a:t>
                      </a:r>
                      <a:endParaRPr lang="en-US" sz="1100" b="0" kern="150" dirty="0">
                        <a:effectLst/>
                        <a:latin typeface="Cambria" pitchFamily="18" charset="0"/>
                        <a:ea typeface="Times New Roman"/>
                        <a:cs typeface="Tahoma"/>
                      </a:endParaRPr>
                    </a:p>
                  </a:txBody>
                  <a:tcPr marL="61851" marR="61851" marT="0" marB="0"/>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0</a:t>
                      </a:r>
                      <a:endParaRPr lang="en-US" sz="1100" b="0" kern="150" dirty="0">
                        <a:effectLst/>
                        <a:latin typeface="Cambria" pitchFamily="18" charset="0"/>
                        <a:ea typeface="Times New Roman"/>
                        <a:cs typeface="Tahoma"/>
                      </a:endParaRPr>
                    </a:p>
                  </a:txBody>
                  <a:tcPr marL="61851" marR="61851" marT="0" marB="0"/>
                </a:tc>
                <a:tc gridSpan="2">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S+</a:t>
                      </a:r>
                      <a:endParaRPr lang="en-US" sz="1100" b="0" kern="150" dirty="0">
                        <a:effectLst/>
                        <a:latin typeface="Cambria" pitchFamily="18" charset="0"/>
                        <a:ea typeface="Times New Roman"/>
                        <a:cs typeface="Tahoma"/>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b="0" kern="150" dirty="0" smtClean="0">
                          <a:effectLst/>
                          <a:latin typeface="Cambria" pitchFamily="18" charset="0"/>
                          <a:ea typeface="Times New Roman"/>
                          <a:cs typeface="Tahoma"/>
                        </a:rPr>
                        <a:t>M+</a:t>
                      </a:r>
                      <a:endParaRPr lang="en-US" sz="1100" b="0" kern="150" dirty="0">
                        <a:effectLst/>
                        <a:latin typeface="Cambria" pitchFamily="18" charset="0"/>
                        <a:ea typeface="Times New Roman"/>
                        <a:cs typeface="Tahoma"/>
                      </a:endParaRPr>
                    </a:p>
                  </a:txBody>
                  <a:tcPr marL="61851" marR="61851" marT="0" marB="0"/>
                </a:tc>
              </a:tr>
            </a:tbl>
          </a:graphicData>
        </a:graphic>
      </p:graphicFrame>
      <p:sp>
        <p:nvSpPr>
          <p:cNvPr id="10" name="TextBox 9"/>
          <p:cNvSpPr txBox="1"/>
          <p:nvPr/>
        </p:nvSpPr>
        <p:spPr>
          <a:xfrm>
            <a:off x="442017" y="5410200"/>
            <a:ext cx="8305800" cy="600164"/>
          </a:xfrm>
          <a:prstGeom prst="rect">
            <a:avLst/>
          </a:prstGeom>
          <a:noFill/>
        </p:spPr>
        <p:txBody>
          <a:bodyPr wrap="square" rtlCol="0">
            <a:spAutoFit/>
          </a:bodyPr>
          <a:lstStyle/>
          <a:p>
            <a:r>
              <a:rPr lang="en-US" sz="1100" b="1" dirty="0" smtClean="0">
                <a:latin typeface="Cambria" pitchFamily="18" charset="0"/>
              </a:rPr>
              <a:t>Notes:  </a:t>
            </a:r>
          </a:p>
          <a:p>
            <a:pPr marL="171450" indent="-171450">
              <a:buFont typeface="Arial" pitchFamily="34" charset="0"/>
              <a:buChar char="•"/>
            </a:pPr>
            <a:r>
              <a:rPr lang="en-US" sz="1100" dirty="0" smtClean="0">
                <a:latin typeface="Cambria" pitchFamily="18" charset="0"/>
              </a:rPr>
              <a:t>Satisfaction and vertical relationship effects are produced by the same rules; they are separated for presentation only.</a:t>
            </a:r>
          </a:p>
          <a:p>
            <a:pPr marL="171450" indent="-171450">
              <a:buFont typeface="Arial" pitchFamily="34" charset="0"/>
              <a:buChar char="•"/>
            </a:pPr>
            <a:r>
              <a:rPr lang="en-US" sz="1100" dirty="0" smtClean="0">
                <a:latin typeface="Cambria" pitchFamily="18" charset="0"/>
              </a:rPr>
              <a:t>See the following slide for the rationale for the vertical relationship effects.</a:t>
            </a:r>
            <a:endParaRPr lang="en-US" sz="1100" dirty="0">
              <a:latin typeface="Cambria" pitchFamily="18" charset="0"/>
            </a:endParaRPr>
          </a:p>
        </p:txBody>
      </p:sp>
    </p:spTree>
    <p:extLst>
      <p:ext uri="{BB962C8B-B14F-4D97-AF65-F5344CB8AC3E}">
        <p14:creationId xmlns:p14="http://schemas.microsoft.com/office/powerpoint/2010/main" val="37296869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ENI: </a:t>
            </a:r>
            <a:r>
              <a:rPr lang="en-US" dirty="0"/>
              <a:t>Essential Non-Infrastructure </a:t>
            </a:r>
            <a:r>
              <a:rPr lang="en-US" dirty="0" smtClean="0"/>
              <a:t>Services (continued)</a:t>
            </a:r>
            <a:endParaRPr lang="en-US" dirty="0"/>
          </a:p>
        </p:txBody>
      </p:sp>
      <p:sp>
        <p:nvSpPr>
          <p:cNvPr id="3" name="Content Placeholder 2"/>
          <p:cNvSpPr>
            <a:spLocks noGrp="1"/>
          </p:cNvSpPr>
          <p:nvPr>
            <p:ph idx="1"/>
          </p:nvPr>
        </p:nvSpPr>
        <p:spPr/>
        <p:txBody>
          <a:bodyPr/>
          <a:lstStyle/>
          <a:p>
            <a:pPr marL="0" indent="0">
              <a:buNone/>
            </a:pPr>
            <a:r>
              <a:rPr lang="en-US" dirty="0" smtClean="0"/>
              <a:t>Assumptions regarding vertical relationship changes:</a:t>
            </a:r>
          </a:p>
          <a:p>
            <a:pPr marL="0" indent="0">
              <a:buNone/>
            </a:pPr>
            <a:endParaRPr lang="en-US" dirty="0" smtClean="0"/>
          </a:p>
          <a:p>
            <a:pPr lvl="0"/>
            <a:r>
              <a:rPr lang="en-US" dirty="0"/>
              <a:t>The actor in control gains support so long as </a:t>
            </a:r>
            <a:r>
              <a:rPr lang="en-US" i="1" dirty="0"/>
              <a:t>g</a:t>
            </a:r>
            <a:r>
              <a:rPr lang="en-US" dirty="0"/>
              <a:t> is getting at least as much service as they expected, regardless of who is actually providing it.  That is, so long as the civilians are getting the service they need, the actor in control is seen as doing his job.</a:t>
            </a:r>
          </a:p>
          <a:p>
            <a:pPr marL="0" indent="0">
              <a:buNone/>
            </a:pPr>
            <a:r>
              <a:rPr lang="en-US" dirty="0"/>
              <a:t> </a:t>
            </a:r>
          </a:p>
          <a:p>
            <a:pPr lvl="0"/>
            <a:r>
              <a:rPr lang="en-US" dirty="0"/>
              <a:t>The actor in control loses support so long as </a:t>
            </a:r>
            <a:r>
              <a:rPr lang="en-US" i="1" dirty="0"/>
              <a:t>g</a:t>
            </a:r>
            <a:r>
              <a:rPr lang="en-US" dirty="0"/>
              <a:t> is getting less service than they expected.  That is, the actor in control is held responsible for problems—but his level of effort is noticed.</a:t>
            </a:r>
          </a:p>
          <a:p>
            <a:pPr marL="0" indent="0">
              <a:buNone/>
            </a:pPr>
            <a:r>
              <a:rPr lang="en-US" dirty="0"/>
              <a:t> </a:t>
            </a:r>
          </a:p>
          <a:p>
            <a:pPr lvl="0"/>
            <a:r>
              <a:rPr lang="en-US" dirty="0"/>
              <a:t>Other actors gain support for any non-negligible contributions they make, but are not held responsible for problems.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78</a:t>
            </a:fld>
            <a:endParaRPr lang="en-US" dirty="0"/>
          </a:p>
        </p:txBody>
      </p:sp>
    </p:spTree>
    <p:extLst>
      <p:ext uri="{BB962C8B-B14F-4D97-AF65-F5344CB8AC3E}">
        <p14:creationId xmlns:p14="http://schemas.microsoft.com/office/powerpoint/2010/main" val="3910760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Miscellaneous Rule Sets</a:t>
            </a:r>
            <a:endParaRPr lang="en-US" dirty="0"/>
          </a:p>
        </p:txBody>
      </p:sp>
      <p:sp>
        <p:nvSpPr>
          <p:cNvPr id="3" name="Content Placeholder 2"/>
          <p:cNvSpPr>
            <a:spLocks noGrp="1"/>
          </p:cNvSpPr>
          <p:nvPr>
            <p:ph idx="1"/>
          </p:nvPr>
        </p:nvSpPr>
        <p:spPr/>
        <p:txBody>
          <a:bodyPr/>
          <a:lstStyle/>
          <a:p>
            <a:pPr marL="0" indent="0">
              <a:buNone/>
            </a:pPr>
            <a:r>
              <a:rPr lang="en-US" dirty="0" smtClean="0"/>
              <a:t>The rule sets in this section are one-of-a-kind, and have no other rule sets to be grouped with.</a:t>
            </a:r>
            <a:endParaRPr lang="en-US" dirty="0"/>
          </a:p>
        </p:txBody>
      </p:sp>
      <p:sp>
        <p:nvSpPr>
          <p:cNvPr id="4" name="Date Placeholder 3"/>
          <p:cNvSpPr>
            <a:spLocks noGrp="1"/>
          </p:cNvSpPr>
          <p:nvPr>
            <p:ph type="dt" sz="half" idx="10"/>
          </p:nvPr>
        </p:nvSpPr>
        <p:spPr/>
        <p:txBody>
          <a:bodyPr/>
          <a:lstStyle/>
          <a:p>
            <a:fld id="{E00F9110-C780-4954-B69E-EC03C096A1B2}" type="datetime1">
              <a:rPr lang="en-US" smtClean="0"/>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79</a:t>
            </a:fld>
            <a:endParaRPr lang="en-US" dirty="0"/>
          </a:p>
        </p:txBody>
      </p:sp>
    </p:spTree>
    <p:extLst>
      <p:ext uri="{BB962C8B-B14F-4D97-AF65-F5344CB8AC3E}">
        <p14:creationId xmlns:p14="http://schemas.microsoft.com/office/powerpoint/2010/main" val="82812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  Attitude Types</a:t>
            </a:r>
            <a:endParaRPr lang="en-US" dirty="0"/>
          </a:p>
        </p:txBody>
      </p:sp>
      <p:sp>
        <p:nvSpPr>
          <p:cNvPr id="3" name="Content Placeholder 2"/>
          <p:cNvSpPr>
            <a:spLocks noGrp="1"/>
          </p:cNvSpPr>
          <p:nvPr>
            <p:ph idx="1"/>
          </p:nvPr>
        </p:nvSpPr>
        <p:spPr/>
        <p:txBody>
          <a:bodyPr/>
          <a:lstStyle/>
          <a:p>
            <a:pPr marL="0" indent="0">
              <a:buNone/>
            </a:pPr>
            <a:r>
              <a:rPr lang="en-US" b="1" dirty="0" smtClean="0"/>
              <a:t>Horizontal Relationships:</a:t>
            </a:r>
            <a:r>
              <a:rPr lang="en-US" dirty="0" smtClean="0"/>
              <a:t>  A horizontal relationship is a number from </a:t>
            </a:r>
            <a:r>
              <a:rPr lang="en-US" dirty="0"/>
              <a:t>−</a:t>
            </a:r>
            <a:r>
              <a:rPr lang="en-US" dirty="0" smtClean="0"/>
              <a:t>1.0 </a:t>
            </a:r>
            <a:r>
              <a:rPr lang="en-US" dirty="0"/>
              <a:t>to +</a:t>
            </a:r>
            <a:r>
              <a:rPr lang="en-US" dirty="0" smtClean="0"/>
              <a:t>1.0 that indicates how well group </a:t>
            </a:r>
            <a:r>
              <a:rPr lang="en-US" i="1" dirty="0" smtClean="0"/>
              <a:t>f</a:t>
            </a:r>
            <a:r>
              <a:rPr lang="en-US" dirty="0" smtClean="0"/>
              <a:t> gets along with group </a:t>
            </a:r>
            <a:r>
              <a:rPr lang="en-US" i="1" dirty="0" smtClean="0"/>
              <a:t>g</a:t>
            </a:r>
            <a:r>
              <a:rPr lang="en-US" dirty="0" smtClean="0"/>
              <a:t>.   Horizontal relationships have a natural level that depends on the affinity of group </a:t>
            </a:r>
            <a:r>
              <a:rPr lang="en-US" i="1" dirty="0" smtClean="0"/>
              <a:t>f</a:t>
            </a:r>
            <a:r>
              <a:rPr lang="en-US" dirty="0" smtClean="0"/>
              <a:t> for group </a:t>
            </a:r>
            <a:r>
              <a:rPr lang="en-US" i="1" dirty="0" smtClean="0"/>
              <a:t>g</a:t>
            </a:r>
            <a:r>
              <a:rPr lang="en-US" dirty="0" smtClean="0"/>
              <a:t>; in the absence of other drivers, the relationship will drift back to this natural level.  Horizontal relationship inputs do not have indirect effects.</a:t>
            </a:r>
          </a:p>
          <a:p>
            <a:pPr marL="0" indent="0">
              <a:buNone/>
            </a:pPr>
            <a:endParaRPr lang="en-US" b="1" dirty="0"/>
          </a:p>
          <a:p>
            <a:pPr marL="0" indent="0">
              <a:buNone/>
            </a:pPr>
            <a:r>
              <a:rPr lang="en-US" b="1" dirty="0" smtClean="0"/>
              <a:t>Vertical </a:t>
            </a:r>
            <a:r>
              <a:rPr lang="en-US" b="1" dirty="0"/>
              <a:t>Relationships:</a:t>
            </a:r>
            <a:r>
              <a:rPr lang="en-US" dirty="0"/>
              <a:t>  A </a:t>
            </a:r>
            <a:r>
              <a:rPr lang="en-US" dirty="0" smtClean="0"/>
              <a:t>vertical </a:t>
            </a:r>
            <a:r>
              <a:rPr lang="en-US" dirty="0"/>
              <a:t>relationship is a number from −1.0 to +1.0 that indicates how </a:t>
            </a:r>
            <a:r>
              <a:rPr lang="en-US" dirty="0" smtClean="0"/>
              <a:t>strongly </a:t>
            </a:r>
            <a:r>
              <a:rPr lang="en-US" dirty="0"/>
              <a:t>group </a:t>
            </a:r>
            <a:r>
              <a:rPr lang="en-US" i="1" dirty="0" smtClean="0"/>
              <a:t>g</a:t>
            </a:r>
            <a:r>
              <a:rPr lang="en-US" dirty="0" smtClean="0"/>
              <a:t> supports or opposes actor </a:t>
            </a:r>
            <a:r>
              <a:rPr lang="en-US" i="1" dirty="0" smtClean="0"/>
              <a:t>a</a:t>
            </a:r>
            <a:r>
              <a:rPr lang="en-US" dirty="0" smtClean="0"/>
              <a:t>.   Vertical </a:t>
            </a:r>
            <a:r>
              <a:rPr lang="en-US" dirty="0"/>
              <a:t>relationships have a natural level that depends on the affinity of group </a:t>
            </a:r>
            <a:r>
              <a:rPr lang="en-US" i="1" dirty="0" smtClean="0"/>
              <a:t>g</a:t>
            </a:r>
            <a:r>
              <a:rPr lang="en-US" dirty="0" smtClean="0"/>
              <a:t> </a:t>
            </a:r>
            <a:r>
              <a:rPr lang="en-US" dirty="0"/>
              <a:t>for </a:t>
            </a:r>
            <a:r>
              <a:rPr lang="en-US" dirty="0" smtClean="0"/>
              <a:t>actor </a:t>
            </a:r>
            <a:r>
              <a:rPr lang="en-US" i="1" dirty="0" smtClean="0"/>
              <a:t>a</a:t>
            </a:r>
            <a:r>
              <a:rPr lang="en-US" dirty="0" smtClean="0"/>
              <a:t>; </a:t>
            </a:r>
            <a:r>
              <a:rPr lang="en-US" dirty="0"/>
              <a:t>in the absence of other drivers, the relationship will drift back to this natural level</a:t>
            </a:r>
            <a:r>
              <a:rPr lang="en-US" dirty="0" smtClean="0"/>
              <a:t>.  Vertical relationship inputs do not have indirect effects.</a:t>
            </a:r>
            <a:endParaRPr lang="en-US" b="1" dirty="0" smtClean="0"/>
          </a:p>
          <a:p>
            <a:pPr marL="0" indent="0">
              <a:buNone/>
            </a:pPr>
            <a:endParaRPr lang="en-US" b="1" dirty="0"/>
          </a:p>
          <a:p>
            <a:pPr marL="0" indent="0">
              <a:buNone/>
            </a:pPr>
            <a:r>
              <a:rPr lang="en-US" b="1" dirty="0" smtClean="0"/>
              <a:t>Satisfaction:</a:t>
            </a:r>
            <a:r>
              <a:rPr lang="en-US" dirty="0" smtClean="0"/>
              <a:t>  Satisfaction curves range from −100.0 to +100.0 and measure the degree of civilian group </a:t>
            </a:r>
            <a:r>
              <a:rPr lang="en-US" i="1" dirty="0" smtClean="0"/>
              <a:t>g</a:t>
            </a:r>
            <a:r>
              <a:rPr lang="en-US" dirty="0" smtClean="0"/>
              <a:t>’s satisfaction with respect to one of the four concerns: Autonomy (AUT), Culture (CUL), Quality of Life (QOL) and Safety (SFT).  Satisfaction inputs have a direct effect on the given group, indirect effects on other groups in the same neighborhood, and often have indirect effects on groups in near and far neighborhoods.  </a:t>
            </a:r>
          </a:p>
          <a:p>
            <a:pPr marL="0" indent="0">
              <a:buNone/>
            </a:pPr>
            <a:endParaRPr lang="en-US" dirty="0"/>
          </a:p>
          <a:p>
            <a:pPr marL="0" indent="0">
              <a:buNone/>
            </a:pPr>
            <a:r>
              <a:rPr lang="en-US" dirty="0" smtClean="0"/>
              <a:t>A group’s SFT satisfaction has a natural level that depends on the group’s security in its neighborhood, and rises and falls with it.  That is, in the absence of other drivers a group’s SFT satisfaction will tend to slowly rise and fall with its security.</a:t>
            </a:r>
          </a:p>
          <a:p>
            <a:pPr marL="0" indent="0">
              <a:buNone/>
            </a:pPr>
            <a:endParaRPr lang="en-US" b="1" dirty="0"/>
          </a:p>
          <a:p>
            <a:pPr marL="0" indent="0">
              <a:buNone/>
            </a:pPr>
            <a:r>
              <a:rPr lang="en-US" b="1" dirty="0" smtClean="0"/>
              <a:t>Cooperation:</a:t>
            </a:r>
            <a:r>
              <a:rPr lang="en-US" dirty="0" smtClean="0"/>
              <a:t>  Cooperation curves range from 0.0 to 100.0 and indicate the likelihood that a civilian group </a:t>
            </a:r>
            <a:r>
              <a:rPr lang="en-US" i="1" dirty="0" smtClean="0"/>
              <a:t>f</a:t>
            </a:r>
            <a:r>
              <a:rPr lang="en-US" dirty="0" smtClean="0"/>
              <a:t> will provide intelligence information to force group </a:t>
            </a:r>
            <a:r>
              <a:rPr lang="en-US" i="1" dirty="0" smtClean="0"/>
              <a:t>g</a:t>
            </a:r>
            <a:r>
              <a:rPr lang="en-US" dirty="0" smtClean="0"/>
              <a:t>.  This is a technical use of the word “cooperation” stemming from the Human Intelligence (HUMINT) community.   Cooperation has a natural level that depends on the natural loquacity of the civilian group and the affinity of the civilian group for the force group; lacking other drivers, cooperation will tend to its natural level. Cooperation inputs have a direct effect on the given pair of groups, indirect effects on the civilian group’s cooperation with other force groups, and indirect effects on other civilian group’s cooperation with the various force groups provided that these civilian groups have a strong enough relationship with </a:t>
            </a:r>
            <a:r>
              <a:rPr lang="en-US" i="1" dirty="0" smtClean="0"/>
              <a:t>f</a:t>
            </a:r>
            <a:r>
              <a:rPr lang="en-US" dirty="0" smtClean="0"/>
              <a:t>.  (See the model parameter </a:t>
            </a:r>
            <a:r>
              <a:rPr lang="en-US" b="1" dirty="0" err="1" smtClean="0">
                <a:cs typeface="Courier New" pitchFamily="49" charset="0"/>
              </a:rPr>
              <a:t>uram.coopRelationshipLimit</a:t>
            </a:r>
            <a:r>
              <a:rPr lang="en-US" dirty="0" smtClean="0"/>
              <a:t>.)  </a:t>
            </a:r>
            <a:endParaRPr lang="en-US" b="1" dirty="0"/>
          </a:p>
        </p:txBody>
      </p:sp>
      <p:sp>
        <p:nvSpPr>
          <p:cNvPr id="4" name="Date Placeholder 3"/>
          <p:cNvSpPr>
            <a:spLocks noGrp="1"/>
          </p:cNvSpPr>
          <p:nvPr>
            <p:ph type="dt" sz="half" idx="10"/>
          </p:nvPr>
        </p:nvSpPr>
        <p:spPr/>
        <p:txBody>
          <a:bodyPr/>
          <a:lstStyle/>
          <a:p>
            <a:fld id="{B7C4F9F8-CAD6-4C27-B53A-7F6E51F46125}" type="datetime1">
              <a:rPr lang="en-US" smtClean="0"/>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8</a:t>
            </a:fld>
            <a:endParaRPr lang="en-US" dirty="0"/>
          </a:p>
        </p:txBody>
      </p:sp>
    </p:spTree>
    <p:extLst>
      <p:ext uri="{BB962C8B-B14F-4D97-AF65-F5344CB8AC3E}">
        <p14:creationId xmlns:p14="http://schemas.microsoft.com/office/powerpoint/2010/main" val="41475084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b="1" dirty="0" smtClean="0">
                <a:latin typeface="Arial" pitchFamily="34" charset="0"/>
                <a:cs typeface="Arial" pitchFamily="34" charset="0"/>
              </a:rPr>
              <a:t>MOOD: Changes in Civilian Mood</a:t>
            </a:r>
            <a:endParaRPr lang="en-US" sz="1400" b="1" dirty="0">
              <a:latin typeface="Arial" pitchFamily="34" charset="0"/>
              <a:cs typeface="Arial" pitchFamily="34" charset="0"/>
            </a:endParaRPr>
          </a:p>
        </p:txBody>
      </p:sp>
      <p:sp>
        <p:nvSpPr>
          <p:cNvPr id="4" name="Date Placeholder 3"/>
          <p:cNvSpPr>
            <a:spLocks noGrp="1"/>
          </p:cNvSpPr>
          <p:nvPr>
            <p:ph type="dt" sz="half" idx="10"/>
          </p:nvPr>
        </p:nvSpPr>
        <p:spPr>
          <a:xfrm>
            <a:off x="457200" y="6477000"/>
            <a:ext cx="2133600" cy="244475"/>
          </a:xfrm>
        </p:spPr>
        <p:txBody>
          <a:bodyPr/>
          <a:lstStyle/>
          <a:p>
            <a:fld id="{7DD0CC3D-ACBC-4B22-ACE9-93EB46CE975D}" type="datetime1">
              <a:rPr lang="en-US" sz="1100" smtClean="0">
                <a:solidFill>
                  <a:schemeClr val="tx1"/>
                </a:solidFill>
                <a:latin typeface="Cambria" pitchFamily="18" charset="0"/>
                <a:cs typeface="Arial" pitchFamily="34" charset="0"/>
              </a:rPr>
              <a:t>5/1/2012</a:t>
            </a:fld>
            <a:endParaRPr lang="en-US" sz="1100" dirty="0">
              <a:solidFill>
                <a:schemeClr val="tx1"/>
              </a:solidFill>
              <a:latin typeface="Cambria" pitchFamily="18" charset="0"/>
              <a:cs typeface="Arial" pitchFamily="34" charset="0"/>
            </a:endParaRPr>
          </a:p>
        </p:txBody>
      </p:sp>
      <p:sp>
        <p:nvSpPr>
          <p:cNvPr id="5" name="Footer Placeholder 4"/>
          <p:cNvSpPr>
            <a:spLocks noGrp="1"/>
          </p:cNvSpPr>
          <p:nvPr>
            <p:ph type="ftr" sz="quarter" idx="11"/>
          </p:nvPr>
        </p:nvSpPr>
        <p:spPr>
          <a:xfrm>
            <a:off x="3124200" y="6477000"/>
            <a:ext cx="2895600" cy="244475"/>
          </a:xfrm>
        </p:spPr>
        <p:txBody>
          <a:bodyPr/>
          <a:lstStyle/>
          <a:p>
            <a:r>
              <a:rPr lang="en-US" sz="1100" dirty="0" smtClean="0">
                <a:solidFill>
                  <a:schemeClr val="tx1"/>
                </a:solidFill>
                <a:latin typeface="Cambria" pitchFamily="18" charset="0"/>
                <a:cs typeface="Arial" pitchFamily="34" charset="0"/>
              </a:rPr>
              <a:t>Athena 4 Rule Sets</a:t>
            </a:r>
            <a:endParaRPr lang="en-US" sz="1100" dirty="0">
              <a:solidFill>
                <a:schemeClr val="tx1"/>
              </a:solidFill>
              <a:latin typeface="Cambria" pitchFamily="18" charset="0"/>
              <a:cs typeface="Arial" pitchFamily="34" charset="0"/>
            </a:endParaRPr>
          </a:p>
        </p:txBody>
      </p:sp>
      <p:sp>
        <p:nvSpPr>
          <p:cNvPr id="6" name="Slide Number Placeholder 5"/>
          <p:cNvSpPr>
            <a:spLocks noGrp="1"/>
          </p:cNvSpPr>
          <p:nvPr>
            <p:ph type="sldNum" sz="quarter" idx="12"/>
          </p:nvPr>
        </p:nvSpPr>
        <p:spPr/>
        <p:txBody>
          <a:bodyPr/>
          <a:lstStyle/>
          <a:p>
            <a:fld id="{EA1AA2B7-486D-4398-8C3A-9DE15D3E8134}" type="slidenum">
              <a:rPr lang="en-US" sz="1100" smtClean="0">
                <a:solidFill>
                  <a:schemeClr val="tx1"/>
                </a:solidFill>
                <a:latin typeface="Cambria" pitchFamily="18" charset="0"/>
                <a:cs typeface="Arial" pitchFamily="34" charset="0"/>
              </a:rPr>
              <a:t>80</a:t>
            </a:fld>
            <a:endParaRPr lang="en-US" sz="1100" dirty="0">
              <a:solidFill>
                <a:schemeClr val="tx1"/>
              </a:solidFill>
              <a:latin typeface="Cambria" pitchFamily="18" charset="0"/>
              <a:cs typeface="Arial"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955812780"/>
              </p:ext>
            </p:extLst>
          </p:nvPr>
        </p:nvGraphicFramePr>
        <p:xfrm>
          <a:off x="443179" y="533400"/>
          <a:ext cx="7924801" cy="1798320"/>
        </p:xfrm>
        <a:graphic>
          <a:graphicData uri="http://schemas.openxmlformats.org/drawingml/2006/table">
            <a:tbl>
              <a:tblPr>
                <a:tableStyleId>{5940675A-B579-460E-94D1-54222C63F5DA}</a:tableStyleId>
              </a:tblPr>
              <a:tblGrid>
                <a:gridCol w="1371600"/>
                <a:gridCol w="2223821"/>
                <a:gridCol w="381000"/>
                <a:gridCol w="1974190"/>
                <a:gridCol w="1974190"/>
              </a:tblGrid>
              <a:tr h="182880">
                <a:tc gridSpan="5">
                  <a:txBody>
                    <a:bodyPr/>
                    <a:lstStyle/>
                    <a:p>
                      <a:pPr marL="0" marR="0">
                        <a:spcBef>
                          <a:spcPts val="0"/>
                        </a:spcBef>
                        <a:spcAft>
                          <a:spcPts val="0"/>
                        </a:spcAft>
                      </a:pPr>
                      <a:r>
                        <a:rPr lang="en-US" sz="1100" b="1" kern="150" dirty="0" smtClean="0">
                          <a:solidFill>
                            <a:schemeClr val="tx1"/>
                          </a:solidFill>
                          <a:effectLst/>
                          <a:latin typeface="Cambria" pitchFamily="18" charset="0"/>
                        </a:rPr>
                        <a:t>Situation:</a:t>
                      </a:r>
                      <a:r>
                        <a:rPr lang="en-US" sz="1100" kern="150" dirty="0" smtClean="0">
                          <a:solidFill>
                            <a:schemeClr val="tx1"/>
                          </a:solidFill>
                          <a:effectLst/>
                          <a:latin typeface="Cambria" pitchFamily="18" charset="0"/>
                        </a:rPr>
                        <a:t> A civilian group’s mood has changed significantly</a:t>
                      </a:r>
                      <a:r>
                        <a:rPr lang="en-US" sz="1100" kern="150" baseline="0" dirty="0" smtClean="0">
                          <a:solidFill>
                            <a:schemeClr val="tx1"/>
                          </a:solidFill>
                          <a:effectLst/>
                          <a:latin typeface="Cambria" pitchFamily="18" charset="0"/>
                        </a:rPr>
                        <a:t> since control of the group’s neighborhood last shifted.</a:t>
                      </a:r>
                      <a:endParaRPr lang="en-US" sz="1100" kern="150" dirty="0">
                        <a:solidFill>
                          <a:schemeClr val="tx1"/>
                        </a:solidFill>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9120">
                <a:tc>
                  <a:txBody>
                    <a:bodyPr/>
                    <a:lstStyle/>
                    <a:p>
                      <a:pPr marL="0" marR="0">
                        <a:spcBef>
                          <a:spcPts val="0"/>
                        </a:spcBef>
                        <a:spcAft>
                          <a:spcPts val="0"/>
                        </a:spcAft>
                        <a:tabLst>
                          <a:tab pos="457200" algn="l"/>
                        </a:tabLst>
                      </a:pPr>
                      <a:r>
                        <a:rPr lang="en-US" sz="1100" i="1" kern="150" dirty="0" smtClean="0">
                          <a:effectLst/>
                          <a:latin typeface="Cambria" pitchFamily="18" charset="0"/>
                        </a:rPr>
                        <a:t>cause</a:t>
                      </a:r>
                      <a:r>
                        <a:rPr lang="en-US" sz="1100" kern="150" dirty="0" smtClean="0">
                          <a:effectLst/>
                          <a:latin typeface="Cambria" pitchFamily="18" charset="0"/>
                        </a:rPr>
                        <a:t>	= MOOD</a:t>
                      </a:r>
                    </a:p>
                    <a:p>
                      <a:pPr marL="0" marR="0">
                        <a:spcBef>
                          <a:spcPts val="0"/>
                        </a:spcBef>
                        <a:spcAft>
                          <a:spcPts val="0"/>
                        </a:spcAft>
                        <a:tabLst>
                          <a:tab pos="457200" algn="l"/>
                        </a:tabLst>
                      </a:pPr>
                      <a:r>
                        <a:rPr lang="en-US" sz="1100" i="1" kern="150" dirty="0" smtClean="0">
                          <a:effectLst/>
                          <a:latin typeface="Cambria" pitchFamily="18" charset="0"/>
                        </a:rPr>
                        <a:t>p</a:t>
                      </a:r>
                      <a:r>
                        <a:rPr lang="en-US" sz="1100" kern="150" dirty="0" smtClean="0">
                          <a:effectLst/>
                          <a:latin typeface="Cambria" pitchFamily="18" charset="0"/>
                        </a:rPr>
                        <a:t>	= 0.0</a:t>
                      </a:r>
                    </a:p>
                    <a:p>
                      <a:pPr marL="0" marR="0">
                        <a:spcBef>
                          <a:spcPts val="0"/>
                        </a:spcBef>
                        <a:spcAft>
                          <a:spcPts val="0"/>
                        </a:spcAft>
                        <a:tabLst>
                          <a:tab pos="457200" algn="l"/>
                        </a:tabLst>
                      </a:pPr>
                      <a:r>
                        <a:rPr lang="en-US" sz="1100" i="1" kern="150" dirty="0" smtClean="0">
                          <a:effectLst/>
                          <a:latin typeface="Cambria" pitchFamily="18" charset="0"/>
                        </a:rPr>
                        <a:t>q</a:t>
                      </a:r>
                      <a:r>
                        <a:rPr lang="en-US" sz="1100" kern="150" dirty="0" smtClean="0">
                          <a:effectLst/>
                          <a:latin typeface="Cambria" pitchFamily="18" charset="0"/>
                        </a:rPr>
                        <a:t>	= 0.0</a:t>
                      </a:r>
                      <a:endParaRPr lang="en-US" sz="1100" kern="150" dirty="0">
                        <a:effectLst/>
                        <a:latin typeface="Cambria" pitchFamily="18" charset="0"/>
                        <a:ea typeface="Times New Roman"/>
                        <a:cs typeface="Tahoma"/>
                      </a:endParaRPr>
                    </a:p>
                  </a:txBody>
                  <a:tcPr marL="61851" marR="61851" marT="0" marB="0"/>
                </a:tc>
                <a:tc gridSpan="4">
                  <a:txBody>
                    <a:bodyPr/>
                    <a:lstStyle/>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g</a:t>
                      </a:r>
                      <a:r>
                        <a:rPr lang="en-US" sz="1100" kern="150" dirty="0">
                          <a:effectLst/>
                          <a:latin typeface="Cambria" pitchFamily="18" charset="0"/>
                        </a:rPr>
                        <a:t> </a:t>
                      </a:r>
                      <a:r>
                        <a:rPr lang="en-US" sz="1100" kern="150" dirty="0" smtClean="0">
                          <a:effectLst/>
                          <a:latin typeface="Cambria" pitchFamily="18" charset="0"/>
                        </a:rPr>
                        <a:t>	= The civilian group.	</a:t>
                      </a:r>
                      <a:r>
                        <a:rPr lang="en-US" sz="1100" i="1" kern="150" baseline="0" dirty="0" err="1" smtClean="0">
                          <a:effectLst/>
                          <a:latin typeface="Cambria" pitchFamily="18" charset="0"/>
                        </a:rPr>
                        <a:t>tc</a:t>
                      </a:r>
                      <a:r>
                        <a:rPr lang="en-US" sz="1100" i="0" kern="150" baseline="0" dirty="0" smtClean="0">
                          <a:effectLst/>
                          <a:latin typeface="Cambria" pitchFamily="18" charset="0"/>
                        </a:rPr>
                        <a:t>	= The time when control of </a:t>
                      </a:r>
                      <a:r>
                        <a:rPr lang="en-US" sz="1100" i="1" kern="150" baseline="0" dirty="0" smtClean="0">
                          <a:effectLst/>
                          <a:latin typeface="Cambria" pitchFamily="18" charset="0"/>
                        </a:rPr>
                        <a:t>n</a:t>
                      </a:r>
                      <a:r>
                        <a:rPr lang="en-US" sz="1100" i="0" kern="150" baseline="0" dirty="0" smtClean="0">
                          <a:effectLst/>
                          <a:latin typeface="Cambria" pitchFamily="18" charset="0"/>
                        </a:rPr>
                        <a:t> last shifted.</a:t>
                      </a:r>
                      <a:endParaRPr lang="en-US" sz="1100" kern="150" dirty="0" smtClean="0">
                        <a:effectLst/>
                        <a:latin typeface="Cambria" pitchFamily="18" charset="0"/>
                      </a:endParaRPr>
                    </a:p>
                    <a:p>
                      <a:pPr marL="0" marR="0">
                        <a:spcBef>
                          <a:spcPts val="0"/>
                        </a:spcBef>
                        <a:spcAft>
                          <a:spcPts val="0"/>
                        </a:spcAft>
                        <a:tabLst>
                          <a:tab pos="227013" algn="l"/>
                          <a:tab pos="2173288" algn="l"/>
                          <a:tab pos="2911475" algn="l"/>
                        </a:tabLst>
                      </a:pPr>
                      <a:r>
                        <a:rPr lang="en-US" sz="1100" i="1" kern="150" dirty="0" smtClean="0">
                          <a:effectLst/>
                          <a:latin typeface="Cambria" pitchFamily="18" charset="0"/>
                        </a:rPr>
                        <a:t>n</a:t>
                      </a:r>
                      <a:r>
                        <a:rPr lang="en-US" sz="1100" i="0" kern="150" dirty="0" smtClean="0">
                          <a:effectLst/>
                          <a:latin typeface="Cambria" pitchFamily="18" charset="0"/>
                        </a:rPr>
                        <a:t>	=</a:t>
                      </a:r>
                      <a:r>
                        <a:rPr lang="en-US" sz="1100" i="0" kern="150" baseline="0" dirty="0" smtClean="0">
                          <a:effectLst/>
                          <a:latin typeface="Cambria" pitchFamily="18" charset="0"/>
                        </a:rPr>
                        <a:t> The group’s neighborhood.	</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	= Change in group </a:t>
                      </a:r>
                      <a:r>
                        <a:rPr lang="en-US" sz="1100" i="1" kern="150" baseline="0" dirty="0" smtClean="0">
                          <a:effectLst/>
                          <a:latin typeface="Cambria" pitchFamily="18" charset="0"/>
                        </a:rPr>
                        <a:t>g</a:t>
                      </a:r>
                      <a:r>
                        <a:rPr lang="en-US" sz="1100" i="0" kern="150" baseline="0" dirty="0" smtClean="0">
                          <a:effectLst/>
                          <a:latin typeface="Cambria" pitchFamily="18" charset="0"/>
                        </a:rPr>
                        <a:t>’s mood since </a:t>
                      </a:r>
                      <a:r>
                        <a:rPr lang="en-US" sz="1100" i="1" kern="150" baseline="0" dirty="0" err="1" smtClean="0">
                          <a:effectLst/>
                          <a:latin typeface="Cambria" pitchFamily="18" charset="0"/>
                        </a:rPr>
                        <a:t>tc</a:t>
                      </a:r>
                      <a:r>
                        <a:rPr lang="en-US" sz="1100" i="0" kern="150" baseline="0" dirty="0" smtClean="0">
                          <a:effectLst/>
                          <a:latin typeface="Cambria" pitchFamily="18" charset="0"/>
                        </a:rPr>
                        <a:t>.</a:t>
                      </a:r>
                    </a:p>
                    <a:p>
                      <a:pPr marL="0" marR="0">
                        <a:spcBef>
                          <a:spcPts val="0"/>
                        </a:spcBef>
                        <a:spcAft>
                          <a:spcPts val="0"/>
                        </a:spcAft>
                        <a:tabLst>
                          <a:tab pos="227013" algn="l"/>
                          <a:tab pos="2173288" algn="l"/>
                          <a:tab pos="2911475" algn="l"/>
                        </a:tabLst>
                      </a:pPr>
                      <a:r>
                        <a:rPr lang="en-US" sz="1100" i="1" kern="150" baseline="0" dirty="0" smtClean="0">
                          <a:effectLst/>
                          <a:latin typeface="Cambria" pitchFamily="18" charset="0"/>
                        </a:rPr>
                        <a:t>a</a:t>
                      </a:r>
                      <a:r>
                        <a:rPr lang="en-US" sz="1100" i="0" kern="150" baseline="0" dirty="0" smtClean="0">
                          <a:effectLst/>
                          <a:latin typeface="Cambria" pitchFamily="18" charset="0"/>
                        </a:rPr>
                        <a:t>	= An actor.	</a:t>
                      </a:r>
                      <a:r>
                        <a:rPr lang="en-US" sz="1100" i="1" kern="150" baseline="0" dirty="0" err="1" smtClean="0">
                          <a:effectLst/>
                          <a:latin typeface="Cambria" pitchFamily="18" charset="0"/>
                        </a:rPr>
                        <a:t>threshhold</a:t>
                      </a:r>
                      <a:r>
                        <a:rPr lang="en-US" sz="1100" i="1" kern="150" baseline="0" dirty="0" smtClean="0">
                          <a:effectLst/>
                          <a:latin typeface="Cambria" pitchFamily="18" charset="0"/>
                        </a:rPr>
                        <a:t>	</a:t>
                      </a:r>
                      <a:r>
                        <a:rPr lang="en-US" sz="1100" i="0" kern="150" baseline="0" dirty="0" smtClean="0">
                          <a:effectLst/>
                          <a:latin typeface="Cambria" pitchFamily="18" charset="0"/>
                        </a:rPr>
                        <a:t>= Mood threshold</a:t>
                      </a:r>
                      <a:endParaRPr lang="en-US" sz="1100" i="1" kern="150" baseline="0" dirty="0" smtClean="0">
                        <a:effectLst/>
                        <a:latin typeface="Cambria" pitchFamily="18" charset="0"/>
                      </a:endParaRPr>
                    </a:p>
                  </a:txBody>
                  <a:tcPr marL="61851" marR="61851" marT="0" marB="0"/>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5">
                  <a:txBody>
                    <a:bodyPr/>
                    <a:lstStyle/>
                    <a:p>
                      <a:pPr marL="0" marR="0">
                        <a:spcBef>
                          <a:spcPts val="0"/>
                        </a:spcBef>
                        <a:spcAft>
                          <a:spcPts val="0"/>
                        </a:spcAft>
                      </a:pPr>
                      <a:r>
                        <a:rPr lang="en-US" sz="1100" b="1" kern="150" dirty="0" smtClean="0">
                          <a:effectLst/>
                          <a:latin typeface="Cambria" pitchFamily="18" charset="0"/>
                        </a:rPr>
                        <a:t>Effects</a:t>
                      </a:r>
                      <a:r>
                        <a:rPr lang="en-US" sz="1100" b="1" kern="150" dirty="0">
                          <a:effectLst/>
                          <a:latin typeface="Cambria" pitchFamily="18" charset="0"/>
                        </a:rPr>
                        <a:t>:  </a:t>
                      </a:r>
                      <a:r>
                        <a:rPr lang="en-US" sz="1100" b="0" kern="150" dirty="0" smtClean="0">
                          <a:effectLst/>
                          <a:latin typeface="Cambria" pitchFamily="18" charset="0"/>
                        </a:rPr>
                        <a:t>Vertical</a:t>
                      </a:r>
                      <a:r>
                        <a:rPr lang="en-US" sz="1100" b="0" kern="150" baseline="0" dirty="0" smtClean="0">
                          <a:effectLst/>
                          <a:latin typeface="Cambria" pitchFamily="18" charset="0"/>
                        </a:rPr>
                        <a:t> relationship between c</a:t>
                      </a:r>
                      <a:r>
                        <a:rPr lang="en-US" sz="1100" kern="150" dirty="0" smtClean="0">
                          <a:effectLst/>
                          <a:latin typeface="Cambria" pitchFamily="18" charset="0"/>
                        </a:rPr>
                        <a:t>ivilian group </a:t>
                      </a:r>
                      <a:r>
                        <a:rPr lang="en-US" sz="1100" i="1" kern="150" dirty="0" smtClean="0">
                          <a:effectLst/>
                          <a:latin typeface="Cambria" pitchFamily="18" charset="0"/>
                        </a:rPr>
                        <a:t>g</a:t>
                      </a:r>
                      <a:r>
                        <a:rPr lang="en-US" sz="1100" i="0" kern="150" baseline="0" dirty="0" smtClean="0">
                          <a:effectLst/>
                          <a:latin typeface="Cambria" pitchFamily="18" charset="0"/>
                        </a:rPr>
                        <a:t> and all actors </a:t>
                      </a:r>
                      <a:r>
                        <a:rPr lang="en-US" sz="1100" i="1" kern="150" baseline="0" dirty="0" smtClean="0">
                          <a:effectLst/>
                          <a:latin typeface="Cambria" pitchFamily="18" charset="0"/>
                        </a:rPr>
                        <a:t>a</a:t>
                      </a:r>
                      <a:endParaRPr lang="en-US" sz="1100" kern="150" dirty="0">
                        <a:effectLst/>
                        <a:latin typeface="Cambria" pitchFamily="18" charset="0"/>
                        <a:ea typeface="Times New Roman"/>
                        <a:cs typeface="Tahoma"/>
                      </a:endParaRPr>
                    </a:p>
                  </a:txBody>
                  <a:tcPr marL="61851" marR="61851" marT="0" marB="0">
                    <a:solidFill>
                      <a:schemeClr val="accent5">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2880">
                <a:tc gridSpan="2">
                  <a:txBody>
                    <a:bodyPr/>
                    <a:lstStyle/>
                    <a:p>
                      <a:pPr marL="228600" marR="0" indent="-228600">
                        <a:spcBef>
                          <a:spcPts val="0"/>
                        </a:spcBef>
                        <a:spcAft>
                          <a:spcPts val="0"/>
                        </a:spcAft>
                        <a:buAutoNum type="arabicPeriod"/>
                      </a:pPr>
                      <a:r>
                        <a:rPr lang="en-US" sz="1100" b="1" kern="150" dirty="0" smtClean="0">
                          <a:effectLst/>
                          <a:latin typeface="Cambria" pitchFamily="18" charset="0"/>
                        </a:rPr>
                        <a:t>Effects</a:t>
                      </a:r>
                      <a:endParaRPr lang="en-US" sz="1100" b="1" kern="150" dirty="0">
                        <a:effectLst/>
                        <a:latin typeface="Cambria" pitchFamily="18" charset="0"/>
                        <a:ea typeface="Times New Roman"/>
                        <a:cs typeface="Tahoma"/>
                      </a:endParaRPr>
                    </a:p>
                  </a:txBody>
                  <a:tcPr marL="61851" marR="61851" marT="0" marB="0">
                    <a:solidFill>
                      <a:schemeClr val="bg1"/>
                    </a:solidFill>
                  </a:tcPr>
                </a:tc>
                <a:tc hMerge="1">
                  <a:txBody>
                    <a:bodyPr/>
                    <a:lstStyle/>
                    <a:p>
                      <a:endParaRPr lang="en-US"/>
                    </a:p>
                  </a:txBody>
                  <a:tcPr/>
                </a:tc>
                <a:tc>
                  <a:txBody>
                    <a:bodyPr/>
                    <a:lstStyle/>
                    <a:p>
                      <a:pPr marL="0" marR="0" algn="ctr">
                        <a:spcBef>
                          <a:spcPts val="0"/>
                        </a:spcBef>
                        <a:spcAft>
                          <a:spcPts val="0"/>
                        </a:spcAft>
                      </a:pPr>
                      <a:r>
                        <a:rPr lang="en-US" sz="1100" b="1" kern="150" dirty="0" smtClean="0">
                          <a:effectLst/>
                          <a:latin typeface="Cambria" pitchFamily="18" charset="0"/>
                        </a:rPr>
                        <a:t>P/T</a:t>
                      </a:r>
                      <a:endParaRPr lang="en-US" sz="1100" b="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controls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c>
                  <a:txBody>
                    <a:bodyPr/>
                    <a:lstStyle/>
                    <a:p>
                      <a:pPr marL="0" marR="0" algn="ctr">
                        <a:spcBef>
                          <a:spcPts val="0"/>
                        </a:spcBef>
                        <a:spcAft>
                          <a:spcPts val="0"/>
                        </a:spcAft>
                      </a:pPr>
                      <a:r>
                        <a:rPr lang="en-US" sz="1100" b="1" i="1" kern="150" dirty="0" smtClean="0">
                          <a:effectLst/>
                          <a:latin typeface="Cambria" pitchFamily="18" charset="0"/>
                          <a:ea typeface="Times New Roman"/>
                          <a:cs typeface="Tahoma"/>
                        </a:rPr>
                        <a:t>a </a:t>
                      </a:r>
                      <a:r>
                        <a:rPr lang="en-US" sz="1100" b="1" i="0" kern="150" dirty="0" smtClean="0">
                          <a:effectLst/>
                          <a:latin typeface="Cambria" pitchFamily="18" charset="0"/>
                          <a:ea typeface="Times New Roman"/>
                          <a:cs typeface="Tahoma"/>
                        </a:rPr>
                        <a:t>does not control </a:t>
                      </a:r>
                      <a:r>
                        <a:rPr lang="en-US" sz="1100" b="1" i="1" kern="150" dirty="0" smtClean="0">
                          <a:effectLst/>
                          <a:latin typeface="Cambria" pitchFamily="18" charset="0"/>
                          <a:ea typeface="Times New Roman"/>
                          <a:cs typeface="Tahoma"/>
                        </a:rPr>
                        <a:t>n</a:t>
                      </a:r>
                      <a:endParaRPr lang="en-US" sz="1100" b="1" i="1" kern="150" dirty="0">
                        <a:effectLst/>
                        <a:latin typeface="Cambria" pitchFamily="18" charset="0"/>
                        <a:ea typeface="Times New Roman"/>
                        <a:cs typeface="Tahoma"/>
                      </a:endParaRPr>
                    </a:p>
                  </a:txBody>
                  <a:tcPr marL="61851" marR="61851" marT="0" marB="0">
                    <a:solidFill>
                      <a:schemeClr val="bg1"/>
                    </a:solidFill>
                  </a:tcPr>
                </a:tc>
              </a:tr>
              <a:tr h="320040">
                <a:tc gridSpan="2">
                  <a:txBody>
                    <a:bodyPr/>
                    <a:lstStyle/>
                    <a:p>
                      <a:pPr marL="0" marR="0">
                        <a:spcBef>
                          <a:spcPts val="0"/>
                        </a:spcBef>
                        <a:spcAft>
                          <a:spcPts val="0"/>
                        </a:spcAft>
                      </a:pPr>
                      <a:r>
                        <a:rPr lang="en-US" sz="1100" b="1" kern="150" dirty="0" smtClean="0">
                          <a:effectLst/>
                          <a:latin typeface="Cambria" pitchFamily="18" charset="0"/>
                        </a:rPr>
                        <a:t>1.1 Mood is much worse</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b="0" i="0" kern="150" baseline="0" dirty="0" smtClean="0">
                          <a:effectLst/>
                          <a:latin typeface="Cambria" pitchFamily="18" charset="0"/>
                        </a:rPr>
                        <a:t>.</a:t>
                      </a:r>
                      <a:endParaRPr lang="en-US" sz="1100" i="0" kern="150" dirty="0" smtClean="0">
                        <a:effectLst/>
                        <a:latin typeface="Cambria" pitchFamily="18" charset="0"/>
                      </a:endParaRP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endParaRPr lang="en-US" sz="1100" kern="150" dirty="0" smtClean="0">
                        <a:effectLst/>
                        <a:latin typeface="Cambria"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kern="150" dirty="0" smtClean="0">
                        <a:effectLst/>
                        <a:latin typeface="Cambria" pitchFamily="18" charset="0"/>
                      </a:endParaRPr>
                    </a:p>
                  </a:txBody>
                  <a:tcPr marL="61851" marR="61851" marT="0" marB="0"/>
                </a:tc>
              </a:tr>
              <a:tr h="320040">
                <a:tc gridSpan="2">
                  <a:txBody>
                    <a:bodyPr/>
                    <a:lstStyle/>
                    <a:p>
                      <a:pPr marL="0" marR="0">
                        <a:spcBef>
                          <a:spcPts val="0"/>
                        </a:spcBef>
                        <a:spcAft>
                          <a:spcPts val="0"/>
                        </a:spcAft>
                      </a:pPr>
                      <a:r>
                        <a:rPr lang="en-US" sz="1100" b="1" kern="150" dirty="0" smtClean="0">
                          <a:effectLst/>
                          <a:latin typeface="Cambria" pitchFamily="18" charset="0"/>
                        </a:rPr>
                        <a:t>1.2 Mood is much better</a:t>
                      </a:r>
                    </a:p>
                    <a:p>
                      <a:pPr marL="0" marR="0" indent="0" algn="l" defTabSz="914400" rtl="0" eaLnBrk="1" fontAlgn="auto" latinLnBrk="0" hangingPunct="1">
                        <a:lnSpc>
                          <a:spcPct val="100000"/>
                        </a:lnSpc>
                        <a:spcBef>
                          <a:spcPts val="0"/>
                        </a:spcBef>
                        <a:spcAft>
                          <a:spcPts val="0"/>
                        </a:spcAft>
                        <a:buClrTx/>
                        <a:buSzTx/>
                        <a:buFontTx/>
                        <a:buNone/>
                        <a:tabLst/>
                        <a:defRPr/>
                      </a:pP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1" kern="150" dirty="0" smtClean="0">
                          <a:effectLst/>
                          <a:latin typeface="Cambria" pitchFamily="18" charset="0"/>
                        </a:rPr>
                        <a:t> </a:t>
                      </a:r>
                      <a:r>
                        <a:rPr lang="en-US" sz="1100" i="0" kern="150" dirty="0" smtClean="0">
                          <a:effectLst/>
                          <a:latin typeface="Cambria" pitchFamily="18" charset="0"/>
                        </a:rPr>
                        <a:t>≥ </a:t>
                      </a:r>
                      <a:r>
                        <a:rPr lang="en-US" sz="1100" i="1" kern="150" dirty="0" smtClean="0">
                          <a:effectLst/>
                          <a:latin typeface="Cambria" pitchFamily="18" charset="0"/>
                        </a:rPr>
                        <a:t>threshold</a:t>
                      </a:r>
                      <a:r>
                        <a:rPr lang="en-US" sz="1100" i="0" kern="150" dirty="0" smtClean="0">
                          <a:effectLst/>
                          <a:latin typeface="Cambria" pitchFamily="18" charset="0"/>
                        </a:rPr>
                        <a:t>.</a:t>
                      </a:r>
                    </a:p>
                  </a:txBody>
                  <a:tcPr marL="61851" marR="61851" marT="0" marB="0"/>
                </a:tc>
                <a:tc hMerge="1">
                  <a:txBody>
                    <a:bodyPr/>
                    <a:lstStyle/>
                    <a:p>
                      <a:endParaRPr lang="en-US"/>
                    </a:p>
                  </a:txBody>
                  <a:tcPr/>
                </a:tc>
                <a:tc>
                  <a:txBody>
                    <a:bodyPr/>
                    <a:lstStyle/>
                    <a:p>
                      <a:pPr marL="0" marR="0" algn="ctr">
                        <a:spcBef>
                          <a:spcPts val="0"/>
                        </a:spcBef>
                        <a:spcAft>
                          <a:spcPts val="0"/>
                        </a:spcAft>
                      </a:pPr>
                      <a:r>
                        <a:rPr lang="en-US" sz="1100" kern="150" dirty="0" smtClean="0">
                          <a:effectLst/>
                          <a:latin typeface="Cambria" pitchFamily="18" charset="0"/>
                        </a:rPr>
                        <a:t>T</a:t>
                      </a:r>
                      <a:endParaRPr lang="en-US" sz="1100" kern="150" dirty="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S+</a:t>
                      </a:r>
                      <a:endParaRPr lang="en-US" sz="1100" kern="150" dirty="0" smtClean="0">
                        <a:effectLst/>
                        <a:latin typeface="Cambria" pitchFamily="18" charset="0"/>
                      </a:endParaRPr>
                    </a:p>
                  </a:txBody>
                  <a:tcPr marL="61851" marR="61851"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i="0" kern="150" baseline="0" dirty="0" smtClean="0">
                          <a:effectLst/>
                          <a:latin typeface="Cambria" pitchFamily="18" charset="0"/>
                        </a:rPr>
                        <a:t>|</a:t>
                      </a:r>
                      <a:r>
                        <a:rPr lang="el-GR" sz="1100" i="0" kern="150" baseline="0" dirty="0" smtClean="0">
                          <a:effectLst/>
                          <a:latin typeface="Cambria" pitchFamily="18" charset="0"/>
                        </a:rPr>
                        <a:t>Δ</a:t>
                      </a:r>
                      <a:r>
                        <a:rPr lang="en-US" sz="1100" i="1" kern="150" baseline="0" dirty="0" err="1" smtClean="0">
                          <a:effectLst/>
                          <a:latin typeface="Cambria" pitchFamily="18" charset="0"/>
                        </a:rPr>
                        <a:t>mood.g</a:t>
                      </a:r>
                      <a:r>
                        <a:rPr lang="en-US" sz="1100" i="0" kern="150" baseline="0" dirty="0" smtClean="0">
                          <a:effectLst/>
                          <a:latin typeface="Cambria" pitchFamily="18" charset="0"/>
                        </a:rPr>
                        <a:t>|</a:t>
                      </a:r>
                      <a:r>
                        <a:rPr lang="en-US" sz="1100" i="1" kern="150" baseline="0" dirty="0" smtClean="0">
                          <a:effectLst/>
                          <a:latin typeface="Cambria" pitchFamily="18" charset="0"/>
                        </a:rPr>
                        <a:t> / </a:t>
                      </a:r>
                      <a:r>
                        <a:rPr lang="en-US" sz="1100" i="0" kern="150" baseline="0" dirty="0" smtClean="0">
                          <a:effectLst/>
                          <a:latin typeface="Cambria" pitchFamily="18" charset="0"/>
                        </a:rPr>
                        <a:t>L</a:t>
                      </a:r>
                      <a:r>
                        <a:rPr lang="en-US" sz="1100" i="1" kern="150" dirty="0" smtClean="0">
                          <a:effectLst/>
                          <a:latin typeface="Cambria" pitchFamily="18" charset="0"/>
                        </a:rPr>
                        <a:t>−</a:t>
                      </a:r>
                      <a:endParaRPr lang="en-US" sz="1100" kern="150" dirty="0" smtClean="0">
                        <a:effectLst/>
                        <a:latin typeface="Cambria" pitchFamily="18" charset="0"/>
                      </a:endParaRPr>
                    </a:p>
                  </a:txBody>
                  <a:tcPr marL="61851" marR="61851" marT="0" marB="0"/>
                </a:tc>
              </a:tr>
            </a:tbl>
          </a:graphicData>
        </a:graphic>
      </p:graphicFrame>
      <p:sp>
        <p:nvSpPr>
          <p:cNvPr id="10" name="TextBox 9"/>
          <p:cNvSpPr txBox="1"/>
          <p:nvPr/>
        </p:nvSpPr>
        <p:spPr>
          <a:xfrm>
            <a:off x="449087" y="2667000"/>
            <a:ext cx="8305800" cy="769441"/>
          </a:xfrm>
          <a:prstGeom prst="rect">
            <a:avLst/>
          </a:prstGeom>
          <a:noFill/>
        </p:spPr>
        <p:txBody>
          <a:bodyPr wrap="square" rtlCol="0">
            <a:spAutoFit/>
          </a:bodyPr>
          <a:lstStyle/>
          <a:p>
            <a:r>
              <a:rPr lang="en-US" sz="1100" b="1" dirty="0" smtClean="0">
                <a:latin typeface="Cambria" pitchFamily="18" charset="0"/>
              </a:rPr>
              <a:t>Notes:</a:t>
            </a:r>
            <a:r>
              <a:rPr lang="en-US" sz="1100" dirty="0" smtClean="0">
                <a:latin typeface="Cambria" pitchFamily="18" charset="0"/>
              </a:rPr>
              <a:t>  </a:t>
            </a:r>
          </a:p>
          <a:p>
            <a:endParaRPr lang="en-US" sz="1100" dirty="0">
              <a:latin typeface="Cambria" pitchFamily="18" charset="0"/>
            </a:endParaRPr>
          </a:p>
          <a:p>
            <a:pPr marL="171450" indent="-171450">
              <a:buFont typeface="Arial" pitchFamily="34" charset="0"/>
              <a:buChar char="•"/>
            </a:pPr>
            <a:r>
              <a:rPr lang="en-US" sz="1100" dirty="0" smtClean="0">
                <a:latin typeface="Cambria" pitchFamily="18" charset="0"/>
              </a:rPr>
              <a:t>The intent is that the effect should be proportional to the size of </a:t>
            </a:r>
            <a:r>
              <a:rPr lang="el-GR" sz="1100" kern="150" dirty="0">
                <a:latin typeface="Cambria" pitchFamily="18" charset="0"/>
              </a:rPr>
              <a:t>Δ</a:t>
            </a:r>
            <a:r>
              <a:rPr lang="en-US" sz="1100" i="1" kern="150" dirty="0" err="1" smtClean="0">
                <a:latin typeface="Cambria" pitchFamily="18" charset="0"/>
              </a:rPr>
              <a:t>mood.g</a:t>
            </a:r>
            <a:r>
              <a:rPr lang="en-US" sz="1100" kern="150" dirty="0" smtClean="0">
                <a:latin typeface="Cambria" pitchFamily="18" charset="0"/>
              </a:rPr>
              <a:t>, with a dead band around 0.0.  </a:t>
            </a:r>
            <a:endParaRPr lang="en-US" sz="1100" dirty="0" smtClean="0">
              <a:latin typeface="Cambria" pitchFamily="18" charset="0"/>
            </a:endParaRPr>
          </a:p>
          <a:p>
            <a:pPr marL="171450" indent="-171450">
              <a:buFont typeface="Arial" pitchFamily="34" charset="0"/>
              <a:buChar char="•"/>
            </a:pPr>
            <a:r>
              <a:rPr lang="en-US" sz="1100" dirty="0" smtClean="0">
                <a:latin typeface="Cambria" pitchFamily="18" charset="0"/>
              </a:rPr>
              <a:t>The </a:t>
            </a:r>
            <a:r>
              <a:rPr lang="en-US" sz="1100" i="1" dirty="0" smtClean="0">
                <a:latin typeface="Cambria" pitchFamily="18" charset="0"/>
              </a:rPr>
              <a:t>threshold</a:t>
            </a:r>
            <a:r>
              <a:rPr lang="en-US" sz="1100" dirty="0" smtClean="0">
                <a:latin typeface="Cambria" pitchFamily="18" charset="0"/>
              </a:rPr>
              <a:t> is a model parameter: </a:t>
            </a:r>
            <a:r>
              <a:rPr lang="en-US" sz="1100" b="1" dirty="0" err="1" smtClean="0">
                <a:latin typeface="Cambria" pitchFamily="18" charset="0"/>
              </a:rPr>
              <a:t>dam.MOOD.threshold</a:t>
            </a:r>
            <a:r>
              <a:rPr lang="en-US" sz="1100" dirty="0" smtClean="0">
                <a:latin typeface="Cambria" pitchFamily="18" charset="0"/>
              </a:rPr>
              <a:t>, nominally 5.0.</a:t>
            </a:r>
            <a:endParaRPr lang="en-US" sz="1100" b="1" dirty="0">
              <a:latin typeface="Cambria" pitchFamily="18" charset="0"/>
            </a:endParaRPr>
          </a:p>
        </p:txBody>
      </p:sp>
    </p:spTree>
    <p:extLst>
      <p:ext uri="{BB962C8B-B14F-4D97-AF65-F5344CB8AC3E}">
        <p14:creationId xmlns:p14="http://schemas.microsoft.com/office/powerpoint/2010/main" val="30990240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Rule Set Parameters</a:t>
            </a:r>
            <a:endParaRPr lang="en-US" dirty="0"/>
          </a:p>
        </p:txBody>
      </p:sp>
      <p:sp>
        <p:nvSpPr>
          <p:cNvPr id="3" name="Content Placeholder 2"/>
          <p:cNvSpPr>
            <a:spLocks noGrp="1"/>
          </p:cNvSpPr>
          <p:nvPr>
            <p:ph idx="1"/>
          </p:nvPr>
        </p:nvSpPr>
        <p:spPr/>
        <p:txBody>
          <a:bodyPr/>
          <a:lstStyle/>
          <a:p>
            <a:pPr marL="0" indent="0">
              <a:buNone/>
            </a:pPr>
            <a:r>
              <a:rPr lang="en-US" dirty="0"/>
              <a:t>Each rule set depends on a number of input values, which are listed </a:t>
            </a:r>
            <a:r>
              <a:rPr lang="en-US" dirty="0" smtClean="0"/>
              <a:t>in the rule set table’s header.</a:t>
            </a:r>
            <a:endParaRPr lang="en-US" dirty="0"/>
          </a:p>
          <a:p>
            <a:pPr marL="0" indent="0">
              <a:buNone/>
            </a:pPr>
            <a:endParaRPr lang="en-US" dirty="0"/>
          </a:p>
          <a:p>
            <a:pPr marL="0" indent="0">
              <a:buNone/>
            </a:pPr>
            <a:r>
              <a:rPr lang="en-US" b="1" dirty="0"/>
              <a:t>Model Parameters:</a:t>
            </a:r>
            <a:r>
              <a:rPr lang="en-US" dirty="0"/>
              <a:t>  These are inputs which are used to calibrate the model, and which consequently don't usually change from one scenario to another, at least within a given part of the world.  For satisfaction rule sets, for example, they include </a:t>
            </a:r>
            <a:r>
              <a:rPr lang="en-US" dirty="0" smtClean="0"/>
              <a:t>the near factor, </a:t>
            </a:r>
            <a:r>
              <a:rPr lang="en-US" i="1" dirty="0" smtClean="0"/>
              <a:t>p</a:t>
            </a:r>
            <a:r>
              <a:rPr lang="en-US" dirty="0"/>
              <a:t>, </a:t>
            </a:r>
            <a:r>
              <a:rPr lang="en-US" dirty="0" smtClean="0"/>
              <a:t>the far factor, </a:t>
            </a:r>
            <a:r>
              <a:rPr lang="en-US" i="1" dirty="0" smtClean="0"/>
              <a:t>q</a:t>
            </a:r>
            <a:r>
              <a:rPr lang="en-US" dirty="0"/>
              <a:t>, </a:t>
            </a:r>
            <a:r>
              <a:rPr lang="en-US" dirty="0" smtClean="0"/>
              <a:t>and </a:t>
            </a:r>
            <a:r>
              <a:rPr lang="en-US" dirty="0"/>
              <a:t>the </a:t>
            </a:r>
            <a:r>
              <a:rPr lang="en-US" i="1" dirty="0" smtClean="0"/>
              <a:t>cause</a:t>
            </a:r>
            <a:r>
              <a:rPr lang="en-US" dirty="0" smtClean="0"/>
              <a:t>; they </a:t>
            </a:r>
            <a:r>
              <a:rPr lang="en-US" dirty="0"/>
              <a:t>may also include parameters specific to a rule set.  These parameters are defined in Athena's model parameter database, which is documented </a:t>
            </a:r>
            <a:r>
              <a:rPr lang="en-US" dirty="0" smtClean="0"/>
              <a:t>in the Athena application’s “Help” pages.</a:t>
            </a:r>
            <a:endParaRPr lang="en-US" dirty="0"/>
          </a:p>
          <a:p>
            <a:pPr marL="0" indent="0">
              <a:buNone/>
            </a:pPr>
            <a:endParaRPr lang="en-US" dirty="0"/>
          </a:p>
          <a:p>
            <a:pPr marL="0" indent="0">
              <a:buNone/>
            </a:pPr>
            <a:r>
              <a:rPr lang="en-US" dirty="0" smtClean="0"/>
              <a:t>In the model parameter database, </a:t>
            </a:r>
            <a:r>
              <a:rPr lang="en-US" dirty="0"/>
              <a:t>the parameters relating to a particular rule set have names like </a:t>
            </a:r>
            <a:r>
              <a:rPr lang="en-US" b="1" dirty="0" err="1"/>
              <a:t>dam</a:t>
            </a:r>
            <a:r>
              <a:rPr lang="en-US" b="1" i="1" dirty="0" err="1"/>
              <a:t>.ruleset</a:t>
            </a:r>
            <a:r>
              <a:rPr lang="en-US" b="1" dirty="0"/>
              <a:t>.*</a:t>
            </a:r>
            <a:r>
              <a:rPr lang="en-US" dirty="0"/>
              <a:t>, where </a:t>
            </a:r>
            <a:r>
              <a:rPr lang="en-US" b="1" dirty="0"/>
              <a:t>dam</a:t>
            </a:r>
            <a:r>
              <a:rPr lang="en-US" dirty="0"/>
              <a:t> is the Athena module, </a:t>
            </a:r>
            <a:r>
              <a:rPr lang="en-US" i="1" dirty="0" err="1"/>
              <a:t>ruleset</a:t>
            </a:r>
            <a:r>
              <a:rPr lang="en-US" dirty="0"/>
              <a:t> is the rule set name, and </a:t>
            </a:r>
            <a:r>
              <a:rPr lang="en-US" b="1" dirty="0"/>
              <a:t>*</a:t>
            </a:r>
            <a:r>
              <a:rPr lang="en-US" dirty="0"/>
              <a:t> is a wild card.  For example, the "near factor" for the BADFOOD rule set is called </a:t>
            </a:r>
            <a:r>
              <a:rPr lang="en-US" b="1" dirty="0" err="1"/>
              <a:t>dam.BADFOOD.nearFactor</a:t>
            </a:r>
            <a:r>
              <a:rPr lang="en-US" dirty="0"/>
              <a:t>.  In addition, some of the parameters which apply to the activity rule sets have names like </a:t>
            </a:r>
            <a:r>
              <a:rPr lang="en-US" b="1" dirty="0" err="1" smtClean="0"/>
              <a:t>activity</a:t>
            </a:r>
            <a:r>
              <a:rPr lang="en-US" b="1" i="1" dirty="0" err="1" smtClean="0"/>
              <a:t>.gtype.ruleset</a:t>
            </a:r>
            <a:r>
              <a:rPr lang="en-US" b="1" dirty="0"/>
              <a:t>.*</a:t>
            </a:r>
            <a:r>
              <a:rPr lang="en-US" dirty="0"/>
              <a:t>.  The coverage function for the PATROL activity, for example, is defined by the parameter </a:t>
            </a:r>
            <a:r>
              <a:rPr lang="en-US" b="1" dirty="0" err="1" smtClean="0"/>
              <a:t>activity.FRC.PATROL.coverage</a:t>
            </a:r>
            <a:r>
              <a:rPr lang="en-US" dirty="0"/>
              <a:t>. A notable parameter not explicitly called out in the rule sets is the "active" flag, e.g., </a:t>
            </a:r>
            <a:r>
              <a:rPr lang="en-US" b="1" dirty="0" err="1"/>
              <a:t>dam.BADFOOD.active</a:t>
            </a:r>
            <a:r>
              <a:rPr lang="en-US" dirty="0"/>
              <a:t>; this is a </a:t>
            </a:r>
            <a:r>
              <a:rPr lang="en-US" dirty="0" smtClean="0"/>
              <a:t>Boolean </a:t>
            </a:r>
            <a:r>
              <a:rPr lang="en-US" dirty="0"/>
              <a:t>flag that indicates whether the rule set is active or not.  It is generally set to true, but if false the rule set will never be triggered, and no rules in the rule set will fire.</a:t>
            </a:r>
          </a:p>
          <a:p>
            <a:pPr marL="0" indent="0">
              <a:buNone/>
            </a:pPr>
            <a:r>
              <a:rPr lang="en-US" dirty="0"/>
              <a:t> </a:t>
            </a:r>
          </a:p>
          <a:p>
            <a:pPr marL="0" indent="0">
              <a:buNone/>
            </a:pPr>
            <a:r>
              <a:rPr lang="en-US" dirty="0" smtClean="0"/>
              <a:t>This document shows </a:t>
            </a:r>
            <a:r>
              <a:rPr lang="en-US" dirty="0"/>
              <a:t>the default values for these parameters.  They can be modified from </a:t>
            </a:r>
            <a:r>
              <a:rPr lang="en-US" dirty="0" smtClean="0"/>
              <a:t>within Athena, and the current values can be seen in Athena’s Detail Browser. </a:t>
            </a:r>
            <a:r>
              <a:rPr lang="en-US" dirty="0"/>
              <a:t>W</a:t>
            </a:r>
            <a:r>
              <a:rPr lang="en-US" dirty="0" smtClean="0"/>
              <a:t>hen </a:t>
            </a:r>
            <a:r>
              <a:rPr lang="en-US" dirty="0"/>
              <a:t>analyzing the behavior of a rule </a:t>
            </a:r>
            <a:r>
              <a:rPr lang="en-US" dirty="0" smtClean="0"/>
              <a:t>set </a:t>
            </a:r>
            <a:r>
              <a:rPr lang="en-US" dirty="0"/>
              <a:t>it's always worthwhile to check what the parameter values actually are. </a:t>
            </a:r>
            <a:endParaRPr lang="en-US" dirty="0" smtClean="0"/>
          </a:p>
          <a:p>
            <a:pPr marL="0" indent="0">
              <a:buNone/>
            </a:pPr>
            <a:endParaRPr lang="en-US" b="1" dirty="0"/>
          </a:p>
          <a:p>
            <a:pPr marL="0" indent="0">
              <a:buNone/>
            </a:pPr>
            <a:r>
              <a:rPr lang="en-US" b="1" dirty="0" smtClean="0"/>
              <a:t>Scenario </a:t>
            </a:r>
            <a:r>
              <a:rPr lang="en-US" b="1" dirty="0"/>
              <a:t>Parameters:</a:t>
            </a:r>
            <a:r>
              <a:rPr lang="en-US" dirty="0"/>
              <a:t>  These are values from the Athena scenario database.  This data varies from scenario to scenario, and </a:t>
            </a:r>
            <a:r>
              <a:rPr lang="en-US" dirty="0" smtClean="0"/>
              <a:t>often is </a:t>
            </a:r>
            <a:r>
              <a:rPr lang="en-US" dirty="0"/>
              <a:t>subscripted </a:t>
            </a:r>
            <a:r>
              <a:rPr lang="en-US" i="1" dirty="0"/>
              <a:t>.f </a:t>
            </a:r>
            <a:r>
              <a:rPr lang="en-US" dirty="0"/>
              <a:t>or </a:t>
            </a:r>
            <a:r>
              <a:rPr lang="en-US" i="1" dirty="0"/>
              <a:t>.n</a:t>
            </a:r>
            <a:r>
              <a:rPr lang="en-US" dirty="0"/>
              <a:t> or some </a:t>
            </a:r>
            <a:r>
              <a:rPr lang="en-US" dirty="0" smtClean="0"/>
              <a:t>other combination</a:t>
            </a:r>
            <a:r>
              <a:rPr lang="en-US" dirty="0"/>
              <a:t>, indicating that it's specific to a particular group or neighborhood</a:t>
            </a:r>
            <a:r>
              <a:rPr lang="en-US" dirty="0" smtClean="0"/>
              <a:t>.  </a:t>
            </a:r>
            <a:r>
              <a:rPr lang="en-US" dirty="0"/>
              <a:t>In addition, there are a vast number of parameters not explicitly called out in this document which affect how attitude inputs are used by </a:t>
            </a:r>
            <a:r>
              <a:rPr lang="en-US" dirty="0" smtClean="0"/>
              <a:t>URAM</a:t>
            </a:r>
            <a:r>
              <a:rPr lang="en-US" dirty="0"/>
              <a:t>, such as group relationships, neighborhood proximities, and so forth</a:t>
            </a:r>
            <a:r>
              <a:rPr lang="en-US" dirty="0" smtClean="0"/>
              <a:t>.</a:t>
            </a:r>
          </a:p>
          <a:p>
            <a:pPr marL="0" indent="0">
              <a:buNone/>
            </a:pPr>
            <a:endParaRPr lang="en-US" dirty="0" smtClean="0"/>
          </a:p>
          <a:p>
            <a:pPr marL="0" indent="0">
              <a:buNone/>
            </a:pPr>
            <a:r>
              <a:rPr lang="en-US" b="1" dirty="0" smtClean="0"/>
              <a:t>Driver Parameters:</a:t>
            </a:r>
            <a:r>
              <a:rPr lang="en-US" dirty="0" smtClean="0"/>
              <a:t>  Finally, there are the parameters of the driver for which the rule set was triggered.</a:t>
            </a:r>
          </a:p>
          <a:p>
            <a:pPr marL="0" indent="0">
              <a:buNone/>
            </a:pPr>
            <a:endParaRPr lang="en-US" b="1" dirty="0"/>
          </a:p>
          <a:p>
            <a:pPr marL="0" indent="0">
              <a:buNone/>
            </a:pPr>
            <a:r>
              <a:rPr lang="en-US" b="1" dirty="0"/>
              <a:t>Input Gains:</a:t>
            </a:r>
            <a:r>
              <a:rPr lang="en-US" dirty="0"/>
              <a:t>  </a:t>
            </a:r>
            <a:r>
              <a:rPr lang="en-US" dirty="0" smtClean="0"/>
              <a:t>Each rule has a model parameter called the </a:t>
            </a:r>
            <a:r>
              <a:rPr lang="en-US" i="1" dirty="0"/>
              <a:t>input </a:t>
            </a:r>
            <a:r>
              <a:rPr lang="en-US" i="1" dirty="0" smtClean="0"/>
              <a:t>gain</a:t>
            </a:r>
            <a:r>
              <a:rPr lang="en-US" dirty="0" smtClean="0"/>
              <a:t>, a </a:t>
            </a:r>
            <a:r>
              <a:rPr lang="en-US" dirty="0"/>
              <a:t>multiplier that can dial the </a:t>
            </a:r>
            <a:r>
              <a:rPr lang="en-US" dirty="0" smtClean="0"/>
              <a:t>magnitude </a:t>
            </a:r>
            <a:r>
              <a:rPr lang="en-US" dirty="0"/>
              <a:t>of the rule up or down.  It defaults to 1.0, and so usually has no effect.  If changed to 2.0, </a:t>
            </a:r>
            <a:r>
              <a:rPr lang="en-US" dirty="0" smtClean="0"/>
              <a:t>the </a:t>
            </a:r>
            <a:r>
              <a:rPr lang="en-US" dirty="0"/>
              <a:t>rule's effect is doubled; if changed to 0.5, the rule's effect is halved.  Note that changing the gain only affects subsequent rule firings</a:t>
            </a:r>
            <a:r>
              <a:rPr lang="en-US" dirty="0" smtClean="0"/>
              <a:t>.  See the </a:t>
            </a:r>
            <a:r>
              <a:rPr lang="en-US" b="1" dirty="0" smtClean="0"/>
              <a:t>dam.</a:t>
            </a:r>
            <a:r>
              <a:rPr lang="en-US" b="1" i="1" dirty="0" smtClean="0"/>
              <a:t>rule</a:t>
            </a:r>
            <a:r>
              <a:rPr lang="en-US" b="1" dirty="0" smtClean="0"/>
              <a:t>.*</a:t>
            </a:r>
            <a:r>
              <a:rPr lang="en-US" dirty="0" smtClean="0"/>
              <a:t> hierarchy in the model parameter database for the input gains.</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2E27D6CC-9FFC-4695-94A6-D4D585B07976}" type="datetime1">
              <a:rPr lang="en-US" smtClean="0"/>
              <a:t>5/1/2012</a:t>
            </a:fld>
            <a:endParaRPr lang="en-US" dirty="0"/>
          </a:p>
        </p:txBody>
      </p:sp>
      <p:sp>
        <p:nvSpPr>
          <p:cNvPr id="5" name="Footer Placeholder 4"/>
          <p:cNvSpPr>
            <a:spLocks noGrp="1"/>
          </p:cNvSpPr>
          <p:nvPr>
            <p:ph type="ftr" sz="quarter" idx="11"/>
          </p:nvPr>
        </p:nvSpPr>
        <p:spPr/>
        <p:txBody>
          <a:bodyPr/>
          <a:lstStyle/>
          <a:p>
            <a:r>
              <a:rPr lang="en-US" smtClean="0"/>
              <a:t>Athena 4 Rule Sets</a:t>
            </a:r>
            <a:endParaRPr lang="en-US" dirty="0"/>
          </a:p>
        </p:txBody>
      </p:sp>
      <p:sp>
        <p:nvSpPr>
          <p:cNvPr id="6" name="Slide Number Placeholder 5"/>
          <p:cNvSpPr>
            <a:spLocks noGrp="1"/>
          </p:cNvSpPr>
          <p:nvPr>
            <p:ph type="sldNum" sz="quarter" idx="12"/>
          </p:nvPr>
        </p:nvSpPr>
        <p:spPr/>
        <p:txBody>
          <a:bodyPr/>
          <a:lstStyle/>
          <a:p>
            <a:fld id="{EA1AA2B7-486D-4398-8C3A-9DE15D3E8134}" type="slidenum">
              <a:rPr lang="en-US" smtClean="0"/>
              <a:pPr/>
              <a:t>9</a:t>
            </a:fld>
            <a:endParaRPr lang="en-US" dirty="0"/>
          </a:p>
        </p:txBody>
      </p:sp>
    </p:spTree>
    <p:extLst>
      <p:ext uri="{BB962C8B-B14F-4D97-AF65-F5344CB8AC3E}">
        <p14:creationId xmlns:p14="http://schemas.microsoft.com/office/powerpoint/2010/main" val="246708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5115</TotalTime>
  <Words>11745</Words>
  <Application>Microsoft Office PowerPoint</Application>
  <PresentationFormat>Letter Paper (8.5x11 in)</PresentationFormat>
  <Paragraphs>3569</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Athena 4 Rule Sets</vt:lpstr>
      <vt:lpstr>Legend</vt:lpstr>
      <vt:lpstr>1.  Introduction</vt:lpstr>
      <vt:lpstr>1.1  Change Log</vt:lpstr>
      <vt:lpstr>1.2  Rule Set Taxonomy</vt:lpstr>
      <vt:lpstr>1.3  Attitude Inputs</vt:lpstr>
      <vt:lpstr>1.3  Attitude Inputs (continued)</vt:lpstr>
      <vt:lpstr>1.4  Attitude Types</vt:lpstr>
      <vt:lpstr>1.5  Rule Set Parameters</vt:lpstr>
      <vt:lpstr>2.  Casualties</vt:lpstr>
      <vt:lpstr>CIVCAS: Civilian Casualties</vt:lpstr>
      <vt:lpstr>3.  Political Events</vt:lpstr>
      <vt:lpstr>CONTROL: Shift in Control of a Neighborhood</vt:lpstr>
      <vt:lpstr>CONTROL: Shift in Control of a Neighborhood (continued)</vt:lpstr>
      <vt:lpstr>CONTROL: Shift in Control of a Neighborhood (Continued)</vt:lpstr>
      <vt:lpstr>4.  Environmental Situations</vt:lpstr>
      <vt:lpstr>Rule Set Summary: Environmental Situations</vt:lpstr>
      <vt:lpstr>Rule Set Summary: Environmental Situations (continued)</vt:lpstr>
      <vt:lpstr>BADFOOD: Contaminated Food Supply</vt:lpstr>
      <vt:lpstr>BADWATER: Contaminated Water Supply</vt:lpstr>
      <vt:lpstr>COMMOUT: Communications Outage</vt:lpstr>
      <vt:lpstr>CULSITE: Damage to Cultural Site/Artifact</vt:lpstr>
      <vt:lpstr>DISASTER: Disaster</vt:lpstr>
      <vt:lpstr>DISEASE: Disease</vt:lpstr>
      <vt:lpstr>EPIDEMIC: Epidemic</vt:lpstr>
      <vt:lpstr>FOODSHRT: Food Shortage</vt:lpstr>
      <vt:lpstr>FUELSHRT: Fuel Shortage</vt:lpstr>
      <vt:lpstr>GARBAGE: Garbage</vt:lpstr>
      <vt:lpstr>INDSPILL: Industrial Spill</vt:lpstr>
      <vt:lpstr>MINEFIELD: Minefield</vt:lpstr>
      <vt:lpstr>NOWATER: Interrupted Water Supply</vt:lpstr>
      <vt:lpstr>ORDNANCE: Unexploded Ordnance</vt:lpstr>
      <vt:lpstr>PIPELINE: Oil Pipeline Fire</vt:lpstr>
      <vt:lpstr>POWEROUT: Power Outage</vt:lpstr>
      <vt:lpstr>REFINERY: Oil Refinery Fire</vt:lpstr>
      <vt:lpstr>RELSITE: Damage to Religious Site/Artifact</vt:lpstr>
      <vt:lpstr>SEWAGE: Sewage Spill</vt:lpstr>
      <vt:lpstr>5.  Activity Situations</vt:lpstr>
      <vt:lpstr>5.  Activity Situations (continued)</vt:lpstr>
      <vt:lpstr>5.1  Civilian Activities</vt:lpstr>
      <vt:lpstr>Rule Set Summary: Civilian Activity Situations</vt:lpstr>
      <vt:lpstr>DISPLACED: Displaced Persons/Refugees</vt:lpstr>
      <vt:lpstr>5.2  Force Activities</vt:lpstr>
      <vt:lpstr>Rule Set Summary: Force Activity Situations, Activity Parameters</vt:lpstr>
      <vt:lpstr>Rule Set Summary: Force Activity Situations, Attitude Effects</vt:lpstr>
      <vt:lpstr>CHKPOINT: Checkpoint/Control Point</vt:lpstr>
      <vt:lpstr>CMOCONST: CMO—Construction by Force Group</vt:lpstr>
      <vt:lpstr>CMODEV: CMO—Development (Light), by Force Group</vt:lpstr>
      <vt:lpstr>CMOEDU: CMO—Education, by Force Group</vt:lpstr>
      <vt:lpstr>CMOEMP: CMO—Employment, by Force Group</vt:lpstr>
      <vt:lpstr>CMOIND: CMO—Industry, by Force Group</vt:lpstr>
      <vt:lpstr>CMOINF: CMO—Infrastructure, by Force Group</vt:lpstr>
      <vt:lpstr>CMOLAW: CMO—Law Enforcement, by Force Group</vt:lpstr>
      <vt:lpstr>CMOMED: CMO—Health Care, by Force Group</vt:lpstr>
      <vt:lpstr>CMOOTHER: CMO—Other by Force Group</vt:lpstr>
      <vt:lpstr>COERCION: Coercion</vt:lpstr>
      <vt:lpstr>CRIMINAL: Criminal Activities</vt:lpstr>
      <vt:lpstr>CURFEW: Curfew</vt:lpstr>
      <vt:lpstr>GUARD: Guard</vt:lpstr>
      <vt:lpstr>PATROL: Patrol</vt:lpstr>
      <vt:lpstr>PRESENCE: Mere Presence of Force Units</vt:lpstr>
      <vt:lpstr>PSYOP: Psychological Operations</vt:lpstr>
      <vt:lpstr>5.3  Organization Activities</vt:lpstr>
      <vt:lpstr>Rule Set Summary: Organization Activity Situations, Activity Parameters</vt:lpstr>
      <vt:lpstr>Rule Set Summary: Organization Activity Situations, Attitude Effects</vt:lpstr>
      <vt:lpstr>ORGCONST: CMO—Construction, by Organization Group</vt:lpstr>
      <vt:lpstr>ORGEDU: CMO—Education, by Organization Group</vt:lpstr>
      <vt:lpstr>ORGEMP: CMO—Employment, by Organization Group</vt:lpstr>
      <vt:lpstr>ORGIND: CMO—Industry, by Organization Group</vt:lpstr>
      <vt:lpstr>ORGINF: CMO—Infrastructure, by Organization Group</vt:lpstr>
      <vt:lpstr>ORGMED: CMO—Health Care, by Organization Group</vt:lpstr>
      <vt:lpstr>ORGOTHER: CMO—Other, by Organization Group</vt:lpstr>
      <vt:lpstr>6.  Demographic Situations</vt:lpstr>
      <vt:lpstr>Rule Set Summary: Demographic Situations</vt:lpstr>
      <vt:lpstr>UNEMP: Unemployment</vt:lpstr>
      <vt:lpstr>7.  Service Situations</vt:lpstr>
      <vt:lpstr>ENI: Essential Non-Infrastructure Services</vt:lpstr>
      <vt:lpstr>ENI: Essential Non-Infrastructure Services (continued)</vt:lpstr>
      <vt:lpstr>8.  Miscellaneous Rule Sets</vt:lpstr>
      <vt:lpstr>MOOD: Changes in Civilian Mood</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H. Duquette</dc:creator>
  <cp:lastModifiedBy>William H. Duquette</cp:lastModifiedBy>
  <cp:revision>287</cp:revision>
  <cp:lastPrinted>2012-04-26T21:36:36Z</cp:lastPrinted>
  <dcterms:created xsi:type="dcterms:W3CDTF">2012-04-10T21:20:22Z</dcterms:created>
  <dcterms:modified xsi:type="dcterms:W3CDTF">2012-05-01T15:50:10Z</dcterms:modified>
</cp:coreProperties>
</file>