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4" r:id="rId5"/>
    <p:sldId id="295" r:id="rId6"/>
    <p:sldId id="291" r:id="rId7"/>
    <p:sldId id="292" r:id="rId8"/>
    <p:sldId id="285" r:id="rId9"/>
    <p:sldId id="293" r:id="rId10"/>
    <p:sldId id="297" r:id="rId11"/>
    <p:sldId id="263" r:id="rId12"/>
    <p:sldId id="270" r:id="rId13"/>
    <p:sldId id="269" r:id="rId14"/>
    <p:sldId id="300" r:id="rId15"/>
    <p:sldId id="288" r:id="rId16"/>
    <p:sldId id="277" r:id="rId17"/>
    <p:sldId id="282" r:id="rId18"/>
    <p:sldId id="281" r:id="rId19"/>
    <p:sldId id="287" r:id="rId20"/>
    <p:sldId id="273" r:id="rId21"/>
    <p:sldId id="260" r:id="rId22"/>
    <p:sldId id="267" r:id="rId23"/>
    <p:sldId id="301" r:id="rId24"/>
    <p:sldId id="278" r:id="rId25"/>
    <p:sldId id="280" r:id="rId26"/>
    <p:sldId id="279" r:id="rId27"/>
    <p:sldId id="302" r:id="rId28"/>
    <p:sldId id="298" r:id="rId29"/>
    <p:sldId id="286" r:id="rId30"/>
    <p:sldId id="284" r:id="rId31"/>
    <p:sldId id="296" r:id="rId32"/>
    <p:sldId id="294" r:id="rId33"/>
    <p:sldId id="272" r:id="rId34"/>
    <p:sldId id="259" r:id="rId35"/>
    <p:sldId id="265" r:id="rId36"/>
    <p:sldId id="283" r:id="rId37"/>
    <p:sldId id="276" r:id="rId38"/>
    <p:sldId id="258" r:id="rId39"/>
    <p:sldId id="271" r:id="rId40"/>
    <p:sldId id="29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0665" autoAdjust="0"/>
    <p:restoredTop sz="94673" autoAdjust="0"/>
  </p:normalViewPr>
  <p:slideViewPr>
    <p:cSldViewPr>
      <p:cViewPr>
        <p:scale>
          <a:sx n="120" d="100"/>
          <a:sy n="120" d="100"/>
        </p:scale>
        <p:origin x="-474" y="-426"/>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sorterViewPr>
    <p:cViewPr>
      <p:scale>
        <a:sx n="110" d="100"/>
        <a:sy n="110" d="100"/>
      </p:scale>
      <p:origin x="0" y="53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6/14/2013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94359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6/14/2013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26892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FE676B-40B1-41E0-83BD-82A8E49E3AA9}" type="datetimeFigureOut">
              <a:rPr lang="en-US" smtClean="0"/>
              <a:t>6/14/2013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10169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lvl1pPr algn="l">
              <a:tabLst>
                <a:tab pos="8004175" algn="r"/>
              </a:tabLst>
              <a:defRPr sz="2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914400"/>
            <a:ext cx="8229600" cy="5211763"/>
          </a:xfrm>
        </p:spPr>
        <p:txBody>
          <a:bodyPr/>
          <a:lstStyle>
            <a:lvl1pPr>
              <a:defRPr sz="1600"/>
            </a:lvl1pPr>
            <a:lvl2pPr>
              <a:defRPr sz="14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7FE676B-40B1-41E0-83BD-82A8E49E3AA9}" type="datetimeFigureOut">
              <a:rPr lang="en-US" smtClean="0"/>
              <a:t>6/14/2013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297034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FE676B-40B1-41E0-83BD-82A8E49E3AA9}" type="datetimeFigureOut">
              <a:rPr lang="en-US" smtClean="0"/>
              <a:t>6/14/2013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48908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FE676B-40B1-41E0-83BD-82A8E49E3AA9}" type="datetimeFigureOut">
              <a:rPr lang="en-US" smtClean="0"/>
              <a:t>6/14/2013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219539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FE676B-40B1-41E0-83BD-82A8E49E3AA9}" type="datetimeFigureOut">
              <a:rPr lang="en-US" smtClean="0"/>
              <a:t>6/14/2013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91607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FE676B-40B1-41E0-83BD-82A8E49E3AA9}" type="datetimeFigureOut">
              <a:rPr lang="en-US" smtClean="0"/>
              <a:t>6/14/2013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23569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E676B-40B1-41E0-83BD-82A8E49E3AA9}" type="datetimeFigureOut">
              <a:rPr lang="en-US" smtClean="0"/>
              <a:t>6/14/2013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346406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6/14/2013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4392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FE676B-40B1-41E0-83BD-82A8E49E3AA9}" type="datetimeFigureOut">
              <a:rPr lang="en-US" smtClean="0"/>
              <a:t>6/14/2013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EB35E4-5FDE-474E-96D8-4A7ADE6D19FF}" type="slidenum">
              <a:rPr lang="en-US" smtClean="0"/>
              <a:t>‹#›</a:t>
            </a:fld>
            <a:endParaRPr lang="en-US"/>
          </a:p>
        </p:txBody>
      </p:sp>
    </p:spTree>
    <p:extLst>
      <p:ext uri="{BB962C8B-B14F-4D97-AF65-F5344CB8AC3E}">
        <p14:creationId xmlns:p14="http://schemas.microsoft.com/office/powerpoint/2010/main" val="10293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FE676B-40B1-41E0-83BD-82A8E49E3AA9}" type="datetimeFigureOut">
              <a:rPr lang="en-US" smtClean="0"/>
              <a:t>6/14/2013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B35E4-5FDE-474E-96D8-4A7ADE6D19FF}" type="slidenum">
              <a:rPr lang="en-US" smtClean="0"/>
              <a:t>‹#›</a:t>
            </a:fld>
            <a:endParaRPr lang="en-US"/>
          </a:p>
        </p:txBody>
      </p:sp>
    </p:spTree>
    <p:extLst>
      <p:ext uri="{BB962C8B-B14F-4D97-AF65-F5344CB8AC3E}">
        <p14:creationId xmlns:p14="http://schemas.microsoft.com/office/powerpoint/2010/main" val="1029956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Athena Idea List, 1/25/2013</a:t>
            </a:r>
            <a:endParaRPr lang="en-US" dirty="0"/>
          </a:p>
        </p:txBody>
      </p:sp>
      <p:sp>
        <p:nvSpPr>
          <p:cNvPr id="3" name="Subtitle 2"/>
          <p:cNvSpPr>
            <a:spLocks noGrp="1"/>
          </p:cNvSpPr>
          <p:nvPr>
            <p:ph type="subTitle" idx="1"/>
          </p:nvPr>
        </p:nvSpPr>
        <p:spPr/>
        <p:txBody>
          <a:bodyPr/>
          <a:lstStyle/>
          <a:p>
            <a:r>
              <a:rPr lang="en-US" dirty="0" smtClean="0"/>
              <a:t>Will Duquette</a:t>
            </a:r>
            <a:endParaRPr lang="en-US" dirty="0"/>
          </a:p>
        </p:txBody>
      </p:sp>
    </p:spTree>
    <p:extLst>
      <p:ext uri="{BB962C8B-B14F-4D97-AF65-F5344CB8AC3E}">
        <p14:creationId xmlns:p14="http://schemas.microsoft.com/office/powerpoint/2010/main" val="420808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 Tool for managing experimental branches	1/25/2013</a:t>
            </a:r>
            <a:endParaRPr lang="en-US" dirty="0"/>
          </a:p>
        </p:txBody>
      </p:sp>
      <p:sp>
        <p:nvSpPr>
          <p:cNvPr id="3" name="Content Placeholder 2"/>
          <p:cNvSpPr>
            <a:spLocks noGrp="1"/>
          </p:cNvSpPr>
          <p:nvPr>
            <p:ph idx="1"/>
          </p:nvPr>
        </p:nvSpPr>
        <p:spPr/>
        <p:txBody>
          <a:bodyPr/>
          <a:lstStyle/>
          <a:p>
            <a:r>
              <a:rPr lang="en-US" dirty="0" smtClean="0"/>
              <a:t>It would be useful to have a tool for managing experimental branches:</a:t>
            </a:r>
          </a:p>
          <a:p>
            <a:pPr lvl="1"/>
            <a:r>
              <a:rPr lang="en-US" dirty="0" smtClean="0"/>
              <a:t>List experimental branches</a:t>
            </a:r>
          </a:p>
          <a:p>
            <a:pPr lvl="1"/>
            <a:r>
              <a:rPr lang="en-US" dirty="0" smtClean="0"/>
              <a:t>Switch to an experimental branch</a:t>
            </a:r>
          </a:p>
          <a:p>
            <a:pPr lvl="1"/>
            <a:r>
              <a:rPr lang="en-US" dirty="0" smtClean="0"/>
              <a:t>Create new experimental branch from the trunk</a:t>
            </a:r>
          </a:p>
          <a:p>
            <a:pPr lvl="1"/>
            <a:r>
              <a:rPr lang="en-US" dirty="0" smtClean="0"/>
              <a:t>Switch back to trunk from experimental branch</a:t>
            </a:r>
          </a:p>
          <a:p>
            <a:pPr lvl="1"/>
            <a:r>
              <a:rPr lang="en-US" dirty="0" smtClean="0"/>
              <a:t>Merge experimental branch onto trunk.</a:t>
            </a:r>
          </a:p>
          <a:p>
            <a:r>
              <a:rPr lang="en-US" dirty="0" smtClean="0"/>
              <a:t>Ideally, it should be a GUI that logs the real Subversion steps.</a:t>
            </a:r>
          </a:p>
          <a:p>
            <a:pPr marL="0" indent="0">
              <a:buNone/>
            </a:pPr>
            <a:endParaRPr lang="en-US" dirty="0"/>
          </a:p>
        </p:txBody>
      </p:sp>
    </p:spTree>
    <p:extLst>
      <p:ext uri="{BB962C8B-B14F-4D97-AF65-F5344CB8AC3E}">
        <p14:creationId xmlns:p14="http://schemas.microsoft.com/office/powerpoint/2010/main" val="1268009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Mood of actor’s supporters	</a:t>
            </a:r>
            <a:r>
              <a:rPr lang="en-US" dirty="0" smtClean="0"/>
              <a:t>6/14/2013</a:t>
            </a:r>
            <a:endParaRPr lang="en-US" dirty="0"/>
          </a:p>
        </p:txBody>
      </p:sp>
      <p:sp>
        <p:nvSpPr>
          <p:cNvPr id="3" name="Content Placeholder 2"/>
          <p:cNvSpPr>
            <a:spLocks noGrp="1"/>
          </p:cNvSpPr>
          <p:nvPr>
            <p:ph idx="1"/>
          </p:nvPr>
        </p:nvSpPr>
        <p:spPr/>
        <p:txBody>
          <a:bodyPr/>
          <a:lstStyle/>
          <a:p>
            <a:r>
              <a:rPr lang="en-US" dirty="0" smtClean="0"/>
              <a:t>Define a condition that compares the mood of an actor’s supporters to some value.</a:t>
            </a:r>
          </a:p>
          <a:p>
            <a:pPr lvl="1"/>
            <a:r>
              <a:rPr lang="en-US" dirty="0" smtClean="0"/>
              <a:t>A supporter is a group whose support.ga is positive.</a:t>
            </a:r>
          </a:p>
          <a:p>
            <a:pPr lvl="1"/>
            <a:r>
              <a:rPr lang="en-US" dirty="0" smtClean="0"/>
              <a:t>Compute mood for all supporters in playbox, or for specific neighborhood(s).</a:t>
            </a:r>
          </a:p>
          <a:p>
            <a:pPr lvl="1"/>
            <a:r>
              <a:rPr lang="en-US" dirty="0" smtClean="0"/>
              <a:t>Filter supporters, e.g.:</a:t>
            </a:r>
          </a:p>
          <a:p>
            <a:pPr lvl="2"/>
            <a:r>
              <a:rPr lang="en-US" dirty="0" smtClean="0"/>
              <a:t>Civilian groups only</a:t>
            </a:r>
          </a:p>
          <a:p>
            <a:pPr lvl="2"/>
            <a:r>
              <a:rPr lang="en-US" dirty="0" smtClean="0"/>
              <a:t>Force groups only</a:t>
            </a:r>
          </a:p>
          <a:p>
            <a:pPr lvl="2"/>
            <a:r>
              <a:rPr lang="en-US" dirty="0" smtClean="0"/>
              <a:t>All groups </a:t>
            </a:r>
          </a:p>
          <a:p>
            <a:r>
              <a:rPr lang="en-US" dirty="0" smtClean="0"/>
              <a:t>Advantages</a:t>
            </a:r>
          </a:p>
          <a:p>
            <a:pPr lvl="1"/>
            <a:r>
              <a:rPr lang="en-US" dirty="0" smtClean="0"/>
              <a:t>Allows an actor to take action based on the mood of his supporters</a:t>
            </a:r>
            <a:r>
              <a:rPr lang="en-US" dirty="0" smtClean="0"/>
              <a:t>.</a:t>
            </a:r>
            <a:endParaRPr lang="en-US" dirty="0"/>
          </a:p>
          <a:p>
            <a:r>
              <a:rPr lang="en-US" dirty="0" smtClean="0"/>
              <a:t>Note</a:t>
            </a:r>
          </a:p>
          <a:p>
            <a:pPr lvl="1"/>
            <a:r>
              <a:rPr lang="en-US" dirty="0" smtClean="0"/>
              <a:t>This can be accomplished by allowing the MOOD condition to use the CIVGROUPS gofer.</a:t>
            </a:r>
            <a:endParaRPr lang="en-US" dirty="0" smtClean="0"/>
          </a:p>
        </p:txBody>
      </p:sp>
    </p:spTree>
    <p:extLst>
      <p:ext uri="{BB962C8B-B14F-4D97-AF65-F5344CB8AC3E}">
        <p14:creationId xmlns:p14="http://schemas.microsoft.com/office/powerpoint/2010/main" val="419358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a:t>
            </a:r>
            <a:r>
              <a:rPr lang="en-US" dirty="0"/>
              <a:t>User-Defined	8/7/2012</a:t>
            </a:r>
          </a:p>
        </p:txBody>
      </p:sp>
      <p:sp>
        <p:nvSpPr>
          <p:cNvPr id="3" name="Content Placeholder 2"/>
          <p:cNvSpPr>
            <a:spLocks noGrp="1"/>
          </p:cNvSpPr>
          <p:nvPr>
            <p:ph idx="1"/>
          </p:nvPr>
        </p:nvSpPr>
        <p:spPr/>
        <p:txBody>
          <a:bodyPr/>
          <a:lstStyle/>
          <a:p>
            <a:r>
              <a:rPr lang="en-US" dirty="0" smtClean="0"/>
              <a:t>Athena’s Goals aren’t as useful as they could be, because most of an actor’s real goals can’t be expressed as a set of Athena conditions.</a:t>
            </a:r>
          </a:p>
          <a:p>
            <a:pPr lvl="1"/>
            <a:r>
              <a:rPr lang="en-US" dirty="0" smtClean="0"/>
              <a:t>A goal is really a kind of user-defined condition, built up of one or more other condition types.</a:t>
            </a:r>
          </a:p>
          <a:p>
            <a:pPr lvl="1"/>
            <a:r>
              <a:rPr lang="en-US" dirty="0" smtClean="0"/>
              <a:t>Perhaps it would be less misleading to redefine them explicitly as such.</a:t>
            </a:r>
          </a:p>
          <a:p>
            <a:r>
              <a:rPr lang="en-US" dirty="0" smtClean="0"/>
              <a:t>At present, all goals/user-defined conditions (UDCs) are associated with specific agents.  Perhaps a set of global UDCs would be useful; any agent could refer to them in their MET/UNMET conditions.</a:t>
            </a:r>
            <a:endParaRPr lang="en-US" dirty="0"/>
          </a:p>
        </p:txBody>
      </p:sp>
    </p:spTree>
    <p:extLst>
      <p:ext uri="{BB962C8B-B14F-4D97-AF65-F5344CB8AC3E}">
        <p14:creationId xmlns:p14="http://schemas.microsoft.com/office/powerpoint/2010/main" val="1926410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 VARIABLE	3/9/12</a:t>
            </a:r>
            <a:endParaRPr lang="en-US" dirty="0"/>
          </a:p>
        </p:txBody>
      </p:sp>
      <p:sp>
        <p:nvSpPr>
          <p:cNvPr id="3" name="Content Placeholder 2"/>
          <p:cNvSpPr>
            <a:spLocks noGrp="1"/>
          </p:cNvSpPr>
          <p:nvPr>
            <p:ph idx="1"/>
          </p:nvPr>
        </p:nvSpPr>
        <p:spPr/>
        <p:txBody>
          <a:bodyPr/>
          <a:lstStyle/>
          <a:p>
            <a:r>
              <a:rPr lang="en-US" dirty="0" smtClean="0"/>
              <a:t>Define a VARIABLE condition that compares the value of a named variable with some other value.</a:t>
            </a:r>
          </a:p>
          <a:p>
            <a:pPr lvl="1"/>
            <a:r>
              <a:rPr lang="en-US" dirty="0" smtClean="0"/>
              <a:t>Condition variables are set by a SETVAR tactic.</a:t>
            </a:r>
          </a:p>
          <a:p>
            <a:pPr lvl="1"/>
            <a:r>
              <a:rPr lang="en-US" dirty="0" smtClean="0"/>
              <a:t>Condition variables have a value that’s a text string.</a:t>
            </a:r>
          </a:p>
          <a:p>
            <a:pPr lvl="1"/>
            <a:r>
              <a:rPr lang="en-US" dirty="0" smtClean="0"/>
              <a:t>A strategy can be controlled by a set of condition variables, which are set by tactics when conditions are right.</a:t>
            </a:r>
          </a:p>
          <a:p>
            <a:pPr lvl="1"/>
            <a:r>
              <a:rPr lang="en-US" dirty="0" smtClean="0"/>
              <a:t>A value set by SETVAR will affect lower priority tactics during the same phase.</a:t>
            </a:r>
          </a:p>
          <a:p>
            <a:pPr lvl="2"/>
            <a:r>
              <a:rPr lang="en-US" dirty="0" smtClean="0"/>
              <a:t>Thus, the SETVAR tactics go at the top of the strategy, and control what goes on further down.</a:t>
            </a:r>
          </a:p>
          <a:p>
            <a:r>
              <a:rPr lang="en-US" dirty="0" smtClean="0"/>
              <a:t>Questions:</a:t>
            </a:r>
          </a:p>
          <a:p>
            <a:pPr lvl="1"/>
            <a:r>
              <a:rPr lang="en-US" dirty="0" smtClean="0"/>
              <a:t>Isn’t a goal already a sort of condition variable?</a:t>
            </a:r>
          </a:p>
          <a:p>
            <a:pPr lvl="2"/>
            <a:r>
              <a:rPr lang="en-US" dirty="0" smtClean="0"/>
              <a:t>MET and UNMET already indicate when a specified set of conditions is met or unmet.</a:t>
            </a:r>
          </a:p>
          <a:p>
            <a:pPr lvl="2"/>
            <a:r>
              <a:rPr lang="en-US" dirty="0" smtClean="0"/>
              <a:t>So perhaps this condition isn’t necessary.</a:t>
            </a:r>
          </a:p>
          <a:p>
            <a:pPr lvl="2"/>
            <a:r>
              <a:rPr lang="en-US" dirty="0" smtClean="0"/>
              <a:t>On other hand: conditions are re-evaluated every time step.  Variables need not be set every time step.</a:t>
            </a:r>
          </a:p>
          <a:p>
            <a:endParaRPr lang="en-US" dirty="0"/>
          </a:p>
        </p:txBody>
      </p:sp>
    </p:spTree>
    <p:extLst>
      <p:ext uri="{BB962C8B-B14F-4D97-AF65-F5344CB8AC3E}">
        <p14:creationId xmlns:p14="http://schemas.microsoft.com/office/powerpoint/2010/main" val="173072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Detail Browser: Zoom Control	1/25/2013</a:t>
            </a:r>
            <a:endParaRPr lang="en-US" dirty="0"/>
          </a:p>
        </p:txBody>
      </p:sp>
      <p:sp>
        <p:nvSpPr>
          <p:cNvPr id="3" name="Content Placeholder 2"/>
          <p:cNvSpPr>
            <a:spLocks noGrp="1"/>
          </p:cNvSpPr>
          <p:nvPr>
            <p:ph idx="1"/>
          </p:nvPr>
        </p:nvSpPr>
        <p:spPr/>
        <p:txBody>
          <a:bodyPr/>
          <a:lstStyle/>
          <a:p>
            <a:r>
              <a:rPr lang="en-US" dirty="0" smtClean="0"/>
              <a:t>Add a "Zoom" control to the Detail Browser.</a:t>
            </a:r>
          </a:p>
          <a:p>
            <a:pPr lvl="1"/>
            <a:r>
              <a:rPr lang="en-US" dirty="0" err="1" smtClean="0"/>
              <a:t>TkHtml</a:t>
            </a:r>
            <a:r>
              <a:rPr lang="en-US" dirty="0" smtClean="0"/>
              <a:t> 3 supports it out of the box.</a:t>
            </a:r>
          </a:p>
          <a:p>
            <a:pPr lvl="1"/>
            <a:r>
              <a:rPr lang="en-US" dirty="0" smtClean="0"/>
              <a:t>Note that embedded widgets won't zoom.</a:t>
            </a:r>
            <a:endParaRPr lang="en-US" dirty="0"/>
          </a:p>
        </p:txBody>
      </p:sp>
    </p:spTree>
    <p:extLst>
      <p:ext uri="{BB962C8B-B14F-4D97-AF65-F5344CB8AC3E}">
        <p14:creationId xmlns:p14="http://schemas.microsoft.com/office/powerpoint/2010/main" val="2567980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Variable Infrastructure</a:t>
            </a:r>
            <a:endParaRPr lang="en-US" dirty="0"/>
          </a:p>
        </p:txBody>
      </p:sp>
      <p:sp>
        <p:nvSpPr>
          <p:cNvPr id="3" name="Content Placeholder 2"/>
          <p:cNvSpPr>
            <a:spLocks noGrp="1"/>
          </p:cNvSpPr>
          <p:nvPr>
            <p:ph idx="1"/>
          </p:nvPr>
        </p:nvSpPr>
        <p:spPr/>
        <p:txBody>
          <a:bodyPr/>
          <a:lstStyle/>
          <a:p>
            <a:r>
              <a:rPr lang="en-US" dirty="0" smtClean="0"/>
              <a:t>Improve the existing display variable infrastructure:</a:t>
            </a:r>
          </a:p>
          <a:p>
            <a:pPr lvl="1"/>
            <a:r>
              <a:rPr lang="en-US" dirty="0" smtClean="0"/>
              <a:t>Easier definition of new display variables</a:t>
            </a:r>
          </a:p>
          <a:p>
            <a:pPr lvl="1"/>
            <a:r>
              <a:rPr lang="en-US" dirty="0" smtClean="0"/>
              <a:t>Easier definition of new classes of display variable (e.g., </a:t>
            </a:r>
            <a:r>
              <a:rPr lang="en-US" dirty="0" err="1" smtClean="0"/>
              <a:t>nbhood</a:t>
            </a:r>
            <a:r>
              <a:rPr lang="en-US" dirty="0" smtClean="0"/>
              <a:t> vs. time series)</a:t>
            </a:r>
          </a:p>
          <a:p>
            <a:pPr lvl="1"/>
            <a:r>
              <a:rPr lang="en-US" dirty="0" err="1" smtClean="0"/>
              <a:t>Dynaforms</a:t>
            </a:r>
            <a:r>
              <a:rPr lang="en-US" dirty="0" smtClean="0"/>
              <a:t> for choosing display variables</a:t>
            </a:r>
          </a:p>
          <a:p>
            <a:r>
              <a:rPr lang="en-US" dirty="0" smtClean="0"/>
              <a:t>Preliminary Conclusions</a:t>
            </a:r>
          </a:p>
          <a:p>
            <a:pPr lvl="1"/>
            <a:r>
              <a:rPr lang="en-US" dirty="0" smtClean="0"/>
              <a:t>Returning a view allows using SQL for data reduction, which makes sense; we don’t want to recreate SQL capabilities in </a:t>
            </a:r>
            <a:r>
              <a:rPr lang="en-US" dirty="0" err="1" smtClean="0"/>
              <a:t>Tcl</a:t>
            </a:r>
            <a:r>
              <a:rPr lang="en-US" dirty="0" smtClean="0"/>
              <a:t>.</a:t>
            </a:r>
          </a:p>
          <a:p>
            <a:pPr lvl="1"/>
            <a:r>
              <a:rPr lang="en-US" dirty="0" smtClean="0"/>
              <a:t>Returning a dynamically created view makes sense.  </a:t>
            </a:r>
          </a:p>
          <a:p>
            <a:pPr lvl="2"/>
            <a:r>
              <a:rPr lang="en-US" dirty="0" smtClean="0"/>
              <a:t>There are hundreds or thousands of display variables (once indices are specified).</a:t>
            </a:r>
          </a:p>
          <a:p>
            <a:pPr lvl="2"/>
            <a:r>
              <a:rPr lang="en-US" dirty="0" smtClean="0"/>
              <a:t>We will never use all of them in one run of the app.</a:t>
            </a:r>
          </a:p>
          <a:p>
            <a:pPr lvl="2"/>
            <a:r>
              <a:rPr lang="en-US" dirty="0" smtClean="0"/>
              <a:t>Even if we did, we don’t want to create them all at once at start-up.</a:t>
            </a:r>
          </a:p>
          <a:p>
            <a:pPr lvl="1"/>
            <a:r>
              <a:rPr lang="en-US" dirty="0" smtClean="0"/>
              <a:t>Composite views don’t make sense.  They improve performance, but:</a:t>
            </a:r>
          </a:p>
          <a:p>
            <a:pPr lvl="2"/>
            <a:r>
              <a:rPr lang="en-US" dirty="0" smtClean="0"/>
              <a:t>Don’t work for time series; and time series queries are bigger.</a:t>
            </a:r>
          </a:p>
          <a:p>
            <a:pPr lvl="2"/>
            <a:r>
              <a:rPr lang="en-US" dirty="0" smtClean="0"/>
              <a:t>Parsing is the problem; we aren’t creating views in a tight loop, so parsing is constant time even if we use multiple views.</a:t>
            </a:r>
          </a:p>
          <a:p>
            <a:r>
              <a:rPr lang="en-US" dirty="0" smtClean="0"/>
              <a:t>Desires</a:t>
            </a:r>
          </a:p>
          <a:p>
            <a:pPr lvl="1"/>
            <a:r>
              <a:rPr lang="en-US" dirty="0" smtClean="0"/>
              <a:t>Would like to simplify validation of display variables.</a:t>
            </a:r>
          </a:p>
          <a:p>
            <a:pPr lvl="1"/>
            <a:r>
              <a:rPr lang="en-US" dirty="0" smtClean="0"/>
              <a:t>Would like to simplify definition of display variables.</a:t>
            </a:r>
          </a:p>
          <a:p>
            <a:pPr lvl="1"/>
            <a:r>
              <a:rPr lang="en-US" dirty="0" smtClean="0"/>
              <a:t>Would like to link </a:t>
            </a:r>
            <a:r>
              <a:rPr lang="en-US" dirty="0" err="1" smtClean="0"/>
              <a:t>dynaforms</a:t>
            </a:r>
            <a:r>
              <a:rPr lang="en-US" dirty="0" smtClean="0"/>
              <a:t> with set of display variables with minimal duplication </a:t>
            </a:r>
            <a:r>
              <a:rPr lang="en-US" smtClean="0"/>
              <a:t>of effort.</a:t>
            </a:r>
            <a:endParaRPr lang="en-US" dirty="0" smtClean="0"/>
          </a:p>
        </p:txBody>
      </p:sp>
    </p:spTree>
    <p:extLst>
      <p:ext uri="{BB962C8B-B14F-4D97-AF65-F5344CB8AC3E}">
        <p14:creationId xmlns:p14="http://schemas.microsoft.com/office/powerpoint/2010/main" val="1344162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CONDITION:CREATE, </a:t>
            </a:r>
            <a:r>
              <a:rPr lang="en-US" dirty="0" smtClean="0"/>
              <a:t>CONDITION:UPDATE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condition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conditions; the “which condition type” dialog goes away.</a:t>
            </a:r>
          </a:p>
          <a:p>
            <a:pPr lvl="1"/>
            <a:r>
              <a:rPr lang="en-US" dirty="0" smtClean="0"/>
              <a:t>Can change the condition type when editing an existing condition.</a:t>
            </a:r>
          </a:p>
          <a:p>
            <a:pPr lvl="1"/>
            <a:r>
              <a:rPr lang="en-US" dirty="0" smtClean="0"/>
              <a:t>Many fewer order dialogs to implement and manage.</a:t>
            </a:r>
          </a:p>
          <a:p>
            <a:pPr lvl="1"/>
            <a:r>
              <a:rPr lang="en-US" dirty="0" smtClean="0"/>
              <a:t>Paves the way for In-Browser Condition Editing.</a:t>
            </a:r>
            <a:endParaRPr lang="en-US" dirty="0"/>
          </a:p>
        </p:txBody>
      </p:sp>
    </p:spTree>
    <p:extLst>
      <p:ext uri="{BB962C8B-B14F-4D97-AF65-F5344CB8AC3E}">
        <p14:creationId xmlns:p14="http://schemas.microsoft.com/office/powerpoint/2010/main" val="2192990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PAYLOAD:CREATE</a:t>
            </a:r>
            <a:r>
              <a:rPr lang="en-US" dirty="0"/>
              <a:t>, </a:t>
            </a:r>
            <a:r>
              <a:rPr lang="en-US" dirty="0" smtClean="0"/>
              <a:t>PAYLOAD:UPDATE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conditions.</a:t>
            </a:r>
          </a:p>
          <a:p>
            <a:pPr lvl="1"/>
            <a:r>
              <a:rPr lang="en-US" dirty="0" smtClean="0"/>
              <a:t>Use </a:t>
            </a:r>
            <a:r>
              <a:rPr lang="en-US" dirty="0" err="1" smtClean="0"/>
              <a:t>dynaform</a:t>
            </a:r>
            <a:endParaRPr lang="en-US" dirty="0" smtClean="0"/>
          </a:p>
          <a:p>
            <a:pPr lvl="1"/>
            <a:r>
              <a:rPr lang="en-US" dirty="0" smtClean="0"/>
              <a:t>Select payload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payloads; the “which payload type” dialog goes away.</a:t>
            </a:r>
          </a:p>
          <a:p>
            <a:pPr lvl="1"/>
            <a:r>
              <a:rPr lang="en-US" dirty="0" smtClean="0"/>
              <a:t>Can change the payload type when editing an existing payload.</a:t>
            </a:r>
          </a:p>
          <a:p>
            <a:pPr lvl="1"/>
            <a:r>
              <a:rPr lang="en-US" dirty="0" smtClean="0"/>
              <a:t>Many fewer order dialogs to implement and manage.</a:t>
            </a:r>
          </a:p>
          <a:p>
            <a:pPr lvl="1"/>
            <a:r>
              <a:rPr lang="en-US" dirty="0" smtClean="0"/>
              <a:t>Paves the way for In-Browser Payload Editing.</a:t>
            </a:r>
            <a:endParaRPr lang="en-US" dirty="0"/>
          </a:p>
        </p:txBody>
      </p:sp>
    </p:spTree>
    <p:extLst>
      <p:ext uri="{BB962C8B-B14F-4D97-AF65-F5344CB8AC3E}">
        <p14:creationId xmlns:p14="http://schemas.microsoft.com/office/powerpoint/2010/main" val="3801060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Dynaform</a:t>
            </a:r>
            <a:r>
              <a:rPr lang="en-US" dirty="0"/>
              <a:t>-based </a:t>
            </a:r>
            <a:r>
              <a:rPr lang="en-US" dirty="0" smtClean="0"/>
              <a:t>TACTIC:CREATE</a:t>
            </a:r>
            <a:r>
              <a:rPr lang="en-US" dirty="0"/>
              <a:t>, </a:t>
            </a:r>
            <a:r>
              <a:rPr lang="en-US" dirty="0" smtClean="0"/>
              <a:t>TACTIC:UPDATE Dialogs</a:t>
            </a:r>
            <a:r>
              <a:rPr lang="en-US" dirty="0"/>
              <a:t>	8/7/2012</a:t>
            </a:r>
          </a:p>
        </p:txBody>
      </p:sp>
      <p:sp>
        <p:nvSpPr>
          <p:cNvPr id="3" name="Content Placeholder 2"/>
          <p:cNvSpPr>
            <a:spLocks noGrp="1"/>
          </p:cNvSpPr>
          <p:nvPr>
            <p:ph idx="1"/>
          </p:nvPr>
        </p:nvSpPr>
        <p:spPr/>
        <p:txBody>
          <a:bodyPr/>
          <a:lstStyle/>
          <a:p>
            <a:r>
              <a:rPr lang="en-US" dirty="0" smtClean="0"/>
              <a:t>Define a single dialog for creating, editing tactic.</a:t>
            </a:r>
          </a:p>
          <a:p>
            <a:pPr lvl="1"/>
            <a:r>
              <a:rPr lang="en-US" dirty="0" smtClean="0"/>
              <a:t>Use </a:t>
            </a:r>
            <a:r>
              <a:rPr lang="en-US" dirty="0" err="1" smtClean="0"/>
              <a:t>dynaform</a:t>
            </a:r>
            <a:endParaRPr lang="en-US" dirty="0" smtClean="0"/>
          </a:p>
          <a:p>
            <a:pPr lvl="1"/>
            <a:r>
              <a:rPr lang="en-US" dirty="0" smtClean="0"/>
              <a:t>Select tactic type from </a:t>
            </a:r>
            <a:r>
              <a:rPr lang="en-US" dirty="0" err="1" smtClean="0"/>
              <a:t>pulldown</a:t>
            </a:r>
            <a:r>
              <a:rPr lang="en-US" dirty="0" smtClean="0"/>
              <a:t>.</a:t>
            </a:r>
          </a:p>
          <a:p>
            <a:pPr lvl="1"/>
            <a:r>
              <a:rPr lang="en-US" dirty="0" smtClean="0"/>
              <a:t>Relevant fields and help text appear.</a:t>
            </a:r>
          </a:p>
          <a:p>
            <a:r>
              <a:rPr lang="en-US" dirty="0" smtClean="0"/>
              <a:t>Benefits</a:t>
            </a:r>
          </a:p>
          <a:p>
            <a:pPr lvl="1"/>
            <a:r>
              <a:rPr lang="en-US" dirty="0" smtClean="0"/>
              <a:t>Streamlines creating tactics; the “which tactic type” dialog goes away.</a:t>
            </a:r>
          </a:p>
          <a:p>
            <a:pPr lvl="1"/>
            <a:r>
              <a:rPr lang="en-US" dirty="0" smtClean="0"/>
              <a:t>Can change the tactic type when editing an existing tactics.</a:t>
            </a:r>
          </a:p>
          <a:p>
            <a:pPr lvl="1"/>
            <a:r>
              <a:rPr lang="en-US" dirty="0" smtClean="0"/>
              <a:t>Many fewer order dialogs to implement and manage.</a:t>
            </a:r>
          </a:p>
          <a:p>
            <a:pPr lvl="1"/>
            <a:r>
              <a:rPr lang="en-US" dirty="0" smtClean="0"/>
              <a:t>Paves the way for In-Browser Tactic Editing.</a:t>
            </a:r>
            <a:endParaRPr lang="en-US" dirty="0"/>
          </a:p>
        </p:txBody>
      </p:sp>
    </p:spTree>
    <p:extLst>
      <p:ext uri="{BB962C8B-B14F-4D97-AF65-F5344CB8AC3E}">
        <p14:creationId xmlns:p14="http://schemas.microsoft.com/office/powerpoint/2010/main" val="1059229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Order Validation	8/8/2012</a:t>
            </a:r>
            <a:endParaRPr lang="en-US" dirty="0"/>
          </a:p>
        </p:txBody>
      </p:sp>
      <p:sp>
        <p:nvSpPr>
          <p:cNvPr id="3" name="Content Placeholder 2"/>
          <p:cNvSpPr>
            <a:spLocks noGrp="1"/>
          </p:cNvSpPr>
          <p:nvPr>
            <p:ph idx="1"/>
          </p:nvPr>
        </p:nvSpPr>
        <p:spPr/>
        <p:txBody>
          <a:bodyPr/>
          <a:lstStyle/>
          <a:p>
            <a:r>
              <a:rPr lang="en-US" dirty="0" smtClean="0"/>
              <a:t>Abstract the validation infrastructure out of order(n) for general use.</a:t>
            </a:r>
          </a:p>
          <a:p>
            <a:pPr lvl="1"/>
            <a:r>
              <a:rPr lang="en-US" dirty="0" smtClean="0"/>
              <a:t>The Mars order(n) order validation system provides support for validating complex clusters of inputs, as well as for executing the order.</a:t>
            </a:r>
          </a:p>
          <a:p>
            <a:pPr lvl="1"/>
            <a:r>
              <a:rPr lang="en-US" dirty="0" smtClean="0"/>
              <a:t>Orders are the basis for Athena’s undo/redo mechanism, and so aren’t as generally useful as they could be.</a:t>
            </a:r>
          </a:p>
          <a:p>
            <a:pPr lvl="1"/>
            <a:r>
              <a:rPr lang="en-US" dirty="0" smtClean="0"/>
              <a:t>There are times when it would be useful to have the input validation infrastructure available without all of the other baggage.</a:t>
            </a:r>
          </a:p>
          <a:p>
            <a:pPr lvl="2"/>
            <a:r>
              <a:rPr lang="en-US" dirty="0" smtClean="0"/>
              <a:t>Validating user input in detail browser forms, or other things that only effect the display of data.</a:t>
            </a:r>
          </a:p>
          <a:p>
            <a:r>
              <a:rPr lang="en-US" dirty="0" smtClean="0"/>
              <a:t>Alternative Solution</a:t>
            </a:r>
          </a:p>
          <a:p>
            <a:pPr lvl="1"/>
            <a:r>
              <a:rPr lang="en-US" dirty="0" smtClean="0"/>
              <a:t>Define validation-only orders, which are explicitly ignored by Athena’s CIF mechanism.</a:t>
            </a:r>
          </a:p>
          <a:p>
            <a:pPr lvl="2"/>
            <a:r>
              <a:rPr lang="en-US" dirty="0" smtClean="0"/>
              <a:t>Such inputs should never be used for modifying the scenario, since these orders would not go in the CIF or hence in scenario export scripts.</a:t>
            </a:r>
          </a:p>
          <a:p>
            <a:pPr lvl="2"/>
            <a:r>
              <a:rPr lang="en-US" dirty="0" smtClean="0"/>
              <a:t>E.g., define GUI:* orders, and make Athena’s CIF mechanism ignore them.</a:t>
            </a:r>
          </a:p>
          <a:p>
            <a:pPr lvl="3"/>
            <a:r>
              <a:rPr lang="en-US" dirty="0" smtClean="0"/>
              <a:t>REPORT:* orders were handled in this way.</a:t>
            </a:r>
          </a:p>
          <a:p>
            <a:pPr lvl="2"/>
            <a:r>
              <a:rPr lang="en-US" dirty="0" smtClean="0"/>
              <a:t>The GUI:* handlers only validate; they do nothing else.  Thus, [order check] can be used to validate the input, which is then used as </a:t>
            </a:r>
            <a:r>
              <a:rPr lang="en-US" smtClean="0"/>
              <a:t>the application desires.</a:t>
            </a:r>
            <a:endParaRPr lang="en-US" dirty="0" smtClean="0"/>
          </a:p>
        </p:txBody>
      </p:sp>
    </p:spTree>
    <p:extLst>
      <p:ext uri="{BB962C8B-B14F-4D97-AF65-F5344CB8AC3E}">
        <p14:creationId xmlns:p14="http://schemas.microsoft.com/office/powerpoint/2010/main" val="300017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This document is intended to be a card catalog of ideas for the Athena software and models.  </a:t>
            </a:r>
          </a:p>
          <a:p>
            <a:r>
              <a:rPr lang="en-US" dirty="0" smtClean="0"/>
              <a:t>It is distinct from RGC’s “Athena Wish List” in that it is at a lower level of detail.  The focus on is implementation, and on modifications to our existing software. </a:t>
            </a:r>
            <a:endParaRPr lang="en-US" dirty="0"/>
          </a:p>
        </p:txBody>
      </p:sp>
    </p:spTree>
    <p:extLst>
      <p:ext uri="{BB962C8B-B14F-4D97-AF65-F5344CB8AC3E}">
        <p14:creationId xmlns:p14="http://schemas.microsoft.com/office/powerpoint/2010/main" val="22143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Geo-referenced </a:t>
            </a:r>
            <a:r>
              <a:rPr lang="en-US" dirty="0"/>
              <a:t>Maps	8/7/2012</a:t>
            </a:r>
          </a:p>
        </p:txBody>
      </p:sp>
      <p:sp>
        <p:nvSpPr>
          <p:cNvPr id="3" name="Content Placeholder 2"/>
          <p:cNvSpPr>
            <a:spLocks noGrp="1"/>
          </p:cNvSpPr>
          <p:nvPr>
            <p:ph idx="1"/>
          </p:nvPr>
        </p:nvSpPr>
        <p:spPr/>
        <p:txBody>
          <a:bodyPr/>
          <a:lstStyle/>
          <a:p>
            <a:r>
              <a:rPr lang="en-US" dirty="0" smtClean="0"/>
              <a:t>Athena should allow the use of geo-referenced maps and MGRS grid references.</a:t>
            </a:r>
          </a:p>
          <a:p>
            <a:pPr lvl="1"/>
            <a:r>
              <a:rPr lang="en-US" dirty="0" smtClean="0"/>
              <a:t>The technology already exists; it’s in use in JNEM’s </a:t>
            </a:r>
            <a:r>
              <a:rPr lang="en-US" dirty="0" err="1" smtClean="0"/>
              <a:t>dbtool</a:t>
            </a:r>
            <a:r>
              <a:rPr lang="en-US" dirty="0" smtClean="0"/>
              <a:t>.</a:t>
            </a:r>
          </a:p>
          <a:p>
            <a:pPr lvl="1"/>
            <a:r>
              <a:rPr lang="en-US" dirty="0" smtClean="0"/>
              <a:t>It’s just a question of making use of it in Athena, while still allowing the use of arbitrary map images and Athena </a:t>
            </a:r>
            <a:r>
              <a:rPr lang="en-US" dirty="0" err="1" smtClean="0"/>
              <a:t>maprefs</a:t>
            </a:r>
            <a:r>
              <a:rPr lang="en-US" dirty="0" smtClean="0"/>
              <a:t>.</a:t>
            </a:r>
          </a:p>
          <a:p>
            <a:r>
              <a:rPr lang="en-US" dirty="0" smtClean="0"/>
              <a:t>Status</a:t>
            </a:r>
          </a:p>
          <a:p>
            <a:pPr lvl="1"/>
            <a:r>
              <a:rPr lang="en-US" dirty="0" smtClean="0"/>
              <a:t>We’re waiting until Dave Hanks has time to do the work.</a:t>
            </a:r>
            <a:endParaRPr lang="en-US" dirty="0"/>
          </a:p>
        </p:txBody>
      </p:sp>
    </p:spTree>
    <p:extLst>
      <p:ext uri="{BB962C8B-B14F-4D97-AF65-F5344CB8AC3E}">
        <p14:creationId xmlns:p14="http://schemas.microsoft.com/office/powerpoint/2010/main" val="1011563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Civilian Groups	3/9/2012</a:t>
            </a:r>
            <a:endParaRPr lang="en-US" dirty="0"/>
          </a:p>
        </p:txBody>
      </p:sp>
      <p:sp>
        <p:nvSpPr>
          <p:cNvPr id="3" name="Content Placeholder 2"/>
          <p:cNvSpPr>
            <a:spLocks noGrp="1"/>
          </p:cNvSpPr>
          <p:nvPr>
            <p:ph idx="1"/>
          </p:nvPr>
        </p:nvSpPr>
        <p:spPr>
          <a:xfrm>
            <a:off x="457200" y="838200"/>
            <a:ext cx="8229600" cy="5211763"/>
          </a:xfrm>
        </p:spPr>
        <p:txBody>
          <a:bodyPr/>
          <a:lstStyle/>
          <a:p>
            <a:r>
              <a:rPr lang="en-US" dirty="0" smtClean="0"/>
              <a:t>Define civilian groups as nodes in a hierarchy.</a:t>
            </a:r>
          </a:p>
          <a:p>
            <a:pPr lvl="1"/>
            <a:r>
              <a:rPr lang="en-US" dirty="0" smtClean="0"/>
              <a:t>Each group lives in a specific neighborhood</a:t>
            </a:r>
          </a:p>
          <a:p>
            <a:pPr lvl="1"/>
            <a:r>
              <a:rPr lang="en-US" dirty="0" smtClean="0"/>
              <a:t>Groups inherit initial attitudes, beliefs, from their parents</a:t>
            </a:r>
          </a:p>
          <a:p>
            <a:pPr lvl="2"/>
            <a:r>
              <a:rPr lang="en-US" dirty="0" smtClean="0"/>
              <a:t>Can override attitudes, beliefs, by subgroup</a:t>
            </a:r>
          </a:p>
          <a:p>
            <a:pPr lvl="1"/>
            <a:r>
              <a:rPr lang="en-US" dirty="0" smtClean="0"/>
              <a:t>Can split and merge groups dynamically during simulation.</a:t>
            </a:r>
          </a:p>
          <a:p>
            <a:pPr lvl="1"/>
            <a:r>
              <a:rPr lang="en-US" dirty="0" smtClean="0"/>
              <a:t>Can change parent group during scenario prep.</a:t>
            </a:r>
          </a:p>
          <a:p>
            <a:pPr lvl="1"/>
            <a:r>
              <a:rPr lang="en-US" dirty="0" smtClean="0"/>
              <a:t>Subgroups can exist in the same neighborhood or in different neighborhoods.</a:t>
            </a:r>
          </a:p>
          <a:p>
            <a:pPr lvl="1"/>
            <a:r>
              <a:rPr lang="en-US" dirty="0" smtClean="0"/>
              <a:t>Attitudes of course evolve separately during simulation.</a:t>
            </a:r>
          </a:p>
          <a:p>
            <a:pPr lvl="1"/>
            <a:r>
              <a:rPr lang="en-US" dirty="0" smtClean="0"/>
              <a:t>Can aggregate data up the tree.</a:t>
            </a:r>
          </a:p>
          <a:p>
            <a:pPr lvl="1"/>
            <a:r>
              <a:rPr lang="en-US" dirty="0" smtClean="0"/>
              <a:t>Subgroups have a relationship of 1.0 with other groups in the hierarchy, by default.</a:t>
            </a:r>
          </a:p>
          <a:p>
            <a:pPr lvl="2"/>
            <a:r>
              <a:rPr lang="en-US" dirty="0" smtClean="0"/>
              <a:t>At present, two civilian groups never have a relationship of 1.0 with each other, because self-affinity is almost never 1.0.</a:t>
            </a:r>
          </a:p>
          <a:p>
            <a:r>
              <a:rPr lang="en-US" dirty="0" smtClean="0"/>
              <a:t>Example:</a:t>
            </a:r>
          </a:p>
          <a:p>
            <a:pPr lvl="1"/>
            <a:r>
              <a:rPr lang="en-US" dirty="0" smtClean="0"/>
              <a:t>Define group SHIA1 in neighborhood N1.</a:t>
            </a:r>
          </a:p>
          <a:p>
            <a:pPr lvl="1"/>
            <a:r>
              <a:rPr lang="en-US" dirty="0" smtClean="0"/>
              <a:t>Split out subgroup SHIA2, and place it in neighborhood N2.</a:t>
            </a:r>
          </a:p>
          <a:p>
            <a:pPr lvl="1"/>
            <a:r>
              <a:rPr lang="en-US" dirty="0" smtClean="0"/>
              <a:t>SHIA2 gets SHIA1’s attitudes, except as overridden by the analyst during scenario prep.</a:t>
            </a:r>
          </a:p>
          <a:p>
            <a:r>
              <a:rPr lang="en-US" dirty="0" smtClean="0"/>
              <a:t>Questions:</a:t>
            </a:r>
          </a:p>
          <a:p>
            <a:pPr lvl="1"/>
            <a:r>
              <a:rPr lang="en-US" dirty="0" smtClean="0"/>
              <a:t>Should the topmost parent be an actual neighborhood group?  Or just a collection point?</a:t>
            </a:r>
          </a:p>
        </p:txBody>
      </p:sp>
    </p:spTree>
    <p:extLst>
      <p:ext uri="{BB962C8B-B14F-4D97-AF65-F5344CB8AC3E}">
        <p14:creationId xmlns:p14="http://schemas.microsoft.com/office/powerpoint/2010/main" val="3342232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Neighborhoods	8/3/2012</a:t>
            </a:r>
            <a:endParaRPr lang="en-US" dirty="0"/>
          </a:p>
        </p:txBody>
      </p:sp>
      <p:sp>
        <p:nvSpPr>
          <p:cNvPr id="3" name="Content Placeholder 2"/>
          <p:cNvSpPr>
            <a:spLocks noGrp="1"/>
          </p:cNvSpPr>
          <p:nvPr>
            <p:ph idx="1"/>
          </p:nvPr>
        </p:nvSpPr>
        <p:spPr/>
        <p:txBody>
          <a:bodyPr/>
          <a:lstStyle/>
          <a:p>
            <a:r>
              <a:rPr lang="en-US" dirty="0" smtClean="0"/>
              <a:t>Neighborhoods should exist in a hierarchy of regions.</a:t>
            </a:r>
          </a:p>
          <a:p>
            <a:pPr lvl="1"/>
            <a:r>
              <a:rPr lang="en-US" dirty="0" smtClean="0"/>
              <a:t>Every neighborhood has a parent region, which might be the playbox itself.</a:t>
            </a:r>
          </a:p>
          <a:p>
            <a:pPr lvl="1"/>
            <a:r>
              <a:rPr lang="en-US" dirty="0" smtClean="0"/>
              <a:t>The analyst can define regions as children of the playbox, and as children of other regions, and create neighborhoods within them.</a:t>
            </a:r>
          </a:p>
          <a:p>
            <a:pPr lvl="1"/>
            <a:r>
              <a:rPr lang="en-US" dirty="0" smtClean="0"/>
              <a:t>These regions can be higher-level political units, but need not be (i.e., they could be AORs).</a:t>
            </a:r>
          </a:p>
          <a:p>
            <a:pPr lvl="1"/>
            <a:r>
              <a:rPr lang="en-US" dirty="0" smtClean="0"/>
              <a:t>Outputs can be automatically aggregated up the chain.</a:t>
            </a:r>
          </a:p>
          <a:p>
            <a:pPr lvl="1"/>
            <a:endParaRPr lang="en-US" dirty="0"/>
          </a:p>
        </p:txBody>
      </p:sp>
    </p:spTree>
    <p:extLst>
      <p:ext uri="{BB962C8B-B14F-4D97-AF65-F5344CB8AC3E}">
        <p14:creationId xmlns:p14="http://schemas.microsoft.com/office/powerpoint/2010/main" val="3878913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 Resonance Display	1/25/2013</a:t>
            </a:r>
            <a:endParaRPr lang="en-US" dirty="0"/>
          </a:p>
        </p:txBody>
      </p:sp>
      <p:sp>
        <p:nvSpPr>
          <p:cNvPr id="3" name="Content Placeholder 2"/>
          <p:cNvSpPr>
            <a:spLocks noGrp="1"/>
          </p:cNvSpPr>
          <p:nvPr>
            <p:ph idx="1"/>
          </p:nvPr>
        </p:nvSpPr>
        <p:spPr/>
        <p:txBody>
          <a:bodyPr/>
          <a:lstStyle/>
          <a:p>
            <a:r>
              <a:rPr lang="en-US" dirty="0" smtClean="0"/>
              <a:t>Add a display that shows the resonance of each semantic hook with each civilian group.</a:t>
            </a:r>
          </a:p>
        </p:txBody>
      </p:sp>
    </p:spTree>
    <p:extLst>
      <p:ext uri="{BB962C8B-B14F-4D97-AF65-F5344CB8AC3E}">
        <p14:creationId xmlns:p14="http://schemas.microsoft.com/office/powerpoint/2010/main" val="2187441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Condition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condition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conditions.</a:t>
            </a:r>
          </a:p>
          <a:p>
            <a:pPr lvl="1"/>
            <a:r>
              <a:rPr lang="en-US" dirty="0" smtClean="0"/>
              <a:t>“Plus-C” icon creates an empty condition; select condition type and then other fields. </a:t>
            </a:r>
          </a:p>
          <a:p>
            <a:r>
              <a:rPr lang="en-US" dirty="0" smtClean="0"/>
              <a:t>Notes</a:t>
            </a:r>
          </a:p>
          <a:p>
            <a:pPr lvl="1"/>
            <a:r>
              <a:rPr lang="en-US" dirty="0" smtClean="0"/>
              <a:t>Requires CONDITION:CREATE, CONDITION:UPDATE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4232845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Payload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an IOM payload directly within the IOM Browser, instead of in a pop-up dialog.</a:t>
            </a:r>
          </a:p>
          <a:p>
            <a:pPr lvl="1"/>
            <a:r>
              <a:rPr lang="en-US" dirty="0" err="1" smtClean="0"/>
              <a:t>Dynaform</a:t>
            </a:r>
            <a:r>
              <a:rPr lang="en-US" dirty="0" smtClean="0"/>
              <a:t> ribbon layout</a:t>
            </a:r>
          </a:p>
          <a:p>
            <a:pPr lvl="1"/>
            <a:r>
              <a:rPr lang="en-US" dirty="0" smtClean="0"/>
              <a:t>Streamlines creation and editing of payloads.</a:t>
            </a:r>
          </a:p>
          <a:p>
            <a:pPr lvl="1"/>
            <a:r>
              <a:rPr lang="en-US" dirty="0" smtClean="0"/>
              <a:t>“Plus-P” icon creates an empty payload; select payload type and then other fields. </a:t>
            </a:r>
          </a:p>
          <a:p>
            <a:r>
              <a:rPr lang="en-US" dirty="0" smtClean="0"/>
              <a:t>Notes</a:t>
            </a:r>
          </a:p>
          <a:p>
            <a:pPr lvl="1"/>
            <a:r>
              <a:rPr lang="en-US" dirty="0" smtClean="0"/>
              <a:t>Requires PAYLOAD:CREATE, PAYLOAD:UPDATE orders, which we don’t currently have.</a:t>
            </a:r>
          </a:p>
          <a:p>
            <a:pPr lvl="1"/>
            <a:r>
              <a:rPr lang="en-US" dirty="0" smtClean="0"/>
              <a:t>Possibly, a different notion of order validation:</a:t>
            </a:r>
          </a:p>
          <a:p>
            <a:pPr lvl="2"/>
            <a:r>
              <a:rPr lang="en-US" dirty="0" smtClean="0"/>
              <a:t>It’s OK to have a partially defined condition; however, its state is invalid.</a:t>
            </a:r>
          </a:p>
          <a:p>
            <a:pPr lvl="2"/>
            <a:r>
              <a:rPr lang="en-US" dirty="0" smtClean="0"/>
              <a:t>When it is fully defined, its state changes.</a:t>
            </a:r>
          </a:p>
          <a:p>
            <a:pPr lvl="1"/>
            <a:endParaRPr lang="en-US" dirty="0" smtClean="0"/>
          </a:p>
        </p:txBody>
      </p:sp>
    </p:spTree>
    <p:extLst>
      <p:ext uri="{BB962C8B-B14F-4D97-AF65-F5344CB8AC3E}">
        <p14:creationId xmlns:p14="http://schemas.microsoft.com/office/powerpoint/2010/main" val="2804487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In-Browser Tactic Editing</a:t>
            </a:r>
            <a:r>
              <a:rPr lang="en-US" dirty="0"/>
              <a:t>	8/7/2012</a:t>
            </a:r>
          </a:p>
        </p:txBody>
      </p:sp>
      <p:sp>
        <p:nvSpPr>
          <p:cNvPr id="3" name="Content Placeholder 2"/>
          <p:cNvSpPr>
            <a:spLocks noGrp="1"/>
          </p:cNvSpPr>
          <p:nvPr>
            <p:ph idx="1"/>
          </p:nvPr>
        </p:nvSpPr>
        <p:spPr/>
        <p:txBody>
          <a:bodyPr/>
          <a:lstStyle/>
          <a:p>
            <a:r>
              <a:rPr lang="en-US" dirty="0" smtClean="0"/>
              <a:t>It should be possible to edit a tactic directly within the Strategy Browser, instead of in a pop-up dialog.</a:t>
            </a:r>
          </a:p>
          <a:p>
            <a:pPr lvl="1"/>
            <a:r>
              <a:rPr lang="en-US" dirty="0" err="1" smtClean="0"/>
              <a:t>Dynaform</a:t>
            </a:r>
            <a:r>
              <a:rPr lang="en-US" dirty="0" smtClean="0"/>
              <a:t> ribbon layout</a:t>
            </a:r>
          </a:p>
          <a:p>
            <a:pPr lvl="1"/>
            <a:r>
              <a:rPr lang="en-US" dirty="0" smtClean="0"/>
              <a:t>Streamlines creation and editing of tactics.</a:t>
            </a:r>
          </a:p>
          <a:p>
            <a:pPr lvl="1"/>
            <a:r>
              <a:rPr lang="en-US" dirty="0" smtClean="0"/>
              <a:t>“Plus-T” icon creates an empty tactic; select tactic type and then other fields. </a:t>
            </a:r>
          </a:p>
          <a:p>
            <a:r>
              <a:rPr lang="en-US" dirty="0" smtClean="0"/>
              <a:t>Notes</a:t>
            </a:r>
          </a:p>
          <a:p>
            <a:pPr lvl="1"/>
            <a:r>
              <a:rPr lang="en-US" dirty="0" smtClean="0"/>
              <a:t>This design has the same issues as “In-Browser Condition Editing”.</a:t>
            </a:r>
          </a:p>
          <a:p>
            <a:pPr lvl="1"/>
            <a:r>
              <a:rPr lang="en-US" dirty="0" smtClean="0"/>
              <a:t>Requires TACTIC:CREATE, TACTIC:UPDATE orders, which we don’t currently have.</a:t>
            </a:r>
          </a:p>
          <a:p>
            <a:pPr lvl="1"/>
            <a:r>
              <a:rPr lang="en-US" dirty="0" smtClean="0"/>
              <a:t>Possibly, a different notion of order validation:</a:t>
            </a:r>
          </a:p>
          <a:p>
            <a:pPr lvl="2"/>
            <a:r>
              <a:rPr lang="en-US" dirty="0" smtClean="0"/>
              <a:t>It’s OK to have a partially defined tactic; however, its state is invalid.</a:t>
            </a:r>
          </a:p>
          <a:p>
            <a:pPr lvl="2"/>
            <a:r>
              <a:rPr lang="en-US" dirty="0" smtClean="0"/>
              <a:t>When it is fully defined, its state changes.</a:t>
            </a:r>
          </a:p>
          <a:p>
            <a:pPr lvl="2"/>
            <a:endParaRPr lang="en-US" dirty="0" smtClean="0"/>
          </a:p>
          <a:p>
            <a:pPr lvl="1"/>
            <a:endParaRPr lang="en-US" dirty="0" smtClean="0"/>
          </a:p>
        </p:txBody>
      </p:sp>
    </p:spTree>
    <p:extLst>
      <p:ext uri="{BB962C8B-B14F-4D97-AF65-F5344CB8AC3E}">
        <p14:creationId xmlns:p14="http://schemas.microsoft.com/office/powerpoint/2010/main" val="2187729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IOM Analysis Display</a:t>
            </a:r>
            <a:endParaRPr lang="en-US" dirty="0"/>
          </a:p>
        </p:txBody>
      </p:sp>
      <p:sp>
        <p:nvSpPr>
          <p:cNvPr id="3" name="Content Placeholder 2"/>
          <p:cNvSpPr>
            <a:spLocks noGrp="1"/>
          </p:cNvSpPr>
          <p:nvPr>
            <p:ph idx="1"/>
          </p:nvPr>
        </p:nvSpPr>
        <p:spPr/>
        <p:txBody>
          <a:bodyPr/>
          <a:lstStyle/>
          <a:p>
            <a:r>
              <a:rPr lang="en-US" dirty="0" smtClean="0"/>
              <a:t>Add a display that shows, for each IOM and CAP, a preview of the coverage and resonance, etc., of the IOM with each civilian group.  CAPs should be ranked for each IOM in order of effectiveness.</a:t>
            </a:r>
            <a:endParaRPr lang="en-US" dirty="0"/>
          </a:p>
        </p:txBody>
      </p:sp>
    </p:spTree>
    <p:extLst>
      <p:ext uri="{BB962C8B-B14F-4D97-AF65-F5344CB8AC3E}">
        <p14:creationId xmlns:p14="http://schemas.microsoft.com/office/powerpoint/2010/main" val="2149536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Markup	1/25/2013</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SigEvents</a:t>
            </a:r>
            <a:r>
              <a:rPr lang="en-US" dirty="0" smtClean="0"/>
              <a:t> log uses a simply markup for links to simulation objects.</a:t>
            </a:r>
          </a:p>
          <a:p>
            <a:r>
              <a:rPr lang="en-US" dirty="0" smtClean="0"/>
              <a:t>Use this markup elsewhere in Athena, e.g., in tactic and condition narratives.</a:t>
            </a:r>
          </a:p>
          <a:p>
            <a:endParaRPr lang="en-US" dirty="0"/>
          </a:p>
        </p:txBody>
      </p:sp>
    </p:spTree>
    <p:extLst>
      <p:ext uri="{BB962C8B-B14F-4D97-AF65-F5344CB8AC3E}">
        <p14:creationId xmlns:p14="http://schemas.microsoft.com/office/powerpoint/2010/main" val="3757493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Tab: GUI neighborhood variable selection</a:t>
            </a:r>
            <a:r>
              <a:rPr lang="en-US" dirty="0"/>
              <a:t>	8/7/2012</a:t>
            </a:r>
          </a:p>
        </p:txBody>
      </p:sp>
      <p:sp>
        <p:nvSpPr>
          <p:cNvPr id="3" name="Content Placeholder 2"/>
          <p:cNvSpPr>
            <a:spLocks noGrp="1"/>
          </p:cNvSpPr>
          <p:nvPr>
            <p:ph idx="1"/>
          </p:nvPr>
        </p:nvSpPr>
        <p:spPr/>
        <p:txBody>
          <a:bodyPr/>
          <a:lstStyle/>
          <a:p>
            <a:r>
              <a:rPr lang="en-US" dirty="0" smtClean="0"/>
              <a:t>The Map tab can color the neighborhoods according to various neighborhood display variables.</a:t>
            </a:r>
          </a:p>
          <a:p>
            <a:r>
              <a:rPr lang="en-US" dirty="0" smtClean="0"/>
              <a:t>The user should be able to select the variable to display using a </a:t>
            </a:r>
            <a:r>
              <a:rPr lang="en-US" dirty="0" err="1" smtClean="0"/>
              <a:t>Dynaform</a:t>
            </a:r>
            <a:r>
              <a:rPr lang="en-US" dirty="0" smtClean="0"/>
              <a:t>-based dialog, instead of having to type the variable name in manually.</a:t>
            </a:r>
            <a:endParaRPr lang="en-US" dirty="0"/>
          </a:p>
        </p:txBody>
      </p:sp>
    </p:spTree>
    <p:extLst>
      <p:ext uri="{BB962C8B-B14F-4D97-AF65-F5344CB8AC3E}">
        <p14:creationId xmlns:p14="http://schemas.microsoft.com/office/powerpoint/2010/main" val="172598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Ideas</a:t>
            </a:r>
            <a:endParaRPr lang="en-US" dirty="0"/>
          </a:p>
        </p:txBody>
      </p:sp>
      <p:sp>
        <p:nvSpPr>
          <p:cNvPr id="3" name="Content Placeholder 2"/>
          <p:cNvSpPr>
            <a:spLocks noGrp="1"/>
          </p:cNvSpPr>
          <p:nvPr>
            <p:ph idx="1"/>
          </p:nvPr>
        </p:nvSpPr>
        <p:spPr>
          <a:xfrm>
            <a:off x="533400" y="914400"/>
            <a:ext cx="8229600" cy="5211763"/>
          </a:xfrm>
        </p:spPr>
        <p:txBody>
          <a:bodyPr/>
          <a:lstStyle/>
          <a:p>
            <a:r>
              <a:rPr lang="en-US" dirty="0" smtClean="0"/>
              <a:t>These ideas do not yet have their own pages:</a:t>
            </a:r>
          </a:p>
        </p:txBody>
      </p:sp>
    </p:spTree>
    <p:extLst>
      <p:ext uri="{BB962C8B-B14F-4D97-AF65-F5344CB8AC3E}">
        <p14:creationId xmlns:p14="http://schemas.microsoft.com/office/powerpoint/2010/main" val="1023490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Neighborhood Polygon Display Widget</a:t>
            </a:r>
            <a:r>
              <a:rPr lang="en-US" dirty="0"/>
              <a:t>	8/7/2012</a:t>
            </a:r>
          </a:p>
        </p:txBody>
      </p:sp>
      <p:sp>
        <p:nvSpPr>
          <p:cNvPr id="3" name="Content Placeholder 2"/>
          <p:cNvSpPr>
            <a:spLocks noGrp="1"/>
          </p:cNvSpPr>
          <p:nvPr>
            <p:ph idx="1"/>
          </p:nvPr>
        </p:nvSpPr>
        <p:spPr/>
        <p:txBody>
          <a:bodyPr/>
          <a:lstStyle/>
          <a:p>
            <a:r>
              <a:rPr lang="en-US" dirty="0" smtClean="0"/>
              <a:t>Create a widget that draws a thumbnail of the portion of the map around a particular neighborhood.</a:t>
            </a:r>
          </a:p>
          <a:p>
            <a:pPr lvl="1"/>
            <a:r>
              <a:rPr lang="en-US" dirty="0" smtClean="0"/>
              <a:t>For use as an &lt;object&gt; in Detail Browser pages.</a:t>
            </a:r>
          </a:p>
          <a:p>
            <a:pPr lvl="1"/>
            <a:r>
              <a:rPr lang="en-US" dirty="0" smtClean="0"/>
              <a:t>Shows the neighborhood polygon and some little area around it, for context.</a:t>
            </a:r>
          </a:p>
          <a:p>
            <a:pPr lvl="1"/>
            <a:r>
              <a:rPr lang="en-US" dirty="0" smtClean="0"/>
              <a:t>Shows neighborhood name and reference point.</a:t>
            </a:r>
          </a:p>
          <a:p>
            <a:pPr lvl="1"/>
            <a:r>
              <a:rPr lang="en-US" dirty="0" smtClean="0"/>
              <a:t>Output only; no manipulation tools or panning.</a:t>
            </a:r>
          </a:p>
          <a:p>
            <a:pPr lvl="1"/>
            <a:r>
              <a:rPr lang="en-US" dirty="0" smtClean="0"/>
              <a:t>Possibly show map image, but maybe not.</a:t>
            </a:r>
          </a:p>
          <a:p>
            <a:pPr lvl="1"/>
            <a:r>
              <a:rPr lang="en-US" dirty="0" smtClean="0"/>
              <a:t>Possibly show units, </a:t>
            </a:r>
            <a:r>
              <a:rPr lang="en-US" dirty="0" err="1" smtClean="0"/>
              <a:t>ensits</a:t>
            </a:r>
            <a:r>
              <a:rPr lang="en-US" dirty="0" smtClean="0"/>
              <a:t>, as the </a:t>
            </a:r>
            <a:r>
              <a:rPr lang="en-US" dirty="0" err="1" smtClean="0"/>
              <a:t>mapviewer</a:t>
            </a:r>
            <a:r>
              <a:rPr lang="en-US" dirty="0" smtClean="0"/>
              <a:t> does.</a:t>
            </a:r>
          </a:p>
          <a:p>
            <a:pPr lvl="1"/>
            <a:r>
              <a:rPr lang="en-US" dirty="0" smtClean="0"/>
              <a:t>No support for neighborhood coloring.</a:t>
            </a:r>
          </a:p>
          <a:p>
            <a:r>
              <a:rPr lang="en-US" dirty="0" smtClean="0"/>
              <a:t>Might share code with </a:t>
            </a:r>
            <a:r>
              <a:rPr lang="en-US" dirty="0" err="1" smtClean="0"/>
              <a:t>mapviewer</a:t>
            </a:r>
            <a:r>
              <a:rPr lang="en-US" dirty="0" smtClean="0"/>
              <a:t>(</a:t>
            </a:r>
            <a:r>
              <a:rPr lang="en-US" dirty="0" err="1" smtClean="0"/>
              <a:t>sim</a:t>
            </a:r>
            <a:r>
              <a:rPr lang="en-US" dirty="0" smtClean="0"/>
              <a:t>)</a:t>
            </a:r>
          </a:p>
          <a:p>
            <a:pPr lvl="1"/>
            <a:r>
              <a:rPr lang="en-US" dirty="0" smtClean="0"/>
              <a:t>Especially if it shows units and </a:t>
            </a:r>
            <a:r>
              <a:rPr lang="en-US" dirty="0" err="1" smtClean="0"/>
              <a:t>ensits</a:t>
            </a:r>
            <a:r>
              <a:rPr lang="en-US" dirty="0" smtClean="0"/>
              <a:t> in the neighborhood.</a:t>
            </a:r>
          </a:p>
          <a:p>
            <a:r>
              <a:rPr lang="en-US" dirty="0" smtClean="0"/>
              <a:t>Intended to be simple to create, within minimal configuration.</a:t>
            </a:r>
          </a:p>
          <a:p>
            <a:endParaRPr lang="en-US" dirty="0" smtClean="0"/>
          </a:p>
          <a:p>
            <a:pPr lvl="1"/>
            <a:endParaRPr lang="en-US" dirty="0"/>
          </a:p>
        </p:txBody>
      </p:sp>
    </p:spTree>
    <p:extLst>
      <p:ext uri="{BB962C8B-B14F-4D97-AF65-F5344CB8AC3E}">
        <p14:creationId xmlns:p14="http://schemas.microsoft.com/office/powerpoint/2010/main" val="3115211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Promised Reaction	8/21/2012</a:t>
            </a:r>
            <a:endParaRPr lang="en-US" dirty="0"/>
          </a:p>
        </p:txBody>
      </p:sp>
      <p:sp>
        <p:nvSpPr>
          <p:cNvPr id="3" name="Content Placeholder 2"/>
          <p:cNvSpPr>
            <a:spLocks noGrp="1"/>
          </p:cNvSpPr>
          <p:nvPr>
            <p:ph idx="1"/>
          </p:nvPr>
        </p:nvSpPr>
        <p:spPr/>
        <p:txBody>
          <a:bodyPr/>
          <a:lstStyle/>
          <a:p>
            <a:r>
              <a:rPr lang="en-US" dirty="0" smtClean="0"/>
              <a:t>An actor promises to take some action in any week in which certain conditions are met.</a:t>
            </a:r>
          </a:p>
          <a:p>
            <a:pPr lvl="1"/>
            <a:r>
              <a:rPr lang="en-US" dirty="0" smtClean="0"/>
              <a:t>Example: Actor A promises to attack actor B in N1 if actor B attacks actor A in N2.</a:t>
            </a:r>
          </a:p>
          <a:p>
            <a:r>
              <a:rPr lang="en-US" dirty="0" smtClean="0"/>
              <a:t>Possible implementation</a:t>
            </a:r>
          </a:p>
          <a:p>
            <a:pPr lvl="1"/>
            <a:r>
              <a:rPr lang="en-US" dirty="0" smtClean="0"/>
              <a:t>The action and conditions are represented as a tactic and conditions.</a:t>
            </a:r>
          </a:p>
          <a:p>
            <a:pPr lvl="1"/>
            <a:r>
              <a:rPr lang="en-US" dirty="0" smtClean="0"/>
              <a:t>The actor mentally assigns a name to the tactic and conditions, e.g., “HITYOUBACK”.</a:t>
            </a:r>
          </a:p>
          <a:p>
            <a:pPr lvl="1"/>
            <a:r>
              <a:rPr lang="en-US" dirty="0" smtClean="0"/>
              <a:t>The essence of a threat is that the one threatened knows that the threat exists.</a:t>
            </a:r>
          </a:p>
          <a:p>
            <a:pPr lvl="1"/>
            <a:r>
              <a:rPr lang="en-US" dirty="0" smtClean="0"/>
              <a:t>Actor A promises a reaction using the PROMISED_REACTION(</a:t>
            </a:r>
            <a:r>
              <a:rPr lang="en-US" i="1" dirty="0" smtClean="0"/>
              <a:t>name</a:t>
            </a:r>
            <a:r>
              <a:rPr lang="en-US" dirty="0" smtClean="0"/>
              <a:t>) tactic.</a:t>
            </a:r>
          </a:p>
          <a:p>
            <a:pPr lvl="2"/>
            <a:r>
              <a:rPr lang="en-US" dirty="0" smtClean="0"/>
              <a:t>E.g., PROMISED_REACTION(HITYOUBACK)</a:t>
            </a:r>
          </a:p>
          <a:p>
            <a:pPr lvl="1"/>
            <a:r>
              <a:rPr lang="en-US" dirty="0" smtClean="0"/>
              <a:t>Actor B can act on a promised reaction via the PMADE(</a:t>
            </a:r>
            <a:r>
              <a:rPr lang="en-US" i="1" dirty="0" err="1" smtClean="0"/>
              <a:t>a</a:t>
            </a:r>
            <a:r>
              <a:rPr lang="en-US" dirty="0" err="1" smtClean="0"/>
              <a:t>,</a:t>
            </a:r>
            <a:r>
              <a:rPr lang="en-US" i="1" dirty="0" err="1" smtClean="0"/>
              <a:t>name</a:t>
            </a:r>
            <a:r>
              <a:rPr lang="en-US" dirty="0" smtClean="0"/>
              <a:t>) condition, which is true if actor </a:t>
            </a:r>
            <a:r>
              <a:rPr lang="en-US" i="1" dirty="0" smtClean="0"/>
              <a:t>a</a:t>
            </a:r>
            <a:r>
              <a:rPr lang="en-US" dirty="0" smtClean="0"/>
              <a:t> has made promise </a:t>
            </a:r>
            <a:r>
              <a:rPr lang="en-US" i="1" dirty="0" smtClean="0"/>
              <a:t>name</a:t>
            </a:r>
            <a:r>
              <a:rPr lang="en-US" dirty="0" smtClean="0"/>
              <a:t>.</a:t>
            </a:r>
          </a:p>
          <a:p>
            <a:r>
              <a:rPr lang="en-US" dirty="0" smtClean="0"/>
              <a:t>Notes</a:t>
            </a:r>
          </a:p>
          <a:p>
            <a:pPr lvl="1"/>
            <a:r>
              <a:rPr lang="en-US" dirty="0" smtClean="0"/>
              <a:t>Note that in this model, the name of the promise and the related conditions-and-reaction are related only in the Analyst’s mind.   </a:t>
            </a:r>
          </a:p>
          <a:p>
            <a:pPr lvl="1"/>
            <a:r>
              <a:rPr lang="en-US" dirty="0" smtClean="0"/>
              <a:t>Timing is interesting, here: if A makes a promise at time t, the earliest that B can respond is time t+1.</a:t>
            </a:r>
          </a:p>
          <a:p>
            <a:pPr lvl="2"/>
            <a:r>
              <a:rPr lang="en-US" dirty="0" smtClean="0"/>
              <a:t>It might be worth have two sets of tactics: those relating to actor-to-actor negotiation, and those relating to real actions.  These would then be executed in two sets.</a:t>
            </a:r>
          </a:p>
          <a:p>
            <a:pPr lvl="3"/>
            <a:r>
              <a:rPr lang="en-US" dirty="0" smtClean="0"/>
              <a:t>At midnight on Saturday, each actor</a:t>
            </a:r>
          </a:p>
          <a:p>
            <a:pPr lvl="4"/>
            <a:r>
              <a:rPr lang="en-US" dirty="0" smtClean="0"/>
              <a:t>Looks at current conditions</a:t>
            </a:r>
          </a:p>
          <a:p>
            <a:pPr lvl="4"/>
            <a:r>
              <a:rPr lang="en-US" dirty="0" smtClean="0"/>
              <a:t>New: Calls and makes deals with other actors</a:t>
            </a:r>
          </a:p>
          <a:p>
            <a:pPr lvl="4"/>
            <a:r>
              <a:rPr lang="en-US" dirty="0" smtClean="0"/>
              <a:t>Issues his orders for the week.</a:t>
            </a:r>
          </a:p>
          <a:p>
            <a:pPr marL="0" indent="0">
              <a:buNone/>
            </a:pPr>
            <a:endParaRPr lang="en-US" dirty="0" smtClean="0"/>
          </a:p>
        </p:txBody>
      </p:sp>
    </p:spTree>
    <p:extLst>
      <p:ext uri="{BB962C8B-B14F-4D97-AF65-F5344CB8AC3E}">
        <p14:creationId xmlns:p14="http://schemas.microsoft.com/office/powerpoint/2010/main" val="4253386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Promised State	8/21/2012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actor promises to maintain certain conditions, optionally under certain circumstances.</a:t>
            </a:r>
          </a:p>
          <a:p>
            <a:pPr lvl="1"/>
            <a:r>
              <a:rPr lang="en-US" dirty="0" smtClean="0"/>
              <a:t>E.g., Actor A promises not to attack actor B</a:t>
            </a:r>
          </a:p>
          <a:p>
            <a:pPr lvl="1"/>
            <a:r>
              <a:rPr lang="en-US" dirty="0" smtClean="0"/>
              <a:t>E.g., Actor A promises to fund ENI at a certain level</a:t>
            </a:r>
          </a:p>
          <a:p>
            <a:pPr lvl="1"/>
            <a:r>
              <a:rPr lang="en-US" dirty="0" smtClean="0"/>
              <a:t>Other actors can change their behavior if A reneges on his promise.</a:t>
            </a:r>
          </a:p>
          <a:p>
            <a:r>
              <a:rPr lang="en-US" dirty="0" smtClean="0"/>
              <a:t>Possible Implementation:</a:t>
            </a:r>
          </a:p>
          <a:p>
            <a:pPr lvl="1"/>
            <a:r>
              <a:rPr lang="en-US" dirty="0" smtClean="0"/>
              <a:t>A promised state P1 consists of:</a:t>
            </a:r>
          </a:p>
          <a:p>
            <a:pPr lvl="2"/>
            <a:r>
              <a:rPr lang="en-US" dirty="0" smtClean="0"/>
              <a:t>A symbolic name (P1), used to identify the promised state in other actor’s strategies.</a:t>
            </a:r>
          </a:p>
          <a:p>
            <a:pPr lvl="2"/>
            <a:r>
              <a:rPr lang="en-US" dirty="0" smtClean="0"/>
              <a:t>A set of conditions that the actor intends to maintain</a:t>
            </a:r>
          </a:p>
          <a:p>
            <a:pPr lvl="2"/>
            <a:r>
              <a:rPr lang="en-US" dirty="0" smtClean="0"/>
              <a:t>Optionally, a set of conditions under which the promise continues to hold.</a:t>
            </a:r>
          </a:p>
          <a:p>
            <a:pPr lvl="3"/>
            <a:r>
              <a:rPr lang="en-US" dirty="0" smtClean="0"/>
              <a:t>E.g., during this time window, or while the actor controls a particular neighborhood.</a:t>
            </a:r>
          </a:p>
          <a:p>
            <a:pPr lvl="1"/>
            <a:r>
              <a:rPr lang="en-US" dirty="0" smtClean="0"/>
              <a:t>Promises are defined as part of the scenario.</a:t>
            </a:r>
          </a:p>
          <a:p>
            <a:pPr lvl="1"/>
            <a:r>
              <a:rPr lang="en-US" dirty="0" smtClean="0"/>
              <a:t>An actor makes promise P1 by executing the PROMISED_STATE(P1) tactic.</a:t>
            </a:r>
          </a:p>
          <a:p>
            <a:pPr lvl="1"/>
            <a:r>
              <a:rPr lang="en-US" dirty="0" smtClean="0"/>
              <a:t>A promise need only be made once; after that the actor has to live with having made it.</a:t>
            </a:r>
          </a:p>
          <a:p>
            <a:pPr lvl="1"/>
            <a:r>
              <a:rPr lang="en-US" dirty="0" smtClean="0"/>
              <a:t>The PMADE(A,P1) condition is met if A has made promise P1</a:t>
            </a:r>
          </a:p>
          <a:p>
            <a:pPr lvl="1"/>
            <a:r>
              <a:rPr lang="en-US" dirty="0" smtClean="0"/>
              <a:t>The PKEPT(A,P1) condition is met if A hasn’t failed to keep promise P1:</a:t>
            </a:r>
          </a:p>
          <a:p>
            <a:pPr lvl="2"/>
            <a:r>
              <a:rPr lang="en-US" dirty="0" smtClean="0"/>
              <a:t>A hasn’t promised P1, OR</a:t>
            </a:r>
          </a:p>
          <a:p>
            <a:pPr lvl="2"/>
            <a:r>
              <a:rPr lang="en-US" dirty="0" smtClean="0"/>
              <a:t>A has promised P1 but the conditions under which the promise is binding are no longer met, OR</a:t>
            </a:r>
          </a:p>
          <a:p>
            <a:pPr lvl="2"/>
            <a:r>
              <a:rPr lang="en-US" dirty="0" smtClean="0"/>
              <a:t>A has promised P1 and the promised state is still maintained.</a:t>
            </a:r>
          </a:p>
          <a:p>
            <a:pPr lvl="1"/>
            <a:r>
              <a:rPr lang="en-US" dirty="0" smtClean="0"/>
              <a:t>The PBROKEN(A,P1) condition is met if A has failed to keep promise P1:</a:t>
            </a:r>
          </a:p>
          <a:p>
            <a:pPr lvl="2"/>
            <a:r>
              <a:rPr lang="en-US" dirty="0" smtClean="0"/>
              <a:t>A has promised P1</a:t>
            </a:r>
          </a:p>
          <a:p>
            <a:pPr lvl="2"/>
            <a:r>
              <a:rPr lang="en-US" dirty="0" smtClean="0"/>
              <a:t>The conditions under which the promise is binding are met.</a:t>
            </a:r>
          </a:p>
          <a:p>
            <a:pPr lvl="2"/>
            <a:r>
              <a:rPr lang="en-US" dirty="0" smtClean="0"/>
              <a:t>The promised state has not been maintained.</a:t>
            </a:r>
          </a:p>
          <a:p>
            <a:r>
              <a:rPr lang="en-US" dirty="0" smtClean="0"/>
              <a:t>Issues</a:t>
            </a:r>
          </a:p>
          <a:p>
            <a:pPr lvl="1"/>
            <a:r>
              <a:rPr lang="en-US" dirty="0" smtClean="0"/>
              <a:t>Need to define relevant conditions to be used in promises.</a:t>
            </a:r>
          </a:p>
          <a:p>
            <a:pPr lvl="1"/>
            <a:r>
              <a:rPr lang="en-US" dirty="0" smtClean="0"/>
              <a:t>Probably requires some new infrastructure in the strategy model.  </a:t>
            </a:r>
            <a:endParaRPr lang="en-US" dirty="0"/>
          </a:p>
        </p:txBody>
      </p:sp>
    </p:spTree>
    <p:extLst>
      <p:ext uri="{BB962C8B-B14F-4D97-AF65-F5344CB8AC3E}">
        <p14:creationId xmlns:p14="http://schemas.microsoft.com/office/powerpoint/2010/main" val="2405441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and Info </a:t>
            </a:r>
            <a:r>
              <a:rPr lang="en-US" dirty="0"/>
              <a:t>Ops	8/7/2012</a:t>
            </a:r>
          </a:p>
        </p:txBody>
      </p:sp>
      <p:sp>
        <p:nvSpPr>
          <p:cNvPr id="3" name="Content Placeholder 2"/>
          <p:cNvSpPr>
            <a:spLocks noGrp="1"/>
          </p:cNvSpPr>
          <p:nvPr>
            <p:ph idx="1"/>
          </p:nvPr>
        </p:nvSpPr>
        <p:spPr/>
        <p:txBody>
          <a:bodyPr/>
          <a:lstStyle/>
          <a:p>
            <a:r>
              <a:rPr lang="en-US" dirty="0" smtClean="0"/>
              <a:t>Info Ops Messages (IOMs) should be able to increase the relevance of particular belief system topics to particular groups.</a:t>
            </a:r>
          </a:p>
          <a:p>
            <a:pPr lvl="1"/>
            <a:r>
              <a:rPr lang="en-US" dirty="0" smtClean="0"/>
              <a:t>If the topic is an affinity topic, then increasing its relevance will affect relationships dynamically.</a:t>
            </a:r>
          </a:p>
          <a:p>
            <a:pPr lvl="1"/>
            <a:r>
              <a:rPr lang="en-US" dirty="0" smtClean="0"/>
              <a:t>If the topic is used in semantic hooks, then increasing its relevance will cause the relevant hooks to be stronger.</a:t>
            </a:r>
          </a:p>
          <a:p>
            <a:r>
              <a:rPr lang="en-US" dirty="0" smtClean="0"/>
              <a:t>Questions</a:t>
            </a:r>
          </a:p>
          <a:p>
            <a:pPr lvl="1"/>
            <a:r>
              <a:rPr lang="en-US" dirty="0" smtClean="0"/>
              <a:t>It’s not clear that MAM’s current model of relevance is quite what’s wanted; it has a maximum of 1.0, and 1.0 is the default relevance.  Yet we want to </a:t>
            </a:r>
            <a:r>
              <a:rPr lang="en-US" i="1" dirty="0" smtClean="0"/>
              <a:t>increase</a:t>
            </a:r>
            <a:r>
              <a:rPr lang="en-US" dirty="0" smtClean="0"/>
              <a:t> the relevance over the default.</a:t>
            </a:r>
          </a:p>
          <a:p>
            <a:pPr lvl="1"/>
            <a:r>
              <a:rPr lang="en-US" dirty="0" smtClean="0"/>
              <a:t>Should using a topic in a hook increase its relevance automatically?</a:t>
            </a:r>
          </a:p>
          <a:p>
            <a:pPr lvl="1"/>
            <a:r>
              <a:rPr lang="en-US" dirty="0" smtClean="0"/>
              <a:t>Can over-exposure cause a topic to lose relevance?  </a:t>
            </a:r>
            <a:r>
              <a:rPr lang="en-US" smtClean="0"/>
              <a:t>How?</a:t>
            </a:r>
            <a:endParaRPr lang="en-US" dirty="0" smtClean="0"/>
          </a:p>
          <a:p>
            <a:pPr lvl="1"/>
            <a:endParaRPr lang="en-US" dirty="0"/>
          </a:p>
        </p:txBody>
      </p:sp>
    </p:spTree>
    <p:extLst>
      <p:ext uri="{BB962C8B-B14F-4D97-AF65-F5344CB8AC3E}">
        <p14:creationId xmlns:p14="http://schemas.microsoft.com/office/powerpoint/2010/main" val="2036798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Belief Systems	1/27/12</a:t>
            </a:r>
            <a:endParaRPr lang="en-US" dirty="0"/>
          </a:p>
        </p:txBody>
      </p:sp>
      <p:sp>
        <p:nvSpPr>
          <p:cNvPr id="3" name="Content Placeholder 2"/>
          <p:cNvSpPr>
            <a:spLocks noGrp="1"/>
          </p:cNvSpPr>
          <p:nvPr>
            <p:ph idx="1"/>
          </p:nvPr>
        </p:nvSpPr>
        <p:spPr/>
        <p:txBody>
          <a:bodyPr/>
          <a:lstStyle/>
          <a:p>
            <a:r>
              <a:rPr lang="en-US" dirty="0" smtClean="0"/>
              <a:t>Belief systems should not be one-to-one with actors and civilian groups</a:t>
            </a:r>
          </a:p>
          <a:p>
            <a:pPr lvl="1"/>
            <a:r>
              <a:rPr lang="en-US" dirty="0" smtClean="0"/>
              <a:t>At present, each “belief system entity” (actors and civilian groups) has its own belief system.</a:t>
            </a:r>
          </a:p>
          <a:p>
            <a:pPr lvl="1"/>
            <a:r>
              <a:rPr lang="en-US" dirty="0" smtClean="0"/>
              <a:t>Two entities cannot share a single belief system, even if their beliefs are, in fact, identical.</a:t>
            </a:r>
          </a:p>
          <a:p>
            <a:pPr lvl="2"/>
            <a:r>
              <a:rPr lang="en-US" dirty="0" smtClean="0"/>
              <a:t>This is a data entry and management burden.</a:t>
            </a:r>
          </a:p>
          <a:p>
            <a:pPr lvl="1"/>
            <a:r>
              <a:rPr lang="en-US" dirty="0" smtClean="0"/>
              <a:t>Non-civilian groups inherit the belief systems of their owners, and cannot have their own beliefs.</a:t>
            </a:r>
          </a:p>
          <a:p>
            <a:pPr lvl="2"/>
            <a:r>
              <a:rPr lang="en-US" dirty="0" smtClean="0"/>
              <a:t>This is not particularly flexible; groups are often more conservative than their leaders.</a:t>
            </a:r>
          </a:p>
          <a:p>
            <a:r>
              <a:rPr lang="en-US" dirty="0" smtClean="0"/>
              <a:t>Solution</a:t>
            </a:r>
          </a:p>
          <a:p>
            <a:pPr lvl="1"/>
            <a:r>
              <a:rPr lang="en-US" dirty="0" smtClean="0"/>
              <a:t>Belief systems are full-fledged entities in Athena, with their own unique names.</a:t>
            </a:r>
          </a:p>
          <a:p>
            <a:pPr lvl="1"/>
            <a:r>
              <a:rPr lang="en-US" dirty="0" smtClean="0"/>
              <a:t>Actors and groups specify the name of their belief systems in their definitions.</a:t>
            </a:r>
          </a:p>
          <a:p>
            <a:pPr lvl="2"/>
            <a:r>
              <a:rPr lang="en-US" dirty="0" smtClean="0"/>
              <a:t>Thus, multiple entities can share a single belief system.</a:t>
            </a:r>
          </a:p>
          <a:p>
            <a:pPr lvl="1"/>
            <a:r>
              <a:rPr lang="en-US" dirty="0" smtClean="0"/>
              <a:t>Non-civilian groups can specify that they have the same belief system as their owners, or name a specific one.</a:t>
            </a:r>
            <a:endParaRPr lang="en-US" dirty="0"/>
          </a:p>
          <a:p>
            <a:r>
              <a:rPr lang="en-US" dirty="0" smtClean="0"/>
              <a:t>Notes</a:t>
            </a:r>
          </a:p>
          <a:p>
            <a:pPr lvl="1"/>
            <a:r>
              <a:rPr lang="en-US" dirty="0" smtClean="0"/>
              <a:t>Ultimately it may be possible to modify an actor or group’s belief system using tactics or rules.</a:t>
            </a:r>
          </a:p>
          <a:p>
            <a:pPr lvl="2"/>
            <a:r>
              <a:rPr lang="en-US" dirty="0" smtClean="0"/>
              <a:t>So far as scenario prep is concerned, the belief systems are shared.</a:t>
            </a:r>
          </a:p>
          <a:p>
            <a:pPr lvl="2"/>
            <a:r>
              <a:rPr lang="en-US" dirty="0" smtClean="0"/>
              <a:t>In practice, entities are given unique belief systems as needed, so that they can vary independently.</a:t>
            </a:r>
            <a:endParaRPr lang="en-US" dirty="0"/>
          </a:p>
        </p:txBody>
      </p:sp>
    </p:spTree>
    <p:extLst>
      <p:ext uri="{BB962C8B-B14F-4D97-AF65-F5344CB8AC3E}">
        <p14:creationId xmlns:p14="http://schemas.microsoft.com/office/powerpoint/2010/main" val="2520064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2/20/12</a:t>
            </a:r>
            <a:endParaRPr lang="en-US" dirty="0"/>
          </a:p>
        </p:txBody>
      </p:sp>
      <p:sp>
        <p:nvSpPr>
          <p:cNvPr id="3" name="Content Placeholder 2"/>
          <p:cNvSpPr>
            <a:spLocks noGrp="1"/>
          </p:cNvSpPr>
          <p:nvPr>
            <p:ph idx="1"/>
          </p:nvPr>
        </p:nvSpPr>
        <p:spPr/>
        <p:txBody>
          <a:bodyPr/>
          <a:lstStyle/>
          <a:p>
            <a:r>
              <a:rPr lang="en-US" dirty="0" smtClean="0"/>
              <a:t>Metric: Stability of a neighborhood</a:t>
            </a:r>
          </a:p>
          <a:p>
            <a:pPr lvl="1"/>
            <a:r>
              <a:rPr lang="en-US" dirty="0" smtClean="0"/>
              <a:t>We need a model for this.</a:t>
            </a:r>
          </a:p>
          <a:p>
            <a:pPr lvl="1"/>
            <a:r>
              <a:rPr lang="en-US" dirty="0" smtClean="0"/>
              <a:t>Basis for a metric of stability for the whole playbox.</a:t>
            </a:r>
            <a:endParaRPr lang="en-US" dirty="0"/>
          </a:p>
        </p:txBody>
      </p:sp>
    </p:spTree>
    <p:extLst>
      <p:ext uri="{BB962C8B-B14F-4D97-AF65-F5344CB8AC3E}">
        <p14:creationId xmlns:p14="http://schemas.microsoft.com/office/powerpoint/2010/main" val="701540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FLIPFLOP</a:t>
            </a:r>
            <a:r>
              <a:rPr lang="en-US" dirty="0"/>
              <a:t>	8/7/2012</a:t>
            </a:r>
          </a:p>
        </p:txBody>
      </p:sp>
      <p:sp>
        <p:nvSpPr>
          <p:cNvPr id="3" name="Content Placeholder 2"/>
          <p:cNvSpPr>
            <a:spLocks noGrp="1"/>
          </p:cNvSpPr>
          <p:nvPr>
            <p:ph idx="1"/>
          </p:nvPr>
        </p:nvSpPr>
        <p:spPr/>
        <p:txBody>
          <a:bodyPr/>
          <a:lstStyle/>
          <a:p>
            <a:r>
              <a:rPr lang="en-US" dirty="0" smtClean="0"/>
              <a:t>An actor should be able to change his beliefs with the political winds.</a:t>
            </a:r>
          </a:p>
          <a:p>
            <a:pPr lvl="1"/>
            <a:r>
              <a:rPr lang="en-US" dirty="0" smtClean="0"/>
              <a:t>An actor’s beliefs are the face he presents to the population for political reasons.</a:t>
            </a:r>
          </a:p>
          <a:p>
            <a:pPr lvl="1"/>
            <a:r>
              <a:rPr lang="en-US" dirty="0" smtClean="0"/>
              <a:t>He should be able to change his positions as the situation changes, i.e., he should be able to “flip-flop” on issues.</a:t>
            </a:r>
          </a:p>
          <a:p>
            <a:pPr lvl="1"/>
            <a:r>
              <a:rPr lang="en-US" dirty="0" smtClean="0"/>
              <a:t>Provide a tactic that lets him do so.</a:t>
            </a:r>
          </a:p>
          <a:p>
            <a:r>
              <a:rPr lang="en-US" dirty="0" smtClean="0"/>
              <a:t>Things to be worked out</a:t>
            </a:r>
          </a:p>
          <a:p>
            <a:pPr lvl="1"/>
            <a:r>
              <a:rPr lang="en-US" dirty="0" smtClean="0"/>
              <a:t>How does this relate to the Info Ops model?</a:t>
            </a:r>
          </a:p>
          <a:p>
            <a:pPr lvl="2"/>
            <a:r>
              <a:rPr lang="en-US" dirty="0" smtClean="0"/>
              <a:t>Must he publicize the change as an IOM?</a:t>
            </a:r>
          </a:p>
          <a:p>
            <a:pPr lvl="1"/>
            <a:r>
              <a:rPr lang="en-US" dirty="0" smtClean="0"/>
              <a:t>What are the negative consequences of flip-flopping?</a:t>
            </a:r>
          </a:p>
          <a:p>
            <a:pPr lvl="2"/>
            <a:r>
              <a:rPr lang="en-US" dirty="0" smtClean="0"/>
              <a:t>Loss of some of his previous supporters, due to affinity changes.</a:t>
            </a:r>
          </a:p>
          <a:p>
            <a:pPr lvl="2"/>
            <a:r>
              <a:rPr lang="en-US" dirty="0" smtClean="0"/>
              <a:t>Does he lose trust if he flip-flops too often, even among those who agree with his new positions?</a:t>
            </a:r>
            <a:endParaRPr lang="en-US" dirty="0"/>
          </a:p>
        </p:txBody>
      </p:sp>
    </p:spTree>
    <p:extLst>
      <p:ext uri="{BB962C8B-B14F-4D97-AF65-F5344CB8AC3E}">
        <p14:creationId xmlns:p14="http://schemas.microsoft.com/office/powerpoint/2010/main" val="2859228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 Sets</a:t>
            </a:r>
            <a:r>
              <a:rPr lang="en-US" dirty="0"/>
              <a:t>	8/7/2012</a:t>
            </a:r>
          </a:p>
        </p:txBody>
      </p:sp>
      <p:sp>
        <p:nvSpPr>
          <p:cNvPr id="3" name="Content Placeholder 2"/>
          <p:cNvSpPr>
            <a:spLocks noGrp="1"/>
          </p:cNvSpPr>
          <p:nvPr>
            <p:ph idx="1"/>
          </p:nvPr>
        </p:nvSpPr>
        <p:spPr/>
        <p:txBody>
          <a:bodyPr/>
          <a:lstStyle/>
          <a:p>
            <a:r>
              <a:rPr lang="en-US" dirty="0" smtClean="0"/>
              <a:t>It should be possible to define a set of tactics that execute as a unit.</a:t>
            </a:r>
          </a:p>
          <a:p>
            <a:pPr lvl="1"/>
            <a:r>
              <a:rPr lang="en-US" dirty="0" smtClean="0"/>
              <a:t>One list of conditions controls the whole set.</a:t>
            </a:r>
          </a:p>
          <a:p>
            <a:pPr lvl="1"/>
            <a:r>
              <a:rPr lang="en-US" dirty="0" smtClean="0"/>
              <a:t>All tactics execute, or none do.</a:t>
            </a:r>
          </a:p>
          <a:p>
            <a:r>
              <a:rPr lang="en-US" dirty="0" smtClean="0"/>
              <a:t>Benefits</a:t>
            </a:r>
          </a:p>
          <a:p>
            <a:pPr lvl="1"/>
            <a:r>
              <a:rPr lang="en-US" dirty="0" smtClean="0"/>
              <a:t>If multiple tactics need to execute when certain conditions are true, it’s currently necessary to repeat the conditions for each such tactic.  This makes the intent much last clear.</a:t>
            </a:r>
          </a:p>
          <a:p>
            <a:pPr lvl="1"/>
            <a:r>
              <a:rPr lang="en-US" dirty="0" smtClean="0"/>
              <a:t>In a case like this, you might not want to execute any of the tactics unless you can afford to do the whole set.</a:t>
            </a:r>
          </a:p>
          <a:p>
            <a:pPr lvl="2"/>
            <a:r>
              <a:rPr lang="en-US" dirty="0" smtClean="0"/>
              <a:t>This should be a flag on the set of tactics: all or nothing vs. as many as possible.</a:t>
            </a:r>
          </a:p>
          <a:p>
            <a:r>
              <a:rPr lang="en-US" dirty="0" smtClean="0"/>
              <a:t>Notes</a:t>
            </a:r>
          </a:p>
          <a:p>
            <a:pPr lvl="1"/>
            <a:r>
              <a:rPr lang="en-US" dirty="0" smtClean="0"/>
              <a:t>This assumes that all of the tactics execute at the same overall priority.  If some of the tactics are lower priority than the others, then you really have at least two sets.</a:t>
            </a:r>
          </a:p>
          <a:p>
            <a:pPr lvl="1"/>
            <a:r>
              <a:rPr lang="en-US" dirty="0" smtClean="0"/>
              <a:t>The notion of User-Defined Conditions removes some of the need for this.</a:t>
            </a:r>
          </a:p>
        </p:txBody>
      </p:sp>
    </p:spTree>
    <p:extLst>
      <p:ext uri="{BB962C8B-B14F-4D97-AF65-F5344CB8AC3E}">
        <p14:creationId xmlns:p14="http://schemas.microsoft.com/office/powerpoint/2010/main" val="2594794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tabLst>
                <a:tab pos="8004175" algn="r"/>
              </a:tabLst>
            </a:pPr>
            <a:r>
              <a:rPr lang="en-US" dirty="0" smtClean="0"/>
              <a:t>Training as an Attitude	8/3/2012</a:t>
            </a:r>
            <a:endParaRPr lang="en-US" dirty="0"/>
          </a:p>
        </p:txBody>
      </p:sp>
      <p:sp>
        <p:nvSpPr>
          <p:cNvPr id="3" name="Content Placeholder 2"/>
          <p:cNvSpPr>
            <a:spLocks noGrp="1"/>
          </p:cNvSpPr>
          <p:nvPr>
            <p:ph idx="1"/>
          </p:nvPr>
        </p:nvSpPr>
        <p:spPr/>
        <p:txBody>
          <a:bodyPr/>
          <a:lstStyle/>
          <a:p>
            <a:r>
              <a:rPr lang="en-US" dirty="0" smtClean="0"/>
              <a:t>A force group’s training level can be modeled as a URAM curve type.</a:t>
            </a:r>
          </a:p>
          <a:p>
            <a:pPr lvl="1"/>
            <a:r>
              <a:rPr lang="en-US" dirty="0" smtClean="0"/>
              <a:t>Training can increase a group’s training level.</a:t>
            </a:r>
          </a:p>
          <a:p>
            <a:pPr lvl="1"/>
            <a:r>
              <a:rPr lang="en-US" dirty="0" smtClean="0"/>
              <a:t>Each group has a “natural” training level; the level decays to this natural level over time.</a:t>
            </a:r>
          </a:p>
          <a:p>
            <a:pPr lvl="2"/>
            <a:r>
              <a:rPr lang="en-US" dirty="0" smtClean="0"/>
              <a:t>Thus, periodic training is required to stay at a high level.</a:t>
            </a:r>
          </a:p>
          <a:p>
            <a:pPr lvl="1"/>
            <a:r>
              <a:rPr lang="en-US" dirty="0" smtClean="0"/>
              <a:t>Recruiting of untrained civilians (as by a militia) can decrease the group’s training level.</a:t>
            </a:r>
          </a:p>
          <a:p>
            <a:pPr lvl="2"/>
            <a:r>
              <a:rPr lang="en-US" dirty="0" smtClean="0"/>
              <a:t>Per Rob Crowson, effect should vary by group or by force type.</a:t>
            </a:r>
          </a:p>
          <a:p>
            <a:pPr lvl="1"/>
            <a:r>
              <a:rPr lang="en-US" dirty="0" smtClean="0"/>
              <a:t>Changes to the training level are caused by DAM drivers, just as for satisfaction, etc.</a:t>
            </a:r>
          </a:p>
          <a:p>
            <a:pPr lvl="2"/>
            <a:r>
              <a:rPr lang="en-US" dirty="0" smtClean="0"/>
              <a:t>Thus, any desired effects can be added using rule sets.</a:t>
            </a:r>
          </a:p>
          <a:p>
            <a:r>
              <a:rPr lang="en-US" dirty="0" smtClean="0"/>
              <a:t>Advantages</a:t>
            </a:r>
          </a:p>
          <a:p>
            <a:pPr lvl="1"/>
            <a:r>
              <a:rPr lang="en-US" dirty="0" smtClean="0"/>
              <a:t>Training effects security: well-trained troops observe their “stance” better, and thus improve security more.</a:t>
            </a:r>
          </a:p>
          <a:p>
            <a:pPr lvl="2"/>
            <a:r>
              <a:rPr lang="en-US" dirty="0" smtClean="0"/>
              <a:t>Thus, training of local troops in an occupation setting can improve the security of the region.</a:t>
            </a:r>
          </a:p>
          <a:p>
            <a:r>
              <a:rPr lang="en-US" dirty="0" smtClean="0"/>
              <a:t>Notes</a:t>
            </a:r>
          </a:p>
          <a:p>
            <a:pPr lvl="1"/>
            <a:r>
              <a:rPr lang="en-US" dirty="0" smtClean="0"/>
              <a:t>Per Rob Crowson, corruption could affect training.</a:t>
            </a:r>
            <a:endParaRPr lang="en-US" dirty="0"/>
          </a:p>
        </p:txBody>
      </p:sp>
    </p:spTree>
    <p:extLst>
      <p:ext uri="{BB962C8B-B14F-4D97-AF65-F5344CB8AC3E}">
        <p14:creationId xmlns:p14="http://schemas.microsoft.com/office/powerpoint/2010/main" val="1715913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of Attitude </a:t>
            </a:r>
            <a:r>
              <a:rPr lang="en-US" dirty="0"/>
              <a:t>Deltas	8/7/2012</a:t>
            </a:r>
          </a:p>
        </p:txBody>
      </p:sp>
      <p:sp>
        <p:nvSpPr>
          <p:cNvPr id="3" name="Content Placeholder 2"/>
          <p:cNvSpPr>
            <a:spLocks noGrp="1"/>
          </p:cNvSpPr>
          <p:nvPr>
            <p:ph idx="1"/>
          </p:nvPr>
        </p:nvSpPr>
        <p:spPr/>
        <p:txBody>
          <a:bodyPr/>
          <a:lstStyle/>
          <a:p>
            <a:r>
              <a:rPr lang="en-US" dirty="0" smtClean="0"/>
              <a:t>The variance of a set of deltas to an attitude curve is a measure of how much activity there has been on that curve.</a:t>
            </a:r>
          </a:p>
          <a:p>
            <a:pPr lvl="1"/>
            <a:r>
              <a:rPr lang="en-US" dirty="0" smtClean="0"/>
              <a:t>If the deltas on a curve sum to zero, that can mean that nothing is happening, or that a lot is happening but the deltas balance.</a:t>
            </a:r>
          </a:p>
          <a:p>
            <a:pPr lvl="1"/>
            <a:r>
              <a:rPr lang="en-US" dirty="0" smtClean="0"/>
              <a:t>At each time-step, it might be interesting to compute a sum of squared deltas, as a measure of how much is going on.</a:t>
            </a:r>
          </a:p>
          <a:p>
            <a:pPr lvl="1"/>
            <a:r>
              <a:rPr lang="en-US" dirty="0" smtClean="0"/>
              <a:t>This would give us another way to track the most interesting attitude curves.</a:t>
            </a:r>
            <a:endParaRPr lang="en-US" dirty="0"/>
          </a:p>
        </p:txBody>
      </p:sp>
    </p:spTree>
    <p:extLst>
      <p:ext uri="{BB962C8B-B14F-4D97-AF65-F5344CB8AC3E}">
        <p14:creationId xmlns:p14="http://schemas.microsoft.com/office/powerpoint/2010/main" val="325886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Color	1/30/12</a:t>
            </a:r>
            <a:endParaRPr lang="en-US" dirty="0"/>
          </a:p>
        </p:txBody>
      </p:sp>
      <p:sp>
        <p:nvSpPr>
          <p:cNvPr id="3" name="Content Placeholder 2"/>
          <p:cNvSpPr>
            <a:spLocks noGrp="1"/>
          </p:cNvSpPr>
          <p:nvPr>
            <p:ph idx="1"/>
          </p:nvPr>
        </p:nvSpPr>
        <p:spPr/>
        <p:txBody>
          <a:bodyPr/>
          <a:lstStyle/>
          <a:p>
            <a:r>
              <a:rPr lang="en-US" dirty="0" smtClean="0"/>
              <a:t>Actors should have assigned colors, just as groups do.</a:t>
            </a:r>
          </a:p>
          <a:p>
            <a:pPr lvl="1"/>
            <a:r>
              <a:rPr lang="en-US" dirty="0" smtClean="0"/>
              <a:t>Then, neighborhoods can be colored by the actor who owns them (or who previously owned them).</a:t>
            </a:r>
          </a:p>
          <a:p>
            <a:r>
              <a:rPr lang="en-US" dirty="0" smtClean="0"/>
              <a:t>Questions:</a:t>
            </a:r>
          </a:p>
          <a:p>
            <a:pPr lvl="1"/>
            <a:r>
              <a:rPr lang="en-US" dirty="0" smtClean="0"/>
              <a:t>Should colors be assigned automatically?</a:t>
            </a:r>
            <a:endParaRPr lang="en-US" dirty="0"/>
          </a:p>
        </p:txBody>
      </p:sp>
    </p:spTree>
    <p:extLst>
      <p:ext uri="{BB962C8B-B14F-4D97-AF65-F5344CB8AC3E}">
        <p14:creationId xmlns:p14="http://schemas.microsoft.com/office/powerpoint/2010/main" val="3369688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View Flag: Show </a:t>
            </a:r>
            <a:r>
              <a:rPr lang="en-US" dirty="0" err="1" smtClean="0"/>
              <a:t>SigEvents</a:t>
            </a:r>
            <a:r>
              <a:rPr lang="en-US" dirty="0" smtClean="0"/>
              <a:t> on PAUSE	1/25/2013</a:t>
            </a:r>
            <a:endParaRPr lang="en-US" dirty="0"/>
          </a:p>
        </p:txBody>
      </p:sp>
      <p:sp>
        <p:nvSpPr>
          <p:cNvPr id="3" name="Content Placeholder 2"/>
          <p:cNvSpPr>
            <a:spLocks noGrp="1"/>
          </p:cNvSpPr>
          <p:nvPr>
            <p:ph idx="1"/>
          </p:nvPr>
        </p:nvSpPr>
        <p:spPr/>
        <p:txBody>
          <a:bodyPr/>
          <a:lstStyle/>
          <a:p>
            <a:r>
              <a:rPr lang="en-US" dirty="0" smtClean="0"/>
              <a:t>Add a flag to the View menu so that the current </a:t>
            </a:r>
            <a:r>
              <a:rPr lang="en-US" dirty="0" err="1" smtClean="0"/>
              <a:t>SigEvents</a:t>
            </a:r>
            <a:r>
              <a:rPr lang="en-US" dirty="0" smtClean="0"/>
              <a:t> are displayed when the simulation goes to the PAUSED state.</a:t>
            </a:r>
            <a:endParaRPr lang="en-US" dirty="0"/>
          </a:p>
        </p:txBody>
      </p:sp>
    </p:spTree>
    <p:extLst>
      <p:ext uri="{BB962C8B-B14F-4D97-AF65-F5344CB8AC3E}">
        <p14:creationId xmlns:p14="http://schemas.microsoft.com/office/powerpoint/2010/main" val="407937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Treaties</a:t>
            </a:r>
            <a:endParaRPr lang="en-US" dirty="0"/>
          </a:p>
        </p:txBody>
      </p:sp>
      <p:sp>
        <p:nvSpPr>
          <p:cNvPr id="3" name="Content Placeholder 2"/>
          <p:cNvSpPr>
            <a:spLocks noGrp="1"/>
          </p:cNvSpPr>
          <p:nvPr>
            <p:ph idx="1"/>
          </p:nvPr>
        </p:nvSpPr>
        <p:spPr/>
        <p:txBody>
          <a:bodyPr/>
          <a:lstStyle/>
          <a:p>
            <a:r>
              <a:rPr lang="en-US" dirty="0" smtClean="0"/>
              <a:t>Actors should be able to make treaties with each other</a:t>
            </a:r>
          </a:p>
          <a:p>
            <a:pPr lvl="1"/>
            <a:r>
              <a:rPr lang="en-US" dirty="0" smtClean="0"/>
              <a:t>A treaty is a mutual promise.  A promises to do X and B promises to do Y.</a:t>
            </a:r>
          </a:p>
          <a:p>
            <a:pPr lvl="1"/>
            <a:r>
              <a:rPr lang="en-US" dirty="0" smtClean="0"/>
              <a:t>The promises are binding on A so long as B hasn’t broken his promise, and </a:t>
            </a:r>
            <a:r>
              <a:rPr lang="en-US" i="1" dirty="0" smtClean="0"/>
              <a:t>vice versa</a:t>
            </a:r>
            <a:r>
              <a:rPr lang="en-US" dirty="0" smtClean="0"/>
              <a:t>.</a:t>
            </a:r>
          </a:p>
          <a:p>
            <a:r>
              <a:rPr lang="en-US" dirty="0" smtClean="0"/>
              <a:t>Possible Implementation</a:t>
            </a:r>
          </a:p>
          <a:p>
            <a:pPr lvl="1"/>
            <a:r>
              <a:rPr lang="en-US" dirty="0"/>
              <a:t>A</a:t>
            </a:r>
            <a:r>
              <a:rPr lang="en-US" dirty="0" smtClean="0"/>
              <a:t> </a:t>
            </a:r>
            <a:r>
              <a:rPr lang="en-US" dirty="0"/>
              <a:t>treaty is similar to a pair of </a:t>
            </a:r>
            <a:r>
              <a:rPr lang="en-US" b="1" dirty="0"/>
              <a:t>Promised States</a:t>
            </a:r>
            <a:r>
              <a:rPr lang="en-US" dirty="0"/>
              <a:t>.</a:t>
            </a:r>
          </a:p>
          <a:p>
            <a:pPr lvl="2"/>
            <a:r>
              <a:rPr lang="en-US" dirty="0" smtClean="0"/>
              <a:t>More </a:t>
            </a:r>
            <a:r>
              <a:rPr lang="en-US" dirty="0"/>
              <a:t>complicated, since agreement is required.</a:t>
            </a:r>
          </a:p>
          <a:p>
            <a:pPr lvl="2"/>
            <a:r>
              <a:rPr lang="en-US" dirty="0"/>
              <a:t>TREATY(B,</a:t>
            </a:r>
            <a:r>
              <a:rPr lang="en-US" i="1" dirty="0"/>
              <a:t>p1</a:t>
            </a:r>
            <a:r>
              <a:rPr lang="en-US" dirty="0"/>
              <a:t>,</a:t>
            </a:r>
            <a:r>
              <a:rPr lang="en-US" i="1" dirty="0"/>
              <a:t>p2</a:t>
            </a:r>
            <a:r>
              <a:rPr lang="en-US" dirty="0"/>
              <a:t>) tactic: Actor A offers a treaty with actor B; A will promise </a:t>
            </a:r>
            <a:r>
              <a:rPr lang="en-US" i="1" dirty="0"/>
              <a:t>p1</a:t>
            </a:r>
            <a:r>
              <a:rPr lang="en-US" dirty="0"/>
              <a:t> if B promises </a:t>
            </a:r>
            <a:r>
              <a:rPr lang="en-US" i="1" dirty="0"/>
              <a:t>p2.</a:t>
            </a:r>
          </a:p>
          <a:p>
            <a:pPr lvl="2"/>
            <a:r>
              <a:rPr lang="en-US" dirty="0"/>
              <a:t>Actor B must execute TREATY(A,</a:t>
            </a:r>
            <a:r>
              <a:rPr lang="en-US" i="1" dirty="0"/>
              <a:t>p2</a:t>
            </a:r>
            <a:r>
              <a:rPr lang="en-US" dirty="0"/>
              <a:t>,</a:t>
            </a:r>
            <a:r>
              <a:rPr lang="en-US" i="1" dirty="0"/>
              <a:t>p1</a:t>
            </a:r>
            <a:r>
              <a:rPr lang="en-US" dirty="0"/>
              <a:t>) during the same week.  </a:t>
            </a:r>
          </a:p>
          <a:p>
            <a:pPr lvl="2"/>
            <a:r>
              <a:rPr lang="en-US" dirty="0"/>
              <a:t>The tactic is deemed to have executed successfully only if both participate; thus it can be used with the “once” flag, and executes the first time the two actors agree.</a:t>
            </a:r>
          </a:p>
        </p:txBody>
      </p:sp>
    </p:spTree>
    <p:extLst>
      <p:ext uri="{BB962C8B-B14F-4D97-AF65-F5344CB8AC3E}">
        <p14:creationId xmlns:p14="http://schemas.microsoft.com/office/powerpoint/2010/main" val="337306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Cell Model IDE	8/17/2012</a:t>
            </a:r>
            <a:endParaRPr lang="en-US" dirty="0"/>
          </a:p>
        </p:txBody>
      </p:sp>
      <p:sp>
        <p:nvSpPr>
          <p:cNvPr id="3" name="Content Placeholder 2"/>
          <p:cNvSpPr>
            <a:spLocks noGrp="1"/>
          </p:cNvSpPr>
          <p:nvPr>
            <p:ph idx="1"/>
          </p:nvPr>
        </p:nvSpPr>
        <p:spPr/>
        <p:txBody>
          <a:bodyPr/>
          <a:lstStyle/>
          <a:p>
            <a:r>
              <a:rPr lang="en-US" dirty="0" smtClean="0"/>
              <a:t>Extend the existing Cell Model IDE as follows:</a:t>
            </a:r>
          </a:p>
          <a:p>
            <a:pPr lvl="1"/>
            <a:r>
              <a:rPr lang="en-US" dirty="0" smtClean="0"/>
              <a:t>Import and export cell model inputs and outputs.</a:t>
            </a:r>
          </a:p>
          <a:p>
            <a:pPr lvl="1"/>
            <a:r>
              <a:rPr lang="en-US" dirty="0" smtClean="0"/>
              <a:t>Tools to edit and browse inputs</a:t>
            </a:r>
          </a:p>
          <a:p>
            <a:pPr lvl="1"/>
            <a:r>
              <a:rPr lang="en-US" dirty="0" smtClean="0"/>
              <a:t>Tools to browse outputs</a:t>
            </a:r>
          </a:p>
          <a:p>
            <a:pPr lvl="1"/>
            <a:r>
              <a:rPr lang="en-US" dirty="0" smtClean="0"/>
              <a:t>Watch cell model as it runs.</a:t>
            </a:r>
          </a:p>
          <a:p>
            <a:pPr lvl="1"/>
            <a:r>
              <a:rPr lang="en-US" dirty="0" smtClean="0"/>
              <a:t>Run iterations step by step or all at once.</a:t>
            </a:r>
          </a:p>
          <a:p>
            <a:pPr lvl="1"/>
            <a:r>
              <a:rPr lang="en-US" dirty="0" smtClean="0"/>
              <a:t>Run the model for a range of inputs, and plot particular variables in a graph.</a:t>
            </a:r>
          </a:p>
          <a:p>
            <a:pPr lvl="1"/>
            <a:r>
              <a:rPr lang="en-US" dirty="0" smtClean="0"/>
              <a:t>Essentially, a GUI version of </a:t>
            </a:r>
            <a:r>
              <a:rPr lang="en-US" dirty="0" err="1" smtClean="0"/>
              <a:t>mars_cmtool</a:t>
            </a:r>
            <a:r>
              <a:rPr lang="en-US" dirty="0" smtClean="0"/>
              <a:t>(1).</a:t>
            </a:r>
            <a:endParaRPr lang="en-US" dirty="0"/>
          </a:p>
        </p:txBody>
      </p:sp>
    </p:spTree>
    <p:extLst>
      <p:ext uri="{BB962C8B-B14F-4D97-AF65-F5344CB8AC3E}">
        <p14:creationId xmlns:p14="http://schemas.microsoft.com/office/powerpoint/2010/main" val="32797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CGE/SAM IDE	8/17/2012</a:t>
            </a:r>
            <a:endParaRPr lang="en-US" dirty="0"/>
          </a:p>
        </p:txBody>
      </p:sp>
      <p:sp>
        <p:nvSpPr>
          <p:cNvPr id="3" name="Content Placeholder 2"/>
          <p:cNvSpPr>
            <a:spLocks noGrp="1"/>
          </p:cNvSpPr>
          <p:nvPr>
            <p:ph idx="1"/>
          </p:nvPr>
        </p:nvSpPr>
        <p:spPr/>
        <p:txBody>
          <a:bodyPr/>
          <a:lstStyle/>
          <a:p>
            <a:r>
              <a:rPr lang="en-US" dirty="0" smtClean="0"/>
              <a:t>Write a standalone GUI app for initializing and calibrating the 6x6 CGE.</a:t>
            </a:r>
          </a:p>
          <a:p>
            <a:pPr lvl="1"/>
            <a:r>
              <a:rPr lang="en-US" dirty="0" smtClean="0"/>
              <a:t>SAM input</a:t>
            </a:r>
          </a:p>
          <a:p>
            <a:pPr lvl="1"/>
            <a:r>
              <a:rPr lang="en-US" dirty="0" smtClean="0"/>
              <a:t>Calibrate the CGE</a:t>
            </a:r>
          </a:p>
          <a:p>
            <a:pPr lvl="1"/>
            <a:r>
              <a:rPr lang="en-US" dirty="0" smtClean="0"/>
              <a:t>Browsing of inputs and outputs</a:t>
            </a:r>
          </a:p>
          <a:p>
            <a:pPr lvl="1"/>
            <a:r>
              <a:rPr lang="en-US" dirty="0" smtClean="0"/>
              <a:t>Help in debugging problems</a:t>
            </a:r>
          </a:p>
          <a:p>
            <a:pPr lvl="1"/>
            <a:r>
              <a:rPr lang="en-US" dirty="0" smtClean="0"/>
              <a:t>Convergence traces</a:t>
            </a:r>
          </a:p>
          <a:p>
            <a:r>
              <a:rPr lang="en-US" dirty="0" smtClean="0"/>
              <a:t>This application would have some commonality with a </a:t>
            </a:r>
            <a:r>
              <a:rPr lang="en-US" b="1" dirty="0" smtClean="0"/>
              <a:t>Cell Model GUI</a:t>
            </a:r>
            <a:endParaRPr lang="en-US" dirty="0" smtClean="0"/>
          </a:p>
          <a:p>
            <a:pPr lvl="1"/>
            <a:r>
              <a:rPr lang="en-US" dirty="0" smtClean="0"/>
              <a:t>The cell model script would be read-only.</a:t>
            </a:r>
          </a:p>
          <a:p>
            <a:pPr lvl="1"/>
            <a:r>
              <a:rPr lang="en-US" dirty="0" smtClean="0"/>
              <a:t>Custom input and output screens, using </a:t>
            </a:r>
            <a:r>
              <a:rPr lang="en-US" dirty="0" err="1" smtClean="0"/>
              <a:t>cmsheet</a:t>
            </a:r>
            <a:r>
              <a:rPr lang="en-US" dirty="0" smtClean="0"/>
              <a:t>(n).</a:t>
            </a:r>
          </a:p>
        </p:txBody>
      </p:sp>
    </p:spTree>
    <p:extLst>
      <p:ext uri="{BB962C8B-B14F-4D97-AF65-F5344CB8AC3E}">
        <p14:creationId xmlns:p14="http://schemas.microsoft.com/office/powerpoint/2010/main" val="2718801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tabLst>
                <a:tab pos="8004175" algn="r"/>
              </a:tabLst>
            </a:pPr>
            <a:r>
              <a:rPr lang="en-US" dirty="0" smtClean="0"/>
              <a:t>Chart widget: neighborhood map data plot	8/7/2012</a:t>
            </a:r>
            <a:endParaRPr lang="en-US" dirty="0"/>
          </a:p>
        </p:txBody>
      </p:sp>
      <p:sp>
        <p:nvSpPr>
          <p:cNvPr id="3" name="Content Placeholder 2"/>
          <p:cNvSpPr>
            <a:spLocks noGrp="1"/>
          </p:cNvSpPr>
          <p:nvPr>
            <p:ph idx="1"/>
          </p:nvPr>
        </p:nvSpPr>
        <p:spPr/>
        <p:txBody>
          <a:bodyPr/>
          <a:lstStyle/>
          <a:p>
            <a:r>
              <a:rPr lang="en-US" dirty="0" smtClean="0"/>
              <a:t>A chart widget (like </a:t>
            </a:r>
            <a:r>
              <a:rPr lang="en-US" dirty="0" err="1" smtClean="0"/>
              <a:t>nbchart</a:t>
            </a:r>
            <a:r>
              <a:rPr lang="en-US" dirty="0" smtClean="0"/>
              <a:t> and </a:t>
            </a:r>
            <a:r>
              <a:rPr lang="en-US" dirty="0" err="1" smtClean="0"/>
              <a:t>timechart</a:t>
            </a:r>
            <a:r>
              <a:rPr lang="en-US" dirty="0" smtClean="0"/>
              <a:t>) for displaying neighborhood display variables.</a:t>
            </a:r>
          </a:p>
          <a:p>
            <a:pPr lvl="1"/>
            <a:r>
              <a:rPr lang="en-US" dirty="0" smtClean="0"/>
              <a:t>Displays neighborhood polygons, colored with display variable data.</a:t>
            </a:r>
          </a:p>
          <a:p>
            <a:pPr lvl="1"/>
            <a:r>
              <a:rPr lang="en-US" dirty="0" smtClean="0"/>
              <a:t>No map image (since it will be obscured by the polygons anyway.</a:t>
            </a:r>
          </a:p>
          <a:p>
            <a:pPr lvl="1"/>
            <a:r>
              <a:rPr lang="en-US" dirty="0" smtClean="0"/>
              <a:t>Shows neighborhood names at the reference points.</a:t>
            </a:r>
          </a:p>
          <a:p>
            <a:pPr lvl="1"/>
            <a:r>
              <a:rPr lang="en-US" dirty="0" smtClean="0"/>
              <a:t>Shows identity of displayed variable.</a:t>
            </a:r>
          </a:p>
          <a:p>
            <a:pPr lvl="1"/>
            <a:r>
              <a:rPr lang="en-US" dirty="0" smtClean="0"/>
              <a:t>For use on Plots tab, and as an &lt;object&gt; in Detail Browser pages.</a:t>
            </a:r>
          </a:p>
          <a:p>
            <a:pPr lvl="1"/>
            <a:r>
              <a:rPr lang="en-US" dirty="0" smtClean="0"/>
              <a:t>Minimal interactivity (since all of the same data can be viewed with full interactivity on the Map tab).</a:t>
            </a:r>
            <a:endParaRPr lang="en-US" dirty="0"/>
          </a:p>
        </p:txBody>
      </p:sp>
    </p:spTree>
    <p:extLst>
      <p:ext uri="{BB962C8B-B14F-4D97-AF65-F5344CB8AC3E}">
        <p14:creationId xmlns:p14="http://schemas.microsoft.com/office/powerpoint/2010/main" val="518173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cmsheet</a:t>
            </a:r>
            <a:r>
              <a:rPr lang="en-US" dirty="0" smtClean="0"/>
              <a:t>(n) Layout Scripts	8/17/2012</a:t>
            </a:r>
            <a:endParaRPr lang="en-US" dirty="0"/>
          </a:p>
        </p:txBody>
      </p:sp>
      <p:sp>
        <p:nvSpPr>
          <p:cNvPr id="3" name="Content Placeholder 2"/>
          <p:cNvSpPr>
            <a:spLocks noGrp="1"/>
          </p:cNvSpPr>
          <p:nvPr>
            <p:ph idx="1"/>
          </p:nvPr>
        </p:nvSpPr>
        <p:spPr/>
        <p:txBody>
          <a:bodyPr/>
          <a:lstStyle/>
          <a:p>
            <a:r>
              <a:rPr lang="en-US" dirty="0" err="1" smtClean="0"/>
              <a:t>cmsheet</a:t>
            </a:r>
            <a:r>
              <a:rPr lang="en-US" dirty="0" smtClean="0"/>
              <a:t>(n) should provide a layout script interface.</a:t>
            </a:r>
          </a:p>
          <a:p>
            <a:r>
              <a:rPr lang="en-US" dirty="0" smtClean="0"/>
              <a:t>Background</a:t>
            </a:r>
          </a:p>
          <a:p>
            <a:pPr lvl="1"/>
            <a:r>
              <a:rPr lang="en-US" dirty="0" err="1" smtClean="0"/>
              <a:t>cmsheet</a:t>
            </a:r>
            <a:r>
              <a:rPr lang="en-US" dirty="0" smtClean="0"/>
              <a:t>(n) provides a view on </a:t>
            </a:r>
            <a:r>
              <a:rPr lang="en-US" dirty="0" err="1" smtClean="0"/>
              <a:t>cellmodel</a:t>
            </a:r>
            <a:r>
              <a:rPr lang="en-US" dirty="0" smtClean="0"/>
              <a:t>(n) data.</a:t>
            </a:r>
          </a:p>
          <a:p>
            <a:pPr lvl="1"/>
            <a:r>
              <a:rPr lang="en-US" dirty="0" smtClean="0"/>
              <a:t>Spreadsheet cells are mapped to </a:t>
            </a:r>
            <a:r>
              <a:rPr lang="en-US" dirty="0" err="1" smtClean="0"/>
              <a:t>cellmodel</a:t>
            </a:r>
            <a:r>
              <a:rPr lang="en-US" dirty="0" smtClean="0"/>
              <a:t>(n) cells.</a:t>
            </a:r>
          </a:p>
          <a:p>
            <a:pPr lvl="1"/>
            <a:r>
              <a:rPr lang="en-US" dirty="0" smtClean="0"/>
              <a:t>At present, you create a layout by using the </a:t>
            </a:r>
            <a:r>
              <a:rPr lang="en-US" dirty="0" err="1" smtClean="0"/>
              <a:t>cmsheet</a:t>
            </a:r>
            <a:r>
              <a:rPr lang="en-US" dirty="0" smtClean="0"/>
              <a:t>(n) widget’s subcommands</a:t>
            </a:r>
          </a:p>
          <a:p>
            <a:pPr lvl="2"/>
            <a:r>
              <a:rPr lang="en-US" dirty="0" smtClean="0"/>
              <a:t>Just normal </a:t>
            </a:r>
            <a:r>
              <a:rPr lang="en-US" dirty="0" err="1" smtClean="0"/>
              <a:t>Tcl</a:t>
            </a:r>
            <a:r>
              <a:rPr lang="en-US" dirty="0" smtClean="0"/>
              <a:t> code</a:t>
            </a:r>
          </a:p>
          <a:p>
            <a:pPr lvl="2"/>
            <a:r>
              <a:rPr lang="en-US" dirty="0" smtClean="0"/>
              <a:t>Part of creating the </a:t>
            </a:r>
            <a:r>
              <a:rPr lang="en-US" dirty="0" err="1" smtClean="0"/>
              <a:t>cmsheet</a:t>
            </a:r>
            <a:r>
              <a:rPr lang="en-US" dirty="0" smtClean="0"/>
              <a:t>(n) widget.</a:t>
            </a:r>
          </a:p>
          <a:p>
            <a:r>
              <a:rPr lang="en-US" dirty="0" smtClean="0"/>
              <a:t>Advantages of a layout script interface</a:t>
            </a:r>
          </a:p>
          <a:p>
            <a:pPr lvl="1"/>
            <a:r>
              <a:rPr lang="en-US" dirty="0" smtClean="0"/>
              <a:t>A </a:t>
            </a:r>
            <a:r>
              <a:rPr lang="en-US" b="1" dirty="0" smtClean="0"/>
              <a:t>Cell Model IDE</a:t>
            </a:r>
            <a:r>
              <a:rPr lang="en-US" dirty="0" smtClean="0"/>
              <a:t> could allow the user to edit a </a:t>
            </a:r>
            <a:r>
              <a:rPr lang="en-US" dirty="0" err="1" smtClean="0"/>
              <a:t>cellmodel</a:t>
            </a:r>
            <a:r>
              <a:rPr lang="en-US" dirty="0" smtClean="0"/>
              <a:t>(5) model, and also layout scripts for particular input and output views on the cell model.</a:t>
            </a:r>
          </a:p>
          <a:p>
            <a:pPr lvl="1"/>
            <a:r>
              <a:rPr lang="en-US" dirty="0" smtClean="0"/>
              <a:t>Either the </a:t>
            </a:r>
            <a:r>
              <a:rPr lang="en-US" dirty="0" err="1" smtClean="0"/>
              <a:t>cellmodel</a:t>
            </a:r>
            <a:r>
              <a:rPr lang="en-US" dirty="0" smtClean="0"/>
              <a:t>(5) format could be extended to include embedded “sheet” scripts, or the cell model script and the sheet scripts could be saved in some composite format.</a:t>
            </a:r>
            <a:endParaRPr lang="en-US" dirty="0"/>
          </a:p>
        </p:txBody>
      </p:sp>
    </p:spTree>
    <p:extLst>
      <p:ext uri="{BB962C8B-B14F-4D97-AF65-F5344CB8AC3E}">
        <p14:creationId xmlns:p14="http://schemas.microsoft.com/office/powerpoint/2010/main" val="1154985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4023</Words>
  <Application>Microsoft Office PowerPoint</Application>
  <PresentationFormat>On-screen Show (4:3)</PresentationFormat>
  <Paragraphs>359</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Athena Idea List, 1/25/2013</vt:lpstr>
      <vt:lpstr>Overview</vt:lpstr>
      <vt:lpstr>New Ideas</vt:lpstr>
      <vt:lpstr>Actor Color 1/30/12</vt:lpstr>
      <vt:lpstr>Actor Treaties</vt:lpstr>
      <vt:lpstr>Cell Model IDE 8/17/2012</vt:lpstr>
      <vt:lpstr>CGE/SAM IDE 8/17/2012</vt:lpstr>
      <vt:lpstr>Chart widget: neighborhood map data plot 8/7/2012</vt:lpstr>
      <vt:lpstr>cmsheet(n) Layout Scripts 8/17/2012</vt:lpstr>
      <vt:lpstr>CM Tool for managing experimental branches 1/25/2013</vt:lpstr>
      <vt:lpstr>Condition: Mood of actor’s supporters 6/14/2013</vt:lpstr>
      <vt:lpstr>Condition: User-Defined 8/7/2012</vt:lpstr>
      <vt:lpstr>Condition: VARIABLE 3/9/12</vt:lpstr>
      <vt:lpstr>Detail Browser: Zoom Control 1/25/2013</vt:lpstr>
      <vt:lpstr>Display Variable Infrastructure</vt:lpstr>
      <vt:lpstr>Dynaform-based CONDITION:CREATE, CONDITION:UPDATE Dialogs 8/7/2012</vt:lpstr>
      <vt:lpstr>Dynaform-based PAYLOAD:CREATE, PAYLOAD:UPDATE Dialogs 8/7/2012</vt:lpstr>
      <vt:lpstr>Dynaform-based TACTIC:CREATE, TACTIC:UPDATE Dialogs 8/7/2012</vt:lpstr>
      <vt:lpstr>Generalized Order Validation 8/8/2012</vt:lpstr>
      <vt:lpstr>Geo-referenced Maps 8/7/2012</vt:lpstr>
      <vt:lpstr>Hierarchy of Civilian Groups 3/9/2012</vt:lpstr>
      <vt:lpstr>Hierarchy of Neighborhoods 8/3/2012</vt:lpstr>
      <vt:lpstr>Hook Resonance Display 1/25/2013</vt:lpstr>
      <vt:lpstr>In-Browser Condition Editing 8/7/2012</vt:lpstr>
      <vt:lpstr>In-Browser Payload Editing 8/7/2012</vt:lpstr>
      <vt:lpstr>In-Browser Tactic Editing 8/7/2012</vt:lpstr>
      <vt:lpstr>IOM Analysis Display</vt:lpstr>
      <vt:lpstr>Link Markup 1/25/2013</vt:lpstr>
      <vt:lpstr>Map Tab: GUI neighborhood variable selection 8/7/2012</vt:lpstr>
      <vt:lpstr>Neighborhood Polygon Display Widget 8/7/2012</vt:lpstr>
      <vt:lpstr>Promised Reaction 8/21/2012</vt:lpstr>
      <vt:lpstr>Promised State 8/21/2012</vt:lpstr>
      <vt:lpstr>Relevance and Info Ops 8/7/2012</vt:lpstr>
      <vt:lpstr>Shared Belief Systems 1/27/12</vt:lpstr>
      <vt:lpstr>Stability 2/20/12</vt:lpstr>
      <vt:lpstr>Tactic: FLIPFLOP 8/7/2012</vt:lpstr>
      <vt:lpstr>Tactic Sets 8/7/2012</vt:lpstr>
      <vt:lpstr>Training as an Attitude 8/3/2012</vt:lpstr>
      <vt:lpstr>Variance of Attitude Deltas 8/7/2012</vt:lpstr>
      <vt:lpstr>View Flag: Show SigEvents on PAUSE 1/25/2013</vt:lpstr>
    </vt:vector>
  </TitlesOfParts>
  <Company>JPL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Athena Idea List, 8/3/2012</dc:title>
  <dc:creator>William H. Duquette</dc:creator>
  <cp:lastModifiedBy>William H. Duquette</cp:lastModifiedBy>
  <cp:revision>98</cp:revision>
  <dcterms:created xsi:type="dcterms:W3CDTF">2012-08-03T21:17:30Z</dcterms:created>
  <dcterms:modified xsi:type="dcterms:W3CDTF">2013-06-14T19:32:57Z</dcterms:modified>
</cp:coreProperties>
</file>