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95" r:id="rId6"/>
    <p:sldId id="291" r:id="rId7"/>
    <p:sldId id="292" r:id="rId8"/>
    <p:sldId id="285" r:id="rId9"/>
    <p:sldId id="293" r:id="rId10"/>
    <p:sldId id="263" r:id="rId11"/>
    <p:sldId id="270" r:id="rId12"/>
    <p:sldId id="269" r:id="rId13"/>
    <p:sldId id="288" r:id="rId14"/>
    <p:sldId id="277" r:id="rId15"/>
    <p:sldId id="282" r:id="rId16"/>
    <p:sldId id="281" r:id="rId17"/>
    <p:sldId id="262" r:id="rId18"/>
    <p:sldId id="287" r:id="rId19"/>
    <p:sldId id="273" r:id="rId20"/>
    <p:sldId id="260" r:id="rId21"/>
    <p:sldId id="267" r:id="rId22"/>
    <p:sldId id="278" r:id="rId23"/>
    <p:sldId id="280" r:id="rId24"/>
    <p:sldId id="279" r:id="rId25"/>
    <p:sldId id="261" r:id="rId26"/>
    <p:sldId id="286" r:id="rId27"/>
    <p:sldId id="284" r:id="rId28"/>
    <p:sldId id="274" r:id="rId29"/>
    <p:sldId id="296" r:id="rId30"/>
    <p:sldId id="294" r:id="rId31"/>
    <p:sldId id="272" r:id="rId32"/>
    <p:sldId id="259" r:id="rId33"/>
    <p:sldId id="275" r:id="rId34"/>
    <p:sldId id="268" r:id="rId35"/>
    <p:sldId id="265" r:id="rId36"/>
    <p:sldId id="283" r:id="rId37"/>
    <p:sldId id="276" r:id="rId38"/>
    <p:sldId id="258" r:id="rId39"/>
    <p:sldId id="27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665" autoAdjust="0"/>
    <p:restoredTop sz="94673" autoAdjust="0"/>
  </p:normalViewPr>
  <p:slideViewPr>
    <p:cSldViewPr>
      <p:cViewPr>
        <p:scale>
          <a:sx n="120" d="100"/>
          <a:sy n="120" d="100"/>
        </p:scale>
        <p:origin x="-330" y="-15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53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8/21/2012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8/21/2012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8/21/2012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8/21/2012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8/21/2012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8/21/2012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8/3/2012</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Variable Infrastructure</a:t>
            </a:r>
            <a:endParaRPr lang="en-US" dirty="0"/>
          </a:p>
        </p:txBody>
      </p:sp>
      <p:sp>
        <p:nvSpPr>
          <p:cNvPr id="3" name="Content Placeholder 2"/>
          <p:cNvSpPr>
            <a:spLocks noGrp="1"/>
          </p:cNvSpPr>
          <p:nvPr>
            <p:ph idx="1"/>
          </p:nvPr>
        </p:nvSpPr>
        <p:spPr/>
        <p:txBody>
          <a:bodyPr/>
          <a:lstStyle/>
          <a:p>
            <a:r>
              <a:rPr lang="en-US" dirty="0" smtClean="0"/>
              <a:t>Improve the existing display variable infrastructure:</a:t>
            </a:r>
          </a:p>
          <a:p>
            <a:pPr lvl="1"/>
            <a:r>
              <a:rPr lang="en-US" dirty="0" smtClean="0"/>
              <a:t>Easier definition of new display variables</a:t>
            </a:r>
          </a:p>
          <a:p>
            <a:pPr lvl="1"/>
            <a:r>
              <a:rPr lang="en-US" dirty="0" smtClean="0"/>
              <a:t>Easier definition of new classes of display variable (e.g., </a:t>
            </a:r>
            <a:r>
              <a:rPr lang="en-US" dirty="0" err="1" smtClean="0"/>
              <a:t>nbhood</a:t>
            </a:r>
            <a:r>
              <a:rPr lang="en-US" dirty="0" smtClean="0"/>
              <a:t> vs. time series)</a:t>
            </a:r>
          </a:p>
          <a:p>
            <a:pPr lvl="1"/>
            <a:r>
              <a:rPr lang="en-US" dirty="0" err="1" smtClean="0"/>
              <a:t>Dynaforms</a:t>
            </a:r>
            <a:r>
              <a:rPr lang="en-US" dirty="0" smtClean="0"/>
              <a:t> for choosing display variables</a:t>
            </a:r>
          </a:p>
          <a:p>
            <a:r>
              <a:rPr lang="en-US" dirty="0" smtClean="0"/>
              <a:t>Preliminary Conclusions</a:t>
            </a:r>
          </a:p>
          <a:p>
            <a:pPr lvl="1"/>
            <a:r>
              <a:rPr lang="en-US" dirty="0" smtClean="0"/>
              <a:t>Returning a view allows using SQL for data reduction, which makes sense; we don’t want to recreate SQL capabilities in </a:t>
            </a:r>
            <a:r>
              <a:rPr lang="en-US" dirty="0" err="1" smtClean="0"/>
              <a:t>Tcl</a:t>
            </a:r>
            <a:r>
              <a:rPr lang="en-US" dirty="0" smtClean="0"/>
              <a:t>.</a:t>
            </a:r>
          </a:p>
          <a:p>
            <a:pPr lvl="1"/>
            <a:r>
              <a:rPr lang="en-US" dirty="0" smtClean="0"/>
              <a:t>Returning a dynamically created view makes sense.  </a:t>
            </a:r>
          </a:p>
          <a:p>
            <a:pPr lvl="2"/>
            <a:r>
              <a:rPr lang="en-US" dirty="0" smtClean="0"/>
              <a:t>There are hundreds or thousands of display variables (once indices are specified).</a:t>
            </a:r>
          </a:p>
          <a:p>
            <a:pPr lvl="2"/>
            <a:r>
              <a:rPr lang="en-US" dirty="0" smtClean="0"/>
              <a:t>We will never use all of them in one run of the app.</a:t>
            </a:r>
          </a:p>
          <a:p>
            <a:pPr lvl="2"/>
            <a:r>
              <a:rPr lang="en-US" dirty="0" smtClean="0"/>
              <a:t>Even if we did, we don’t want to create them all at once at start-up.</a:t>
            </a:r>
          </a:p>
          <a:p>
            <a:pPr lvl="1"/>
            <a:r>
              <a:rPr lang="en-US" dirty="0" smtClean="0"/>
              <a:t>Composite views don’t make sense.  They improve performance, but:</a:t>
            </a:r>
          </a:p>
          <a:p>
            <a:pPr lvl="2"/>
            <a:r>
              <a:rPr lang="en-US" dirty="0" smtClean="0"/>
              <a:t>Don’t work for time series; and time series queries are bigger.</a:t>
            </a:r>
          </a:p>
          <a:p>
            <a:pPr lvl="2"/>
            <a:r>
              <a:rPr lang="en-US" dirty="0" smtClean="0"/>
              <a:t>Parsing is the problem; we aren’t creating views in a tight loop, so parsing is constant time even if we use multiple views.</a:t>
            </a:r>
          </a:p>
          <a:p>
            <a:r>
              <a:rPr lang="en-US" dirty="0" smtClean="0"/>
              <a:t>Desires</a:t>
            </a:r>
          </a:p>
          <a:p>
            <a:pPr lvl="1"/>
            <a:r>
              <a:rPr lang="en-US" dirty="0" smtClean="0"/>
              <a:t>Would like to simplify validation of display variables.</a:t>
            </a:r>
          </a:p>
          <a:p>
            <a:pPr lvl="1"/>
            <a:r>
              <a:rPr lang="en-US" dirty="0" smtClean="0"/>
              <a:t>Would like to simplify definition of display variables.</a:t>
            </a:r>
          </a:p>
          <a:p>
            <a:pPr lvl="1"/>
            <a:r>
              <a:rPr lang="en-US" dirty="0" smtClean="0"/>
              <a:t>Would like to link </a:t>
            </a:r>
            <a:r>
              <a:rPr lang="en-US" dirty="0" err="1" smtClean="0"/>
              <a:t>dynaforms</a:t>
            </a:r>
            <a:r>
              <a:rPr lang="en-US" dirty="0" smtClean="0"/>
              <a:t> with set of display variables with minimal duplication </a:t>
            </a:r>
            <a:r>
              <a:rPr lang="en-US" smtClean="0"/>
              <a:t>of effort.</a:t>
            </a:r>
            <a:endParaRPr lang="en-US" dirty="0" smtClean="0"/>
          </a:p>
        </p:txBody>
      </p:sp>
    </p:spTree>
    <p:extLst>
      <p:ext uri="{BB962C8B-B14F-4D97-AF65-F5344CB8AC3E}">
        <p14:creationId xmlns:p14="http://schemas.microsoft.com/office/powerpoint/2010/main" val="134416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p>
          <a:p>
            <a:pPr lvl="1"/>
            <a:r>
              <a:rPr lang="en-US" dirty="0" smtClean="0"/>
              <a:t>Scripts are saved in an RDB/ADB table by name.</a:t>
            </a:r>
          </a:p>
          <a:p>
            <a:pPr lvl="1"/>
            <a:r>
              <a:rPr lang="en-US" dirty="0" smtClean="0"/>
              <a:t>Not order-based (because undo/redo is different)</a:t>
            </a:r>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Alternative Solution</a:t>
            </a:r>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p>
          <a:p>
            <a:pPr lvl="2"/>
            <a:r>
              <a:rPr lang="en-US" dirty="0" smtClean="0"/>
              <a:t>E.g., define GUI:* orders, and make Athena’s CIF mechanism ignore them.</a:t>
            </a:r>
          </a:p>
          <a:p>
            <a:pPr lvl="3"/>
            <a:r>
              <a:rPr lang="en-US" dirty="0" smtClean="0"/>
              <a:t>REPORT:* orders were handled in this way.</a:t>
            </a:r>
          </a:p>
          <a:p>
            <a:pPr lvl="2"/>
            <a:r>
              <a:rPr lang="en-US" dirty="0" smtClean="0"/>
              <a:t>The GUI:* handlers only validate; they do nothing else.  Thus, [order check] can be used to validate the input, which is then used as </a:t>
            </a:r>
            <a:r>
              <a:rPr lang="en-US" smtClean="0"/>
              <a:t>the application desires.</a:t>
            </a:r>
            <a:endParaRPr lang="en-US" dirty="0" smtClean="0"/>
          </a:p>
        </p:txBody>
      </p:sp>
    </p:spTree>
    <p:extLst>
      <p:ext uri="{BB962C8B-B14F-4D97-AF65-F5344CB8AC3E}">
        <p14:creationId xmlns:p14="http://schemas.microsoft.com/office/powerpoint/2010/main" val="300017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Non-Zulu Time Reference </a:t>
            </a:r>
            <a:r>
              <a:rPr lang="en-US" dirty="0"/>
              <a:t>Strings	8/7/2012</a:t>
            </a:r>
          </a:p>
        </p:txBody>
      </p:sp>
      <p:sp>
        <p:nvSpPr>
          <p:cNvPr id="3" name="Content Placeholder 2"/>
          <p:cNvSpPr>
            <a:spLocks noGrp="1"/>
          </p:cNvSpPr>
          <p:nvPr>
            <p:ph idx="1"/>
          </p:nvPr>
        </p:nvSpPr>
        <p:spPr/>
        <p:txBody>
          <a:bodyPr/>
          <a:lstStyle/>
          <a:p>
            <a:r>
              <a:rPr lang="en-US" dirty="0" smtClean="0"/>
              <a:t>Athena should use Non-Zulu time reference strings for displaying time.</a:t>
            </a:r>
          </a:p>
          <a:p>
            <a:pPr lvl="1"/>
            <a:r>
              <a:rPr lang="en-US" dirty="0" smtClean="0"/>
              <a:t>A Zulu-time string shows “</a:t>
            </a:r>
            <a:r>
              <a:rPr lang="en-US" dirty="0" err="1" smtClean="0"/>
              <a:t>ddhhmmZmonyy</a:t>
            </a:r>
            <a:r>
              <a:rPr lang="en-US" dirty="0" smtClean="0"/>
              <a:t>”.</a:t>
            </a:r>
          </a:p>
          <a:p>
            <a:pPr lvl="1"/>
            <a:r>
              <a:rPr lang="en-US" dirty="0" smtClean="0"/>
              <a:t>Athena inherited Zulu-time from JNEM, which steps time minute-by-minute.</a:t>
            </a:r>
          </a:p>
          <a:p>
            <a:pPr lvl="1"/>
            <a:r>
              <a:rPr lang="en-US" dirty="0" smtClean="0"/>
              <a:t>When Athena stepped time day-by-day, only the first two and last five of the characters in the time string were relevant; the “</a:t>
            </a:r>
            <a:r>
              <a:rPr lang="en-US" dirty="0" err="1" smtClean="0"/>
              <a:t>hhmm</a:t>
            </a:r>
            <a:r>
              <a:rPr lang="en-US" dirty="0" smtClean="0"/>
              <a:t>” could be ignored.</a:t>
            </a:r>
          </a:p>
          <a:p>
            <a:pPr lvl="1"/>
            <a:r>
              <a:rPr lang="en-US" dirty="0" smtClean="0"/>
              <a:t>Now that Athena steps time week-by-week, it is difficult to mentally map the Zulu-time to a specific week.  Also, an Athena time tick represents the entire week, not a particular point in time during the week.</a:t>
            </a:r>
          </a:p>
          <a:p>
            <a:pPr lvl="1"/>
            <a:r>
              <a:rPr lang="en-US" dirty="0" smtClean="0"/>
              <a:t>Thus, Zulu-times are misleading and inconvenient.</a:t>
            </a:r>
          </a:p>
          <a:p>
            <a:r>
              <a:rPr lang="en-US" dirty="0" smtClean="0"/>
              <a:t>Desires</a:t>
            </a:r>
          </a:p>
          <a:p>
            <a:pPr lvl="1"/>
            <a:r>
              <a:rPr lang="en-US" dirty="0" smtClean="0"/>
              <a:t>Per Rob Crowson, integer ticks are insufficient.  We want something like a start date, and Julian weeks within a year.</a:t>
            </a:r>
          </a:p>
          <a:p>
            <a:r>
              <a:rPr lang="en-US" dirty="0" smtClean="0"/>
              <a:t>Solution</a:t>
            </a:r>
          </a:p>
          <a:p>
            <a:pPr lvl="1"/>
            <a:r>
              <a:rPr lang="en-US" dirty="0" smtClean="0"/>
              <a:t>Time string: </a:t>
            </a:r>
            <a:r>
              <a:rPr lang="en-US" dirty="0" err="1" smtClean="0"/>
              <a:t>yyyyWnn</a:t>
            </a:r>
            <a:r>
              <a:rPr lang="en-US" dirty="0" smtClean="0"/>
              <a:t> where “</a:t>
            </a:r>
            <a:r>
              <a:rPr lang="en-US" dirty="0" err="1" smtClean="0"/>
              <a:t>nn</a:t>
            </a:r>
            <a:r>
              <a:rPr lang="en-US" dirty="0" smtClean="0"/>
              <a:t>” is a Julian week, 00-52.</a:t>
            </a:r>
          </a:p>
          <a:p>
            <a:pPr lvl="1"/>
            <a:r>
              <a:rPr lang="en-US" dirty="0" smtClean="0"/>
              <a:t>52 weeks within the year; a year is exactly 7*52 days.</a:t>
            </a:r>
          </a:p>
          <a:p>
            <a:pPr lvl="1"/>
            <a:r>
              <a:rPr lang="en-US" dirty="0" smtClean="0"/>
              <a:t>Start Date can be specified as a </a:t>
            </a:r>
            <a:r>
              <a:rPr lang="en-US" dirty="0" err="1" smtClean="0"/>
              <a:t>yyyyWnn</a:t>
            </a:r>
            <a:r>
              <a:rPr lang="en-US" dirty="0" smtClean="0"/>
              <a:t> string.</a:t>
            </a:r>
          </a:p>
          <a:p>
            <a:pPr lvl="1"/>
            <a:r>
              <a:rPr lang="en-US" dirty="0" smtClean="0"/>
              <a:t>Can overlay seasons on top of Julian weeks if we need to.</a:t>
            </a:r>
          </a:p>
          <a:p>
            <a:pPr lvl="1"/>
            <a:r>
              <a:rPr lang="en-US" dirty="0" smtClean="0"/>
              <a:t>Need to update Athena’s GUI to use “</a:t>
            </a:r>
            <a:r>
              <a:rPr lang="en-US" dirty="0" err="1" smtClean="0"/>
              <a:t>yyyyWnn</a:t>
            </a:r>
            <a:r>
              <a:rPr lang="en-US" dirty="0" smtClean="0"/>
              <a:t>” time strings in place of Zulu-times.</a:t>
            </a:r>
          </a:p>
          <a:p>
            <a:pPr lvl="1"/>
            <a:r>
              <a:rPr lang="en-US" dirty="0" smtClean="0"/>
              <a:t>Need to update Athena’s “</a:t>
            </a:r>
            <a:r>
              <a:rPr lang="en-US" dirty="0" err="1" smtClean="0"/>
              <a:t>timespec</a:t>
            </a:r>
            <a:r>
              <a:rPr lang="en-US" dirty="0" smtClean="0"/>
              <a:t>” code to support Julian week strings and offsets.</a:t>
            </a:r>
          </a:p>
          <a:p>
            <a:pPr lvl="1"/>
            <a:r>
              <a:rPr lang="en-US" dirty="0" smtClean="0"/>
              <a:t>Might want an Athena-specific “</a:t>
            </a:r>
            <a:r>
              <a:rPr lang="en-US" dirty="0" err="1" smtClean="0"/>
              <a:t>simclock</a:t>
            </a:r>
            <a:r>
              <a:rPr lang="en-US" dirty="0" smtClean="0"/>
              <a:t>” type.</a:t>
            </a:r>
          </a:p>
        </p:txBody>
      </p:sp>
    </p:spTree>
    <p:extLst>
      <p:ext uri="{BB962C8B-B14F-4D97-AF65-F5344CB8AC3E}">
        <p14:creationId xmlns:p14="http://schemas.microsoft.com/office/powerpoint/2010/main" val="2240788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Promised Reaction</a:t>
            </a:r>
            <a:r>
              <a:rPr lang="en-US" dirty="0" smtClean="0"/>
              <a:t>	</a:t>
            </a:r>
            <a:r>
              <a:rPr lang="en-US" dirty="0" smtClean="0"/>
              <a:t>8/21/2012</a:t>
            </a:r>
            <a:endParaRPr lang="en-US" dirty="0"/>
          </a:p>
        </p:txBody>
      </p:sp>
      <p:sp>
        <p:nvSpPr>
          <p:cNvPr id="3" name="Content Placeholder 2"/>
          <p:cNvSpPr>
            <a:spLocks noGrp="1"/>
          </p:cNvSpPr>
          <p:nvPr>
            <p:ph idx="1"/>
          </p:nvPr>
        </p:nvSpPr>
        <p:spPr/>
        <p:txBody>
          <a:bodyPr/>
          <a:lstStyle/>
          <a:p>
            <a:r>
              <a:rPr lang="en-US" dirty="0" smtClean="0"/>
              <a:t>An actor </a:t>
            </a:r>
            <a:r>
              <a:rPr lang="en-US" dirty="0" smtClean="0"/>
              <a:t>promises to take some action in any week in which certain conditions are met.</a:t>
            </a:r>
            <a:endParaRPr lang="en-US" dirty="0" smtClean="0"/>
          </a:p>
          <a:p>
            <a:pPr lvl="1"/>
            <a:r>
              <a:rPr lang="en-US" dirty="0" smtClean="0"/>
              <a:t>Example</a:t>
            </a:r>
            <a:r>
              <a:rPr lang="en-US" dirty="0" smtClean="0"/>
              <a:t>: </a:t>
            </a:r>
            <a:r>
              <a:rPr lang="en-US" dirty="0" smtClean="0"/>
              <a:t>Actor A promises to attack actor B in N1 if actor B attacks actor A in N2.</a:t>
            </a:r>
            <a:endParaRPr lang="en-US" dirty="0" smtClean="0"/>
          </a:p>
          <a:p>
            <a:r>
              <a:rPr lang="en-US" dirty="0" smtClean="0"/>
              <a:t>Possible </a:t>
            </a:r>
            <a:r>
              <a:rPr lang="en-US" dirty="0" smtClean="0"/>
              <a:t>implementation</a:t>
            </a:r>
          </a:p>
          <a:p>
            <a:pPr lvl="1"/>
            <a:r>
              <a:rPr lang="en-US" dirty="0" smtClean="0"/>
              <a:t>The action and conditions are represented as a tactic and conditions.</a:t>
            </a:r>
          </a:p>
          <a:p>
            <a:pPr lvl="1"/>
            <a:r>
              <a:rPr lang="en-US" dirty="0" smtClean="0"/>
              <a:t>The actor mentally assigns a name to the tactic and conditions, e.g., “HITYOUBACK”.</a:t>
            </a:r>
          </a:p>
          <a:p>
            <a:pPr lvl="1"/>
            <a:r>
              <a:rPr lang="en-US" dirty="0" smtClean="0"/>
              <a:t>The essence of a threat is that the one threatened knows that the threat exists.</a:t>
            </a:r>
            <a:endParaRPr lang="en-US" dirty="0" smtClean="0"/>
          </a:p>
          <a:p>
            <a:pPr lvl="1"/>
            <a:r>
              <a:rPr lang="en-US" dirty="0" smtClean="0"/>
              <a:t>Actor </a:t>
            </a:r>
            <a:r>
              <a:rPr lang="en-US" dirty="0" smtClean="0"/>
              <a:t>A promises a reaction </a:t>
            </a:r>
            <a:r>
              <a:rPr lang="en-US" dirty="0" smtClean="0"/>
              <a:t>using the </a:t>
            </a:r>
            <a:r>
              <a:rPr lang="en-US" dirty="0" smtClean="0"/>
              <a:t>PROMISED_REACTION(</a:t>
            </a:r>
            <a:r>
              <a:rPr lang="en-US" i="1" dirty="0" smtClean="0"/>
              <a:t>name</a:t>
            </a:r>
            <a:r>
              <a:rPr lang="en-US" dirty="0" smtClean="0"/>
              <a:t>) </a:t>
            </a:r>
            <a:r>
              <a:rPr lang="en-US" dirty="0" smtClean="0"/>
              <a:t>tactic.</a:t>
            </a:r>
          </a:p>
          <a:p>
            <a:pPr lvl="2"/>
            <a:r>
              <a:rPr lang="en-US" dirty="0" smtClean="0"/>
              <a:t>E.g., </a:t>
            </a:r>
            <a:r>
              <a:rPr lang="en-US" dirty="0" smtClean="0"/>
              <a:t>PROMISED_REACTION</a:t>
            </a:r>
            <a:r>
              <a:rPr lang="en-US" dirty="0" smtClean="0"/>
              <a:t>(HITYOUBACK</a:t>
            </a:r>
            <a:r>
              <a:rPr lang="en-US" dirty="0" smtClean="0"/>
              <a:t>)</a:t>
            </a:r>
          </a:p>
          <a:p>
            <a:pPr lvl="1"/>
            <a:r>
              <a:rPr lang="en-US" dirty="0" smtClean="0"/>
              <a:t>Actor </a:t>
            </a:r>
            <a:r>
              <a:rPr lang="en-US" dirty="0" smtClean="0"/>
              <a:t>B can act on a </a:t>
            </a:r>
            <a:r>
              <a:rPr lang="en-US" dirty="0" smtClean="0"/>
              <a:t>promised reaction via the PMADE(</a:t>
            </a:r>
            <a:r>
              <a:rPr lang="en-US" i="1" dirty="0" err="1" smtClean="0"/>
              <a:t>a</a:t>
            </a:r>
            <a:r>
              <a:rPr lang="en-US" dirty="0" err="1" smtClean="0"/>
              <a:t>,</a:t>
            </a:r>
            <a:r>
              <a:rPr lang="en-US" i="1" dirty="0" err="1" smtClean="0"/>
              <a:t>name</a:t>
            </a:r>
            <a:r>
              <a:rPr lang="en-US" dirty="0" smtClean="0"/>
              <a:t>) condition, which is true if </a:t>
            </a:r>
            <a:r>
              <a:rPr lang="en-US" dirty="0" smtClean="0"/>
              <a:t>actor </a:t>
            </a:r>
            <a:r>
              <a:rPr lang="en-US" i="1" dirty="0" smtClean="0"/>
              <a:t>a</a:t>
            </a:r>
            <a:r>
              <a:rPr lang="en-US" dirty="0" smtClean="0"/>
              <a:t> has made </a:t>
            </a:r>
            <a:r>
              <a:rPr lang="en-US" dirty="0" smtClean="0"/>
              <a:t>promise </a:t>
            </a:r>
            <a:r>
              <a:rPr lang="en-US" i="1" dirty="0" smtClean="0"/>
              <a:t>name</a:t>
            </a:r>
            <a:r>
              <a:rPr lang="en-US" dirty="0" smtClean="0"/>
              <a:t>.</a:t>
            </a:r>
            <a:endParaRPr lang="en-US" dirty="0" smtClean="0"/>
          </a:p>
          <a:p>
            <a:r>
              <a:rPr lang="en-US" dirty="0" smtClean="0"/>
              <a:t>Notes</a:t>
            </a:r>
          </a:p>
          <a:p>
            <a:pPr lvl="1"/>
            <a:r>
              <a:rPr lang="en-US" dirty="0" smtClean="0"/>
              <a:t>Note that in this model, </a:t>
            </a:r>
            <a:r>
              <a:rPr lang="en-US" dirty="0" smtClean="0"/>
              <a:t>the name of the promise and the related conditions-and-reaction are related only in the Analyst’s mind.   </a:t>
            </a:r>
            <a:endParaRPr lang="en-US" dirty="0" smtClean="0"/>
          </a:p>
          <a:p>
            <a:pPr lvl="1"/>
            <a:r>
              <a:rPr lang="en-US" dirty="0" smtClean="0"/>
              <a:t>Timing is interesting, here: if A makes a </a:t>
            </a:r>
            <a:r>
              <a:rPr lang="en-US" dirty="0" smtClean="0"/>
              <a:t>promise </a:t>
            </a:r>
            <a:r>
              <a:rPr lang="en-US" dirty="0" smtClean="0"/>
              <a:t>at time t, the earliest that B can respond is time t+1</a:t>
            </a:r>
            <a:r>
              <a:rPr lang="en-US" dirty="0" smtClean="0"/>
              <a:t>.</a:t>
            </a:r>
          </a:p>
          <a:p>
            <a:pPr lvl="2"/>
            <a:r>
              <a:rPr lang="en-US" dirty="0" smtClean="0"/>
              <a:t>It might be worth have two sets of tactics: those relating to actor-to-actor negotiation, and those relating to real actions.  These would then be executed in two sets.</a:t>
            </a:r>
          </a:p>
          <a:p>
            <a:pPr lvl="3"/>
            <a:r>
              <a:rPr lang="en-US" dirty="0" smtClean="0"/>
              <a:t>At midnight on Saturday, each actor</a:t>
            </a:r>
          </a:p>
          <a:p>
            <a:pPr lvl="4"/>
            <a:r>
              <a:rPr lang="en-US" dirty="0" smtClean="0"/>
              <a:t>Looks at current conditions</a:t>
            </a:r>
          </a:p>
          <a:p>
            <a:pPr lvl="4"/>
            <a:r>
              <a:rPr lang="en-US" dirty="0" smtClean="0"/>
              <a:t>New: Calls and makes deals with other actors</a:t>
            </a:r>
          </a:p>
          <a:p>
            <a:pPr lvl="4"/>
            <a:r>
              <a:rPr lang="en-US" dirty="0" smtClean="0"/>
              <a:t>Issues his orders for the week.</a:t>
            </a:r>
            <a:endParaRPr lang="en-US" dirty="0" smtClean="0"/>
          </a:p>
          <a:p>
            <a:pPr marL="0" indent="0">
              <a:buNone/>
            </a:pPr>
            <a:endParaRPr lang="en-US" dirty="0" smtClean="0"/>
          </a:p>
        </p:txBody>
      </p:sp>
    </p:spTree>
    <p:extLst>
      <p:ext uri="{BB962C8B-B14F-4D97-AF65-F5344CB8AC3E}">
        <p14:creationId xmlns:p14="http://schemas.microsoft.com/office/powerpoint/2010/main" val="425338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Promised State</a:t>
            </a:r>
            <a:r>
              <a:rPr lang="en-US" dirty="0" smtClean="0"/>
              <a:t>	</a:t>
            </a:r>
            <a:r>
              <a:rPr lang="en-US" dirty="0" smtClean="0"/>
              <a:t>8/21/2012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actor promises to maintain certain conditions, optionally under certain circumstances.</a:t>
            </a:r>
          </a:p>
          <a:p>
            <a:pPr lvl="1"/>
            <a:r>
              <a:rPr lang="en-US" dirty="0" smtClean="0"/>
              <a:t>E.g., Actor A promises not to attack actor B</a:t>
            </a:r>
          </a:p>
          <a:p>
            <a:pPr lvl="1"/>
            <a:r>
              <a:rPr lang="en-US" dirty="0" smtClean="0"/>
              <a:t>E.g., Actor A promises to fund ENI at a certain level</a:t>
            </a:r>
          </a:p>
          <a:p>
            <a:pPr lvl="1"/>
            <a:r>
              <a:rPr lang="en-US" dirty="0" smtClean="0"/>
              <a:t>Other actors can change their behavior if A reneges on his promise.</a:t>
            </a:r>
          </a:p>
          <a:p>
            <a:r>
              <a:rPr lang="en-US" dirty="0" smtClean="0"/>
              <a:t>Possible Implementation:</a:t>
            </a:r>
          </a:p>
          <a:p>
            <a:pPr lvl="1"/>
            <a:r>
              <a:rPr lang="en-US" dirty="0" smtClean="0"/>
              <a:t>A promised state P1 consists of:</a:t>
            </a:r>
          </a:p>
          <a:p>
            <a:pPr lvl="2"/>
            <a:r>
              <a:rPr lang="en-US" dirty="0" smtClean="0"/>
              <a:t>A symbolic name (P1), used to identify the promised state in other actor’s strategies.</a:t>
            </a:r>
          </a:p>
          <a:p>
            <a:pPr lvl="2"/>
            <a:r>
              <a:rPr lang="en-US" dirty="0" smtClean="0"/>
              <a:t>A set of conditions that the actor intends to maintain</a:t>
            </a:r>
          </a:p>
          <a:p>
            <a:pPr lvl="2"/>
            <a:r>
              <a:rPr lang="en-US" dirty="0" smtClean="0"/>
              <a:t>Optionally, a set of conditions under which the promise continues to hold.</a:t>
            </a:r>
          </a:p>
          <a:p>
            <a:pPr lvl="3"/>
            <a:r>
              <a:rPr lang="en-US" dirty="0" smtClean="0"/>
              <a:t>E.g., during this time window, or while the actor controls a particular neighborhood.</a:t>
            </a:r>
          </a:p>
          <a:p>
            <a:pPr lvl="1"/>
            <a:r>
              <a:rPr lang="en-US" dirty="0" smtClean="0"/>
              <a:t>Promises are defined as part of the scenario.</a:t>
            </a:r>
          </a:p>
          <a:p>
            <a:pPr lvl="1"/>
            <a:r>
              <a:rPr lang="en-US" dirty="0" smtClean="0"/>
              <a:t>An actor makes promise P1 by executing the PROMISED_STATE(P1) tactic.</a:t>
            </a:r>
          </a:p>
          <a:p>
            <a:pPr lvl="1"/>
            <a:r>
              <a:rPr lang="en-US" dirty="0" smtClean="0"/>
              <a:t>A promise need only be made once; after that the actor has to live with having made it.</a:t>
            </a:r>
          </a:p>
          <a:p>
            <a:pPr lvl="1"/>
            <a:r>
              <a:rPr lang="en-US" dirty="0" smtClean="0"/>
              <a:t>The PMADE(A,P1) condition is met if A has made promise P1</a:t>
            </a:r>
          </a:p>
          <a:p>
            <a:pPr lvl="1"/>
            <a:r>
              <a:rPr lang="en-US" dirty="0" smtClean="0"/>
              <a:t>The PKEPT(A,P1) condition is met if A hasn’t failed to keep promise P1:</a:t>
            </a:r>
          </a:p>
          <a:p>
            <a:pPr lvl="2"/>
            <a:r>
              <a:rPr lang="en-US" dirty="0" smtClean="0"/>
              <a:t>A hasn’t promised P1, OR</a:t>
            </a:r>
          </a:p>
          <a:p>
            <a:pPr lvl="2"/>
            <a:r>
              <a:rPr lang="en-US" dirty="0" smtClean="0"/>
              <a:t>A has promised P1 but the conditions under which the promise is binding are no longer met, OR</a:t>
            </a:r>
          </a:p>
          <a:p>
            <a:pPr lvl="2"/>
            <a:r>
              <a:rPr lang="en-US" dirty="0" smtClean="0"/>
              <a:t>A has promised P1 and the promised state is still maintained.</a:t>
            </a:r>
          </a:p>
          <a:p>
            <a:pPr lvl="1"/>
            <a:r>
              <a:rPr lang="en-US" dirty="0" smtClean="0"/>
              <a:t>The PBROKEN(A,P1) condition is met if A has failed to keep promise P1:</a:t>
            </a:r>
          </a:p>
          <a:p>
            <a:pPr lvl="2"/>
            <a:r>
              <a:rPr lang="en-US" dirty="0" smtClean="0"/>
              <a:t>A has promised P1</a:t>
            </a:r>
          </a:p>
          <a:p>
            <a:pPr lvl="2"/>
            <a:r>
              <a:rPr lang="en-US" dirty="0" smtClean="0"/>
              <a:t>The conditions under which the promise is binding are met.</a:t>
            </a:r>
          </a:p>
          <a:p>
            <a:pPr lvl="2"/>
            <a:r>
              <a:rPr lang="en-US" dirty="0" smtClean="0"/>
              <a:t>The promised state has not been maintained.</a:t>
            </a:r>
            <a:endParaRPr lang="en-US" dirty="0" smtClean="0"/>
          </a:p>
          <a:p>
            <a:r>
              <a:rPr lang="en-US" dirty="0" smtClean="0"/>
              <a:t>Issues</a:t>
            </a:r>
          </a:p>
          <a:p>
            <a:pPr lvl="1"/>
            <a:r>
              <a:rPr lang="en-US" dirty="0" smtClean="0"/>
              <a:t>Need to define relevant conditions to be used in promises.</a:t>
            </a:r>
          </a:p>
          <a:p>
            <a:pPr lvl="1"/>
            <a:r>
              <a:rPr lang="en-US" dirty="0" smtClean="0"/>
              <a:t>Probably requires some new infrastructure in the strategy model.  </a:t>
            </a:r>
            <a:endParaRPr lang="en-US" dirty="0"/>
          </a:p>
        </p:txBody>
      </p:sp>
    </p:spTree>
    <p:extLst>
      <p:ext uri="{BB962C8B-B14F-4D97-AF65-F5344CB8AC3E}">
        <p14:creationId xmlns:p14="http://schemas.microsoft.com/office/powerpoint/2010/main" val="2405441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Signature-Based Driver </a:t>
            </a:r>
            <a:r>
              <a:rPr lang="en-US" dirty="0"/>
              <a:t>IDs	8/7/2012</a:t>
            </a:r>
          </a:p>
        </p:txBody>
      </p:sp>
      <p:sp>
        <p:nvSpPr>
          <p:cNvPr id="3" name="Content Placeholder 2"/>
          <p:cNvSpPr>
            <a:spLocks noGrp="1"/>
          </p:cNvSpPr>
          <p:nvPr>
            <p:ph idx="1"/>
          </p:nvPr>
        </p:nvSpPr>
        <p:spPr/>
        <p:txBody>
          <a:bodyPr/>
          <a:lstStyle/>
          <a:p>
            <a:r>
              <a:rPr lang="en-US" dirty="0" smtClean="0"/>
              <a:t>Driver IDs should be assigned by situation signature, not by situation sequence.</a:t>
            </a:r>
          </a:p>
          <a:p>
            <a:pPr lvl="1"/>
            <a:r>
              <a:rPr lang="en-US" dirty="0" smtClean="0"/>
              <a:t>In JNEM, each instance of an activity situation (for example) got a new driver ID.</a:t>
            </a:r>
          </a:p>
          <a:p>
            <a:pPr lvl="2"/>
            <a:r>
              <a:rPr lang="en-US" dirty="0" smtClean="0"/>
              <a:t>If BLUE PATROLs neighborhood N1 on three separate occasions, that reflects three distinct orders, possibly from different commanders; we wanted to keep them separate for AAR purposes.</a:t>
            </a:r>
          </a:p>
          <a:p>
            <a:pPr lvl="1"/>
            <a:r>
              <a:rPr lang="en-US" dirty="0" smtClean="0"/>
              <a:t>Athena inherited this design.</a:t>
            </a:r>
          </a:p>
          <a:p>
            <a:pPr lvl="1"/>
            <a:r>
              <a:rPr lang="en-US" dirty="0" smtClean="0"/>
              <a:t>But in Athena, we aren’t modeling individual commanders.</a:t>
            </a:r>
          </a:p>
          <a:p>
            <a:pPr lvl="1"/>
            <a:r>
              <a:rPr lang="en-US" dirty="0" smtClean="0"/>
              <a:t>What matters is how the PATROL activity affected things in neighborhood N1 over a given period of interest.</a:t>
            </a:r>
          </a:p>
          <a:p>
            <a:pPr lvl="1"/>
            <a:r>
              <a:rPr lang="en-US" dirty="0" smtClean="0"/>
              <a:t>We can use a single driver ID for the tuple (actsit,N1, BLUE, PATROL) for the life of Athena.  We don’t really need to create a new situation when the coverage exceeds zero and destroy the situation when the coverage goes below 0.</a:t>
            </a:r>
            <a:endParaRPr lang="en-US" dirty="0"/>
          </a:p>
          <a:p>
            <a:pPr lvl="2"/>
            <a:r>
              <a:rPr lang="en-US" dirty="0" smtClean="0"/>
              <a:t>This tuple is called the driver’s </a:t>
            </a:r>
            <a:r>
              <a:rPr lang="en-US" i="1" dirty="0" smtClean="0"/>
              <a:t>signature</a:t>
            </a:r>
            <a:r>
              <a:rPr lang="en-US" dirty="0" smtClean="0"/>
              <a:t>.  </a:t>
            </a:r>
          </a:p>
          <a:p>
            <a:r>
              <a:rPr lang="en-US" dirty="0" smtClean="0"/>
              <a:t>Athena’s driver code can already assign driver IDs based on signature.</a:t>
            </a:r>
          </a:p>
          <a:p>
            <a:r>
              <a:rPr lang="en-US" dirty="0" smtClean="0"/>
              <a:t>Most, or possibly all, Athena drivers have a signature that won’t change over the lifetime of the simulation.</a:t>
            </a:r>
          </a:p>
          <a:p>
            <a:pPr lvl="1"/>
            <a:r>
              <a:rPr lang="en-US" dirty="0" err="1" smtClean="0"/>
              <a:t>Ensits</a:t>
            </a:r>
            <a:r>
              <a:rPr lang="en-US" dirty="0" smtClean="0"/>
              <a:t> are a possible exception; even there, (ensit,N1,EPIDEMIC) is probably a reasonable signature.</a:t>
            </a:r>
          </a:p>
          <a:p>
            <a:r>
              <a:rPr lang="en-US" dirty="0" smtClean="0"/>
              <a:t>Benefits</a:t>
            </a:r>
          </a:p>
          <a:p>
            <a:pPr lvl="1"/>
            <a:r>
              <a:rPr lang="en-US" dirty="0" smtClean="0"/>
              <a:t>Improved reporting; the effects of BLUE patrols in N1 won’t be spread over possibly dozens of drivers.</a:t>
            </a:r>
          </a:p>
          <a:p>
            <a:pPr lvl="1"/>
            <a:r>
              <a:rPr lang="en-US" dirty="0" smtClean="0"/>
              <a:t>Considerable simplification of the situation code; much of the situation-specific bookkeeping that’s done now no longer makes sense.</a:t>
            </a:r>
          </a:p>
        </p:txBody>
      </p:sp>
    </p:spTree>
    <p:extLst>
      <p:ext uri="{BB962C8B-B14F-4D97-AF65-F5344CB8AC3E}">
        <p14:creationId xmlns:p14="http://schemas.microsoft.com/office/powerpoint/2010/main" val="3103977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err="1"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Treaties</a:t>
            </a:r>
            <a:endParaRPr lang="en-US" dirty="0"/>
          </a:p>
        </p:txBody>
      </p:sp>
      <p:sp>
        <p:nvSpPr>
          <p:cNvPr id="3" name="Content Placeholder 2"/>
          <p:cNvSpPr>
            <a:spLocks noGrp="1"/>
          </p:cNvSpPr>
          <p:nvPr>
            <p:ph idx="1"/>
          </p:nvPr>
        </p:nvSpPr>
        <p:spPr/>
        <p:txBody>
          <a:bodyPr/>
          <a:lstStyle/>
          <a:p>
            <a:r>
              <a:rPr lang="en-US" dirty="0" smtClean="0"/>
              <a:t>Actors should be able to make treaties with each other</a:t>
            </a:r>
          </a:p>
          <a:p>
            <a:pPr lvl="1"/>
            <a:r>
              <a:rPr lang="en-US" dirty="0" smtClean="0"/>
              <a:t>A treaty is a mutual promise.  A promises to do X and B promises to do Y.</a:t>
            </a:r>
          </a:p>
          <a:p>
            <a:pPr lvl="1"/>
            <a:r>
              <a:rPr lang="en-US" dirty="0" smtClean="0"/>
              <a:t>The promises are binding on A so long as B hasn’t broken his promise, and </a:t>
            </a:r>
            <a:r>
              <a:rPr lang="en-US" i="1" dirty="0" smtClean="0"/>
              <a:t>vice versa</a:t>
            </a:r>
            <a:r>
              <a:rPr lang="en-US" dirty="0" smtClean="0"/>
              <a:t>.</a:t>
            </a:r>
          </a:p>
          <a:p>
            <a:r>
              <a:rPr lang="en-US" dirty="0" smtClean="0"/>
              <a:t>Possible Implementation</a:t>
            </a:r>
          </a:p>
          <a:p>
            <a:pPr lvl="1"/>
            <a:r>
              <a:rPr lang="en-US" dirty="0"/>
              <a:t>A</a:t>
            </a:r>
            <a:r>
              <a:rPr lang="en-US" dirty="0" smtClean="0"/>
              <a:t> </a:t>
            </a:r>
            <a:r>
              <a:rPr lang="en-US" dirty="0"/>
              <a:t>treaty is similar to a pair of </a:t>
            </a:r>
            <a:r>
              <a:rPr lang="en-US" b="1" dirty="0"/>
              <a:t>Promised States</a:t>
            </a:r>
            <a:r>
              <a:rPr lang="en-US" dirty="0"/>
              <a:t>.</a:t>
            </a:r>
          </a:p>
          <a:p>
            <a:pPr lvl="2"/>
            <a:r>
              <a:rPr lang="en-US" dirty="0" smtClean="0"/>
              <a:t>More </a:t>
            </a:r>
            <a:r>
              <a:rPr lang="en-US" dirty="0"/>
              <a:t>complicated, since agreement is required.</a:t>
            </a:r>
          </a:p>
          <a:p>
            <a:pPr lvl="2"/>
            <a:r>
              <a:rPr lang="en-US" dirty="0"/>
              <a:t>TREATY(B,</a:t>
            </a:r>
            <a:r>
              <a:rPr lang="en-US" i="1" dirty="0"/>
              <a:t>p1</a:t>
            </a:r>
            <a:r>
              <a:rPr lang="en-US" dirty="0"/>
              <a:t>,</a:t>
            </a:r>
            <a:r>
              <a:rPr lang="en-US" i="1" dirty="0"/>
              <a:t>p2</a:t>
            </a:r>
            <a:r>
              <a:rPr lang="en-US" dirty="0"/>
              <a:t>) tactic: Actor A offers a treaty with actor B; A will promise </a:t>
            </a:r>
            <a:r>
              <a:rPr lang="en-US" i="1" dirty="0"/>
              <a:t>p1</a:t>
            </a:r>
            <a:r>
              <a:rPr lang="en-US" dirty="0"/>
              <a:t> if B promises </a:t>
            </a:r>
            <a:r>
              <a:rPr lang="en-US" i="1" dirty="0"/>
              <a:t>p2.</a:t>
            </a:r>
          </a:p>
          <a:p>
            <a:pPr lvl="2"/>
            <a:r>
              <a:rPr lang="en-US" dirty="0"/>
              <a:t>Actor B must execute TREATY(A,</a:t>
            </a:r>
            <a:r>
              <a:rPr lang="en-US" i="1" dirty="0"/>
              <a:t>p2</a:t>
            </a:r>
            <a:r>
              <a:rPr lang="en-US" dirty="0"/>
              <a:t>,</a:t>
            </a:r>
            <a:r>
              <a:rPr lang="en-US" i="1" dirty="0"/>
              <a:t>p1</a:t>
            </a:r>
            <a:r>
              <a:rPr lang="en-US" dirty="0"/>
              <a:t>) during the same week.  </a:t>
            </a:r>
          </a:p>
          <a:p>
            <a:pPr lvl="2"/>
            <a:r>
              <a:rPr lang="en-US" dirty="0"/>
              <a:t>The tactic is deemed to have executed successfully only if both participate; thus it can be used with the “once” flag, and executes the first time the two actors agree.</a:t>
            </a:r>
          </a:p>
        </p:txBody>
      </p:sp>
    </p:spTree>
    <p:extLst>
      <p:ext uri="{BB962C8B-B14F-4D97-AF65-F5344CB8AC3E}">
        <p14:creationId xmlns:p14="http://schemas.microsoft.com/office/powerpoint/2010/main" val="337306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Cell Model IDE	8/17/2012</a:t>
            </a:r>
            <a:endParaRPr lang="en-US" dirty="0"/>
          </a:p>
        </p:txBody>
      </p:sp>
      <p:sp>
        <p:nvSpPr>
          <p:cNvPr id="3" name="Content Placeholder 2"/>
          <p:cNvSpPr>
            <a:spLocks noGrp="1"/>
          </p:cNvSpPr>
          <p:nvPr>
            <p:ph idx="1"/>
          </p:nvPr>
        </p:nvSpPr>
        <p:spPr/>
        <p:txBody>
          <a:bodyPr/>
          <a:lstStyle/>
          <a:p>
            <a:r>
              <a:rPr lang="en-US" dirty="0" smtClean="0"/>
              <a:t>Write a GUI App for running and debugging cell models (and especially CGEs).</a:t>
            </a:r>
          </a:p>
          <a:p>
            <a:pPr lvl="1"/>
            <a:r>
              <a:rPr lang="en-US" dirty="0" smtClean="0"/>
              <a:t>Browse and edit cell model code.</a:t>
            </a:r>
          </a:p>
          <a:p>
            <a:pPr lvl="2"/>
            <a:r>
              <a:rPr lang="en-US" dirty="0" smtClean="0"/>
              <a:t>Syntax highlighting?</a:t>
            </a:r>
          </a:p>
          <a:p>
            <a:pPr lvl="1"/>
            <a:r>
              <a:rPr lang="en-US" dirty="0" smtClean="0"/>
              <a:t>Browse the expanded cell model.</a:t>
            </a:r>
          </a:p>
          <a:p>
            <a:pPr lvl="1"/>
            <a:r>
              <a:rPr lang="en-US" dirty="0" smtClean="0"/>
              <a:t>Import and export cell model inputs and outputs.</a:t>
            </a:r>
          </a:p>
          <a:p>
            <a:pPr lvl="1"/>
            <a:r>
              <a:rPr lang="en-US" dirty="0" smtClean="0"/>
              <a:t>Tools to edit and browse inputs</a:t>
            </a:r>
          </a:p>
          <a:p>
            <a:pPr lvl="1"/>
            <a:r>
              <a:rPr lang="en-US" dirty="0" smtClean="0"/>
              <a:t>Tools to browse outputs</a:t>
            </a:r>
          </a:p>
          <a:p>
            <a:pPr lvl="1"/>
            <a:r>
              <a:rPr lang="en-US" dirty="0" smtClean="0"/>
              <a:t>Watch cell model as it runs.</a:t>
            </a:r>
          </a:p>
          <a:p>
            <a:pPr lvl="1"/>
            <a:r>
              <a:rPr lang="en-US" dirty="0" smtClean="0"/>
              <a:t>Run iterations step by step or all at once.</a:t>
            </a:r>
          </a:p>
          <a:p>
            <a:pPr lvl="1"/>
            <a:r>
              <a:rPr lang="en-US" dirty="0" smtClean="0"/>
              <a:t>Essentially, a GUI version of </a:t>
            </a:r>
            <a:r>
              <a:rPr lang="en-US" dirty="0" err="1" smtClean="0"/>
              <a:t>mars_cmtool</a:t>
            </a:r>
            <a:r>
              <a:rPr lang="en-US" dirty="0" smtClean="0"/>
              <a:t>(1).</a:t>
            </a:r>
            <a:endParaRPr lang="en-US" dirty="0"/>
          </a:p>
        </p:txBody>
      </p:sp>
    </p:spTree>
    <p:extLst>
      <p:ext uri="{BB962C8B-B14F-4D97-AF65-F5344CB8AC3E}">
        <p14:creationId xmlns:p14="http://schemas.microsoft.com/office/powerpoint/2010/main" val="32797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CGE/SAM IDE	8/17/2012</a:t>
            </a:r>
            <a:endParaRPr lang="en-US" dirty="0"/>
          </a:p>
        </p:txBody>
      </p:sp>
      <p:sp>
        <p:nvSpPr>
          <p:cNvPr id="3" name="Content Placeholder 2"/>
          <p:cNvSpPr>
            <a:spLocks noGrp="1"/>
          </p:cNvSpPr>
          <p:nvPr>
            <p:ph idx="1"/>
          </p:nvPr>
        </p:nvSpPr>
        <p:spPr/>
        <p:txBody>
          <a:bodyPr/>
          <a:lstStyle/>
          <a:p>
            <a:r>
              <a:rPr lang="en-US" dirty="0" smtClean="0"/>
              <a:t>Write a standalone GUI app for initializing and calibrating the 6x6 CGE.</a:t>
            </a:r>
          </a:p>
          <a:p>
            <a:pPr lvl="1"/>
            <a:r>
              <a:rPr lang="en-US" dirty="0" smtClean="0"/>
              <a:t>SAM input</a:t>
            </a:r>
          </a:p>
          <a:p>
            <a:pPr lvl="1"/>
            <a:r>
              <a:rPr lang="en-US" dirty="0" smtClean="0"/>
              <a:t>Calibrate the CGE</a:t>
            </a:r>
          </a:p>
          <a:p>
            <a:pPr lvl="1"/>
            <a:r>
              <a:rPr lang="en-US" dirty="0" smtClean="0"/>
              <a:t>Browsing of inputs and outputs</a:t>
            </a:r>
          </a:p>
          <a:p>
            <a:pPr lvl="1"/>
            <a:r>
              <a:rPr lang="en-US" dirty="0" smtClean="0"/>
              <a:t>Help in debugging problems</a:t>
            </a:r>
          </a:p>
          <a:p>
            <a:pPr lvl="1"/>
            <a:r>
              <a:rPr lang="en-US" dirty="0" smtClean="0"/>
              <a:t>Convergence traces</a:t>
            </a:r>
          </a:p>
          <a:p>
            <a:r>
              <a:rPr lang="en-US" dirty="0" smtClean="0"/>
              <a:t>This application would have some commonality with a </a:t>
            </a:r>
            <a:r>
              <a:rPr lang="en-US" b="1" dirty="0" smtClean="0"/>
              <a:t>Cell Model GUI</a:t>
            </a:r>
            <a:endParaRPr lang="en-US" dirty="0" smtClean="0"/>
          </a:p>
          <a:p>
            <a:pPr lvl="1"/>
            <a:r>
              <a:rPr lang="en-US" dirty="0" smtClean="0"/>
              <a:t>The cell model script would be read-only.</a:t>
            </a:r>
          </a:p>
          <a:p>
            <a:pPr lvl="1"/>
            <a:r>
              <a:rPr lang="en-US" dirty="0" smtClean="0"/>
              <a:t>Custom input and output screens, using </a:t>
            </a:r>
            <a:r>
              <a:rPr lang="en-US" dirty="0" err="1" smtClean="0"/>
              <a:t>cmsheet</a:t>
            </a:r>
            <a:r>
              <a:rPr lang="en-US" dirty="0" smtClean="0"/>
              <a:t>(n).</a:t>
            </a:r>
          </a:p>
        </p:txBody>
      </p:sp>
    </p:spTree>
    <p:extLst>
      <p:ext uri="{BB962C8B-B14F-4D97-AF65-F5344CB8AC3E}">
        <p14:creationId xmlns:p14="http://schemas.microsoft.com/office/powerpoint/2010/main" val="271880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cmsheet</a:t>
            </a:r>
            <a:r>
              <a:rPr lang="en-US" dirty="0" smtClean="0"/>
              <a:t>(n) Layout Scripts	8/17/2012</a:t>
            </a:r>
            <a:endParaRPr lang="en-US" dirty="0"/>
          </a:p>
        </p:txBody>
      </p:sp>
      <p:sp>
        <p:nvSpPr>
          <p:cNvPr id="3" name="Content Placeholder 2"/>
          <p:cNvSpPr>
            <a:spLocks noGrp="1"/>
          </p:cNvSpPr>
          <p:nvPr>
            <p:ph idx="1"/>
          </p:nvPr>
        </p:nvSpPr>
        <p:spPr/>
        <p:txBody>
          <a:bodyPr/>
          <a:lstStyle/>
          <a:p>
            <a:r>
              <a:rPr lang="en-US" dirty="0" err="1" smtClean="0"/>
              <a:t>cmsheet</a:t>
            </a:r>
            <a:r>
              <a:rPr lang="en-US" dirty="0" smtClean="0"/>
              <a:t>(n) should provide a layout script interface.</a:t>
            </a:r>
          </a:p>
          <a:p>
            <a:r>
              <a:rPr lang="en-US" dirty="0" smtClean="0"/>
              <a:t>Background</a:t>
            </a:r>
          </a:p>
          <a:p>
            <a:pPr lvl="1"/>
            <a:r>
              <a:rPr lang="en-US" dirty="0" err="1" smtClean="0"/>
              <a:t>cmsheet</a:t>
            </a:r>
            <a:r>
              <a:rPr lang="en-US" dirty="0" smtClean="0"/>
              <a:t>(n) provides a view on </a:t>
            </a:r>
            <a:r>
              <a:rPr lang="en-US" dirty="0" err="1" smtClean="0"/>
              <a:t>cellmodel</a:t>
            </a:r>
            <a:r>
              <a:rPr lang="en-US" dirty="0" smtClean="0"/>
              <a:t>(n) data.</a:t>
            </a:r>
          </a:p>
          <a:p>
            <a:pPr lvl="1"/>
            <a:r>
              <a:rPr lang="en-US" dirty="0" smtClean="0"/>
              <a:t>Spreadsheet cells are mapped to </a:t>
            </a:r>
            <a:r>
              <a:rPr lang="en-US" dirty="0" err="1" smtClean="0"/>
              <a:t>cellmodel</a:t>
            </a:r>
            <a:r>
              <a:rPr lang="en-US" dirty="0" smtClean="0"/>
              <a:t>(n) cells.</a:t>
            </a:r>
          </a:p>
          <a:p>
            <a:pPr lvl="1"/>
            <a:r>
              <a:rPr lang="en-US" dirty="0" smtClean="0"/>
              <a:t>At present, you create a layout by using the </a:t>
            </a:r>
            <a:r>
              <a:rPr lang="en-US" dirty="0" err="1" smtClean="0"/>
              <a:t>cmsheet</a:t>
            </a:r>
            <a:r>
              <a:rPr lang="en-US" dirty="0" smtClean="0"/>
              <a:t>(n) widget’s subcommands</a:t>
            </a:r>
          </a:p>
          <a:p>
            <a:pPr lvl="2"/>
            <a:r>
              <a:rPr lang="en-US" dirty="0" smtClean="0"/>
              <a:t>Just normal </a:t>
            </a:r>
            <a:r>
              <a:rPr lang="en-US" dirty="0" err="1" smtClean="0"/>
              <a:t>Tcl</a:t>
            </a:r>
            <a:r>
              <a:rPr lang="en-US" dirty="0" smtClean="0"/>
              <a:t> code</a:t>
            </a:r>
          </a:p>
          <a:p>
            <a:pPr lvl="2"/>
            <a:r>
              <a:rPr lang="en-US" dirty="0" smtClean="0"/>
              <a:t>Part of creating the </a:t>
            </a:r>
            <a:r>
              <a:rPr lang="en-US" dirty="0" err="1" smtClean="0"/>
              <a:t>cmsheet</a:t>
            </a:r>
            <a:r>
              <a:rPr lang="en-US" dirty="0" smtClean="0"/>
              <a:t>(n) widget.</a:t>
            </a:r>
          </a:p>
          <a:p>
            <a:r>
              <a:rPr lang="en-US" dirty="0" smtClean="0"/>
              <a:t>Advantages of a layout script interface</a:t>
            </a:r>
          </a:p>
          <a:p>
            <a:pPr lvl="1"/>
            <a:r>
              <a:rPr lang="en-US" dirty="0" smtClean="0"/>
              <a:t>A </a:t>
            </a:r>
            <a:r>
              <a:rPr lang="en-US" b="1" dirty="0" smtClean="0"/>
              <a:t>Cell Model IDE</a:t>
            </a:r>
            <a:r>
              <a:rPr lang="en-US" dirty="0" smtClean="0"/>
              <a:t> could allow the user to edit a </a:t>
            </a:r>
            <a:r>
              <a:rPr lang="en-US" dirty="0" err="1" smtClean="0"/>
              <a:t>cellmodel</a:t>
            </a:r>
            <a:r>
              <a:rPr lang="en-US" dirty="0" smtClean="0"/>
              <a:t>(5) model, and also layout scripts for particular input and output views on the cell model.</a:t>
            </a:r>
          </a:p>
          <a:p>
            <a:pPr lvl="1"/>
            <a:r>
              <a:rPr lang="en-US" dirty="0" smtClean="0"/>
              <a:t>Either the </a:t>
            </a:r>
            <a:r>
              <a:rPr lang="en-US" dirty="0" err="1" smtClean="0"/>
              <a:t>cellmodel</a:t>
            </a:r>
            <a:r>
              <a:rPr lang="en-US" dirty="0" smtClean="0"/>
              <a:t>(5) format could be extended to include embedded “sheet” scripts, or the cell model script and the sheet scripts could be saved in some composite format.</a:t>
            </a:r>
            <a:endParaRPr lang="en-US" dirty="0"/>
          </a:p>
        </p:txBody>
      </p:sp>
    </p:spTree>
    <p:extLst>
      <p:ext uri="{BB962C8B-B14F-4D97-AF65-F5344CB8AC3E}">
        <p14:creationId xmlns:p14="http://schemas.microsoft.com/office/powerpoint/2010/main" val="115498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4799</Words>
  <Application>Microsoft Office PowerPoint</Application>
  <PresentationFormat>On-screen Show (4:3)</PresentationFormat>
  <Paragraphs>418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Athena Idea List, 8/3/2012</vt:lpstr>
      <vt:lpstr>Overview</vt:lpstr>
      <vt:lpstr>New Ideas</vt:lpstr>
      <vt:lpstr>Actor Color 1/30/12</vt:lpstr>
      <vt:lpstr>Actor Treaties</vt:lpstr>
      <vt:lpstr>Cell Model IDE 8/17/2012</vt:lpstr>
      <vt:lpstr>CGE/SAM IDE 8/17/2012</vt:lpstr>
      <vt:lpstr>Chart widget: neighborhood map data plot 8/7/2012</vt:lpstr>
      <vt:lpstr>cmsheet(n) Layout Scripts 8/17/2012</vt:lpstr>
      <vt:lpstr>Condition: Mood of actor’s supporters 1/30/12</vt:lpstr>
      <vt:lpstr>Condition: User-Defined 8/7/2012</vt:lpstr>
      <vt:lpstr>Condition: VARIABLE 3/9/12</vt:lpstr>
      <vt:lpstr>Display Variable Infrastructure</vt:lpstr>
      <vt:lpstr>Dynaform-based CONDITION:CREATE, CONDITION:UPDATE Dialogs 8/7/2012</vt:lpstr>
      <vt:lpstr>Dynaform-based PAYLOAD:CREATE, PAYLOAD:UPDATE Dialogs 8/7/2012</vt:lpstr>
      <vt:lpstr>Dynaform-based TACTIC:CREATE, TACTIC:UPDATE Dialogs 8/7/2012</vt:lpstr>
      <vt:lpstr>Executive Script Editor 8/7/2012</vt:lpstr>
      <vt:lpstr>Generalized Order Validation 8/8/2012</vt:lpstr>
      <vt:lpstr>Geo-referenced Maps 8/7/2012</vt:lpstr>
      <vt:lpstr>Hierarchy of Civilian Groups 3/9/2012</vt:lpstr>
      <vt:lpstr>Hierarchy of Neighborhoods 8/3/2012</vt:lpstr>
      <vt:lpstr>In-Browser Condition Editing 8/7/2012</vt:lpstr>
      <vt:lpstr>In-Browser Payload Editing 8/7/2012</vt:lpstr>
      <vt:lpstr>In-Browser Tactic Editing 8/7/2012</vt:lpstr>
      <vt:lpstr>Magic Attitude Driver Payloads 8/3/2012</vt:lpstr>
      <vt:lpstr>Map Tab: GUI neighborhood variable selection 8/7/2012</vt:lpstr>
      <vt:lpstr>Neighborhood Polygon Display Widget 8/7/2012</vt:lpstr>
      <vt:lpstr>Non-Zulu Time Reference Strings 8/7/2012</vt:lpstr>
      <vt:lpstr>Promised Reaction 8/21/2012</vt:lpstr>
      <vt:lpstr>Promised State 8/21/2012</vt:lpstr>
      <vt:lpstr>Relevance and Info Ops 8/7/2012</vt:lpstr>
      <vt:lpstr>Shared Belief Systems 1/27/12</vt:lpstr>
      <vt:lpstr>Signature-Based Driver IDs 8/7/2012</vt:lpstr>
      <vt:lpstr>Stable Deployments 8/3/12</vt:lpstr>
      <vt:lpstr>Stability 2/20/12</vt:lpstr>
      <vt:lpstr>Tactic: FLIPFLOP 8/7/2012</vt:lpstr>
      <vt:lpstr>Tactic Sets 8/7/2012</vt:lpstr>
      <vt:lpstr>Training as an Attitude 8/3/2012</vt:lpstr>
      <vt:lpstr>Variance of Attitude Deltas 8/7/2012</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81</cp:revision>
  <dcterms:created xsi:type="dcterms:W3CDTF">2012-08-03T21:17:30Z</dcterms:created>
  <dcterms:modified xsi:type="dcterms:W3CDTF">2012-08-21T21:17:56Z</dcterms:modified>
</cp:coreProperties>
</file>