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8"/>
  </p:notesMasterIdLst>
  <p:sldIdLst>
    <p:sldId id="256" r:id="rId2"/>
    <p:sldId id="331" r:id="rId3"/>
    <p:sldId id="259" r:id="rId4"/>
    <p:sldId id="339" r:id="rId5"/>
    <p:sldId id="325" r:id="rId6"/>
    <p:sldId id="356" r:id="rId7"/>
    <p:sldId id="326" r:id="rId8"/>
    <p:sldId id="327" r:id="rId9"/>
    <p:sldId id="328" r:id="rId10"/>
    <p:sldId id="329" r:id="rId11"/>
    <p:sldId id="330" r:id="rId12"/>
    <p:sldId id="260" r:id="rId13"/>
    <p:sldId id="358" r:id="rId14"/>
    <p:sldId id="261" r:id="rId15"/>
    <p:sldId id="333" r:id="rId16"/>
    <p:sldId id="334" r:id="rId17"/>
    <p:sldId id="338" r:id="rId18"/>
    <p:sldId id="332" r:id="rId19"/>
    <p:sldId id="347" r:id="rId20"/>
    <p:sldId id="348" r:id="rId21"/>
    <p:sldId id="349" r:id="rId22"/>
    <p:sldId id="350" r:id="rId23"/>
    <p:sldId id="351" r:id="rId24"/>
    <p:sldId id="352" r:id="rId25"/>
    <p:sldId id="345" r:id="rId26"/>
    <p:sldId id="262" r:id="rId27"/>
    <p:sldId id="282" r:id="rId28"/>
    <p:sldId id="281" r:id="rId29"/>
    <p:sldId id="263" r:id="rId30"/>
    <p:sldId id="264" r:id="rId31"/>
    <p:sldId id="265" r:id="rId32"/>
    <p:sldId id="266" r:id="rId33"/>
    <p:sldId id="267" r:id="rId34"/>
    <p:sldId id="343"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344" r:id="rId49"/>
    <p:sldId id="284" r:id="rId50"/>
    <p:sldId id="288" r:id="rId51"/>
    <p:sldId id="285" r:id="rId52"/>
    <p:sldId id="286" r:id="rId53"/>
    <p:sldId id="289" r:id="rId54"/>
    <p:sldId id="287" r:id="rId55"/>
    <p:sldId id="307" r:id="rId56"/>
    <p:sldId id="308" r:id="rId57"/>
    <p:sldId id="311" r:id="rId58"/>
    <p:sldId id="290" r:id="rId59"/>
    <p:sldId id="300" r:id="rId60"/>
    <p:sldId id="291" r:id="rId61"/>
    <p:sldId id="301" r:id="rId62"/>
    <p:sldId id="302" r:id="rId63"/>
    <p:sldId id="293" r:id="rId64"/>
    <p:sldId id="294" r:id="rId65"/>
    <p:sldId id="303" r:id="rId66"/>
    <p:sldId id="295" r:id="rId67"/>
    <p:sldId id="296" r:id="rId68"/>
    <p:sldId id="297" r:id="rId69"/>
    <p:sldId id="298" r:id="rId70"/>
    <p:sldId id="304" r:id="rId71"/>
    <p:sldId id="305" r:id="rId72"/>
    <p:sldId id="306" r:id="rId73"/>
    <p:sldId id="299" r:id="rId74"/>
    <p:sldId id="319" r:id="rId75"/>
    <p:sldId id="342" r:id="rId76"/>
    <p:sldId id="321" r:id="rId77"/>
    <p:sldId id="322" r:id="rId78"/>
    <p:sldId id="324" r:id="rId79"/>
    <p:sldId id="357" r:id="rId80"/>
    <p:sldId id="353" r:id="rId81"/>
    <p:sldId id="354" r:id="rId82"/>
    <p:sldId id="355" r:id="rId83"/>
    <p:sldId id="340" r:id="rId84"/>
    <p:sldId id="336" r:id="rId85"/>
    <p:sldId id="335" r:id="rId86"/>
    <p:sldId id="341" r:id="rId87"/>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56"/>
            <p14:sldId id="326"/>
            <p14:sldId id="327"/>
            <p14:sldId id="328"/>
            <p14:sldId id="329"/>
            <p14:sldId id="330"/>
            <p14:sldId id="260"/>
            <p14:sldId id="358"/>
            <p14:sldId id="261"/>
            <p14:sldId id="333"/>
            <p14:sldId id="334"/>
            <p14:sldId id="338"/>
            <p14:sldId id="332"/>
            <p14:sldId id="347"/>
            <p14:sldId id="348"/>
            <p14:sldId id="349"/>
            <p14:sldId id="350"/>
            <p14:sldId id="351"/>
            <p14:sldId id="352"/>
            <p14:sldId id="345"/>
            <p14:sldId id="262"/>
            <p14:sldId id="282"/>
            <p14:sldId id="281"/>
            <p14:sldId id="263"/>
            <p14:sldId id="264"/>
            <p14:sldId id="265"/>
            <p14:sldId id="266"/>
            <p14:sldId id="267"/>
            <p14:sldId id="343"/>
            <p14:sldId id="268"/>
            <p14:sldId id="269"/>
            <p14:sldId id="270"/>
            <p14:sldId id="271"/>
            <p14:sldId id="272"/>
            <p14:sldId id="273"/>
            <p14:sldId id="274"/>
            <p14:sldId id="275"/>
            <p14:sldId id="276"/>
            <p14:sldId id="277"/>
            <p14:sldId id="278"/>
            <p14:sldId id="279"/>
            <p14:sldId id="280"/>
            <p14:sldId id="344"/>
            <p14:sldId id="284"/>
            <p14:sldId id="288"/>
            <p14:sldId id="285"/>
            <p14:sldId id="286"/>
            <p14:sldId id="289"/>
            <p14:sldId id="287"/>
            <p14:sldId id="307"/>
            <p14:sldId id="308"/>
            <p14:sldId id="311"/>
            <p14:sldId id="290"/>
            <p14:sldId id="300"/>
            <p14:sldId id="291"/>
            <p14:sldId id="301"/>
            <p14:sldId id="302"/>
            <p14:sldId id="293"/>
            <p14:sldId id="294"/>
            <p14:sldId id="303"/>
            <p14:sldId id="295"/>
            <p14:sldId id="296"/>
            <p14:sldId id="297"/>
            <p14:sldId id="298"/>
            <p14:sldId id="304"/>
            <p14:sldId id="305"/>
            <p14:sldId id="306"/>
            <p14:sldId id="299"/>
            <p14:sldId id="319"/>
            <p14:sldId id="342"/>
            <p14:sldId id="321"/>
            <p14:sldId id="322"/>
            <p14:sldId id="324"/>
            <p14:sldId id="357"/>
            <p14:sldId id="353"/>
            <p14:sldId id="354"/>
            <p14:sldId id="355"/>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1" autoAdjust="0"/>
    <p:restoredTop sz="94660" autoAdjust="0"/>
  </p:normalViewPr>
  <p:slideViewPr>
    <p:cSldViewPr>
      <p:cViewPr varScale="1">
        <p:scale>
          <a:sx n="200" d="100"/>
          <a:sy n="200" d="100"/>
        </p:scale>
        <p:origin x="-112" y="-40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42" d="100"/>
        <a:sy n="142" d="100"/>
      </p:scale>
      <p:origin x="0" y="3352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10/8/15</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10/8/15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10/8/15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10/8/15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10/8/15</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6.3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10/8/15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10/8/15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10/8/15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10/8/15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10/8/15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10/8/15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10/8/15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a:t>
            </a:r>
            <a:r>
              <a:rPr lang="en-US" sz="2800" b="1" dirty="0" smtClean="0">
                <a:latin typeface="Arial" pitchFamily="34" charset="0"/>
                <a:cs typeface="Arial" pitchFamily="34" charset="0"/>
              </a:rPr>
              <a:t>6.3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smtClean="0">
                <a:solidFill>
                  <a:schemeClr val="tx1"/>
                </a:solidFill>
                <a:latin typeface="Arial" pitchFamily="34" charset="0"/>
                <a:cs typeface="Arial" pitchFamily="34" charset="0"/>
              </a:rPr>
              <a:t>October, </a:t>
            </a:r>
            <a:r>
              <a:rPr lang="en-US" sz="1600" b="1" dirty="0" smtClean="0">
                <a:solidFill>
                  <a:schemeClr val="tx1"/>
                </a:solidFill>
                <a:latin typeface="Arial" pitchFamily="34" charset="0"/>
                <a:cs typeface="Arial" pitchFamily="34" charset="0"/>
              </a:rPr>
              <a:t>2015</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2008-2015, </a:t>
            </a:r>
            <a:r>
              <a:rPr lang="en-US" sz="1200" i="1" dirty="0">
                <a:solidFill>
                  <a:schemeClr val="tx1"/>
                </a:solidFill>
                <a:latin typeface="Cambria" pitchFamily="18" charset="0"/>
              </a:rPr>
              <a:t>by the California Institute of Technology. ALL RIGHTS RESERVED. </a:t>
            </a:r>
            <a:endParaRPr lang="en-US" sz="1200" i="1" dirty="0" smtClean="0">
              <a:solidFill>
                <a:schemeClr val="tx1"/>
              </a:solidFill>
              <a:latin typeface="Cambria" pitchFamily="18" charset="0"/>
            </a:endParaRPr>
          </a:p>
          <a:p>
            <a:r>
              <a:rPr lang="en-US" sz="1200" i="1" dirty="0" smtClean="0">
                <a:solidFill>
                  <a:schemeClr val="tx1"/>
                </a:solidFill>
                <a:latin typeface="Cambria" pitchFamily="18" charset="0"/>
              </a:rPr>
              <a:t>United </a:t>
            </a:r>
            <a:r>
              <a:rPr lang="en-US" sz="1200" i="1" dirty="0">
                <a:solidFill>
                  <a:schemeClr val="tx1"/>
                </a:solidFill>
                <a:latin typeface="Cambria" pitchFamily="18" charset="0"/>
              </a:rPr>
              <a:t>States Government Sponsorship </a:t>
            </a:r>
            <a:r>
              <a:rPr lang="en-US" sz="1200" i="1" dirty="0" smtClean="0">
                <a:solidFill>
                  <a:schemeClr val="tx1"/>
                </a:solidFill>
                <a:latin typeface="Cambria" pitchFamily="18" charset="0"/>
              </a:rPr>
              <a:t>acknowledged.</a:t>
            </a:r>
            <a:r>
              <a:rPr lang="en-US" sz="1200" i="1" dirty="0">
                <a:solidFill>
                  <a:schemeClr val="tx1"/>
                </a:solidFill>
                <a:latin typeface="Cambria" pitchFamily="18" charset="0"/>
              </a:rPr>
              <a:t> </a:t>
            </a:r>
            <a:endParaRPr lang="en-US" sz="1200" dirty="0">
              <a:solidFill>
                <a:schemeClr val="tx1"/>
              </a:solidFill>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41475084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4670870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26302911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57758062"/>
              </p:ext>
            </p:extLst>
          </p:nvPr>
        </p:nvGraphicFramePr>
        <p:xfrm>
          <a:off x="457200" y="533400"/>
          <a:ext cx="8240651" cy="4826658"/>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7251"/>
                <a:gridCol w="762001"/>
                <a:gridCol w="990599"/>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8">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p>
                    <a:p>
                      <a:pPr marL="0" marR="0">
                        <a:spcBef>
                          <a:spcPts val="0"/>
                        </a:spcBef>
                        <a:spcAft>
                          <a:spcPts val="0"/>
                        </a:spcAft>
                        <a:tabLst>
                          <a:tab pos="231775" algn="l"/>
                        </a:tabLst>
                      </a:pPr>
                      <a:r>
                        <a:rPr lang="en-US" sz="1100" i="1" kern="150" dirty="0" smtClean="0">
                          <a:effectLst/>
                          <a:latin typeface="Cambria" pitchFamily="18" charset="0"/>
                        </a:rPr>
                        <a:t>a</a:t>
                      </a:r>
                      <a:r>
                        <a:rPr lang="en-US" sz="1100" i="0" kern="150" baseline="0" dirty="0" smtClean="0">
                          <a:effectLst/>
                          <a:latin typeface="Cambria" pitchFamily="18" charset="0"/>
                        </a:rPr>
                        <a:t>     = The actor that owns force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1"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9">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9">
                  <a:txBody>
                    <a:bodyPr/>
                    <a:lstStyle/>
                    <a:p>
                      <a:pPr marL="0" marR="0">
                        <a:spcBef>
                          <a:spcPts val="0"/>
                        </a:spcBef>
                        <a:spcAft>
                          <a:spcPts val="0"/>
                        </a:spcAft>
                      </a:pPr>
                      <a:r>
                        <a:rPr lang="en-US" sz="1100" b="1" kern="150" dirty="0" smtClean="0">
                          <a:effectLst/>
                          <a:latin typeface="Cambria" pitchFamily="18" charset="0"/>
                        </a:rPr>
                        <a:t>Cooperation and Horizontal</a:t>
                      </a:r>
                      <a:r>
                        <a:rPr lang="en-US" sz="1100" b="1" kern="150" baseline="0" dirty="0" smtClean="0">
                          <a:effectLst/>
                          <a:latin typeface="Cambria" pitchFamily="18" charset="0"/>
                        </a:rPr>
                        <a:t> Relationship</a:t>
                      </a:r>
                      <a:r>
                        <a:rPr lang="en-US" sz="1100" b="1" kern="150" dirty="0" smtClean="0">
                          <a:effectLst/>
                          <a:latin typeface="Cambria" pitchFamily="18" charset="0"/>
                        </a:rPr>
                        <a:t> </a:t>
                      </a:r>
                      <a:r>
                        <a:rPr lang="en-US" sz="1100" b="1" kern="150" dirty="0">
                          <a:effectLst/>
                          <a:latin typeface="Cambria" pitchFamily="18" charset="0"/>
                        </a:rPr>
                        <a:t>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9">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smtClean="0">
                          <a:effectLst/>
                          <a:latin typeface="Cambria" pitchFamily="18" charset="0"/>
                        </a:rPr>
                        <a:t>coopMult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r>
                        <a:rPr lang="en-US" sz="1100" kern="150" dirty="0" smtClean="0">
                          <a:effectLst/>
                          <a:latin typeface="Cambria" pitchFamily="18" charset="0"/>
                        </a:rPr>
                        <a:t>)</a:t>
                      </a:r>
                    </a:p>
                    <a:p>
                      <a:pPr marL="0" marR="0" indent="0" algn="l" defTabSz="914400" rtl="0" eaLnBrk="1" fontAlgn="auto" latinLnBrk="0" hangingPunct="1">
                        <a:lnSpc>
                          <a:spcPct val="100000"/>
                        </a:lnSpc>
                        <a:spcBef>
                          <a:spcPts val="0"/>
                        </a:spcBef>
                        <a:spcAft>
                          <a:spcPts val="0"/>
                        </a:spcAft>
                        <a:buClrTx/>
                        <a:buSzTx/>
                        <a:buFontTx/>
                        <a:buNone/>
                        <a:tabLst>
                          <a:tab pos="688975" algn="l"/>
                        </a:tabLst>
                        <a:defRPr/>
                      </a:pPr>
                      <a:r>
                        <a:rPr lang="en-US" sz="1100" i="1" kern="150" dirty="0" err="1" smtClean="0">
                          <a:effectLst/>
                          <a:latin typeface="Cambria" pitchFamily="18" charset="0"/>
                        </a:rPr>
                        <a:t>hrelMult</a:t>
                      </a:r>
                      <a:r>
                        <a:rPr lang="en-US" sz="1100" kern="150" dirty="0" smtClean="0">
                          <a:effectLst/>
                          <a:latin typeface="Cambria" pitchFamily="18" charset="0"/>
                        </a:rPr>
                        <a:t>	= The casualty multiplier, computed using Z-curve </a:t>
                      </a:r>
                      <a:r>
                        <a:rPr lang="en-US" sz="1100" b="1" kern="150" dirty="0" err="1" smtClean="0">
                          <a:effectLst/>
                          <a:latin typeface="Cambria" pitchFamily="18" charset="0"/>
                          <a:cs typeface="Courier New" pitchFamily="49" charset="0"/>
                        </a:rPr>
                        <a:t>dam.CIVCAS.Zhrel</a:t>
                      </a:r>
                      <a:r>
                        <a:rPr lang="en-US" sz="1100" kern="150" dirty="0" smtClean="0">
                          <a:effectLst/>
                          <a:latin typeface="Cambria" pitchFamily="18" charset="0"/>
                        </a:rPr>
                        <a:t> (lo=0.3, a=1.0, b=100.0, hi=2.0)</a:t>
                      </a:r>
                      <a:endParaRPr lang="en-US" sz="1100" kern="150" dirty="0" smtClean="0">
                        <a:effectLst/>
                        <a:latin typeface="Cambria" pitchFamily="18" charset="0"/>
                        <a:ea typeface="Times New Roman"/>
                        <a:cs typeface="Tahoma"/>
                      </a:endParaRP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a:t>
                      </a:r>
                      <a:r>
                        <a:rPr lang="en-US" sz="1100" b="1" kern="150" dirty="0" smtClean="0">
                          <a:effectLst/>
                          <a:latin typeface="Cambria" pitchFamily="18" charset="0"/>
                        </a:rPr>
                        <a:t>Coop</a:t>
                      </a:r>
                      <a:r>
                        <a:rPr lang="en-US" sz="1100" b="1" kern="150" baseline="0" dirty="0" smtClean="0">
                          <a:effectLst/>
                          <a:latin typeface="Cambria" pitchFamily="18" charset="0"/>
                        </a:rPr>
                        <a:t> and </a:t>
                      </a:r>
                      <a:r>
                        <a:rPr lang="en-US" sz="1100" b="1" kern="150" baseline="0" smtClean="0">
                          <a:effectLst/>
                          <a:latin typeface="Cambria" pitchFamily="18" charset="0"/>
                        </a:rPr>
                        <a:t>Hrel</a:t>
                      </a:r>
                      <a:r>
                        <a:rPr lang="en-US" sz="1100" b="1" kern="150" smtClean="0">
                          <a:effectLst/>
                          <a:latin typeface="Cambria" pitchFamily="18" charset="0"/>
                        </a:rPr>
                        <a:t>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3">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b="1" kern="150" dirty="0" err="1" smtClean="0">
                          <a:effectLst/>
                          <a:latin typeface="Cambria" pitchFamily="18" charset="0"/>
                          <a:ea typeface="Times New Roman"/>
                          <a:cs typeface="Tahoma"/>
                        </a:rPr>
                        <a:t>Hrel</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r>
              <a:tr h="239418">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3">
                  <a:txBody>
                    <a:bodyPr/>
                    <a:lstStyle/>
                    <a:p>
                      <a:pPr marL="0" marR="0" algn="ctr">
                        <a:spcBef>
                          <a:spcPts val="0"/>
                        </a:spcBef>
                        <a:spcAft>
                          <a:spcPts val="0"/>
                        </a:spcAft>
                      </a:pPr>
                      <a:r>
                        <a:rPr lang="en-US" sz="1100" i="1" kern="150" dirty="0" err="1" smtClean="0">
                          <a:effectLst/>
                          <a:latin typeface="Cambria" pitchFamily="18" charset="0"/>
                        </a:rPr>
                        <a:t>coopMult</a:t>
                      </a:r>
                      <a:r>
                        <a:rPr lang="en-US" sz="1100" kern="150" dirty="0" smtClean="0">
                          <a:effectLst/>
                          <a:latin typeface="Cambria" pitchFamily="18" charset="0"/>
                        </a:rPr>
                        <a:t>  </a:t>
                      </a:r>
                      <a:r>
                        <a:rPr lang="en-US" sz="1100" kern="150" dirty="0">
                          <a:effectLst/>
                          <a:latin typeface="Cambria" pitchFamily="18" charset="0"/>
                        </a:rPr>
                        <a:t>×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p>
                  </a:txBody>
                  <a:tcPr marL="61851" marR="61851" marT="0" marB="0"/>
                </a:tc>
                <a:tc hMerge="1">
                  <a:txBody>
                    <a:bodyPr/>
                    <a:lstStyle/>
                    <a:p>
                      <a:endParaRPr lang="en-US"/>
                    </a:p>
                  </a:txBody>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hrelMult</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 M–</a:t>
                      </a:r>
                    </a:p>
                  </a:txBody>
                  <a:tcPr marL="61851" marR="61851" marT="0" marB="0"/>
                </a:tc>
                <a:tc hMerge="1">
                  <a:txBody>
                    <a:bodyPr/>
                    <a:lstStyle/>
                    <a:p>
                      <a:endParaRPr lang="en-US"/>
                    </a:p>
                  </a:txBody>
                  <a:tcPr/>
                </a:tc>
              </a:tr>
              <a:tr h="77187">
                <a:tc gridSpan="9">
                  <a:txBody>
                    <a:bodyPr/>
                    <a:lstStyle/>
                    <a:p>
                      <a:pPr marL="0" marR="0">
                        <a:spcBef>
                          <a:spcPts val="0"/>
                        </a:spcBef>
                        <a:spcAft>
                          <a:spcPts val="0"/>
                        </a:spcAft>
                      </a:pPr>
                      <a:r>
                        <a:rPr lang="en-US" sz="1100" b="1" kern="150" dirty="0" smtClean="0">
                          <a:effectLst/>
                          <a:latin typeface="Cambria" pitchFamily="18" charset="0"/>
                        </a:rPr>
                        <a:t>Vertical Relationship </a:t>
                      </a:r>
                      <a:r>
                        <a:rPr lang="en-US" sz="1100" b="1" kern="150" dirty="0">
                          <a:effectLst/>
                          <a:latin typeface="Cambria" pitchFamily="18" charset="0"/>
                        </a:rPr>
                        <a:t>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t>
                      </a:r>
                      <a:r>
                        <a:rPr lang="en-US" sz="1100" kern="150" dirty="0" smtClean="0">
                          <a:effectLst/>
                          <a:latin typeface="Cambria" pitchFamily="18" charset="0"/>
                        </a:rPr>
                        <a:t>actor </a:t>
                      </a:r>
                      <a:r>
                        <a:rPr lang="en-US" sz="1100" i="1" kern="150" dirty="0" smtClean="0">
                          <a:effectLst/>
                          <a:latin typeface="Cambria" pitchFamily="18" charset="0"/>
                        </a:rPr>
                        <a:t>a</a:t>
                      </a:r>
                      <a:r>
                        <a:rPr lang="en-US" sz="1100" kern="150" dirty="0" smtClean="0">
                          <a:effectLst/>
                          <a:latin typeface="Cambria" pitchFamily="18" charset="0"/>
                        </a:rPr>
                        <a:t> who owns force groups that caused civilian casualties.</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9">
                  <a:txBody>
                    <a:bodyPr/>
                    <a:lstStyle/>
                    <a:p>
                      <a:pPr marL="0" marR="0">
                        <a:spcBef>
                          <a:spcPts val="0"/>
                        </a:spcBef>
                        <a:spcAft>
                          <a:spcPts val="0"/>
                        </a:spcAft>
                        <a:tabLst>
                          <a:tab pos="688975" algn="l"/>
                        </a:tabLst>
                      </a:pPr>
                      <a:r>
                        <a:rPr lang="en-US" sz="1100" i="1" kern="150" dirty="0" smtClean="0">
                          <a:effectLst/>
                          <a:latin typeface="Cambria" pitchFamily="18" charset="0"/>
                        </a:rPr>
                        <a:t>V</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a</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a:t>
                      </a:r>
                      <a:r>
                        <a:rPr lang="en-US" sz="1100" kern="150" dirty="0" smtClean="0">
                          <a:effectLst/>
                          <a:latin typeface="Cambria" pitchFamily="18" charset="0"/>
                        </a:rPr>
                        <a:t>which</a:t>
                      </a:r>
                      <a:r>
                        <a:rPr lang="en-US" sz="1100" kern="150" baseline="0" dirty="0" smtClean="0">
                          <a:effectLst/>
                          <a:latin typeface="Cambria" pitchFamily="18" charset="0"/>
                        </a:rPr>
                        <a:t> </a:t>
                      </a:r>
                      <a:r>
                        <a:rPr lang="en-US" sz="1100" i="1" kern="150" baseline="0" dirty="0" smtClean="0">
                          <a:effectLst/>
                          <a:latin typeface="Cambria" pitchFamily="18" charset="0"/>
                        </a:rPr>
                        <a:t>a</a:t>
                      </a:r>
                      <a:r>
                        <a:rPr lang="en-US" sz="1100" kern="150" baseline="0" dirty="0" smtClean="0">
                          <a:effectLst/>
                          <a:latin typeface="Cambria" pitchFamily="18" charset="0"/>
                        </a:rPr>
                        <a:t>’s force groups were</a:t>
                      </a:r>
                      <a:r>
                        <a:rPr lang="en-US" sz="1100" kern="150" dirty="0" smtClean="0">
                          <a:effectLst/>
                          <a:latin typeface="Cambria" pitchFamily="18" charset="0"/>
                        </a:rPr>
                        <a:t> </a:t>
                      </a:r>
                      <a:r>
                        <a:rPr lang="en-US" sz="1100" kern="150" dirty="0">
                          <a:effectLst/>
                          <a:latin typeface="Cambria" pitchFamily="18" charset="0"/>
                        </a:rPr>
                        <a:t>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smtClean="0">
                          <a:effectLst/>
                          <a:latin typeface="Cambria" pitchFamily="18" charset="0"/>
                          <a:cs typeface="Courier New" pitchFamily="49" charset="0"/>
                        </a:rPr>
                        <a:t>dam.CIVCAS.Zvrel</a:t>
                      </a:r>
                      <a:r>
                        <a:rPr lang="en-US" sz="1100" kern="150" dirty="0" smtClean="0">
                          <a:effectLst/>
                          <a:latin typeface="Cambria" pitchFamily="18" charset="0"/>
                        </a:rPr>
                        <a:t> </a:t>
                      </a:r>
                      <a:r>
                        <a:rPr lang="en-US" sz="1100" kern="150" dirty="0">
                          <a:effectLst/>
                          <a:latin typeface="Cambria" pitchFamily="18" charset="0"/>
                        </a:rPr>
                        <a:t>(lo=0.3,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7640">
                <a:tc gridSpan="2">
                  <a:txBody>
                    <a:bodyPr/>
                    <a:lstStyle/>
                    <a:p>
                      <a:pPr marL="0" marR="0">
                        <a:spcBef>
                          <a:spcPts val="0"/>
                        </a:spcBef>
                        <a:spcAft>
                          <a:spcPts val="0"/>
                        </a:spcAft>
                      </a:pPr>
                      <a:r>
                        <a:rPr lang="en-US" sz="1100" b="1" kern="150" dirty="0">
                          <a:effectLst/>
                          <a:latin typeface="Cambria" pitchFamily="18" charset="0"/>
                        </a:rPr>
                        <a:t>3</a:t>
                      </a:r>
                      <a:r>
                        <a:rPr lang="en-US" sz="1100" b="1" kern="150" dirty="0" smtClean="0">
                          <a:effectLst/>
                          <a:latin typeface="Cambria" pitchFamily="18" charset="0"/>
                        </a:rPr>
                        <a:t>. </a:t>
                      </a:r>
                      <a:r>
                        <a:rPr lang="en-US" sz="1100" b="1" kern="150" dirty="0">
                          <a:effectLst/>
                          <a:latin typeface="Cambria" pitchFamily="18" charset="0"/>
                        </a:rPr>
                        <a:t>Casualties to Civilians: </a:t>
                      </a:r>
                      <a:r>
                        <a:rPr lang="en-US" sz="1100" b="1" kern="150" dirty="0" smtClean="0">
                          <a:effectLst/>
                          <a:latin typeface="Cambria" pitchFamily="18" charset="0"/>
                        </a:rPr>
                        <a:t>Vertical</a:t>
                      </a:r>
                      <a:r>
                        <a:rPr lang="en-US" sz="1100" b="1" kern="150" baseline="0" dirty="0" smtClean="0">
                          <a:effectLst/>
                          <a:latin typeface="Cambria" pitchFamily="18" charset="0"/>
                        </a:rPr>
                        <a:t> Relationship</a:t>
                      </a:r>
                      <a:r>
                        <a:rPr lang="en-US" sz="1100" b="1" kern="150" dirty="0" smtClean="0">
                          <a:effectLst/>
                          <a:latin typeface="Cambria" pitchFamily="18" charset="0"/>
                        </a:rPr>
                        <a:t>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5">
                  <a:txBody>
                    <a:bodyPr/>
                    <a:lstStyle/>
                    <a:p>
                      <a:pPr marL="0" marR="0" algn="ctr">
                        <a:spcBef>
                          <a:spcPts val="0"/>
                        </a:spcBef>
                        <a:spcAft>
                          <a:spcPts val="0"/>
                        </a:spcAft>
                      </a:pPr>
                      <a:r>
                        <a:rPr lang="en-US" sz="1100" b="1" kern="150" dirty="0" err="1" smtClean="0">
                          <a:effectLst/>
                          <a:latin typeface="Cambria" pitchFamily="18" charset="0"/>
                        </a:rPr>
                        <a:t>Vrel</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3360">
                <a:tc gridSpan="2">
                  <a:txBody>
                    <a:bodyPr/>
                    <a:lstStyle/>
                    <a:p>
                      <a:pPr marL="0" marR="0">
                        <a:spcBef>
                          <a:spcPts val="0"/>
                        </a:spcBef>
                        <a:spcAft>
                          <a:spcPts val="0"/>
                        </a:spcAft>
                      </a:pPr>
                      <a:r>
                        <a:rPr lang="en-US" sz="1100" b="1" kern="150" dirty="0">
                          <a:effectLst/>
                          <a:latin typeface="Cambria" pitchFamily="18" charset="0"/>
                        </a:rPr>
                        <a:t>3</a:t>
                      </a:r>
                      <a:r>
                        <a:rPr lang="en-US" sz="1100" b="1" kern="150" dirty="0" smtClean="0">
                          <a:effectLst/>
                          <a:latin typeface="Cambria" pitchFamily="18" charset="0"/>
                        </a:rPr>
                        <a:t>.1 </a:t>
                      </a:r>
                      <a:r>
                        <a:rPr lang="en-US" sz="1100" b="1" kern="150" dirty="0">
                          <a:effectLst/>
                          <a:latin typeface="Cambria" pitchFamily="18" charset="0"/>
                        </a:rPr>
                        <a:t>Civilian casualties taken from </a:t>
                      </a:r>
                      <a:r>
                        <a:rPr lang="en-US" sz="1100" b="1" i="1" kern="150" dirty="0" smtClean="0">
                          <a:effectLst/>
                          <a:latin typeface="Cambria" pitchFamily="18" charset="0"/>
                        </a:rPr>
                        <a:t>a</a:t>
                      </a:r>
                      <a:r>
                        <a:rPr lang="en-US" sz="1100" b="1" kern="150" dirty="0" smtClean="0">
                          <a:effectLst/>
                          <a:latin typeface="Cambria" pitchFamily="18" charset="0"/>
                        </a:rPr>
                        <a:t>’s forces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851" marR="61851" marT="0" marB="0"/>
                </a:tc>
                <a:tc gridSpan="5">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Title 1"/>
          <p:cNvSpPr>
            <a:spLocks noGrp="1"/>
          </p:cNvSpPr>
          <p:nvPr>
            <p:ph type="title"/>
          </p:nvPr>
        </p:nvSpPr>
        <p:spPr>
          <a:xfrm>
            <a:off x="457200" y="274638"/>
            <a:ext cx="8229600" cy="258762"/>
          </a:xfrm>
        </p:spPr>
        <p:txBody>
          <a:bodyPr>
            <a:noAutofit/>
          </a:bodyPr>
          <a:lstStyle/>
          <a:p>
            <a:pPr algn="l"/>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13</a:t>
            </a:fld>
            <a:endParaRPr lang="en-US" sz="1100" dirty="0">
              <a:solidFill>
                <a:schemeClr val="tx1"/>
              </a:solidFill>
              <a:latin typeface="Cambria" pitchFamily="18" charset="0"/>
              <a:cs typeface="Arial" pitchFamily="34" charset="0"/>
            </a:endParaRPr>
          </a:p>
        </p:txBody>
      </p:sp>
      <p:sp>
        <p:nvSpPr>
          <p:cNvPr id="7" name="TextBox 6"/>
          <p:cNvSpPr txBox="1"/>
          <p:nvPr/>
        </p:nvSpPr>
        <p:spPr>
          <a:xfrm>
            <a:off x="381000" y="5605790"/>
            <a:ext cx="8305800" cy="430887"/>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to satisfaction and cooperation shown were taken “as is” from the JNEM CIVCAS rule set.  The only significant difference is the selected Z-curve. The horizontal and vertical relationship effects were not in JNEM.</a:t>
            </a:r>
            <a:endParaRPr lang="en-US" sz="1100" b="1" dirty="0">
              <a:latin typeface="Cambria" pitchFamily="18" charset="0"/>
            </a:endParaRPr>
          </a:p>
        </p:txBody>
      </p:sp>
    </p:spTree>
    <p:extLst>
      <p:ext uri="{BB962C8B-B14F-4D97-AF65-F5344CB8AC3E}">
        <p14:creationId xmlns:p14="http://schemas.microsoft.com/office/powerpoint/2010/main" val="11972309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14</a:t>
            </a:fld>
            <a:endParaRPr lang="en-US" dirty="0"/>
          </a:p>
        </p:txBody>
      </p:sp>
    </p:spTree>
    <p:extLst>
      <p:ext uri="{BB962C8B-B14F-4D97-AF65-F5344CB8AC3E}">
        <p14:creationId xmlns:p14="http://schemas.microsoft.com/office/powerpoint/2010/main" val="15519689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17</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Abstract Events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smtClean="0"/>
              <a:t>abstract event</a:t>
            </a:r>
            <a:r>
              <a:rPr lang="en-US" dirty="0" smtClean="0"/>
              <a:t>, </a:t>
            </a:r>
            <a:r>
              <a:rPr lang="en-US" dirty="0"/>
              <a:t>or </a:t>
            </a:r>
            <a:r>
              <a:rPr lang="en-US" i="1" dirty="0" err="1" smtClean="0"/>
              <a:t>abevent</a:t>
            </a:r>
            <a:r>
              <a:rPr lang="en-US" dirty="0" smtClean="0"/>
              <a:t>, </a:t>
            </a:r>
            <a:r>
              <a:rPr lang="en-US" dirty="0"/>
              <a:t>is an </a:t>
            </a:r>
            <a:r>
              <a:rPr lang="en-US" dirty="0" smtClean="0"/>
              <a:t>event occurring in a particular neighborhood during a given week that affects </a:t>
            </a:r>
            <a:r>
              <a:rPr lang="en-US" dirty="0"/>
              <a:t>the attitudes of the </a:t>
            </a:r>
            <a:r>
              <a:rPr lang="en-US" dirty="0" smtClean="0"/>
              <a:t>resident civilians that is not modelled in detail in Athena.  Each abstract event has a matching tactic type, and occurs in a neighborhood during a given week if a tactic of the matching type executes that week.</a:t>
            </a:r>
            <a:endParaRPr lang="en-US" dirty="0"/>
          </a:p>
          <a:p>
            <a:pPr marL="0" indent="0">
              <a:buNone/>
            </a:pPr>
            <a:r>
              <a:rPr lang="en-US" dirty="0"/>
              <a:t> </a:t>
            </a:r>
          </a:p>
          <a:p>
            <a:pPr marL="0" indent="0">
              <a:buNone/>
            </a:pPr>
            <a:r>
              <a:rPr lang="en-US" b="1" dirty="0"/>
              <a:t>Rule Set Triggers:</a:t>
            </a:r>
            <a:r>
              <a:rPr lang="en-US" dirty="0"/>
              <a:t> An </a:t>
            </a:r>
            <a:r>
              <a:rPr lang="en-US" dirty="0" smtClean="0"/>
              <a:t>abstract event rule </a:t>
            </a:r>
            <a:r>
              <a:rPr lang="en-US" dirty="0"/>
              <a:t>set is </a:t>
            </a:r>
            <a:r>
              <a:rPr lang="en-US" dirty="0" smtClean="0"/>
              <a:t>triggered for a given neighborhood each time that the matching tactic executes for that neighborhood.</a:t>
            </a:r>
          </a:p>
          <a:p>
            <a:pPr marL="0" indent="0">
              <a:buNone/>
            </a:pPr>
            <a:endParaRPr lang="en-US" dirty="0"/>
          </a:p>
          <a:p>
            <a:pPr marL="0" indent="0">
              <a:buNone/>
            </a:pPr>
            <a:r>
              <a:rPr lang="en-US" b="1" dirty="0" smtClean="0"/>
              <a:t>Coverage:</a:t>
            </a:r>
            <a:r>
              <a:rPr lang="en-US" dirty="0" smtClean="0"/>
              <a:t>  Every abstract event has a coverage fraction, a number from 1.0 to 0.0 indicating the fraction of the neighborhood's population that are affected by the event.  The nominal coverage fraction is 0.5, meaning that the magnitudes in the rules reflect a coverage of 0.5.  </a:t>
            </a:r>
          </a:p>
          <a:p>
            <a:pPr marL="0" indent="0">
              <a:buNone/>
            </a:pPr>
            <a:endParaRPr lang="en-US" dirty="0"/>
          </a:p>
          <a:p>
            <a:pPr marL="0" indent="0">
              <a:buNone/>
            </a:pPr>
            <a:r>
              <a:rPr lang="en-US" dirty="0" smtClean="0"/>
              <a:t>Suppose a rule says that it has an effect of </a:t>
            </a:r>
            <a:r>
              <a:rPr lang="en-US" i="1" dirty="0" err="1" smtClean="0"/>
              <a:t>cov</a:t>
            </a:r>
            <a:r>
              <a:rPr lang="en-US" i="1" dirty="0" smtClean="0"/>
              <a:t> </a:t>
            </a:r>
            <a:r>
              <a:rPr lang="en-US" dirty="0" smtClean="0"/>
              <a:t>⨯M+.  M+ is equivalent to 5 points of change.  Because 0.5 is the nominal coverage,  the rule's effect will be 5 points when </a:t>
            </a:r>
            <a:r>
              <a:rPr lang="en-US" i="1" dirty="0" err="1" smtClean="0"/>
              <a:t>cov</a:t>
            </a:r>
            <a:r>
              <a:rPr lang="en-US" dirty="0" smtClean="0"/>
              <a:t> is 0.5, and will range linearly from 0.0 when </a:t>
            </a:r>
            <a:r>
              <a:rPr lang="en-US" i="1" dirty="0" err="1" smtClean="0"/>
              <a:t>cov</a:t>
            </a:r>
            <a:r>
              <a:rPr lang="en-US" dirty="0" smtClean="0"/>
              <a:t> is 0.0 to 10.0 when </a:t>
            </a:r>
            <a:r>
              <a:rPr lang="en-US" i="1" dirty="0" err="1" smtClean="0"/>
              <a:t>cov</a:t>
            </a:r>
            <a:r>
              <a:rPr lang="en-US" dirty="0" smtClean="0"/>
              <a:t> is 1.0.</a:t>
            </a:r>
            <a:endParaRPr lang="en-US" b="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18</a:t>
            </a:fld>
            <a:endParaRPr lang="en-US" dirty="0"/>
          </a:p>
        </p:txBody>
      </p:sp>
    </p:spTree>
    <p:extLst>
      <p:ext uri="{BB962C8B-B14F-4D97-AF65-F5344CB8AC3E}">
        <p14:creationId xmlns:p14="http://schemas.microsoft.com/office/powerpoint/2010/main" val="19228601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Events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73830744"/>
              </p:ext>
            </p:extLst>
          </p:nvPr>
        </p:nvGraphicFramePr>
        <p:xfrm>
          <a:off x="457200" y="533400"/>
          <a:ext cx="8229600" cy="1265238"/>
        </p:xfrm>
        <a:graphic>
          <a:graphicData uri="http://schemas.openxmlformats.org/drawingml/2006/table">
            <a:tbl>
              <a:tblPr>
                <a:tableStyleId>{5940675A-B579-460E-94D1-54222C63F5DA}</a:tableStyleId>
              </a:tblPr>
              <a:tblGrid>
                <a:gridCol w="838200"/>
                <a:gridCol w="762000"/>
                <a:gridCol w="533400"/>
                <a:gridCol w="533400"/>
                <a:gridCol w="457200"/>
                <a:gridCol w="1276350"/>
                <a:gridCol w="1276350"/>
                <a:gridCol w="1276350"/>
                <a:gridCol w="1276350"/>
              </a:tblGrid>
              <a:tr h="175419">
                <a:tc gridSpan="9">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spcBef>
                          <a:spcPts val="0"/>
                        </a:spcBef>
                        <a:spcAft>
                          <a:spcPts val="0"/>
                        </a:spcAft>
                      </a:pPr>
                      <a:r>
                        <a:rPr lang="en-US" sz="1000" b="1" kern="150" dirty="0" smtClean="0">
                          <a:effectLst/>
                          <a:latin typeface="Cambria" pitchFamily="18" charset="0"/>
                          <a:ea typeface="Times New Roman"/>
                          <a:cs typeface="Tahoma"/>
                        </a:rPr>
                        <a:t>Cause</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P/T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smtClean="0">
                          <a:effectLst/>
                          <a:latin typeface="Cambria" pitchFamily="18" charset="0"/>
                        </a:rPr>
                        <a:t>ACCIDENT</a:t>
                      </a:r>
                      <a:endParaRPr lang="en-US" sz="1000" kern="150" dirty="0">
                        <a:effectLst/>
                        <a:latin typeface="Cambria" pitchFamily="18" charset="0"/>
                        <a:ea typeface="Times New Roman"/>
                        <a:cs typeface="Tahoma"/>
                      </a:endParaRPr>
                    </a:p>
                  </a:txBody>
                  <a:tcPr marL="61851" marR="61851"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DISASTER</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XS</a:t>
                      </a:r>
                      <a:r>
                        <a:rPr lang="en-US" sz="1000" kern="150" dirty="0" smtClean="0">
                          <a:effectLst/>
                          <a:latin typeface="Cambria" pitchFamily="18" charset="0"/>
                        </a:rPr>
                        <a:t>–</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tc>
              </a:tr>
              <a:tr h="76200">
                <a:tc rowSpan="2">
                  <a:txBody>
                    <a:bodyPr/>
                    <a:lstStyle/>
                    <a:p>
                      <a:pPr marL="0" marR="0">
                        <a:spcBef>
                          <a:spcPts val="0"/>
                        </a:spcBef>
                        <a:spcAft>
                          <a:spcPts val="0"/>
                        </a:spcAft>
                      </a:pPr>
                      <a:r>
                        <a:rPr lang="en-US" sz="1000" kern="150" dirty="0" smtClean="0">
                          <a:effectLst/>
                          <a:latin typeface="Cambria" pitchFamily="18" charset="0"/>
                          <a:ea typeface="Times New Roman"/>
                          <a:cs typeface="Tahoma"/>
                        </a:rPr>
                        <a:t>DEMO</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spcBef>
                          <a:spcPts val="0"/>
                        </a:spcBef>
                        <a:spcAft>
                          <a:spcPts val="0"/>
                        </a:spcAft>
                      </a:pPr>
                      <a:r>
                        <a:rPr lang="en-US" sz="1000" kern="150" dirty="0" smtClean="0">
                          <a:effectLst/>
                          <a:latin typeface="Cambria" pitchFamily="18" charset="0"/>
                          <a:ea typeface="Times New Roman"/>
                          <a:cs typeface="Tahoma"/>
                        </a:rPr>
                        <a:t>DEMO</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ea typeface="Times New Roman"/>
                          <a:cs typeface="Tahoma"/>
                        </a:rPr>
                        <a:t>T</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b="0" kern="150" dirty="0" smtClean="0">
                          <a:effectLst/>
                          <a:latin typeface="Cambria" pitchFamily="18" charset="0"/>
                          <a:ea typeface="Times New Roman"/>
                          <a:cs typeface="Tahoma"/>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b="0" kern="150" dirty="0" smtClean="0">
                          <a:effectLst/>
                          <a:latin typeface="Cambria" pitchFamily="18" charset="0"/>
                          <a:ea typeface="Times New Roman"/>
                          <a:cs typeface="Tahoma"/>
                        </a:rPr>
                        <a:t>M+</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smtClean="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EXPLOSION</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L–</a:t>
                      </a: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no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RIOT</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L–</a:t>
                      </a: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VIOLENCE</a:t>
                      </a:r>
                      <a:endParaRPr lang="en-US" sz="1000" kern="150" dirty="0">
                        <a:effectLst/>
                        <a:latin typeface="Cambria" pitchFamily="18" charset="0"/>
                        <a:ea typeface="Times New Roman"/>
                        <a:cs typeface="Tahoma"/>
                      </a:endParaRPr>
                    </a:p>
                  </a:txBody>
                  <a:tcPr marL="61851" marR="61851"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34319674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6/9/2015</a:t>
            </a:r>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abstract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ACCIDENT: Accident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26210383"/>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Event:</a:t>
                      </a:r>
                      <a:r>
                        <a:rPr lang="en-US" sz="1100" kern="150" dirty="0" smtClean="0">
                          <a:solidFill>
                            <a:schemeClr val="tx1"/>
                          </a:solidFill>
                          <a:effectLst/>
                          <a:latin typeface="Cambria" pitchFamily="18" charset="0"/>
                        </a:rPr>
                        <a:t>  A small disaster has occurred in a neighborhood that temporarily causes the residents to fear for their lives.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0" kern="150" dirty="0" smtClean="0">
                          <a:effectLst/>
                          <a:latin typeface="Cambria" pitchFamily="18" charset="0"/>
                        </a:rPr>
                        <a:t>	=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Accident occurs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058343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DEMO: Non-violent Demonstration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96909505"/>
              </p:ext>
            </p:extLst>
          </p:nvPr>
        </p:nvGraphicFramePr>
        <p:xfrm>
          <a:off x="457200" y="533400"/>
          <a:ext cx="8229599" cy="1889760"/>
        </p:xfrm>
        <a:graphic>
          <a:graphicData uri="http://schemas.openxmlformats.org/drawingml/2006/table">
            <a:tbl>
              <a:tblPr>
                <a:tableStyleId>{5940675A-B579-460E-94D1-54222C63F5DA}</a:tableStyleId>
              </a:tblPr>
              <a:tblGrid>
                <a:gridCol w="1856487"/>
                <a:gridCol w="2334513"/>
                <a:gridCol w="533400"/>
                <a:gridCol w="838200"/>
                <a:gridCol w="838200"/>
                <a:gridCol w="838200"/>
                <a:gridCol w="990599"/>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Abstract Event:</a:t>
                      </a:r>
                      <a:r>
                        <a:rPr lang="en-US" sz="1100" kern="150" dirty="0" smtClean="0">
                          <a:solidFill>
                            <a:schemeClr val="tx1"/>
                          </a:solidFill>
                          <a:effectLst/>
                          <a:latin typeface="Cambria" pitchFamily="18" charset="0"/>
                        </a:rPr>
                        <a:t>  A non-violent demonstration takes place in a neighborhood</a:t>
                      </a:r>
                      <a:r>
                        <a:rPr lang="en-US" sz="1100" kern="150" baseline="0" dirty="0" smtClean="0">
                          <a:solidFill>
                            <a:schemeClr val="tx1"/>
                          </a:solidFill>
                          <a:effectLst/>
                          <a:latin typeface="Cambria" pitchFamily="18" charset="0"/>
                        </a:rPr>
                        <a:t> in support of some cause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DEMO</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Coverage</a:t>
                      </a:r>
                      <a:r>
                        <a:rPr lang="en-US" sz="1100" i="0" kern="150" baseline="0" dirty="0" smtClean="0">
                          <a:effectLst/>
                          <a:latin typeface="Cambria" pitchFamily="18" charset="0"/>
                        </a:rPr>
                        <a:t>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	</a:t>
                      </a:r>
                      <a:r>
                        <a:rPr lang="en-US" sz="1100" i="0" kern="150" dirty="0" smtClean="0">
                          <a:effectLst/>
                          <a:latin typeface="Cambria" pitchFamily="18" charset="0"/>
                        </a:rPr>
                        <a:t>=</a:t>
                      </a:r>
                      <a:r>
                        <a:rPr lang="en-US" sz="1100" i="0" kern="150" baseline="0" dirty="0" smtClean="0">
                          <a:effectLst/>
                          <a:latin typeface="Cambria" pitchFamily="18" charset="0"/>
                        </a:rPr>
                        <a:t> The neighborhood in which the demonstration takes place.</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The</a:t>
                      </a:r>
                      <a:r>
                        <a:rPr lang="en-US" sz="1100" kern="150" baseline="0" dirty="0" smtClean="0">
                          <a:effectLst/>
                          <a:latin typeface="Cambria" pitchFamily="18" charset="0"/>
                        </a:rPr>
                        <a:t> demonstrating group</a:t>
                      </a:r>
                    </a:p>
                    <a:p>
                      <a:pPr marL="0" marR="0">
                        <a:spcBef>
                          <a:spcPts val="0"/>
                        </a:spcBef>
                        <a:spcAft>
                          <a:spcPts val="0"/>
                        </a:spcAft>
                        <a:tabLst>
                          <a:tab pos="460375" algn="l"/>
                        </a:tabLst>
                      </a:pPr>
                      <a:r>
                        <a:rPr lang="en-US" sz="1100" i="1" kern="150" baseline="0" dirty="0" err="1" smtClean="0">
                          <a:effectLst/>
                          <a:latin typeface="Cambria" pitchFamily="18" charset="0"/>
                        </a:rPr>
                        <a:t>rel.fg</a:t>
                      </a:r>
                      <a:r>
                        <a:rPr lang="en-US" sz="1100" i="1" kern="150" baseline="0" dirty="0" smtClean="0">
                          <a:effectLst/>
                          <a:latin typeface="Cambria" pitchFamily="18" charset="0"/>
                        </a:rPr>
                        <a:t>	</a:t>
                      </a:r>
                      <a:r>
                        <a:rPr lang="en-US" sz="1100" i="0" kern="150" baseline="0" dirty="0" smtClean="0">
                          <a:effectLst/>
                          <a:latin typeface="Cambria" pitchFamily="18" charset="0"/>
                        </a:rPr>
                        <a:t>= Relationship between group </a:t>
                      </a:r>
                      <a:r>
                        <a:rPr lang="en-US" sz="1100" i="1" kern="150" baseline="0" dirty="0" smtClean="0">
                          <a:effectLst/>
                          <a:latin typeface="Cambria" pitchFamily="18" charset="0"/>
                        </a:rPr>
                        <a:t>f</a:t>
                      </a:r>
                      <a:r>
                        <a:rPr lang="en-US" sz="1100" i="0" kern="150" baseline="0" dirty="0" smtClean="0">
                          <a:effectLst/>
                          <a:latin typeface="Cambria" pitchFamily="18" charset="0"/>
                        </a:rPr>
                        <a:t> in </a:t>
                      </a:r>
                      <a:r>
                        <a:rPr lang="en-US" sz="1100" i="1" kern="150" baseline="0" dirty="0" smtClean="0">
                          <a:effectLst/>
                          <a:latin typeface="Cambria" pitchFamily="18" charset="0"/>
                        </a:rPr>
                        <a:t>n</a:t>
                      </a:r>
                      <a:r>
                        <a:rPr lang="en-US" sz="1100" i="0" kern="150" baseline="0" dirty="0" smtClean="0">
                          <a:effectLst/>
                          <a:latin typeface="Cambria" pitchFamily="18" charset="0"/>
                        </a:rPr>
                        <a:t> and demonstrating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1"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Civilians demonstrate in support of cause</a:t>
                      </a:r>
                    </a:p>
                    <a:p>
                      <a:pPr marL="0" marR="0">
                        <a:spcBef>
                          <a:spcPts val="0"/>
                        </a:spcBef>
                        <a:spcAft>
                          <a:spcPts val="0"/>
                        </a:spcAft>
                      </a:pPr>
                      <a:r>
                        <a:rPr lang="en-US" sz="1100" b="0" i="0" kern="150" baseline="0" dirty="0" smtClean="0">
                          <a:effectLst/>
                          <a:latin typeface="Cambria" pitchFamily="18" charset="0"/>
                        </a:rPr>
                        <a:t>Groups</a:t>
                      </a:r>
                      <a:r>
                        <a:rPr lang="en-US" sz="1100" b="0" i="1" kern="150" baseline="0" dirty="0" smtClean="0">
                          <a:effectLst/>
                          <a:latin typeface="Cambria" pitchFamily="18" charset="0"/>
                        </a:rPr>
                        <a:t> f </a:t>
                      </a:r>
                      <a:r>
                        <a:rPr lang="en-US" sz="1100" b="0" i="0" kern="150" baseline="0" dirty="0" smtClean="0">
                          <a:effectLst/>
                          <a:latin typeface="Cambria" pitchFamily="18" charset="0"/>
                        </a:rPr>
                        <a:t>in </a:t>
                      </a:r>
                      <a:r>
                        <a:rPr lang="en-US" sz="1100" b="0" i="1" kern="150" baseline="0" dirty="0" smtClean="0">
                          <a:effectLst/>
                          <a:latin typeface="Cambria" pitchFamily="18" charset="0"/>
                        </a:rPr>
                        <a:t>n</a:t>
                      </a:r>
                      <a:r>
                        <a:rPr lang="en-US" sz="1100" b="0" i="0" kern="150" baseline="0" dirty="0" smtClean="0">
                          <a:effectLst/>
                          <a:latin typeface="Cambria" pitchFamily="18" charset="0"/>
                        </a:rPr>
                        <a:t> for which</a:t>
                      </a:r>
                      <a:r>
                        <a:rPr lang="en-US" sz="1100" b="0" i="1" kern="150" baseline="0" dirty="0" smtClean="0">
                          <a:effectLst/>
                          <a:latin typeface="Cambria" pitchFamily="18" charset="0"/>
                        </a:rPr>
                        <a:t> </a:t>
                      </a:r>
                      <a:r>
                        <a:rPr lang="en-US" sz="1100" b="0" i="1" kern="150" baseline="0" dirty="0" err="1" smtClean="0">
                          <a:effectLst/>
                          <a:latin typeface="Cambria" pitchFamily="18" charset="0"/>
                        </a:rPr>
                        <a:t>rel.fg</a:t>
                      </a:r>
                      <a:r>
                        <a:rPr lang="en-US" sz="1100" b="0" i="0" kern="150" baseline="0" dirty="0" smtClean="0">
                          <a:effectLst/>
                          <a:latin typeface="Cambria" pitchFamily="18" charset="0"/>
                        </a:rPr>
                        <a:t> ≥ 0.2</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M+</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198120">
                <a:tc gridSpan="2">
                  <a:txBody>
                    <a:bodyPr/>
                    <a:lstStyle/>
                    <a:p>
                      <a:pPr marL="0" marR="0">
                        <a:spcBef>
                          <a:spcPts val="0"/>
                        </a:spcBef>
                        <a:spcAft>
                          <a:spcPts val="0"/>
                        </a:spcAft>
                      </a:pPr>
                      <a:r>
                        <a:rPr lang="en-US" sz="1100" b="1" kern="150" dirty="0" smtClean="0">
                          <a:effectLst/>
                          <a:latin typeface="Cambria" pitchFamily="18" charset="0"/>
                        </a:rPr>
                        <a:t>1.2</a:t>
                      </a:r>
                      <a:r>
                        <a:rPr lang="en-US" sz="1100" b="1" kern="150" baseline="0" dirty="0" smtClean="0">
                          <a:effectLst/>
                          <a:latin typeface="Cambria" pitchFamily="18" charset="0"/>
                        </a:rPr>
                        <a:t> Civilians oppose cause of demonstration</a:t>
                      </a:r>
                    </a:p>
                    <a:p>
                      <a:pPr marL="0" marR="0">
                        <a:spcBef>
                          <a:spcPts val="0"/>
                        </a:spcBef>
                        <a:spcAft>
                          <a:spcPts val="0"/>
                        </a:spcAft>
                      </a:pPr>
                      <a:r>
                        <a:rPr lang="en-US" sz="1100" b="0" i="0" kern="150" baseline="0" dirty="0" smtClean="0">
                          <a:effectLst/>
                          <a:latin typeface="Cambria" pitchFamily="18" charset="0"/>
                        </a:rPr>
                        <a:t>Groups</a:t>
                      </a:r>
                      <a:r>
                        <a:rPr lang="en-US" sz="1100" b="0" i="1" kern="150" baseline="0" dirty="0" smtClean="0">
                          <a:effectLst/>
                          <a:latin typeface="Cambria" pitchFamily="18" charset="0"/>
                        </a:rPr>
                        <a:t> f </a:t>
                      </a:r>
                      <a:r>
                        <a:rPr lang="en-US" sz="1100" b="0" i="0" kern="150" baseline="0" dirty="0" smtClean="0">
                          <a:effectLst/>
                          <a:latin typeface="Cambria" pitchFamily="18" charset="0"/>
                        </a:rPr>
                        <a:t>in </a:t>
                      </a:r>
                      <a:r>
                        <a:rPr lang="en-US" sz="1100" b="0" i="1" kern="150" baseline="0" dirty="0" smtClean="0">
                          <a:effectLst/>
                          <a:latin typeface="Cambria" pitchFamily="18" charset="0"/>
                        </a:rPr>
                        <a:t>n</a:t>
                      </a:r>
                      <a:r>
                        <a:rPr lang="en-US" sz="1100" b="0" i="0" kern="150" baseline="0" dirty="0" smtClean="0">
                          <a:effectLst/>
                          <a:latin typeface="Cambria" pitchFamily="18" charset="0"/>
                        </a:rPr>
                        <a:t> for which</a:t>
                      </a:r>
                      <a:r>
                        <a:rPr lang="en-US" sz="1100" b="0" i="1" kern="150" baseline="0" dirty="0" smtClean="0">
                          <a:effectLst/>
                          <a:latin typeface="Cambria" pitchFamily="18" charset="0"/>
                        </a:rPr>
                        <a:t> </a:t>
                      </a:r>
                      <a:r>
                        <a:rPr lang="en-US" sz="1100" b="0" i="1" kern="150" baseline="0" dirty="0" err="1" smtClean="0">
                          <a:effectLst/>
                          <a:latin typeface="Cambria" pitchFamily="18" charset="0"/>
                        </a:rPr>
                        <a:t>rel.fg</a:t>
                      </a:r>
                      <a:r>
                        <a:rPr lang="en-US" sz="1100" b="0" i="0" kern="150" baseline="0" smtClean="0">
                          <a:effectLst/>
                          <a:latin typeface="Cambria" pitchFamily="18" charset="0"/>
                        </a:rPr>
                        <a:t> ≤ </a:t>
                      </a:r>
                      <a:r>
                        <a:rPr lang="en-US" sz="1100" b="0" i="0" kern="150" baseline="0" dirty="0" smtClean="0">
                          <a:effectLst/>
                          <a:latin typeface="Cambria" pitchFamily="18" charset="0"/>
                        </a:rPr>
                        <a:t>-0.2</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719975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EXPLOSION: Explosion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44218629"/>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Event:</a:t>
                      </a:r>
                      <a:r>
                        <a:rPr lang="en-US" sz="1100" kern="150" dirty="0" smtClean="0">
                          <a:solidFill>
                            <a:schemeClr val="tx1"/>
                          </a:solidFill>
                          <a:effectLst/>
                          <a:latin typeface="Cambria" pitchFamily="18" charset="0"/>
                        </a:rPr>
                        <a:t>  A large explosion or series</a:t>
                      </a:r>
                      <a:r>
                        <a:rPr lang="en-US" sz="1100" kern="150" baseline="0" dirty="0" smtClean="0">
                          <a:solidFill>
                            <a:schemeClr val="tx1"/>
                          </a:solidFill>
                          <a:effectLst/>
                          <a:latin typeface="Cambria" pitchFamily="18" charset="0"/>
                        </a:rPr>
                        <a:t> of explosions have occurred in a neighborhood, and are seen as a significant threat</a:t>
                      </a:r>
                      <a:r>
                        <a:rPr lang="en-US" sz="1100" kern="15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a:t>
                      </a:r>
                      <a:r>
                        <a:rPr lang="en-US" sz="1100" i="0" kern="150" baseline="0" dirty="0" smtClean="0">
                          <a:effectLst/>
                          <a:latin typeface="Cambria" pitchFamily="18" charset="0"/>
                        </a:rPr>
                        <a:t>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Explosion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215376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RIOT: Riot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72345228"/>
              </p:ext>
            </p:extLst>
          </p:nvPr>
        </p:nvGraphicFramePr>
        <p:xfrm>
          <a:off x="457200" y="533400"/>
          <a:ext cx="8229599" cy="14478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Event:</a:t>
                      </a:r>
                      <a:r>
                        <a:rPr lang="en-US" sz="1100" kern="150" dirty="0" smtClean="0">
                          <a:solidFill>
                            <a:schemeClr val="tx1"/>
                          </a:solidFill>
                          <a:effectLst/>
                          <a:latin typeface="Cambria" pitchFamily="18" charset="0"/>
                        </a:rPr>
                        <a:t>  A violent public disturbance by residents of</a:t>
                      </a:r>
                      <a:r>
                        <a:rPr lang="en-US" sz="1100" kern="150" baseline="0" dirty="0" smtClean="0">
                          <a:solidFill>
                            <a:schemeClr val="tx1"/>
                          </a:solidFill>
                          <a:effectLst/>
                          <a:latin typeface="Cambria" pitchFamily="18" charset="0"/>
                        </a:rPr>
                        <a:t> a neighborhood</a:t>
                      </a:r>
                      <a:r>
                        <a:rPr lang="en-US" sz="1100" kern="150" dirty="0" smtClean="0">
                          <a:solidFill>
                            <a:schemeClr val="tx1"/>
                          </a:solidFill>
                          <a:effectLst/>
                          <a:latin typeface="Cambria" pitchFamily="18" charset="0"/>
                        </a:rPr>
                        <a:t>.  The cause of the riot and the targets of violence are not always related.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0" kern="150" dirty="0" smtClean="0">
                          <a:effectLst/>
                          <a:latin typeface="Cambria" pitchFamily="18" charset="0"/>
                        </a:rPr>
                        <a:t>	= Coverage of</a:t>
                      </a:r>
                      <a:r>
                        <a:rPr lang="en-US" sz="1100" i="0" kern="150" baseline="0" dirty="0" smtClean="0">
                          <a:effectLst/>
                          <a:latin typeface="Cambria" pitchFamily="18" charset="0"/>
                        </a:rPr>
                        <a:t>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Riot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S–</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473570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VIOLENCE: Random Violence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159226"/>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Event:</a:t>
                      </a:r>
                      <a:r>
                        <a:rPr lang="en-US" sz="1100" kern="150" dirty="0" smtClean="0">
                          <a:solidFill>
                            <a:schemeClr val="tx1"/>
                          </a:solidFill>
                          <a:effectLst/>
                          <a:latin typeface="Cambria" pitchFamily="18" charset="0"/>
                        </a:rPr>
                        <a:t>  Random violence in a neighborhood short</a:t>
                      </a:r>
                      <a:r>
                        <a:rPr lang="en-US" sz="1100" kern="150" baseline="0" dirty="0" smtClean="0">
                          <a:solidFill>
                            <a:schemeClr val="tx1"/>
                          </a:solidFill>
                          <a:effectLst/>
                          <a:latin typeface="Cambria" pitchFamily="18" charset="0"/>
                        </a:rPr>
                        <a:t> of actual civilian casualties, causing the residents to fear for their lives.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Random violence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75349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Abstract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smtClean="0"/>
              <a:t>abstract </a:t>
            </a:r>
            <a:r>
              <a:rPr lang="en-US" i="1" dirty="0"/>
              <a:t>situation</a:t>
            </a:r>
            <a:r>
              <a:rPr lang="en-US" dirty="0"/>
              <a:t>, or </a:t>
            </a:r>
            <a:r>
              <a:rPr lang="en-US" i="1" dirty="0" smtClean="0"/>
              <a:t>absit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Absits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a:t>
            </a:r>
            <a:r>
              <a:rPr lang="en-US" dirty="0" smtClean="0"/>
              <a:t>absit </a:t>
            </a:r>
            <a:r>
              <a:rPr lang="en-US" dirty="0"/>
              <a:t>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absits is 1.0.</a:t>
            </a:r>
            <a:endParaRPr lang="en-US" dirty="0"/>
          </a:p>
          <a:p>
            <a:pPr marL="0" indent="0">
              <a:buNone/>
            </a:pPr>
            <a:r>
              <a:rPr lang="en-US" dirty="0"/>
              <a:t> </a:t>
            </a:r>
          </a:p>
          <a:p>
            <a:pPr marL="0" indent="0">
              <a:buNone/>
            </a:pPr>
            <a:r>
              <a:rPr lang="en-US" b="1" dirty="0" smtClean="0"/>
              <a:t>Mitigation </a:t>
            </a:r>
            <a:r>
              <a:rPr lang="en-US" b="1" dirty="0"/>
              <a:t>of </a:t>
            </a:r>
            <a:r>
              <a:rPr lang="en-US" b="1" dirty="0" smtClean="0"/>
              <a:t>Abstract </a:t>
            </a:r>
            <a:r>
              <a:rPr lang="en-US" b="1" dirty="0"/>
              <a:t>Situations:</a:t>
            </a:r>
            <a:r>
              <a:rPr lang="en-US" dirty="0"/>
              <a:t>  Certain force and organization group activities can mitigate the effects of particular types of </a:t>
            </a:r>
            <a:r>
              <a:rPr lang="en-US" dirty="0" smtClean="0"/>
              <a:t>abstract </a:t>
            </a:r>
            <a:r>
              <a:rPr lang="en-US" dirty="0"/>
              <a:t>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a:t>
            </a:r>
            <a:r>
              <a:rPr lang="en-US" dirty="0" smtClean="0"/>
              <a:t>abstract </a:t>
            </a:r>
            <a:r>
              <a:rPr lang="en-US" dirty="0"/>
              <a:t>situation rule set is </a:t>
            </a:r>
            <a:r>
              <a:rPr lang="en-US" dirty="0" smtClean="0"/>
              <a:t>triggered each week that the situation exists.  Most absits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6.3,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6.3, </a:t>
            </a:r>
            <a:r>
              <a:rPr lang="en-US" dirty="0"/>
              <a:t>since </a:t>
            </a:r>
            <a:r>
              <a:rPr lang="en-US" dirty="0" smtClean="0"/>
              <a:t>absit </a:t>
            </a:r>
            <a:r>
              <a:rPr lang="en-US" dirty="0"/>
              <a:t>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absit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25</a:t>
            </a:fld>
            <a:endParaRPr lang="en-US" dirty="0"/>
          </a:p>
        </p:txBody>
      </p:sp>
    </p:spTree>
    <p:extLst>
      <p:ext uri="{BB962C8B-B14F-4D97-AF65-F5344CB8AC3E}">
        <p14:creationId xmlns:p14="http://schemas.microsoft.com/office/powerpoint/2010/main" val="29462646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62995172"/>
              </p:ext>
            </p:extLst>
          </p:nvPr>
        </p:nvGraphicFramePr>
        <p:xfrm>
          <a:off x="457200" y="533400"/>
          <a:ext cx="8229600" cy="573024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DISEASE</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rPr>
                        <a:t>DROUGHT</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rPr>
                        <a:t>DISASTER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smtClean="0">
                          <a:effectLst/>
                          <a:latin typeface="Cambria" pitchFamily="18" charset="0"/>
                          <a:ea typeface="Times New Roman"/>
                          <a:cs typeface="Tahoma"/>
                        </a:rPr>
                        <a:t>XS</a:t>
                      </a:r>
                      <a:r>
                        <a:rPr lang="en-US" sz="1000" kern="150" smtClean="0">
                          <a:effectLst/>
                          <a:latin typeface="Cambria" pitchFamily="18" charset="0"/>
                        </a:rPr>
                        <a:t>–/</a:t>
                      </a:r>
                      <a:r>
                        <a:rPr lang="en-US" sz="1000" kern="150" smtClean="0">
                          <a:effectLst/>
                          <a:latin typeface="Cambria" pitchFamily="18" charset="0"/>
                          <a:ea typeface="Times New Roman"/>
                          <a:cs typeface="Tahoma"/>
                        </a:rPr>
                        <a:t>L</a:t>
                      </a:r>
                      <a:r>
                        <a:rPr lang="en-US" sz="1000" kern="15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EPIDEMIC</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184105495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9295847"/>
              </p:ext>
            </p:extLst>
          </p:nvPr>
        </p:nvGraphicFramePr>
        <p:xfrm>
          <a:off x="457200" y="533400"/>
          <a:ext cx="8229600" cy="484632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5588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Abstract Events</a:t>
            </a:r>
          </a:p>
          <a:p>
            <a:pPr marL="228600" indent="-228600">
              <a:buAutoNum type="arabicPeriod"/>
            </a:pPr>
            <a:r>
              <a:rPr lang="en-US" b="1" dirty="0" smtClean="0">
                <a:latin typeface="Arial" pitchFamily="34" charset="0"/>
                <a:cs typeface="Arial" pitchFamily="34" charset="0"/>
              </a:rPr>
              <a:t>Abstract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absit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abstract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DROUGHT: Long-term Drought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8299915"/>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Long-term Drought, with implications</a:t>
                      </a:r>
                      <a:r>
                        <a:rPr lang="en-US" sz="1100" kern="150" baseline="0" dirty="0" smtClean="0">
                          <a:solidFill>
                            <a:schemeClr val="tx1"/>
                          </a:solidFill>
                          <a:effectLst/>
                          <a:latin typeface="Cambria" pitchFamily="18" charset="0"/>
                        </a:rPr>
                        <a:t> for agriculture.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Long-term Drought Affects Non-Subsistence Civilians</a:t>
                      </a: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not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Long-term Drought Affects Subsistence Civilians</a:t>
                      </a: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35282576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TRAFFIC: Traffic Congestion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5176090"/>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Traffic </a:t>
                      </a:r>
                      <a:r>
                        <a:rPr lang="en-US" sz="1100" kern="150" baseline="0" dirty="0" smtClean="0">
                          <a:solidFill>
                            <a:schemeClr val="tx1"/>
                          </a:solidFill>
                          <a:effectLst/>
                          <a:latin typeface="Cambria" pitchFamily="18" charset="0"/>
                        </a:rPr>
                        <a:t> congestion </a:t>
                      </a:r>
                      <a:r>
                        <a:rPr lang="en-US" sz="1100" kern="150" dirty="0" smtClean="0">
                          <a:solidFill>
                            <a:schemeClr val="tx1"/>
                          </a:solidFill>
                          <a:effectLst/>
                          <a:latin typeface="Cambria" pitchFamily="18" charset="0"/>
                        </a:rPr>
                        <a:t>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TRAFFIC</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Traffic has begun to congest the streets</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Traffic congestion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54254364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Activity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Activity situations</a:t>
            </a:r>
            <a:r>
              <a:rPr lang="en-US" dirty="0"/>
              <a:t> are circumstances driven by </a:t>
            </a:r>
            <a:r>
              <a:rPr lang="en-US" dirty="0" smtClean="0"/>
              <a:t>group activities</a:t>
            </a:r>
            <a:r>
              <a:rPr lang="en-US" dirty="0"/>
              <a:t>, rather than by </a:t>
            </a:r>
            <a:r>
              <a:rPr lang="en-US" dirty="0" smtClean="0"/>
              <a:t>abstract </a:t>
            </a:r>
            <a:r>
              <a:rPr lang="en-US" dirty="0"/>
              <a:t>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smtClean="0"/>
              <a:t>Nominal and </a:t>
            </a:r>
            <a:r>
              <a:rPr lang="en-US" b="1" dirty="0"/>
              <a:t>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t>
            </a:r>
            <a:r>
              <a:rPr lang="en-US" dirty="0" smtClean="0"/>
              <a:t>are able </a:t>
            </a:r>
            <a:r>
              <a:rPr lang="en-US" dirty="0"/>
              <a:t>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49</a:t>
            </a:fld>
            <a:endParaRPr lang="en-US" dirty="0"/>
          </a:p>
        </p:txBody>
      </p:sp>
    </p:spTree>
    <p:extLst>
      <p:ext uri="{BB962C8B-B14F-4D97-AF65-F5344CB8AC3E}">
        <p14:creationId xmlns:p14="http://schemas.microsoft.com/office/powerpoint/2010/main" val="35775157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7042464"/>
              </p:ext>
            </p:extLst>
          </p:nvPr>
        </p:nvGraphicFramePr>
        <p:xfrm>
          <a:off x="381000" y="609600"/>
          <a:ext cx="8229600" cy="3810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2,8,10</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abstract infrastructure services: ENERGY, WATER and TRANSPORT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Updated CIVCAS rule set with HREL and VREL effects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Removed VREL effects between civilian groups and actors not in control of </a:t>
                      </a:r>
                      <a:r>
                        <a:rPr lang="en-US" sz="1000" kern="150" baseline="0" smtClean="0">
                          <a:effectLst/>
                          <a:latin typeface="Cambria" pitchFamily="18" charset="0"/>
                          <a:ea typeface="Times New Roman"/>
                          <a:cs typeface="Tahoma"/>
                        </a:rPr>
                        <a:t>neighborhood from </a:t>
                      </a:r>
                      <a:r>
                        <a:rPr lang="en-US" sz="1000" kern="150" baseline="0" dirty="0" smtClean="0">
                          <a:effectLst/>
                          <a:latin typeface="Cambria" pitchFamily="18" charset="0"/>
                          <a:ea typeface="Times New Roman"/>
                          <a:cs typeface="Tahoma"/>
                        </a:rPr>
                        <a:t>MOOD </a:t>
                      </a:r>
                      <a:r>
                        <a:rPr lang="en-US" sz="1000" kern="150" baseline="0" dirty="0" err="1" smtClean="0">
                          <a:effectLst/>
                          <a:latin typeface="Cambria" pitchFamily="18" charset="0"/>
                          <a:ea typeface="Times New Roman"/>
                          <a:cs typeface="Tahoma"/>
                        </a:rPr>
                        <a:t>ruleset</a:t>
                      </a:r>
                      <a:endParaRPr lang="en-US" sz="1000" kern="150" baseline="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new section, Abstract Events: ACCIDENT, DEMO,  EXPLOSION, RIOT, VIOLENCE</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DROUGHT and TRAFFIC abstract situation rule sets.</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Abstract situations are now called "abstract situations", as in JNEM.</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5</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Removed CMODEV rule set; per TRISA, coverage is not a good model for this</a:t>
                      </a:r>
                      <a:r>
                        <a:rPr lang="en-US" sz="1000" kern="150" baseline="0" dirty="0" smtClean="0">
                          <a:effectLst/>
                          <a:latin typeface="Cambria" pitchFamily="18" charset="0"/>
                          <a:ea typeface="Times New Roman"/>
                          <a:cs typeface="Tahoma"/>
                        </a:rPr>
                        <a:t> activity.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Merged the organization group activity rule sets into the force group activity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Redefined the activity names and rule set names to match each other.</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Absit inception and resolution rules were handled specially; see the absit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50</a:t>
            </a:fld>
            <a:endParaRPr lang="en-US" dirty="0"/>
          </a:p>
        </p:txBody>
      </p:sp>
    </p:spTree>
    <p:extLst>
      <p:ext uri="{BB962C8B-B14F-4D97-AF65-F5344CB8AC3E}">
        <p14:creationId xmlns:p14="http://schemas.microsoft.com/office/powerpoint/2010/main" val="4480699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6.3,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51</a:t>
            </a:fld>
            <a:endParaRPr lang="en-US" dirty="0"/>
          </a:p>
        </p:txBody>
      </p:sp>
    </p:spTree>
    <p:extLst>
      <p:ext uri="{BB962C8B-B14F-4D97-AF65-F5344CB8AC3E}">
        <p14:creationId xmlns:p14="http://schemas.microsoft.com/office/powerpoint/2010/main" val="85302643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6.2  Force and Organization Group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the personnel of a force or organization group by the group’s owning actor using the ASSIGN tactic.  Each activity (except PRESENCE) has its own security requirement; for organization groups, the security requirement can be different for each organization type.</a:t>
            </a:r>
          </a:p>
          <a:p>
            <a:pPr marL="0" indent="0">
              <a:buNone/>
            </a:pPr>
            <a:endParaRPr lang="en-US" dirty="0"/>
          </a:p>
          <a:p>
            <a:pPr marL="0" indent="0">
              <a:buNone/>
            </a:pPr>
            <a:r>
              <a:rPr lang="en-US" dirty="0" smtClean="0"/>
              <a:t>The activity model is governed by the </a:t>
            </a:r>
            <a:r>
              <a:rPr lang="en-US" b="1" dirty="0" smtClean="0">
                <a:cs typeface="Courier New" pitchFamily="49" charset="0"/>
              </a:rPr>
              <a:t>activity.*</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54</a:t>
            </a:fld>
            <a:endParaRPr lang="en-US" dirty="0"/>
          </a:p>
        </p:txBody>
      </p:sp>
    </p:spTree>
    <p:extLst>
      <p:ext uri="{BB962C8B-B14F-4D97-AF65-F5344CB8AC3E}">
        <p14:creationId xmlns:p14="http://schemas.microsoft.com/office/powerpoint/2010/main" val="174839373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65774809"/>
              </p:ext>
            </p:extLst>
          </p:nvPr>
        </p:nvGraphicFramePr>
        <p:xfrm>
          <a:off x="457200" y="533400"/>
          <a:ext cx="8229599" cy="2590800"/>
        </p:xfrm>
        <a:graphic>
          <a:graphicData uri="http://schemas.openxmlformats.org/drawingml/2006/table">
            <a:tbl>
              <a:tblPr>
                <a:tableStyleId>{5940675A-B579-460E-94D1-54222C63F5DA}</a:tableStyleId>
              </a:tblPr>
              <a:tblGrid>
                <a:gridCol w="926795"/>
                <a:gridCol w="1913661"/>
                <a:gridCol w="639317"/>
                <a:gridCol w="639317"/>
                <a:gridCol w="1218564"/>
                <a:gridCol w="1270053"/>
                <a:gridCol w="1621892"/>
              </a:tblGrid>
              <a:tr h="152400">
                <a:tc>
                  <a:txBody>
                    <a:bodyPr/>
                    <a:lstStyle/>
                    <a:p>
                      <a:pPr marL="0" marR="0">
                        <a:spcBef>
                          <a:spcPts val="0"/>
                        </a:spcBef>
                        <a:spcAft>
                          <a:spcPts val="0"/>
                        </a:spcAft>
                      </a:pPr>
                      <a:r>
                        <a:rPr lang="en-US" sz="1000" b="1" kern="150" dirty="0" smtClean="0">
                          <a:effectLst/>
                          <a:latin typeface="Cambria" pitchFamily="18" charset="0"/>
                        </a:rPr>
                        <a:t>Activity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smtClean="0">
                          <a:effectLst/>
                          <a:latin typeface="Cambria" pitchFamily="18" charset="0"/>
                        </a:rPr>
                        <a:t>Long Name</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FRC</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ORG</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Checkpoint/Control Point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12/1000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Construction</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Criminal Activities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Provide Schools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Provide 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CMOEMP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Support 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Support Infrastructure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Law Enforcement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mn-ea"/>
                          <a:cs typeface="+mn-cs"/>
                        </a:rPr>
                        <a:t>Healthcare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Humanitarian 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94141223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3267494"/>
              </p:ext>
            </p:extLst>
          </p:nvPr>
        </p:nvGraphicFramePr>
        <p:xfrm>
          <a:off x="457200" y="533400"/>
          <a:ext cx="8229600" cy="43179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52400">
                <a:tc rowSpan="3">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0.00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rowSpan="2">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solidFill>
                      <a:schemeClr val="bg1"/>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50" dirty="0" smtClean="0">
                          <a:effectLst/>
                          <a:latin typeface="Cambria" pitchFamily="18" charset="0"/>
                        </a:rPr>
                        <a:t>quad</a:t>
                      </a:r>
                      <a:r>
                        <a:rPr lang="en-US" sz="1000" kern="150" dirty="0" smtClean="0">
                          <a:effectLst/>
                          <a:latin typeface="Cambria" pitchFamily="18" charset="0"/>
                        </a:rPr>
                        <a:t> × M+ </a:t>
                      </a:r>
                      <a:endParaRPr lang="en-US" sz="1000" kern="150" dirty="0" smtClean="0">
                        <a:effectLst/>
                        <a:latin typeface="Cambria" pitchFamily="18" charset="0"/>
                        <a:ea typeface="Times New Roman"/>
                        <a:cs typeface="Tahoma"/>
                      </a:endParaRPr>
                    </a:p>
                  </a:txBody>
                  <a:tcPr marL="52901" marR="52901" marT="0" marB="0">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2400">
                <a:tc vMerge="1">
                  <a:txBody>
                    <a:bodyPr/>
                    <a:lstStyle/>
                    <a:p>
                      <a:pPr marL="0" marR="0">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50" dirty="0" smtClean="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Enemies</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2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a:t>
                      </a:r>
                      <a:r>
                        <a:rPr lang="en-US" sz="1000" b="1" kern="150" dirty="0" smtClean="0">
                          <a:effectLst/>
                          <a:latin typeface="Cambria" pitchFamily="18" charset="0"/>
                        </a:rPr>
                        <a:t>abstract </a:t>
                      </a:r>
                      <a:r>
                        <a:rPr lang="en-US" sz="1000" b="1" kern="150" dirty="0">
                          <a:effectLst/>
                          <a:latin typeface="Cambria" pitchFamily="18" charset="0"/>
                        </a:rPr>
                        <a:t>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8974400"/>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59438858"/>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Force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CHKPOINT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57197660"/>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 (continued)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7042464"/>
              </p:ext>
            </p:extLst>
          </p:nvPr>
        </p:nvGraphicFramePr>
        <p:xfrm>
          <a:off x="381000" y="609600"/>
          <a:ext cx="8229600" cy="32004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208267">
                <a:tc>
                  <a:txBody>
                    <a:bodyPr/>
                    <a:lstStyle/>
                    <a:p>
                      <a:pPr marL="0" marR="0">
                        <a:spcBef>
                          <a:spcPts val="0"/>
                        </a:spcBef>
                        <a:spcAft>
                          <a:spcPts val="0"/>
                        </a:spcAft>
                      </a:pPr>
                      <a:r>
                        <a:rPr lang="en-US" sz="1000" kern="150" dirty="0">
                          <a:effectLst/>
                          <a:latin typeface="Cambria" pitchFamily="18" charset="0"/>
                        </a:rPr>
                        <a:t>2.0.5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89104974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CONSTRUCT: Construction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577240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CONSTRUCT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CONSTRUCT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pPr marL="0" marR="0">
                        <a:spcBef>
                          <a:spcPts val="0"/>
                        </a:spcBef>
                        <a:spcAft>
                          <a:spcPts val="0"/>
                        </a:spcAft>
                        <a:tabLst>
                          <a:tab pos="457200"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a:spcBef>
                          <a:spcPts val="0"/>
                        </a:spcBef>
                        <a:spcAft>
                          <a:spcPts val="0"/>
                        </a:spcAft>
                        <a:tabLst>
                          <a:tab pos="460375" algn="l"/>
                        </a:tabLst>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34712" y="42672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6.3, </a:t>
            </a:r>
            <a:r>
              <a:rPr lang="en-US" sz="1100" dirty="0">
                <a:latin typeface="Cambria" pitchFamily="18" charset="0"/>
              </a:rPr>
              <a:t>the activity was </a:t>
            </a:r>
            <a:r>
              <a:rPr lang="en-US" sz="1100" dirty="0" smtClean="0">
                <a:latin typeface="Cambria" pitchFamily="18" charset="0"/>
              </a:rPr>
              <a:t>CMO_CONSTRUCTION and </a:t>
            </a:r>
            <a:r>
              <a:rPr lang="en-US" sz="1100" dirty="0">
                <a:latin typeface="Cambria" pitchFamily="18" charset="0"/>
              </a:rPr>
              <a:t>the rule set was </a:t>
            </a:r>
            <a:r>
              <a:rPr lang="en-US" sz="1100" dirty="0" smtClean="0">
                <a:latin typeface="Cambria" pitchFamily="18" charset="0"/>
              </a:rPr>
              <a:t>CMOCONST.</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CRIME: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5499492"/>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CRIME</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CRIMINAL_ACTIVITIES and the rule set was called CRIMINAL.</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3258217"/>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EDU: Provide Schools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115926"/>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schools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EDU</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6.3, </a:t>
            </a:r>
            <a:r>
              <a:rPr lang="en-US" sz="1100" dirty="0">
                <a:latin typeface="Cambria" pitchFamily="18" charset="0"/>
              </a:rPr>
              <a:t>the activity was </a:t>
            </a:r>
            <a:r>
              <a:rPr lang="en-US" sz="1100" dirty="0" smtClean="0">
                <a:latin typeface="Cambria" pitchFamily="18" charset="0"/>
              </a:rPr>
              <a:t>CMO_EDUCATION and </a:t>
            </a:r>
            <a:r>
              <a:rPr lang="en-US" sz="1100" dirty="0">
                <a:latin typeface="Cambria" pitchFamily="18" charset="0"/>
              </a:rPr>
              <a:t>the rule set was </a:t>
            </a:r>
            <a:r>
              <a:rPr lang="en-US" sz="1100" dirty="0" smtClean="0">
                <a:latin typeface="Cambria" pitchFamily="18" charset="0"/>
              </a:rPr>
              <a:t>CMOEDU.</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EMPLOY: Provide 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21145697"/>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EMPLOY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EMPLOY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CMO_EMPLOYMENT and the rule set was CMOEMP.</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04602069"/>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INDUSTRY: Support Industry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182498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INDUSTRY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70615"/>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Prior to Athena 6.3, the activity was CMO_INDUSTRY and the rule set was CMOIND.</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INFRA: </a:t>
            </a:r>
            <a:r>
              <a:rPr lang="en-US" sz="1400" dirty="0" smtClean="0"/>
              <a:t>Support </a:t>
            </a:r>
            <a:r>
              <a:rPr lang="en-US" sz="1400" b="1" dirty="0" smtClean="0">
                <a:latin typeface="Arial" pitchFamily="34" charset="0"/>
                <a:cs typeface="Arial" pitchFamily="34" charset="0"/>
              </a:rPr>
              <a:t>Infrastructure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00201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INFRA</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INFRA</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88405"/>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CMO_INFRASTRUCTURE and the rule set was CMOINF.</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LAWENF: 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4515882"/>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LAWENF</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LAWENF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CMO_LAW_ENFORCEMENT and the rule set was CMOLAW.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MEDICAL: Healthcare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5848797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healthcare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MEDICAL</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MEDICAL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CMO_HEALTHCARE and the rule set was CMOMED.</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pPr lvl="1"/>
            <a:r>
              <a:rPr lang="en-US" dirty="0" smtClean="0"/>
              <a:t>Abstract Events</a:t>
            </a:r>
          </a:p>
          <a:p>
            <a:r>
              <a:rPr lang="en-US" dirty="0" smtClean="0"/>
              <a:t>Situations</a:t>
            </a:r>
          </a:p>
          <a:p>
            <a:pPr lvl="1"/>
            <a:r>
              <a:rPr lang="en-US" dirty="0" smtClean="0"/>
              <a:t>Abstract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spTree>
    <p:extLst>
      <p:ext uri="{BB962C8B-B14F-4D97-AF65-F5344CB8AC3E}">
        <p14:creationId xmlns:p14="http://schemas.microsoft.com/office/powerpoint/2010/main" val="132041924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105007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35337386"/>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2">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r>
              <a:rPr lang="en-US" sz="1100" b="1" dirty="0" smtClean="0">
                <a:latin typeface="Cambria" pitchFamily="18" charset="0"/>
              </a:rPr>
              <a:t>This rule set is disabled by default. </a:t>
            </a:r>
            <a:r>
              <a:rPr lang="en-US" sz="1100" dirty="0" smtClean="0">
                <a:latin typeface="Cambria" pitchFamily="18" charset="0"/>
              </a:rPr>
              <a:t> A force group’s presence always affects a neighborhood, whether it is engaged in other activities or not. </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21030423"/>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RELIEF: Humanitarian Relief</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626782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humanitarian relief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RELIEF</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RELIEF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91921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6.3, the activity was CMO_OTHER and the rule set was CMOOTHER.</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a:t>
            </a:r>
            <a:r>
              <a:rPr lang="en-US" dirty="0" smtClean="0"/>
              <a:t>abstract </a:t>
            </a:r>
            <a:r>
              <a:rPr lang="en-US" dirty="0"/>
              <a:t>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local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local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local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446550"/>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Only local civilian groups are affected (those living in neighborhoods marked as “local”).</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dirty="0" err="1"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a:t>
            </a:r>
            <a:r>
              <a:rPr lang="en-US" dirty="0" smtClean="0"/>
              <a:t>there are two types of services modeled in Athena: Abstract Infrastructure Services (or AIS) and Essential </a:t>
            </a:r>
            <a:r>
              <a:rPr lang="en-US" dirty="0"/>
              <a:t>Non-Infrastructure (ENI) Services</a:t>
            </a:r>
            <a:r>
              <a:rPr lang="en-US" dirty="0" smtClean="0"/>
              <a:t>.  See the discussion of services in the </a:t>
            </a:r>
            <a:r>
              <a:rPr lang="en-US" i="1" dirty="0" smtClean="0"/>
              <a:t>Athena Analyst’s Guide</a:t>
            </a:r>
            <a:r>
              <a:rPr lang="en-US" dirty="0" smtClean="0"/>
              <a:t> for details, and for information about how the inputs to the rule sets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the actual level of services compared to requirements and expectations.  In the case of ENI, vertical relationship is also affected by how much credit a given actor gets for providing ENI service, and whether the actor is in control of the neighborhood (and hence is expected to provide services) or not.  In the case of AIS, the actor in control of the neighborhood (if there is one) is the only actor whose vertical relationship is affected.</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1400" b="1" dirty="0" smtClean="0">
                <a:latin typeface="Arial" pitchFamily="34" charset="0"/>
                <a:cs typeface="Arial" pitchFamily="34" charset="0"/>
              </a:rPr>
              <a:t>ENERGY: Energy 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572409"/>
              </p:ext>
            </p:extLst>
          </p:nvPr>
        </p:nvGraphicFramePr>
        <p:xfrm>
          <a:off x="457200" y="1066800"/>
          <a:ext cx="8000224" cy="3063240"/>
        </p:xfrm>
        <a:graphic>
          <a:graphicData uri="http://schemas.openxmlformats.org/drawingml/2006/table">
            <a:tbl>
              <a:tblPr>
                <a:tableStyleId>{5940675A-B579-460E-94D1-54222C63F5DA}</a:tableStyleId>
              </a:tblPr>
              <a:tblGrid>
                <a:gridCol w="1295400"/>
                <a:gridCol w="2057400"/>
                <a:gridCol w="457200"/>
                <a:gridCol w="667353"/>
                <a:gridCol w="1126345"/>
                <a:gridCol w="644702"/>
                <a:gridCol w="609600"/>
                <a:gridCol w="1142224"/>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Energy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ENERGY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smtClean="0">
                          <a:effectLst/>
                          <a:latin typeface="Cambria" pitchFamily="18" charset="0"/>
                        </a:rPr>
                        <a:t>a</a:t>
                      </a:r>
                      <a:r>
                        <a:rPr lang="en-US" sz="1100" kern="150" dirty="0" smtClean="0">
                          <a:effectLst/>
                          <a:latin typeface="Cambria" pitchFamily="18" charset="0"/>
                        </a:rPr>
                        <a:t> 	= The actor</a:t>
                      </a:r>
                      <a:r>
                        <a:rPr lang="en-US" sz="1100" kern="150" baseline="0" dirty="0" smtClean="0">
                          <a:effectLst/>
                          <a:latin typeface="Cambria" pitchFamily="18" charset="0"/>
                        </a:rPr>
                        <a:t> in control of </a:t>
                      </a:r>
                      <a:r>
                        <a:rPr lang="en-US" sz="1100" i="1" kern="150" baseline="0" dirty="0" smtClean="0">
                          <a:effectLst/>
                          <a:latin typeface="Cambria" pitchFamily="18" charset="0"/>
                        </a:rPr>
                        <a:t>n</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ENERGY </a:t>
                      </a:r>
                      <a:r>
                        <a:rPr lang="en-US" sz="1100" kern="150" baseline="0" dirty="0" smtClean="0">
                          <a:effectLst/>
                          <a:latin typeface="Cambria" pitchFamily="18" charset="0"/>
                        </a:rPr>
                        <a:t>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ENERGY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and on civilian group </a:t>
                      </a:r>
                      <a:r>
                        <a:rPr lang="en-US" sz="1100" i="1" kern="150" baseline="0" dirty="0" smtClean="0">
                          <a:effectLst/>
                          <a:latin typeface="Cambria" pitchFamily="18" charset="0"/>
                        </a:rPr>
                        <a:t>g’s</a:t>
                      </a:r>
                      <a:r>
                        <a:rPr lang="en-US" sz="1100" i="0" kern="150" baseline="0" dirty="0" smtClean="0">
                          <a:effectLst/>
                          <a:latin typeface="Cambria" pitchFamily="18" charset="0"/>
                        </a:rPr>
                        <a:t> relationship with controlling actor </a:t>
                      </a:r>
                      <a:r>
                        <a:rPr lang="en-US" sz="1100" i="1" kern="150" baseline="0" dirty="0" smtClean="0">
                          <a:effectLst/>
                          <a:latin typeface="Cambria" pitchFamily="18" charset="0"/>
                        </a:rPr>
                        <a:t>a</a:t>
                      </a:r>
                      <a:r>
                        <a:rPr lang="en-US" sz="1100" i="0" kern="150" baseline="0" dirty="0" smtClean="0">
                          <a:effectLst/>
                          <a:latin typeface="Cambria" pitchFamily="18" charset="0"/>
                        </a:rPr>
                        <a:t>, if there is one.</a:t>
                      </a:r>
                      <a:endParaRPr lang="en-US" sz="1100" b="1" i="1"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ENERGY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VREL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ENERGY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ENERGY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ENERGY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ENERGY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Tree>
    <p:extLst>
      <p:ext uri="{BB962C8B-B14F-4D97-AF65-F5344CB8AC3E}">
        <p14:creationId xmlns:p14="http://schemas.microsoft.com/office/powerpoint/2010/main" val="372968699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1400" b="1" dirty="0" smtClean="0">
                <a:latin typeface="Arial" pitchFamily="34" charset="0"/>
                <a:cs typeface="Arial" pitchFamily="34" charset="0"/>
              </a:rPr>
              <a:t>WATER: Potable Water Service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7" name="Content Placeholder 8"/>
          <p:cNvGraphicFramePr>
            <a:graphicFrameLocks/>
          </p:cNvGraphicFramePr>
          <p:nvPr>
            <p:extLst>
              <p:ext uri="{D42A27DB-BD31-4B8C-83A1-F6EECF244321}">
                <p14:modId xmlns:p14="http://schemas.microsoft.com/office/powerpoint/2010/main" val="3769184503"/>
              </p:ext>
            </p:extLst>
          </p:nvPr>
        </p:nvGraphicFramePr>
        <p:xfrm>
          <a:off x="533400" y="1066800"/>
          <a:ext cx="8000224" cy="3063240"/>
        </p:xfrm>
        <a:graphic>
          <a:graphicData uri="http://schemas.openxmlformats.org/drawingml/2006/table">
            <a:tbl>
              <a:tblPr>
                <a:tableStyleId>{5940675A-B579-460E-94D1-54222C63F5DA}</a:tableStyleId>
              </a:tblPr>
              <a:tblGrid>
                <a:gridCol w="1295400"/>
                <a:gridCol w="2057400"/>
                <a:gridCol w="457200"/>
                <a:gridCol w="667353"/>
                <a:gridCol w="1126345"/>
                <a:gridCol w="644702"/>
                <a:gridCol w="609600"/>
                <a:gridCol w="1142224"/>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Potable Water</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WATER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0.4</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smtClean="0">
                          <a:effectLst/>
                          <a:latin typeface="Cambria" pitchFamily="18" charset="0"/>
                        </a:rPr>
                        <a:t>a</a:t>
                      </a:r>
                      <a:r>
                        <a:rPr lang="en-US" sz="1100" kern="150" dirty="0" smtClean="0">
                          <a:effectLst/>
                          <a:latin typeface="Cambria" pitchFamily="18" charset="0"/>
                        </a:rPr>
                        <a:t> 	= The actor</a:t>
                      </a:r>
                      <a:r>
                        <a:rPr lang="en-US" sz="1100" kern="150" baseline="0" dirty="0" smtClean="0">
                          <a:effectLst/>
                          <a:latin typeface="Cambria" pitchFamily="18" charset="0"/>
                        </a:rPr>
                        <a:t> in control of </a:t>
                      </a:r>
                      <a:r>
                        <a:rPr lang="en-US" sz="1100" i="1" kern="150" baseline="0" dirty="0" smtClean="0">
                          <a:effectLst/>
                          <a:latin typeface="Cambria" pitchFamily="18" charset="0"/>
                        </a:rPr>
                        <a:t>n</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WATER </a:t>
                      </a:r>
                      <a:r>
                        <a:rPr lang="en-US" sz="1100" kern="150" baseline="0" dirty="0" smtClean="0">
                          <a:effectLst/>
                          <a:latin typeface="Cambria" pitchFamily="18" charset="0"/>
                        </a:rPr>
                        <a:t>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WATER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and on civilian group </a:t>
                      </a:r>
                      <a:r>
                        <a:rPr lang="en-US" sz="1100" i="1" kern="150" baseline="0" dirty="0" smtClean="0">
                          <a:effectLst/>
                          <a:latin typeface="Cambria" pitchFamily="18" charset="0"/>
                        </a:rPr>
                        <a:t>g’s</a:t>
                      </a:r>
                      <a:r>
                        <a:rPr lang="en-US" sz="1100" i="0" kern="150" baseline="0" dirty="0" smtClean="0">
                          <a:effectLst/>
                          <a:latin typeface="Cambria" pitchFamily="18" charset="0"/>
                        </a:rPr>
                        <a:t> relationship with controlling actor </a:t>
                      </a:r>
                      <a:r>
                        <a:rPr lang="en-US" sz="1100" i="1" kern="150" baseline="0" dirty="0" smtClean="0">
                          <a:effectLst/>
                          <a:latin typeface="Cambria" pitchFamily="18" charset="0"/>
                        </a:rPr>
                        <a:t>a</a:t>
                      </a:r>
                      <a:r>
                        <a:rPr lang="en-US" sz="1100" i="0" kern="150" baseline="0" dirty="0" smtClean="0">
                          <a:effectLst/>
                          <a:latin typeface="Cambria" pitchFamily="18" charset="0"/>
                        </a:rPr>
                        <a:t>, if there is one.</a:t>
                      </a:r>
                      <a:endParaRPr lang="en-US" sz="1100" b="1" i="1"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dirty="0" smtClean="0">
                          <a:effectLst/>
                          <a:latin typeface="Cambria" pitchFamily="18" charset="0"/>
                        </a:rPr>
                        <a:t>.</a:t>
                      </a:r>
                      <a:r>
                        <a:rPr lang="en-US" sz="1100" b="1" kern="150" baseline="0" dirty="0" smtClean="0">
                          <a:effectLst/>
                          <a:latin typeface="Cambria" pitchFamily="18" charset="0"/>
                        </a:rPr>
                        <a:t>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VREL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WATER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L</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L</a:t>
                      </a:r>
                      <a:r>
                        <a:rPr lang="en-US" sz="1100" kern="150" dirty="0" smtClean="0">
                          <a:effectLst/>
                          <a:latin typeface="Cambria" pitchFamily="18" charset="0"/>
                        </a:rPr>
                        <a:t>–</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WATER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WATER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WATER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Tree>
    <p:extLst>
      <p:ext uri="{BB962C8B-B14F-4D97-AF65-F5344CB8AC3E}">
        <p14:creationId xmlns:p14="http://schemas.microsoft.com/office/powerpoint/2010/main" val="372968699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1400" b="1" dirty="0" smtClean="0">
                <a:latin typeface="Arial" pitchFamily="34" charset="0"/>
                <a:cs typeface="Arial" pitchFamily="34" charset="0"/>
              </a:rPr>
              <a:t>TRANSPORT: Transportation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82</a:t>
            </a:fld>
            <a:endParaRPr lang="en-US" sz="1100" dirty="0">
              <a:solidFill>
                <a:schemeClr val="tx1"/>
              </a:solidFill>
              <a:latin typeface="Cambria" pitchFamily="18" charset="0"/>
              <a:cs typeface="Arial" pitchFamily="34" charset="0"/>
            </a:endParaRPr>
          </a:p>
        </p:txBody>
      </p:sp>
      <p:graphicFrame>
        <p:nvGraphicFramePr>
          <p:cNvPr id="8" name="Content Placeholder 8"/>
          <p:cNvGraphicFramePr>
            <a:graphicFrameLocks/>
          </p:cNvGraphicFramePr>
          <p:nvPr>
            <p:extLst>
              <p:ext uri="{D42A27DB-BD31-4B8C-83A1-F6EECF244321}">
                <p14:modId xmlns:p14="http://schemas.microsoft.com/office/powerpoint/2010/main" val="1493260885"/>
              </p:ext>
            </p:extLst>
          </p:nvPr>
        </p:nvGraphicFramePr>
        <p:xfrm>
          <a:off x="533400" y="1066800"/>
          <a:ext cx="8000224" cy="3063240"/>
        </p:xfrm>
        <a:graphic>
          <a:graphicData uri="http://schemas.openxmlformats.org/drawingml/2006/table">
            <a:tbl>
              <a:tblPr>
                <a:tableStyleId>{5940675A-B579-460E-94D1-54222C63F5DA}</a:tableStyleId>
              </a:tblPr>
              <a:tblGrid>
                <a:gridCol w="1447800"/>
                <a:gridCol w="1905000"/>
                <a:gridCol w="457200"/>
                <a:gridCol w="667353"/>
                <a:gridCol w="1126345"/>
                <a:gridCol w="644702"/>
                <a:gridCol w="609600"/>
                <a:gridCol w="1142224"/>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Transportation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TRANSPORT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smtClean="0">
                          <a:effectLst/>
                          <a:latin typeface="Cambria" pitchFamily="18" charset="0"/>
                        </a:rPr>
                        <a:t>a</a:t>
                      </a:r>
                      <a:r>
                        <a:rPr lang="en-US" sz="1100" kern="150" dirty="0" smtClean="0">
                          <a:effectLst/>
                          <a:latin typeface="Cambria" pitchFamily="18" charset="0"/>
                        </a:rPr>
                        <a:t> 	= The actor</a:t>
                      </a:r>
                      <a:r>
                        <a:rPr lang="en-US" sz="1100" kern="150" baseline="0" dirty="0" smtClean="0">
                          <a:effectLst/>
                          <a:latin typeface="Cambria" pitchFamily="18" charset="0"/>
                        </a:rPr>
                        <a:t> in control of </a:t>
                      </a:r>
                      <a:r>
                        <a:rPr lang="en-US" sz="1100" i="1" kern="150" baseline="0" dirty="0" smtClean="0">
                          <a:effectLst/>
                          <a:latin typeface="Cambria" pitchFamily="18" charset="0"/>
                        </a:rPr>
                        <a:t>n</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TRANSPORT </a:t>
                      </a:r>
                      <a:r>
                        <a:rPr lang="en-US" sz="1100" kern="150" baseline="0" dirty="0" smtClean="0">
                          <a:effectLst/>
                          <a:latin typeface="Cambria" pitchFamily="18" charset="0"/>
                        </a:rPr>
                        <a:t>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TRANSPORT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and on civilian group </a:t>
                      </a:r>
                      <a:r>
                        <a:rPr lang="en-US" sz="1100" i="1" kern="150" baseline="0" dirty="0" smtClean="0">
                          <a:effectLst/>
                          <a:latin typeface="Cambria" pitchFamily="18" charset="0"/>
                        </a:rPr>
                        <a:t>g’s</a:t>
                      </a:r>
                      <a:r>
                        <a:rPr lang="en-US" sz="1100" i="0" kern="150" baseline="0" dirty="0" smtClean="0">
                          <a:effectLst/>
                          <a:latin typeface="Cambria" pitchFamily="18" charset="0"/>
                        </a:rPr>
                        <a:t> relationship with controlling actor </a:t>
                      </a:r>
                      <a:r>
                        <a:rPr lang="en-US" sz="1100" i="1" kern="150" baseline="0" dirty="0" smtClean="0">
                          <a:effectLst/>
                          <a:latin typeface="Cambria" pitchFamily="18" charset="0"/>
                        </a:rPr>
                        <a:t>a</a:t>
                      </a:r>
                      <a:r>
                        <a:rPr lang="en-US" sz="1100" i="0" kern="150" baseline="0" dirty="0" smtClean="0">
                          <a:effectLst/>
                          <a:latin typeface="Cambria" pitchFamily="18" charset="0"/>
                        </a:rPr>
                        <a:t>, if there is one.</a:t>
                      </a:r>
                      <a:endParaRPr lang="en-US" sz="1100" b="1" i="1"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dirty="0" smtClean="0">
                          <a:effectLst/>
                          <a:latin typeface="Cambria" pitchFamily="18" charset="0"/>
                        </a:rPr>
                        <a:t>.</a:t>
                      </a:r>
                      <a:r>
                        <a:rPr lang="en-US" sz="1100" b="1" kern="150" baseline="0" dirty="0" smtClean="0">
                          <a:effectLst/>
                          <a:latin typeface="Cambria" pitchFamily="18" charset="0"/>
                        </a:rPr>
                        <a:t>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VREL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TRANSPORT</a:t>
                      </a:r>
                      <a:r>
                        <a:rPr lang="en-US" sz="1100" b="1" kern="150" baseline="0" dirty="0" smtClean="0">
                          <a:effectLst/>
                          <a:latin typeface="Cambria" pitchFamily="18" charset="0"/>
                        </a:rPr>
                        <a:t> </a:t>
                      </a:r>
                      <a:r>
                        <a:rPr lang="en-US" sz="1100" b="1" kern="150" dirty="0" smtClean="0">
                          <a:effectLst/>
                          <a:latin typeface="Cambria" pitchFamily="18" charset="0"/>
                        </a:rPr>
                        <a:t>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XXS</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XXS</a:t>
                      </a:r>
                      <a:r>
                        <a:rPr lang="en-US" sz="1100" kern="150" dirty="0" smtClean="0">
                          <a:effectLst/>
                          <a:latin typeface="Cambria" pitchFamily="18" charset="0"/>
                        </a:rPr>
                        <a:t>–</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TRANSPORT</a:t>
                      </a:r>
                      <a:r>
                        <a:rPr lang="en-US" sz="1100" b="1" kern="150" baseline="0" dirty="0" smtClean="0">
                          <a:effectLst/>
                          <a:latin typeface="Cambria" pitchFamily="18" charset="0"/>
                        </a:rPr>
                        <a:t> </a:t>
                      </a:r>
                      <a:r>
                        <a:rPr lang="en-US" sz="1100" b="1" kern="150" dirty="0" smtClean="0">
                          <a:effectLst/>
                          <a:latin typeface="Cambria" pitchFamily="18" charset="0"/>
                        </a:rPr>
                        <a:t>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TRANSPORT</a:t>
                      </a:r>
                      <a:r>
                        <a:rPr lang="en-US" sz="1100" b="1" kern="150" baseline="0" dirty="0" smtClean="0">
                          <a:effectLst/>
                          <a:latin typeface="Cambria" pitchFamily="18" charset="0"/>
                        </a:rPr>
                        <a:t> </a:t>
                      </a:r>
                      <a:r>
                        <a:rPr lang="en-US" sz="1100" b="1" kern="150" dirty="0" smtClean="0">
                          <a:effectLst/>
                          <a:latin typeface="Cambria" pitchFamily="18" charset="0"/>
                        </a:rPr>
                        <a:t>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smtClean="0">
                          <a:effectLst/>
                          <a:latin typeface="Cambria" pitchFamily="18" charset="0"/>
                        </a:rPr>
                        <a:t>No</a:t>
                      </a:r>
                      <a:r>
                        <a:rPr lang="en-US" sz="1100" i="0" kern="150" baseline="0" smtClean="0">
                          <a:effectLst/>
                          <a:latin typeface="Cambria" pitchFamily="18" charset="0"/>
                        </a:rPr>
                        <a:t> </a:t>
                      </a:r>
                      <a:r>
                        <a:rPr lang="en-US" sz="1100" i="0" kern="150" baseline="0" dirty="0" smtClean="0">
                          <a:effectLst/>
                          <a:latin typeface="Cambria" pitchFamily="18" charset="0"/>
                        </a:rPr>
                        <a:t>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TRANSPORT</a:t>
                      </a:r>
                      <a:r>
                        <a:rPr lang="en-US" sz="1100" b="1" kern="150" baseline="0" dirty="0" smtClean="0">
                          <a:effectLst/>
                          <a:latin typeface="Cambria" pitchFamily="18" charset="0"/>
                        </a:rPr>
                        <a:t> </a:t>
                      </a:r>
                      <a:r>
                        <a:rPr lang="en-US" sz="1100" b="1" kern="150" dirty="0" smtClean="0">
                          <a:effectLst/>
                          <a:latin typeface="Cambria" pitchFamily="18" charset="0"/>
                        </a:rPr>
                        <a:t>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Tree>
    <p:extLst>
      <p:ext uri="{BB962C8B-B14F-4D97-AF65-F5344CB8AC3E}">
        <p14:creationId xmlns:p14="http://schemas.microsoft.com/office/powerpoint/2010/main" val="3729686996"/>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xmlns="">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xmlns="">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xmlns="">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xmlns="">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83</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85</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10/8/15</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6.3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3948380"/>
              </a:tblGrid>
              <a:tr h="182880">
                <a:tc gridSpan="4">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3">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4">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t>
                      </a:r>
                      <a:r>
                        <a:rPr lang="en-US" sz="1100" i="0" kern="150" baseline="0" smtClean="0">
                          <a:effectLst/>
                          <a:latin typeface="Cambria" pitchFamily="18" charset="0"/>
                        </a:rPr>
                        <a:t>and controlling actor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10/8/15</a:t>
            </a:fld>
            <a:endParaRPr lang="en-US" dirty="0"/>
          </a:p>
        </p:txBody>
      </p:sp>
      <p:sp>
        <p:nvSpPr>
          <p:cNvPr id="5" name="Footer Placeholder 4"/>
          <p:cNvSpPr>
            <a:spLocks noGrp="1"/>
          </p:cNvSpPr>
          <p:nvPr>
            <p:ph type="ftr" sz="quarter" idx="11"/>
          </p:nvPr>
        </p:nvSpPr>
        <p:spPr/>
        <p:txBody>
          <a:bodyPr/>
          <a:lstStyle/>
          <a:p>
            <a:r>
              <a:rPr lang="en-US" dirty="0" smtClean="0"/>
              <a:t>Athena 6.3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11605</TotalTime>
  <Words>13893</Words>
  <Application>Microsoft Macintosh PowerPoint</Application>
  <PresentationFormat>Letter Paper (8.5x11 in)</PresentationFormat>
  <Paragraphs>3879</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Athena 6.3 Rule Sets</vt:lpstr>
      <vt:lpstr>Legend</vt:lpstr>
      <vt:lpstr>Table of Contents</vt:lpstr>
      <vt:lpstr>1.  Introduction</vt:lpstr>
      <vt:lpstr>1.1  Change Log</vt:lpstr>
      <vt:lpstr>1.1  Change Log (continued)</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Abstract Events</vt:lpstr>
      <vt:lpstr>Rule Set Summary: Abstract Events</vt:lpstr>
      <vt:lpstr>ACCIDENT: Accident</vt:lpstr>
      <vt:lpstr>DEMO: Non-violent Demonstration</vt:lpstr>
      <vt:lpstr>EXPLOSION: Explosion</vt:lpstr>
      <vt:lpstr>RIOT: Riot</vt:lpstr>
      <vt:lpstr>VIOLENCE: Random Violence</vt:lpstr>
      <vt:lpstr>5.  Abstract Situations</vt:lpstr>
      <vt:lpstr>Rule Set Summary: Abstract Situations</vt:lpstr>
      <vt:lpstr>Rule Set Summary: Abstract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DROUGHT: Long-term Drought</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TRAFFIC: Traffic Congestion</vt:lpstr>
      <vt:lpstr>6.  Activity Situations</vt:lpstr>
      <vt:lpstr>6.  Activity Situations (continued)</vt:lpstr>
      <vt:lpstr>6.1  Civilian Activities</vt:lpstr>
      <vt:lpstr>Rule Set Summary: Civilian Activity Situations</vt:lpstr>
      <vt:lpstr>DISPLACED: Displaced Persons/Refugees  OBSOLETE</vt:lpstr>
      <vt:lpstr>6.2  Force and Organization Group Activities</vt:lpstr>
      <vt:lpstr>Rule Set Summary: Activity Situations, Activity Parameters</vt:lpstr>
      <vt:lpstr>Rule Set Summary: Force Activity Situations, Attitude Effects</vt:lpstr>
      <vt:lpstr>Rule Set Summary: Organization Activity Situations, Attitude Effects</vt:lpstr>
      <vt:lpstr>CHKPOINT: Checkpoint/Control Point</vt:lpstr>
      <vt:lpstr>COERCION: Coercion</vt:lpstr>
      <vt:lpstr>CONSTRUCT: Construction</vt:lpstr>
      <vt:lpstr>CRIME: Criminal Activities</vt:lpstr>
      <vt:lpstr>CURFEW: Curfew</vt:lpstr>
      <vt:lpstr>EDU: Provide Schools</vt:lpstr>
      <vt:lpstr>EMPLOY: Provide Employment</vt:lpstr>
      <vt:lpstr>GUARD: Guard</vt:lpstr>
      <vt:lpstr>INDUSTRY: Support Industry</vt:lpstr>
      <vt:lpstr>INFRA: Support Infrastructure</vt:lpstr>
      <vt:lpstr>LAWENF: Law Enforcement, by Force Group</vt:lpstr>
      <vt:lpstr>MEDICAL: Healthcare</vt:lpstr>
      <vt:lpstr>PATROL: Patrol</vt:lpstr>
      <vt:lpstr>PRESENCE: Mere Presence of Force Units</vt:lpstr>
      <vt:lpstr>PSYOP: Psychological Operations</vt:lpstr>
      <vt:lpstr>RELIEF: Humanitarian Relief</vt:lpstr>
      <vt:lpstr>7.  Demographic Situations</vt:lpstr>
      <vt:lpstr>CONSUMP: Consumption of Goods</vt:lpstr>
      <vt:lpstr>UNEMP: Unemployment</vt:lpstr>
      <vt:lpstr>8.  Service Situations</vt:lpstr>
      <vt:lpstr>ENI: Essential Non-Infrastructure Services</vt:lpstr>
      <vt:lpstr>ENI: Essential Non-Infrastructure Services (continued)</vt:lpstr>
      <vt:lpstr>ENERGY: Energy Infrastructure Services</vt:lpstr>
      <vt:lpstr>WATER: Potable Water Service</vt:lpstr>
      <vt:lpstr>TRANSPORT: Transportation Services</vt:lpstr>
      <vt:lpstr>9.  Information Operations</vt:lpstr>
      <vt:lpstr>IOM: Broadcast of an Information Operations Message</vt:lpstr>
      <vt:lpstr>10.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 Duquette</cp:lastModifiedBy>
  <cp:revision>489</cp:revision>
  <cp:lastPrinted>2013-02-21T18:47:27Z</cp:lastPrinted>
  <dcterms:created xsi:type="dcterms:W3CDTF">2012-04-10T21:20:22Z</dcterms:created>
  <dcterms:modified xsi:type="dcterms:W3CDTF">2015-10-08T20:36:54Z</dcterms:modified>
</cp:coreProperties>
</file>