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sldIdLst>
    <p:sldId id="256" r:id="rId5"/>
    <p:sldId id="257" r:id="rId6"/>
    <p:sldId id="261" r:id="rId7"/>
    <p:sldId id="259" r:id="rId8"/>
    <p:sldId id="258" r:id="rId9"/>
    <p:sldId id="271" r:id="rId10"/>
    <p:sldId id="277" r:id="rId11"/>
    <p:sldId id="276" r:id="rId12"/>
    <p:sldId id="278" r:id="rId13"/>
    <p:sldId id="279" r:id="rId14"/>
    <p:sldId id="273" r:id="rId15"/>
    <p:sldId id="289" r:id="rId16"/>
    <p:sldId id="280" r:id="rId17"/>
    <p:sldId id="281" r:id="rId18"/>
    <p:sldId id="290" r:id="rId19"/>
    <p:sldId id="282" r:id="rId20"/>
    <p:sldId id="283" r:id="rId21"/>
    <p:sldId id="284" r:id="rId22"/>
    <p:sldId id="291" r:id="rId23"/>
    <p:sldId id="285" r:id="rId24"/>
    <p:sldId id="292" r:id="rId25"/>
    <p:sldId id="286" r:id="rId26"/>
    <p:sldId id="265" r:id="rId27"/>
    <p:sldId id="287" r:id="rId28"/>
    <p:sldId id="288" r:id="rId29"/>
    <p:sldId id="267"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343"/>
    <a:srgbClr val="2B323D"/>
    <a:srgbClr val="DA4E00"/>
    <a:srgbClr val="F66422"/>
    <a:srgbClr val="FA8D62"/>
    <a:srgbClr val="FB510D"/>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718"/>
  </p:normalViewPr>
  <p:slideViewPr>
    <p:cSldViewPr snapToGrid="0">
      <p:cViewPr varScale="1">
        <p:scale>
          <a:sx n="68" d="100"/>
          <a:sy n="68" d="100"/>
        </p:scale>
        <p:origin x="90" y="15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7/27/2022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7/27/2022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7/27/2022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7/27/2022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7/27/2022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7/27/2022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7/27/2022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7/27/2022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7/27/2022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dirty="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7/27/2022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7/27/2022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sz="5400" dirty="0">
                <a:solidFill>
                  <a:srgbClr val="FB510D"/>
                </a:solidFill>
              </a:rPr>
              <a:t>Cat-</a:t>
            </a:r>
            <a:r>
              <a:rPr lang="en-US" sz="5400" dirty="0" err="1">
                <a:solidFill>
                  <a:srgbClr val="FB510D"/>
                </a:solidFill>
              </a:rPr>
              <a:t>Tastic</a:t>
            </a:r>
            <a:r>
              <a:rPr lang="en-US" sz="5400" dirty="0">
                <a:solidFill>
                  <a:srgbClr val="FB510D"/>
                </a:solidFill>
              </a:rPr>
              <a:t> Case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sz="2800" dirty="0">
                <a:solidFill>
                  <a:schemeClr val="accent2">
                    <a:lumMod val="25000"/>
                  </a:schemeClr>
                </a:solidFill>
              </a:rPr>
              <a:t>Athena Stanley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DD25-7413-2820-6FF2-09300AEEEECE}"/>
              </a:ext>
            </a:extLst>
          </p:cNvPr>
          <p:cNvSpPr>
            <a:spLocks noGrp="1"/>
          </p:cNvSpPr>
          <p:nvPr>
            <p:ph type="title"/>
          </p:nvPr>
        </p:nvSpPr>
        <p:spPr/>
        <p:txBody>
          <a:bodyPr/>
          <a:lstStyle/>
          <a:p>
            <a:r>
              <a:rPr lang="en-US" sz="4000" i="0" u="none" strike="noStrike" dirty="0">
                <a:solidFill>
                  <a:srgbClr val="000000"/>
                </a:solidFill>
                <a:effectLst/>
                <a:latin typeface="+mn-lt"/>
              </a:rPr>
              <a:t>Market Research &amp; Competitive Analysis</a:t>
            </a:r>
            <a:endParaRPr lang="en-US" sz="4000" dirty="0">
              <a:latin typeface="+mn-lt"/>
            </a:endParaRPr>
          </a:p>
        </p:txBody>
      </p:sp>
      <p:sp>
        <p:nvSpPr>
          <p:cNvPr id="3" name="Text Placeholder 2">
            <a:extLst>
              <a:ext uri="{FF2B5EF4-FFF2-40B4-BE49-F238E27FC236}">
                <a16:creationId xmlns:a16="http://schemas.microsoft.com/office/drawing/2014/main" id="{EE8EDE91-EE7E-40DE-8294-A8B4931DD1A9}"/>
              </a:ext>
            </a:extLst>
          </p:cNvPr>
          <p:cNvSpPr>
            <a:spLocks noGrp="1"/>
          </p:cNvSpPr>
          <p:nvPr>
            <p:ph type="body" idx="1"/>
          </p:nvPr>
        </p:nvSpPr>
        <p:spPr/>
        <p:txBody>
          <a:bodyPr/>
          <a:lstStyle/>
          <a:p>
            <a:pPr rtl="0" fontAlgn="base">
              <a:spcBef>
                <a:spcPts val="0"/>
              </a:spcBef>
              <a:spcAft>
                <a:spcPts val="0"/>
              </a:spcAft>
              <a:buFont typeface="Arial" panose="020B0604020202020204" pitchFamily="34" charset="0"/>
              <a:buChar char="•"/>
            </a:pPr>
            <a:r>
              <a:rPr lang="en-US" sz="1200" b="1" i="1" u="none" strike="noStrike" dirty="0">
                <a:effectLst/>
              </a:rPr>
              <a:t>Who else has this problem? </a:t>
            </a:r>
            <a:r>
              <a:rPr lang="en-US" sz="1100" i="1" dirty="0"/>
              <a:t>A cat-centered social site I found online seemed to be one of the worst offenders. It put first and last name in two different fields, then asked for a nickname, repetition of the password, and a few other things. The sign-up flow took up the entire page and more. We also noticed a lot of sites (even the popular ones) asking for users to enter their birthdate (Facebook and IG, but not Twitter), and popular photo/forum site, Reddit, asked users to create an avatar and username upon sign-up (although it did have them listed as an optional move).</a:t>
            </a:r>
            <a:endParaRPr lang="en-US" sz="1100" b="1" i="1" u="none" strike="noStrike" dirty="0">
              <a:effectLst/>
            </a:endParaRPr>
          </a:p>
          <a:p>
            <a:pPr rtl="0" fontAlgn="base">
              <a:spcBef>
                <a:spcPts val="0"/>
              </a:spcBef>
              <a:spcAft>
                <a:spcPts val="0"/>
              </a:spcAft>
              <a:buFont typeface="Arial" panose="020B0604020202020204" pitchFamily="34" charset="0"/>
              <a:buChar char="•"/>
            </a:pPr>
            <a:r>
              <a:rPr lang="en-US" sz="1200" b="1" i="1" u="none" strike="noStrike" dirty="0">
                <a:effectLst/>
              </a:rPr>
              <a:t>What other solutions are out there? </a:t>
            </a:r>
            <a:r>
              <a:rPr lang="en-US" sz="1100" i="1" u="none" strike="noStrike" dirty="0">
                <a:effectLst/>
              </a:rPr>
              <a:t>Every website seems to do things slightly differently, but the most successful social media apps seem to have a sign-up flow that requires little more than name, email address, and an email to confirm. They also often give users the ability to sign up using quick links. </a:t>
            </a:r>
            <a:r>
              <a:rPr lang="en-US" sz="1100" i="1" dirty="0"/>
              <a:t>Some sites (Facebook comes to mind) even have their buttons for sign-up and sign-in showing as two different colors.</a:t>
            </a:r>
            <a:endParaRPr lang="en-US" sz="1100" i="1" u="none" strike="noStrike" dirty="0">
              <a:effectLst/>
            </a:endParaRPr>
          </a:p>
          <a:p>
            <a:pPr rtl="0" fontAlgn="base">
              <a:spcBef>
                <a:spcPts val="0"/>
              </a:spcBef>
              <a:spcAft>
                <a:spcPts val="0"/>
              </a:spcAft>
              <a:buFont typeface="Arial" panose="020B0604020202020204" pitchFamily="34" charset="0"/>
              <a:buChar char="•"/>
            </a:pPr>
            <a:r>
              <a:rPr lang="en-US" sz="1200" b="1" i="1" u="none" strike="noStrike" dirty="0">
                <a:effectLst/>
              </a:rPr>
              <a:t>Who is using them? </a:t>
            </a:r>
            <a:r>
              <a:rPr lang="en-US" sz="1200" i="1" dirty="0"/>
              <a:t>Facebook, Twitter, and Instagram are all using quick links to facilitate sign-up. Other solutions are listed above.</a:t>
            </a:r>
            <a:endParaRPr lang="en-US" sz="1200" b="1" i="1" u="none" strike="noStrike" dirty="0">
              <a:effectLst/>
            </a:endParaRPr>
          </a:p>
          <a:p>
            <a:pPr rtl="0" fontAlgn="base">
              <a:spcBef>
                <a:spcPts val="0"/>
              </a:spcBef>
              <a:spcAft>
                <a:spcPts val="0"/>
              </a:spcAft>
              <a:buFont typeface="Arial" panose="020B0604020202020204" pitchFamily="34" charset="0"/>
              <a:buChar char="•"/>
            </a:pPr>
            <a:r>
              <a:rPr lang="en-US" sz="1200" b="1" i="1" u="none" strike="noStrike" dirty="0">
                <a:effectLst/>
              </a:rPr>
              <a:t>How are they performing? </a:t>
            </a:r>
            <a:r>
              <a:rPr lang="en-US" sz="1100" i="1" u="none" strike="noStrike" dirty="0">
                <a:effectLst/>
              </a:rPr>
              <a:t>They are social media giants.</a:t>
            </a:r>
          </a:p>
          <a:p>
            <a:pPr rtl="0" fontAlgn="base">
              <a:spcBef>
                <a:spcPts val="0"/>
              </a:spcBef>
              <a:spcAft>
                <a:spcPts val="1600"/>
              </a:spcAft>
              <a:buFont typeface="Arial" panose="020B0604020202020204" pitchFamily="34" charset="0"/>
              <a:buChar char="•"/>
            </a:pPr>
            <a:r>
              <a:rPr lang="en-US" sz="1200" b="1" i="1" u="none" strike="noStrike" dirty="0">
                <a:effectLst/>
              </a:rPr>
              <a:t>What are their flaws? </a:t>
            </a:r>
            <a:r>
              <a:rPr lang="en-US" sz="1200" i="1" u="none" strike="noStrike" dirty="0">
                <a:effectLst/>
              </a:rPr>
              <a:t>Many users don’t like being asked their birthday</a:t>
            </a:r>
            <a:r>
              <a:rPr lang="en-US" sz="1200" i="1" dirty="0"/>
              <a:t> upon sign-up and would like a more visible option for dual factor authentication for security purposes. Several sites (Facebook in particular) also don’t plainly list password requirements.</a:t>
            </a:r>
            <a:br>
              <a:rPr lang="en-US" sz="1200" b="1" i="1" dirty="0"/>
            </a:br>
            <a:r>
              <a:rPr lang="en-US" sz="1200" b="1" i="1" dirty="0"/>
              <a:t>*</a:t>
            </a:r>
            <a:r>
              <a:rPr lang="en-US" sz="1100" b="1" i="1" u="none" strike="noStrike" dirty="0">
                <a:effectLst/>
              </a:rPr>
              <a:t>Where are the opportunities for this solution? </a:t>
            </a:r>
            <a:r>
              <a:rPr lang="en-US" sz="1100" i="1" u="none" strike="noStrike" dirty="0">
                <a:effectLst/>
              </a:rPr>
              <a:t>If your site doesn’t require much personal information, you can easily get away with an email and address to sign up. Users can choose to enter further personal information at their own leisure</a:t>
            </a:r>
            <a:r>
              <a:rPr lang="en-US" sz="1100" b="1" i="1" u="none" strike="noStrike" dirty="0">
                <a:effectLst/>
              </a:rPr>
              <a:t>.</a:t>
            </a:r>
          </a:p>
          <a:p>
            <a:endParaRPr lang="en-US" sz="1100" dirty="0"/>
          </a:p>
        </p:txBody>
      </p:sp>
      <p:sp>
        <p:nvSpPr>
          <p:cNvPr id="4" name="Date Placeholder 3">
            <a:extLst>
              <a:ext uri="{FF2B5EF4-FFF2-40B4-BE49-F238E27FC236}">
                <a16:creationId xmlns:a16="http://schemas.microsoft.com/office/drawing/2014/main" id="{A4371B39-2B4F-24C7-6DEF-C1338A467CD7}"/>
              </a:ext>
            </a:extLst>
          </p:cNvPr>
          <p:cNvSpPr>
            <a:spLocks noGrp="1"/>
          </p:cNvSpPr>
          <p:nvPr>
            <p:ph type="dt" sz="half" idx="10"/>
          </p:nvPr>
        </p:nvSpPr>
        <p:spPr/>
        <p:txBody>
          <a:bodyPr/>
          <a:lstStyle/>
          <a:p>
            <a:fld id="{F5592931-05C6-8543-8B6E-A8BD29BD5C2B}" type="datetime1">
              <a:rPr lang="en-US" smtClean="0"/>
              <a:pPr/>
              <a:t>7/27/2022</a:t>
            </a:fld>
            <a:endParaRPr lang="en-US" dirty="0"/>
          </a:p>
        </p:txBody>
      </p:sp>
      <p:sp>
        <p:nvSpPr>
          <p:cNvPr id="5" name="Footer Placeholder 4">
            <a:extLst>
              <a:ext uri="{FF2B5EF4-FFF2-40B4-BE49-F238E27FC236}">
                <a16:creationId xmlns:a16="http://schemas.microsoft.com/office/drawing/2014/main" id="{B8E0ED74-7EA3-475C-A268-EAB8947C8B92}"/>
              </a:ext>
            </a:extLst>
          </p:cNvPr>
          <p:cNvSpPr>
            <a:spLocks noGrp="1"/>
          </p:cNvSpPr>
          <p:nvPr>
            <p:ph type="ftr" sz="quarter" idx="11"/>
          </p:nvPr>
        </p:nvSpPr>
        <p:spPr/>
        <p:txBody>
          <a:bodyPr/>
          <a:lstStyle/>
          <a:p>
            <a:r>
              <a:rPr lang="en-US" dirty="0"/>
              <a:t>CAT-TASTIC CASE STUDY</a:t>
            </a:r>
          </a:p>
        </p:txBody>
      </p:sp>
      <p:sp>
        <p:nvSpPr>
          <p:cNvPr id="6" name="Slide Number Placeholder 5">
            <a:extLst>
              <a:ext uri="{FF2B5EF4-FFF2-40B4-BE49-F238E27FC236}">
                <a16:creationId xmlns:a16="http://schemas.microsoft.com/office/drawing/2014/main" id="{EC2CB259-776A-7026-5EB0-286E42E84633}"/>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99054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F3D028-E271-B2DD-0CE4-B370C72876DB}"/>
              </a:ext>
            </a:extLst>
          </p:cNvPr>
          <p:cNvPicPr>
            <a:picLocks noChangeAspect="1"/>
          </p:cNvPicPr>
          <p:nvPr/>
        </p:nvPicPr>
        <p:blipFill>
          <a:blip r:embed="rId2"/>
          <a:stretch>
            <a:fillRect/>
          </a:stretch>
        </p:blipFill>
        <p:spPr>
          <a:xfrm>
            <a:off x="643467" y="1987021"/>
            <a:ext cx="5291666" cy="2883958"/>
          </a:xfrm>
          <a:prstGeom prst="rect">
            <a:avLst/>
          </a:prstGeom>
        </p:spPr>
      </p:pic>
      <p:pic>
        <p:nvPicPr>
          <p:cNvPr id="9" name="Picture 8">
            <a:extLst>
              <a:ext uri="{FF2B5EF4-FFF2-40B4-BE49-F238E27FC236}">
                <a16:creationId xmlns:a16="http://schemas.microsoft.com/office/drawing/2014/main" id="{F835FE14-1133-54FB-BE98-02612A35DC6B}"/>
              </a:ext>
            </a:extLst>
          </p:cNvPr>
          <p:cNvPicPr>
            <a:picLocks noChangeAspect="1"/>
          </p:cNvPicPr>
          <p:nvPr/>
        </p:nvPicPr>
        <p:blipFill>
          <a:blip r:embed="rId3"/>
          <a:stretch>
            <a:fillRect/>
          </a:stretch>
        </p:blipFill>
        <p:spPr>
          <a:xfrm>
            <a:off x="6256865" y="2178844"/>
            <a:ext cx="5291667" cy="2500312"/>
          </a:xfrm>
          <a:prstGeom prst="rect">
            <a:avLst/>
          </a:prstGeom>
        </p:spPr>
      </p:pic>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4CF75428-5BE0-934D-BB71-675F8E23A386}" type="datetime1">
              <a:rPr lang="en-US" smtClean="0">
                <a:solidFill>
                  <a:schemeClr val="tx1">
                    <a:tint val="75000"/>
                  </a:schemeClr>
                </a:solidFill>
              </a:rPr>
              <a:pPr>
                <a:spcAft>
                  <a:spcPts val="600"/>
                </a:spcAft>
              </a:pPr>
              <a:t>7/27/2022</a:t>
            </a:fld>
            <a:endParaRPr lang="en-US">
              <a:solidFill>
                <a:schemeClr val="tx1">
                  <a:tint val="75000"/>
                </a:schemeClr>
              </a:solidFill>
            </a:endParaRP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11</a:t>
            </a:fld>
            <a:endParaRPr lang="en-US">
              <a:solidFill>
                <a:schemeClr val="tx1">
                  <a:tint val="75000"/>
                </a:schemeClr>
              </a:solidFill>
            </a:endParaRPr>
          </a:p>
        </p:txBody>
      </p:sp>
      <p:cxnSp>
        <p:nvCxnSpPr>
          <p:cNvPr id="15" name="Straight Connector 14">
            <a:extLst>
              <a:ext uri="{FF2B5EF4-FFF2-40B4-BE49-F238E27FC236}">
                <a16:creationId xmlns:a16="http://schemas.microsoft.com/office/drawing/2014/main" id="{4B57ABF2-900D-A891-5DC0-65EBC30F6361}"/>
              </a:ext>
            </a:extLst>
          </p:cNvPr>
          <p:cNvCxnSpPr/>
          <p:nvPr/>
        </p:nvCxnSpPr>
        <p:spPr>
          <a:xfrm>
            <a:off x="6096000" y="0"/>
            <a:ext cx="0" cy="6858000"/>
          </a:xfrm>
          <a:prstGeom prst="line">
            <a:avLst/>
          </a:prstGeom>
          <a:ln w="73025">
            <a:solidFill>
              <a:schemeClr val="accent2">
                <a:lumMod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98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38AFC1-42B8-455E-C5DA-587ECF390EDF}"/>
              </a:ext>
            </a:extLst>
          </p:cNvPr>
          <p:cNvPicPr>
            <a:picLocks noChangeAspect="1"/>
          </p:cNvPicPr>
          <p:nvPr/>
        </p:nvPicPr>
        <p:blipFill>
          <a:blip r:embed="rId2"/>
          <a:stretch>
            <a:fillRect/>
          </a:stretch>
        </p:blipFill>
        <p:spPr>
          <a:xfrm>
            <a:off x="1326032" y="321734"/>
            <a:ext cx="3689104" cy="2905170"/>
          </a:xfrm>
          <a:prstGeom prst="rect">
            <a:avLst/>
          </a:prstGeom>
        </p:spPr>
      </p:pic>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a:xfrm>
            <a:off x="457201" y="6356350"/>
            <a:ext cx="5426764" cy="365125"/>
          </a:xfrm>
        </p:spPr>
        <p:txBody>
          <a:bodyPr vert="horz" lIns="91440" tIns="45720" rIns="91440" bIns="45720" rtlCol="0" anchor="ctr">
            <a:normAutofit/>
          </a:bodyPr>
          <a:lstStyle/>
          <a:p>
            <a:pPr algn="l">
              <a:spcAft>
                <a:spcPts val="600"/>
              </a:spcAft>
            </a:pPr>
            <a:r>
              <a:rPr lang="en-US" i="1" kern="1200">
                <a:solidFill>
                  <a:schemeClr val="tx1">
                    <a:tint val="75000"/>
                  </a:schemeClr>
                </a:solidFill>
                <a:latin typeface="+mn-lt"/>
                <a:ea typeface="+mn-ea"/>
                <a:cs typeface="+mn-cs"/>
              </a:rPr>
              <a:t>P</a:t>
            </a:r>
            <a:r>
              <a:rPr lang="en-US" b="0" i="1" u="none" strike="noStrike" kern="1200">
                <a:solidFill>
                  <a:schemeClr val="tx1">
                    <a:tint val="75000"/>
                  </a:schemeClr>
                </a:solidFill>
                <a:effectLst/>
                <a:latin typeface="+mn-lt"/>
                <a:ea typeface="+mn-ea"/>
                <a:cs typeface="+mn-cs"/>
              </a:rPr>
              <a:t>hotos </a:t>
            </a:r>
            <a:r>
              <a:rPr lang="en-US" b="0" i="1" u="none" strike="noStrike" kern="1200" dirty="0">
                <a:solidFill>
                  <a:schemeClr val="tx1">
                    <a:tint val="75000"/>
                  </a:schemeClr>
                </a:solidFill>
                <a:effectLst/>
                <a:latin typeface="+mn-lt"/>
                <a:ea typeface="+mn-ea"/>
                <a:cs typeface="+mn-cs"/>
              </a:rPr>
              <a:t>and screenshots of your research</a:t>
            </a:r>
            <a:endParaRPr lang="en-US" kern="1200">
              <a:solidFill>
                <a:schemeClr val="tx1">
                  <a:tint val="75000"/>
                </a:schemeClr>
              </a:solidFill>
              <a:latin typeface="+mn-lt"/>
              <a:ea typeface="+mn-ea"/>
              <a:cs typeface="+mn-cs"/>
            </a:endParaRPr>
          </a:p>
        </p:txBody>
      </p:sp>
      <p:pic>
        <p:nvPicPr>
          <p:cNvPr id="12" name="Picture 11">
            <a:extLst>
              <a:ext uri="{FF2B5EF4-FFF2-40B4-BE49-F238E27FC236}">
                <a16:creationId xmlns:a16="http://schemas.microsoft.com/office/drawing/2014/main" id="{BA5AC60A-9486-3D1B-4C43-1448C5BB93EA}"/>
              </a:ext>
            </a:extLst>
          </p:cNvPr>
          <p:cNvPicPr>
            <a:picLocks noChangeAspect="1"/>
          </p:cNvPicPr>
          <p:nvPr/>
        </p:nvPicPr>
        <p:blipFill>
          <a:blip r:embed="rId3"/>
          <a:stretch>
            <a:fillRect/>
          </a:stretch>
        </p:blipFill>
        <p:spPr>
          <a:xfrm>
            <a:off x="1155575" y="3631096"/>
            <a:ext cx="4030015" cy="2760560"/>
          </a:xfrm>
          <a:prstGeom prst="rect">
            <a:avLst/>
          </a:prstGeom>
        </p:spPr>
      </p:pic>
      <p:sp>
        <p:nvSpPr>
          <p:cNvPr id="21" name="Rectangle 16">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8">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a:xfrm>
            <a:off x="6308034" y="6356350"/>
            <a:ext cx="2743200" cy="365125"/>
          </a:xfrm>
        </p:spPr>
        <p:txBody>
          <a:bodyPr vert="horz" lIns="91440" tIns="45720" rIns="91440" bIns="45720" rtlCol="0" anchor="ctr">
            <a:normAutofit/>
          </a:bodyPr>
          <a:lstStyle/>
          <a:p>
            <a:pPr>
              <a:spcAft>
                <a:spcPts val="600"/>
              </a:spcAft>
            </a:pPr>
            <a:fld id="{4CF75428-5BE0-934D-BB71-675F8E23A386}" type="datetime1">
              <a:rPr lang="en-US" smtClean="0">
                <a:solidFill>
                  <a:schemeClr val="tx1">
                    <a:tint val="75000"/>
                  </a:schemeClr>
                </a:solidFill>
              </a:rPr>
              <a:pPr>
                <a:spcAft>
                  <a:spcPts val="600"/>
                </a:spcAft>
              </a:pPr>
              <a:t>7/27/2022</a:t>
            </a:fld>
            <a:endParaRPr lang="en-US">
              <a:solidFill>
                <a:schemeClr val="tx1">
                  <a:tint val="75000"/>
                </a:schemeClr>
              </a:solidFill>
            </a:endParaRPr>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12</a:t>
            </a:fld>
            <a:endParaRPr lang="en-US">
              <a:solidFill>
                <a:schemeClr val="tx1">
                  <a:tint val="75000"/>
                </a:schemeClr>
              </a:solidFill>
            </a:endParaRPr>
          </a:p>
        </p:txBody>
      </p:sp>
      <p:pic>
        <p:nvPicPr>
          <p:cNvPr id="10" name="Picture 9">
            <a:extLst>
              <a:ext uri="{FF2B5EF4-FFF2-40B4-BE49-F238E27FC236}">
                <a16:creationId xmlns:a16="http://schemas.microsoft.com/office/drawing/2014/main" id="{1DDACA42-9FAD-34DF-E55D-33B3A6483B4E}"/>
              </a:ext>
            </a:extLst>
          </p:cNvPr>
          <p:cNvPicPr>
            <a:picLocks noChangeAspect="1"/>
          </p:cNvPicPr>
          <p:nvPr/>
        </p:nvPicPr>
        <p:blipFill>
          <a:blip r:embed="rId4"/>
          <a:stretch>
            <a:fillRect/>
          </a:stretch>
        </p:blipFill>
        <p:spPr>
          <a:xfrm>
            <a:off x="6308034" y="643313"/>
            <a:ext cx="5426764" cy="5426764"/>
          </a:xfrm>
          <a:prstGeom prst="rect">
            <a:avLst/>
          </a:prstGeom>
        </p:spPr>
      </p:pic>
    </p:spTree>
    <p:extLst>
      <p:ext uri="{BB962C8B-B14F-4D97-AF65-F5344CB8AC3E}">
        <p14:creationId xmlns:p14="http://schemas.microsoft.com/office/powerpoint/2010/main" val="352399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F7DC-12FE-1C4A-5225-64ABDB1D19C3}"/>
              </a:ext>
            </a:extLst>
          </p:cNvPr>
          <p:cNvSpPr>
            <a:spLocks noGrp="1"/>
          </p:cNvSpPr>
          <p:nvPr>
            <p:ph type="title"/>
          </p:nvPr>
        </p:nvSpPr>
        <p:spPr/>
        <p:txBody>
          <a:bodyPr/>
          <a:lstStyle/>
          <a:p>
            <a:r>
              <a:rPr lang="en-US" i="0" u="none" strike="noStrike" dirty="0">
                <a:effectLst/>
                <a:latin typeface="+mn-lt"/>
              </a:rPr>
              <a:t>User Research &amp; Interviews</a:t>
            </a:r>
            <a:endParaRPr lang="en-US" dirty="0">
              <a:latin typeface="+mn-lt"/>
            </a:endParaRPr>
          </a:p>
        </p:txBody>
      </p:sp>
      <p:sp>
        <p:nvSpPr>
          <p:cNvPr id="3" name="Content Placeholder 2">
            <a:extLst>
              <a:ext uri="{FF2B5EF4-FFF2-40B4-BE49-F238E27FC236}">
                <a16:creationId xmlns:a16="http://schemas.microsoft.com/office/drawing/2014/main" id="{E3A9FA36-3E59-1B1C-5869-857C0CEF07C0}"/>
              </a:ext>
            </a:extLst>
          </p:cNvPr>
          <p:cNvSpPr>
            <a:spLocks noGrp="1"/>
          </p:cNvSpPr>
          <p:nvPr>
            <p:ph idx="1"/>
          </p:nvPr>
        </p:nvSpPr>
        <p:spPr>
          <a:xfrm>
            <a:off x="1167492" y="1862478"/>
            <a:ext cx="9779182" cy="3877140"/>
          </a:xfrm>
        </p:spPr>
        <p:txBody>
          <a:bodyPr/>
          <a:lstStyle/>
          <a:p>
            <a:pPr rtl="0" fontAlgn="base">
              <a:spcBef>
                <a:spcPts val="0"/>
              </a:spcBef>
              <a:spcAft>
                <a:spcPts val="0"/>
              </a:spcAft>
              <a:buFont typeface="Arial" panose="020B0604020202020204" pitchFamily="34" charset="0"/>
              <a:buChar char="•"/>
            </a:pPr>
            <a:r>
              <a:rPr lang="en-US" sz="1800" b="1" i="1" u="none" strike="noStrike" dirty="0">
                <a:solidFill>
                  <a:srgbClr val="F39343"/>
                </a:solidFill>
                <a:effectLst/>
                <a:latin typeface="+mj-lt"/>
              </a:rPr>
              <a:t>Who did you talk to? </a:t>
            </a:r>
            <a:r>
              <a:rPr lang="en-US" sz="1800" b="0" i="1" u="none" strike="noStrike" dirty="0">
                <a:effectLst/>
                <a:latin typeface="+mj-lt"/>
              </a:rPr>
              <a:t>We spoke with roughly 50 individuals of varying ages via a survey sent out over social media, then conducted a couple interviews in-person.</a:t>
            </a:r>
          </a:p>
          <a:p>
            <a:pPr rtl="0" fontAlgn="base">
              <a:spcBef>
                <a:spcPts val="0"/>
              </a:spcBef>
              <a:spcAft>
                <a:spcPts val="0"/>
              </a:spcAft>
              <a:buFont typeface="Arial" panose="020B0604020202020204" pitchFamily="34" charset="0"/>
              <a:buChar char="•"/>
            </a:pPr>
            <a:r>
              <a:rPr lang="en-US" sz="1800" b="0" i="1" u="none" strike="noStrike" dirty="0">
                <a:effectLst/>
                <a:latin typeface="+mj-lt"/>
              </a:rPr>
              <a:t>Why did you talk to them? We wanted to gain insight into what the average user looks for </a:t>
            </a:r>
            <a:r>
              <a:rPr lang="en-US" sz="1800" i="1" dirty="0">
                <a:latin typeface="+mj-lt"/>
              </a:rPr>
              <a:t>when signing up for a new app.</a:t>
            </a:r>
            <a:endParaRPr lang="en-US" sz="1800" b="0" i="1" u="none" strike="noStrike" dirty="0">
              <a:effectLst/>
              <a:latin typeface="+mj-lt"/>
            </a:endParaRPr>
          </a:p>
          <a:p>
            <a:pPr rtl="0" fontAlgn="base">
              <a:spcBef>
                <a:spcPts val="0"/>
              </a:spcBef>
              <a:spcAft>
                <a:spcPts val="0"/>
              </a:spcAft>
              <a:buFont typeface="Arial" panose="020B0604020202020204" pitchFamily="34" charset="0"/>
              <a:buChar char="•"/>
            </a:pPr>
            <a:r>
              <a:rPr lang="en-US" sz="1800" b="1" i="1" u="none" strike="noStrike" dirty="0">
                <a:solidFill>
                  <a:srgbClr val="F39343"/>
                </a:solidFill>
                <a:effectLst/>
                <a:latin typeface="+mj-lt"/>
              </a:rPr>
              <a:t>What did you learn? </a:t>
            </a:r>
            <a:r>
              <a:rPr lang="en-US" sz="1800" b="0" i="1" u="none" strike="noStrike" dirty="0">
                <a:effectLst/>
                <a:latin typeface="+mj-lt"/>
              </a:rPr>
              <a:t>People of all age ranges seem to have fairly similar wants and needs when it comes to their ideal app sign-up flow. They also really like quick links to sign up as opposed to using their email/phone number.</a:t>
            </a:r>
          </a:p>
          <a:p>
            <a:pPr rtl="0" fontAlgn="base">
              <a:spcBef>
                <a:spcPts val="0"/>
              </a:spcBef>
              <a:spcAft>
                <a:spcPts val="0"/>
              </a:spcAft>
              <a:buFont typeface="Arial" panose="020B0604020202020204" pitchFamily="34" charset="0"/>
              <a:buChar char="•"/>
            </a:pPr>
            <a:r>
              <a:rPr lang="en-US" sz="1800" b="1" i="1" u="none" strike="noStrike" dirty="0">
                <a:solidFill>
                  <a:srgbClr val="F39343"/>
                </a:solidFill>
                <a:effectLst/>
                <a:latin typeface="+mj-lt"/>
              </a:rPr>
              <a:t>What sort of frustrations did they have? </a:t>
            </a:r>
            <a:r>
              <a:rPr lang="en-US" sz="1800" b="0" i="1" u="none" strike="noStrike" dirty="0">
                <a:effectLst/>
                <a:latin typeface="+mj-lt"/>
              </a:rPr>
              <a:t>They don’t want to have to enter too much personal information.</a:t>
            </a:r>
            <a:endParaRPr lang="en-US" sz="1800" b="0" i="1" u="none" strike="noStrike" dirty="0">
              <a:solidFill>
                <a:srgbClr val="F39343"/>
              </a:solidFill>
              <a:effectLst/>
              <a:latin typeface="+mj-lt"/>
            </a:endParaRPr>
          </a:p>
          <a:p>
            <a:pPr rtl="0" fontAlgn="base">
              <a:spcBef>
                <a:spcPts val="0"/>
              </a:spcBef>
              <a:spcAft>
                <a:spcPts val="1600"/>
              </a:spcAft>
              <a:buFont typeface="Arial" panose="020B0604020202020204" pitchFamily="34" charset="0"/>
              <a:buChar char="•"/>
            </a:pPr>
            <a:r>
              <a:rPr lang="en-US" sz="1800" b="1" i="1" u="none" strike="noStrike" dirty="0">
                <a:solidFill>
                  <a:srgbClr val="F39343"/>
                </a:solidFill>
                <a:effectLst/>
                <a:latin typeface="+mj-lt"/>
              </a:rPr>
              <a:t>What was a highlight or striking quote from the interviews? </a:t>
            </a:r>
            <a:r>
              <a:rPr lang="en-US" sz="1800" b="0" i="1" u="none" strike="noStrike" dirty="0">
                <a:effectLst/>
                <a:latin typeface="+mj-lt"/>
              </a:rPr>
              <a:t>“Just make it quick and easy!” This statement seems to sum it all up.</a:t>
            </a:r>
            <a:br>
              <a:rPr lang="en-US" sz="1800" i="1" dirty="0">
                <a:latin typeface="+mj-lt"/>
              </a:rPr>
            </a:br>
            <a:r>
              <a:rPr lang="en-US" sz="1800" b="1" i="1" u="none" strike="noStrike" dirty="0">
                <a:solidFill>
                  <a:srgbClr val="F39343"/>
                </a:solidFill>
                <a:effectLst/>
                <a:latin typeface="+mj-lt"/>
              </a:rPr>
              <a:t>What surprised you most? </a:t>
            </a:r>
            <a:r>
              <a:rPr lang="en-US" sz="1800" b="0" i="1" u="none" strike="noStrike" dirty="0">
                <a:effectLst/>
                <a:latin typeface="+mj-lt"/>
              </a:rPr>
              <a:t>People don’t seem to like having to create user names. They also seem happier to enter personal information </a:t>
            </a:r>
            <a:r>
              <a:rPr lang="en-US" sz="1800" i="1" dirty="0">
                <a:latin typeface="+mj-lt"/>
              </a:rPr>
              <a:t>(like their name, phone number, etc.) </a:t>
            </a:r>
            <a:r>
              <a:rPr lang="en-US" sz="1800" b="0" i="1" u="none" strike="noStrike" dirty="0">
                <a:effectLst/>
                <a:latin typeface="+mj-lt"/>
              </a:rPr>
              <a:t>at a later time if at all possible. And I knew most would probably dislike pop-ups, but they REALLY hate them. I also expected more people to have interest in dual factor </a:t>
            </a:r>
            <a:r>
              <a:rPr lang="en-US" sz="1800" i="1" dirty="0">
                <a:latin typeface="+mj-lt"/>
              </a:rPr>
              <a:t>authentication.</a:t>
            </a:r>
            <a:endParaRPr lang="en-US" sz="1800" b="0" i="1" u="none" strike="noStrike" dirty="0">
              <a:effectLst/>
              <a:latin typeface="+mj-lt"/>
            </a:endParaRPr>
          </a:p>
          <a:p>
            <a:endParaRPr lang="en-US" dirty="0"/>
          </a:p>
        </p:txBody>
      </p:sp>
      <p:sp>
        <p:nvSpPr>
          <p:cNvPr id="4" name="Date Placeholder 3">
            <a:extLst>
              <a:ext uri="{FF2B5EF4-FFF2-40B4-BE49-F238E27FC236}">
                <a16:creationId xmlns:a16="http://schemas.microsoft.com/office/drawing/2014/main" id="{848AB32A-9988-AF4C-7AA0-9C67F57CDC4C}"/>
              </a:ext>
            </a:extLst>
          </p:cNvPr>
          <p:cNvSpPr>
            <a:spLocks noGrp="1"/>
          </p:cNvSpPr>
          <p:nvPr>
            <p:ph type="dt" sz="half" idx="2"/>
          </p:nvPr>
        </p:nvSpPr>
        <p:spPr/>
        <p:txBody>
          <a:bodyPr/>
          <a:lstStyle/>
          <a:p>
            <a:fld id="{5F02DCD1-2C6B-F948-9F72-3BB0CF3D512E}" type="datetime1">
              <a:rPr lang="en-US" smtClean="0"/>
              <a:pPr/>
              <a:t>7/27/2022</a:t>
            </a:fld>
            <a:endParaRPr lang="en-US" dirty="0"/>
          </a:p>
        </p:txBody>
      </p:sp>
      <p:sp>
        <p:nvSpPr>
          <p:cNvPr id="5" name="Footer Placeholder 4">
            <a:extLst>
              <a:ext uri="{FF2B5EF4-FFF2-40B4-BE49-F238E27FC236}">
                <a16:creationId xmlns:a16="http://schemas.microsoft.com/office/drawing/2014/main" id="{BF9B1733-4258-7C69-1CA6-39DB0637453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1152D47-2DE7-3B3E-695C-4692F051486E}"/>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864762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E76791B1-FDCE-1037-B3FD-CBD7CA78ADAC}"/>
              </a:ext>
            </a:extLst>
          </p:cNvPr>
          <p:cNvSpPr>
            <a:spLocks noGrp="1"/>
          </p:cNvSpPr>
          <p:nvPr>
            <p:ph type="dt" sz="half" idx="10"/>
          </p:nvPr>
        </p:nvSpPr>
        <p:spPr/>
        <p:txBody>
          <a:bodyPr/>
          <a:lstStyle/>
          <a:p>
            <a:fld id="{4CF75428-5BE0-934D-BB71-675F8E23A386}" type="datetime1">
              <a:rPr lang="en-US" smtClean="0"/>
              <a:pPr/>
              <a:t>7/27/2022</a:t>
            </a:fld>
            <a:endParaRPr lang="en-US" dirty="0"/>
          </a:p>
        </p:txBody>
      </p:sp>
      <p:sp>
        <p:nvSpPr>
          <p:cNvPr id="7" name="Footer Placeholder 6">
            <a:extLst>
              <a:ext uri="{FF2B5EF4-FFF2-40B4-BE49-F238E27FC236}">
                <a16:creationId xmlns:a16="http://schemas.microsoft.com/office/drawing/2014/main" id="{CC84D3B7-01AA-8A5E-4C44-2EDE49E5A00B}"/>
              </a:ext>
            </a:extLst>
          </p:cNvPr>
          <p:cNvSpPr>
            <a:spLocks noGrp="1"/>
          </p:cNvSpPr>
          <p:nvPr>
            <p:ph type="ftr" sz="quarter" idx="11"/>
          </p:nvPr>
        </p:nvSpPr>
        <p:spPr/>
        <p:txBody>
          <a:bodyPr/>
          <a:lstStyle/>
          <a:p>
            <a:pPr rtl="0">
              <a:spcBef>
                <a:spcPts val="0"/>
              </a:spcBef>
              <a:spcAft>
                <a:spcPts val="0"/>
              </a:spcAft>
            </a:pPr>
            <a:r>
              <a:rPr lang="en-US" sz="1800" b="0" i="1" u="none" strike="noStrike">
                <a:solidFill>
                  <a:schemeClr val="bg1"/>
                </a:solidFill>
                <a:effectLst/>
                <a:latin typeface="Arial" panose="020B0604020202020204" pitchFamily="34" charset="0"/>
              </a:rPr>
              <a:t>Add your personas and/or photos and screenshots of your user research</a:t>
            </a:r>
            <a:endParaRPr lang="en-US" b="0">
              <a:solidFill>
                <a:schemeClr val="bg1"/>
              </a:solidFill>
              <a:effectLst/>
            </a:endParaRPr>
          </a:p>
          <a:p>
            <a:br>
              <a:rPr lang="en-US"/>
            </a:br>
            <a:endParaRPr lang="en-US" dirty="0"/>
          </a:p>
        </p:txBody>
      </p:sp>
      <p:sp>
        <p:nvSpPr>
          <p:cNvPr id="8" name="Slide Number Placeholder 7">
            <a:extLst>
              <a:ext uri="{FF2B5EF4-FFF2-40B4-BE49-F238E27FC236}">
                <a16:creationId xmlns:a16="http://schemas.microsoft.com/office/drawing/2014/main" id="{84E7EBEA-DBBB-529C-7D05-4831728E3D3F}"/>
              </a:ext>
            </a:extLst>
          </p:cNvPr>
          <p:cNvSpPr>
            <a:spLocks noGrp="1"/>
          </p:cNvSpPr>
          <p:nvPr>
            <p:ph type="sldNum" sz="quarter" idx="12"/>
          </p:nvPr>
        </p:nvSpPr>
        <p:spPr/>
        <p:txBody>
          <a:bodyPr/>
          <a:lstStyle/>
          <a:p>
            <a:fld id="{294A09A9-5501-47C1-A89A-A340965A2BE2}" type="slidenum">
              <a:rPr lang="en-US" smtClean="0"/>
              <a:pPr/>
              <a:t>14</a:t>
            </a:fld>
            <a:endParaRPr lang="en-US" dirty="0"/>
          </a:p>
        </p:txBody>
      </p:sp>
      <p:pic>
        <p:nvPicPr>
          <p:cNvPr id="4" name="Picture 3">
            <a:extLst>
              <a:ext uri="{FF2B5EF4-FFF2-40B4-BE49-F238E27FC236}">
                <a16:creationId xmlns:a16="http://schemas.microsoft.com/office/drawing/2014/main" id="{8EDD1771-3AC5-6164-3CD3-E9E8E31523D8}"/>
              </a:ext>
            </a:extLst>
          </p:cNvPr>
          <p:cNvPicPr>
            <a:picLocks noChangeAspect="1"/>
          </p:cNvPicPr>
          <p:nvPr/>
        </p:nvPicPr>
        <p:blipFill>
          <a:blip r:embed="rId2"/>
          <a:stretch>
            <a:fillRect/>
          </a:stretch>
        </p:blipFill>
        <p:spPr>
          <a:xfrm>
            <a:off x="1076325" y="136525"/>
            <a:ext cx="10039350" cy="3552825"/>
          </a:xfrm>
          <a:prstGeom prst="rect">
            <a:avLst/>
          </a:prstGeom>
        </p:spPr>
      </p:pic>
      <p:pic>
        <p:nvPicPr>
          <p:cNvPr id="9" name="Picture 8">
            <a:extLst>
              <a:ext uri="{FF2B5EF4-FFF2-40B4-BE49-F238E27FC236}">
                <a16:creationId xmlns:a16="http://schemas.microsoft.com/office/drawing/2014/main" id="{D9D6EFAF-27E6-36BF-678D-282E51F9A231}"/>
              </a:ext>
            </a:extLst>
          </p:cNvPr>
          <p:cNvPicPr>
            <a:picLocks noChangeAspect="1"/>
          </p:cNvPicPr>
          <p:nvPr/>
        </p:nvPicPr>
        <p:blipFill>
          <a:blip r:embed="rId3"/>
          <a:stretch>
            <a:fillRect/>
          </a:stretch>
        </p:blipFill>
        <p:spPr>
          <a:xfrm>
            <a:off x="0" y="3736077"/>
            <a:ext cx="6096000" cy="2985398"/>
          </a:xfrm>
          <a:prstGeom prst="rect">
            <a:avLst/>
          </a:prstGeom>
        </p:spPr>
      </p:pic>
      <p:pic>
        <p:nvPicPr>
          <p:cNvPr id="11" name="Picture 10">
            <a:extLst>
              <a:ext uri="{FF2B5EF4-FFF2-40B4-BE49-F238E27FC236}">
                <a16:creationId xmlns:a16="http://schemas.microsoft.com/office/drawing/2014/main" id="{2849B1B2-6D7D-5BC9-A13F-6D72B32EF0C4}"/>
              </a:ext>
            </a:extLst>
          </p:cNvPr>
          <p:cNvPicPr>
            <a:picLocks noChangeAspect="1"/>
          </p:cNvPicPr>
          <p:nvPr/>
        </p:nvPicPr>
        <p:blipFill>
          <a:blip r:embed="rId4"/>
          <a:stretch>
            <a:fillRect/>
          </a:stretch>
        </p:blipFill>
        <p:spPr>
          <a:xfrm>
            <a:off x="6096000" y="3736077"/>
            <a:ext cx="6096000" cy="2985398"/>
          </a:xfrm>
          <a:prstGeom prst="rect">
            <a:avLst/>
          </a:prstGeom>
        </p:spPr>
      </p:pic>
    </p:spTree>
    <p:extLst>
      <p:ext uri="{BB962C8B-B14F-4D97-AF65-F5344CB8AC3E}">
        <p14:creationId xmlns:p14="http://schemas.microsoft.com/office/powerpoint/2010/main" val="30059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B698B2-FF94-3855-FFD1-0C4D1698A2B0}"/>
              </a:ext>
            </a:extLst>
          </p:cNvPr>
          <p:cNvSpPr>
            <a:spLocks noGrp="1"/>
          </p:cNvSpPr>
          <p:nvPr>
            <p:ph type="body" sz="quarter" idx="13"/>
          </p:nvPr>
        </p:nvSpPr>
        <p:spPr>
          <a:xfrm>
            <a:off x="1253613" y="519405"/>
            <a:ext cx="491684" cy="1094521"/>
          </a:xfrm>
        </p:spPr>
        <p:txBody>
          <a:bodyPr/>
          <a:lstStyle/>
          <a:p>
            <a:endParaRPr lang="en-US" dirty="0"/>
          </a:p>
        </p:txBody>
      </p:sp>
      <p:sp>
        <p:nvSpPr>
          <p:cNvPr id="5" name="Text Placeholder 4">
            <a:extLst>
              <a:ext uri="{FF2B5EF4-FFF2-40B4-BE49-F238E27FC236}">
                <a16:creationId xmlns:a16="http://schemas.microsoft.com/office/drawing/2014/main" id="{5F5C46C1-4FF0-B13E-69BF-64C202B46260}"/>
              </a:ext>
            </a:extLst>
          </p:cNvPr>
          <p:cNvSpPr>
            <a:spLocks noGrp="1"/>
          </p:cNvSpPr>
          <p:nvPr>
            <p:ph type="body" sz="quarter" idx="15"/>
          </p:nvPr>
        </p:nvSpPr>
        <p:spPr/>
        <p:txBody>
          <a:bodyPr/>
          <a:lstStyle/>
          <a:p>
            <a:endParaRPr lang="en-US" dirty="0"/>
          </a:p>
        </p:txBody>
      </p:sp>
      <p:sp>
        <p:nvSpPr>
          <p:cNvPr id="6" name="Date Placeholder 5">
            <a:extLst>
              <a:ext uri="{FF2B5EF4-FFF2-40B4-BE49-F238E27FC236}">
                <a16:creationId xmlns:a16="http://schemas.microsoft.com/office/drawing/2014/main" id="{93B090DF-E01A-FDF1-43E9-3DD1EEF258D6}"/>
              </a:ext>
            </a:extLst>
          </p:cNvPr>
          <p:cNvSpPr>
            <a:spLocks noGrp="1"/>
          </p:cNvSpPr>
          <p:nvPr>
            <p:ph type="dt" sz="half" idx="10"/>
          </p:nvPr>
        </p:nvSpPr>
        <p:spPr/>
        <p:txBody>
          <a:bodyPr/>
          <a:lstStyle/>
          <a:p>
            <a:fld id="{4CF75428-5BE0-934D-BB71-675F8E23A386}" type="datetime1">
              <a:rPr lang="en-US" smtClean="0"/>
              <a:pPr/>
              <a:t>7/27/2022</a:t>
            </a:fld>
            <a:endParaRPr lang="en-US" dirty="0"/>
          </a:p>
        </p:txBody>
      </p:sp>
      <p:sp>
        <p:nvSpPr>
          <p:cNvPr id="7" name="Footer Placeholder 6">
            <a:extLst>
              <a:ext uri="{FF2B5EF4-FFF2-40B4-BE49-F238E27FC236}">
                <a16:creationId xmlns:a16="http://schemas.microsoft.com/office/drawing/2014/main" id="{D56F734D-56F1-6B3C-0288-A8744208CE9E}"/>
              </a:ext>
            </a:extLst>
          </p:cNvPr>
          <p:cNvSpPr>
            <a:spLocks noGrp="1"/>
          </p:cNvSpPr>
          <p:nvPr>
            <p:ph type="ftr" sz="quarter" idx="11"/>
          </p:nvPr>
        </p:nvSpPr>
        <p:spPr/>
        <p:txBody>
          <a:bodyPr/>
          <a:lstStyle/>
          <a:p>
            <a:r>
              <a:rPr lang="en-US" dirty="0"/>
              <a:t>CAT-TASTIC CASE STUDY</a:t>
            </a:r>
          </a:p>
        </p:txBody>
      </p:sp>
      <p:sp>
        <p:nvSpPr>
          <p:cNvPr id="8" name="Slide Number Placeholder 7">
            <a:extLst>
              <a:ext uri="{FF2B5EF4-FFF2-40B4-BE49-F238E27FC236}">
                <a16:creationId xmlns:a16="http://schemas.microsoft.com/office/drawing/2014/main" id="{6F6836C8-0697-9B77-8838-09C835650E2C}"/>
              </a:ext>
            </a:extLst>
          </p:cNvPr>
          <p:cNvSpPr>
            <a:spLocks noGrp="1"/>
          </p:cNvSpPr>
          <p:nvPr>
            <p:ph type="sldNum" sz="quarter" idx="12"/>
          </p:nvPr>
        </p:nvSpPr>
        <p:spPr/>
        <p:txBody>
          <a:bodyPr/>
          <a:lstStyle/>
          <a:p>
            <a:fld id="{294A09A9-5501-47C1-A89A-A340965A2BE2}" type="slidenum">
              <a:rPr lang="en-US" smtClean="0"/>
              <a:pPr/>
              <a:t>15</a:t>
            </a:fld>
            <a:endParaRPr lang="en-US" dirty="0"/>
          </a:p>
        </p:txBody>
      </p:sp>
      <p:pic>
        <p:nvPicPr>
          <p:cNvPr id="10" name="Picture 9">
            <a:extLst>
              <a:ext uri="{FF2B5EF4-FFF2-40B4-BE49-F238E27FC236}">
                <a16:creationId xmlns:a16="http://schemas.microsoft.com/office/drawing/2014/main" id="{1EBDE678-C473-4902-46E8-038AFE3F00B3}"/>
              </a:ext>
            </a:extLst>
          </p:cNvPr>
          <p:cNvPicPr>
            <a:picLocks noChangeAspect="1"/>
          </p:cNvPicPr>
          <p:nvPr/>
        </p:nvPicPr>
        <p:blipFill>
          <a:blip r:embed="rId2"/>
          <a:stretch>
            <a:fillRect/>
          </a:stretch>
        </p:blipFill>
        <p:spPr>
          <a:xfrm>
            <a:off x="942975" y="0"/>
            <a:ext cx="3095625" cy="3590925"/>
          </a:xfrm>
          <a:prstGeom prst="rect">
            <a:avLst/>
          </a:prstGeom>
        </p:spPr>
      </p:pic>
      <p:pic>
        <p:nvPicPr>
          <p:cNvPr id="12" name="Picture 11">
            <a:extLst>
              <a:ext uri="{FF2B5EF4-FFF2-40B4-BE49-F238E27FC236}">
                <a16:creationId xmlns:a16="http://schemas.microsoft.com/office/drawing/2014/main" id="{6BD2BAFD-F91E-4EC6-4AEA-C1F1AAA5C930}"/>
              </a:ext>
            </a:extLst>
          </p:cNvPr>
          <p:cNvPicPr>
            <a:picLocks noChangeAspect="1"/>
          </p:cNvPicPr>
          <p:nvPr/>
        </p:nvPicPr>
        <p:blipFill>
          <a:blip r:embed="rId3"/>
          <a:stretch>
            <a:fillRect/>
          </a:stretch>
        </p:blipFill>
        <p:spPr>
          <a:xfrm>
            <a:off x="3300412" y="2948747"/>
            <a:ext cx="8891588" cy="3924300"/>
          </a:xfrm>
          <a:prstGeom prst="rect">
            <a:avLst/>
          </a:prstGeom>
        </p:spPr>
      </p:pic>
      <p:pic>
        <p:nvPicPr>
          <p:cNvPr id="16" name="Picture 15">
            <a:extLst>
              <a:ext uri="{FF2B5EF4-FFF2-40B4-BE49-F238E27FC236}">
                <a16:creationId xmlns:a16="http://schemas.microsoft.com/office/drawing/2014/main" id="{40F41E44-1682-1709-5A5B-E446142C9809}"/>
              </a:ext>
            </a:extLst>
          </p:cNvPr>
          <p:cNvPicPr>
            <a:picLocks noChangeAspect="1"/>
          </p:cNvPicPr>
          <p:nvPr/>
        </p:nvPicPr>
        <p:blipFill>
          <a:blip r:embed="rId4"/>
          <a:stretch>
            <a:fillRect/>
          </a:stretch>
        </p:blipFill>
        <p:spPr>
          <a:xfrm>
            <a:off x="204788" y="3663122"/>
            <a:ext cx="2057400" cy="3209925"/>
          </a:xfrm>
          <a:prstGeom prst="rect">
            <a:avLst/>
          </a:prstGeom>
        </p:spPr>
      </p:pic>
      <p:pic>
        <p:nvPicPr>
          <p:cNvPr id="18" name="Picture 17">
            <a:extLst>
              <a:ext uri="{FF2B5EF4-FFF2-40B4-BE49-F238E27FC236}">
                <a16:creationId xmlns:a16="http://schemas.microsoft.com/office/drawing/2014/main" id="{E1D0F2A3-A3F1-19A4-3AE6-06EB7AE4C168}"/>
              </a:ext>
            </a:extLst>
          </p:cNvPr>
          <p:cNvPicPr>
            <a:picLocks noChangeAspect="1"/>
          </p:cNvPicPr>
          <p:nvPr/>
        </p:nvPicPr>
        <p:blipFill>
          <a:blip r:embed="rId5"/>
          <a:stretch>
            <a:fillRect/>
          </a:stretch>
        </p:blipFill>
        <p:spPr>
          <a:xfrm>
            <a:off x="7277100" y="70876"/>
            <a:ext cx="4914900" cy="3086100"/>
          </a:xfrm>
          <a:prstGeom prst="rect">
            <a:avLst/>
          </a:prstGeom>
        </p:spPr>
      </p:pic>
    </p:spTree>
    <p:extLst>
      <p:ext uri="{BB962C8B-B14F-4D97-AF65-F5344CB8AC3E}">
        <p14:creationId xmlns:p14="http://schemas.microsoft.com/office/powerpoint/2010/main" val="359008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EF00-83CE-37B9-7BB9-19FDC026AF4F}"/>
              </a:ext>
            </a:extLst>
          </p:cNvPr>
          <p:cNvSpPr>
            <a:spLocks noGrp="1"/>
          </p:cNvSpPr>
          <p:nvPr>
            <p:ph type="title"/>
          </p:nvPr>
        </p:nvSpPr>
        <p:spPr/>
        <p:txBody>
          <a:bodyPr/>
          <a:lstStyle/>
          <a:p>
            <a:r>
              <a:rPr lang="en-US" i="0" u="none" strike="noStrike" dirty="0">
                <a:solidFill>
                  <a:srgbClr val="000000"/>
                </a:solidFill>
                <a:effectLst/>
              </a:rPr>
              <a:t>Ideation</a:t>
            </a:r>
            <a:endParaRPr lang="en-US" dirty="0"/>
          </a:p>
        </p:txBody>
      </p:sp>
      <p:sp>
        <p:nvSpPr>
          <p:cNvPr id="3" name="Content Placeholder 2">
            <a:extLst>
              <a:ext uri="{FF2B5EF4-FFF2-40B4-BE49-F238E27FC236}">
                <a16:creationId xmlns:a16="http://schemas.microsoft.com/office/drawing/2014/main" id="{5F61B552-1DE3-893B-7054-6CB6956900B7}"/>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1" i="1" u="none" strike="noStrike" dirty="0">
                <a:solidFill>
                  <a:srgbClr val="595959"/>
                </a:solidFill>
                <a:effectLst/>
              </a:rPr>
              <a:t>What process did you follow to generate ideas? </a:t>
            </a:r>
            <a:r>
              <a:rPr lang="en-US" sz="1800" b="0" i="1" u="none" strike="noStrike" dirty="0">
                <a:solidFill>
                  <a:srgbClr val="595959"/>
                </a:solidFill>
                <a:effectLst/>
              </a:rPr>
              <a:t>We analyzed our survey and interview research, looked at articles on the subject, discussed our findings, and brainstormed both verbally and via </a:t>
            </a:r>
            <a:r>
              <a:rPr lang="en-US" sz="1800" b="0" i="1" u="none" strike="noStrike" dirty="0" err="1">
                <a:solidFill>
                  <a:srgbClr val="595959"/>
                </a:solidFill>
                <a:effectLst/>
              </a:rPr>
              <a:t>FigJam</a:t>
            </a:r>
            <a:r>
              <a:rPr lang="en-US" sz="1800" b="0" i="1" u="none" strike="noStrike" dirty="0">
                <a:solidFill>
                  <a:srgbClr val="595959"/>
                </a:solidFill>
                <a:effectLst/>
              </a:rPr>
              <a:t>. We created a chart of problems and potential solutions and then created individual user flow maps as homework.</a:t>
            </a:r>
          </a:p>
          <a:p>
            <a:pPr rtl="0" fontAlgn="base">
              <a:spcBef>
                <a:spcPts val="0"/>
              </a:spcBef>
              <a:spcAft>
                <a:spcPts val="0"/>
              </a:spcAft>
              <a:buFont typeface="Arial" panose="020B0604020202020204" pitchFamily="34" charset="0"/>
              <a:buChar char="•"/>
            </a:pPr>
            <a:r>
              <a:rPr lang="en-US" sz="1800" b="1" i="1" u="none" strike="noStrike" dirty="0">
                <a:solidFill>
                  <a:srgbClr val="595959"/>
                </a:solidFill>
                <a:effectLst/>
              </a:rPr>
              <a:t>How many did you come up with? </a:t>
            </a:r>
            <a:r>
              <a:rPr lang="en-US" sz="1800" i="1" dirty="0">
                <a:solidFill>
                  <a:srgbClr val="595959"/>
                </a:solidFill>
              </a:rPr>
              <a:t>At least a dozen different ideas, probably more.</a:t>
            </a:r>
            <a:endParaRPr lang="en-US" sz="1800" b="0" i="1" u="none" strike="noStrike" dirty="0">
              <a:solidFill>
                <a:srgbClr val="595959"/>
              </a:solidFill>
              <a:effectLst/>
            </a:endParaRPr>
          </a:p>
          <a:p>
            <a:pPr rtl="0" fontAlgn="base">
              <a:spcBef>
                <a:spcPts val="0"/>
              </a:spcBef>
              <a:spcAft>
                <a:spcPts val="1600"/>
              </a:spcAft>
              <a:buFont typeface="Arial" panose="020B0604020202020204" pitchFamily="34" charset="0"/>
              <a:buChar char="•"/>
            </a:pPr>
            <a:r>
              <a:rPr lang="en-US" sz="1800" b="1" i="1" u="none" strike="noStrike" dirty="0">
                <a:solidFill>
                  <a:srgbClr val="595959"/>
                </a:solidFill>
                <a:effectLst/>
              </a:rPr>
              <a:t>How did you narrow them down? </a:t>
            </a:r>
            <a:r>
              <a:rPr lang="en-US" sz="1800" b="0" i="1" u="none" strike="noStrike" dirty="0">
                <a:solidFill>
                  <a:srgbClr val="595959"/>
                </a:solidFill>
                <a:effectLst/>
              </a:rPr>
              <a:t>We debated over Zoom call about which ideas made the most sense. We reviewed each other’s user flow maps and then ultimately decided how to create our own following review.</a:t>
            </a:r>
            <a:br>
              <a:rPr lang="en-US" sz="1800" i="1" dirty="0">
                <a:solidFill>
                  <a:srgbClr val="595959"/>
                </a:solidFill>
              </a:rPr>
            </a:br>
            <a:r>
              <a:rPr lang="en-US" sz="1800" i="1" dirty="0">
                <a:solidFill>
                  <a:srgbClr val="595959"/>
                </a:solidFill>
              </a:rPr>
              <a:t>*</a:t>
            </a:r>
            <a:r>
              <a:rPr lang="en-US" sz="1800" b="1" i="1" u="none" strike="noStrike" dirty="0">
                <a:solidFill>
                  <a:srgbClr val="595959"/>
                </a:solidFill>
                <a:effectLst/>
              </a:rPr>
              <a:t>Which ones did you pick to move forward with? </a:t>
            </a:r>
            <a:r>
              <a:rPr lang="en-US" sz="1800" b="0" i="1" u="none" strike="noStrike" dirty="0">
                <a:solidFill>
                  <a:srgbClr val="595959"/>
                </a:solidFill>
                <a:effectLst/>
              </a:rPr>
              <a:t>We decided brief was best– sign-up with email</a:t>
            </a:r>
            <a:r>
              <a:rPr lang="en-US" sz="1800" i="1" dirty="0">
                <a:solidFill>
                  <a:srgbClr val="595959"/>
                </a:solidFill>
              </a:rPr>
              <a:t>, but also give users the option to sign up with Google or Facebook (our most popular from the survey). We also decided to allow users to select dual factor authentication as an optional move.</a:t>
            </a:r>
            <a:endParaRPr lang="en-US" sz="1800" b="0" i="1" u="none" strike="noStrike" dirty="0">
              <a:solidFill>
                <a:srgbClr val="595959"/>
              </a:solidFill>
              <a:effectLst/>
            </a:endParaRPr>
          </a:p>
        </p:txBody>
      </p:sp>
      <p:sp>
        <p:nvSpPr>
          <p:cNvPr id="4" name="Date Placeholder 3">
            <a:extLst>
              <a:ext uri="{FF2B5EF4-FFF2-40B4-BE49-F238E27FC236}">
                <a16:creationId xmlns:a16="http://schemas.microsoft.com/office/drawing/2014/main" id="{29A66F92-C6DA-F8F3-18A6-BCA83DBFD04F}"/>
              </a:ext>
            </a:extLst>
          </p:cNvPr>
          <p:cNvSpPr>
            <a:spLocks noGrp="1"/>
          </p:cNvSpPr>
          <p:nvPr>
            <p:ph type="dt" sz="half" idx="2"/>
          </p:nvPr>
        </p:nvSpPr>
        <p:spPr/>
        <p:txBody>
          <a:bodyPr/>
          <a:lstStyle/>
          <a:p>
            <a:fld id="{DD9C8446-696E-6942-B6C8-CC9CAD0B34E0}" type="datetime1">
              <a:rPr lang="en-US" smtClean="0"/>
              <a:pPr/>
              <a:t>7/27/2022</a:t>
            </a:fld>
            <a:endParaRPr lang="en-US" dirty="0"/>
          </a:p>
        </p:txBody>
      </p:sp>
      <p:sp>
        <p:nvSpPr>
          <p:cNvPr id="5" name="Footer Placeholder 4">
            <a:extLst>
              <a:ext uri="{FF2B5EF4-FFF2-40B4-BE49-F238E27FC236}">
                <a16:creationId xmlns:a16="http://schemas.microsoft.com/office/drawing/2014/main" id="{90E888ED-5217-3DB8-4137-B133933AC2E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71B2C865-F840-8031-DB07-EAC9EA42AF27}"/>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649732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8D84A8D-B28E-D964-5267-C9DE7C483B82}"/>
              </a:ext>
            </a:extLst>
          </p:cNvPr>
          <p:cNvPicPr>
            <a:picLocks noChangeAspect="1"/>
          </p:cNvPicPr>
          <p:nvPr/>
        </p:nvPicPr>
        <p:blipFill>
          <a:blip r:embed="rId2"/>
          <a:stretch>
            <a:fillRect/>
          </a:stretch>
        </p:blipFill>
        <p:spPr>
          <a:xfrm>
            <a:off x="457202" y="675400"/>
            <a:ext cx="5426764" cy="2197838"/>
          </a:xfrm>
          <a:prstGeom prst="rect">
            <a:avLst/>
          </a:prstGeom>
        </p:spPr>
      </p:pic>
      <p:pic>
        <p:nvPicPr>
          <p:cNvPr id="9" name="Picture 8">
            <a:extLst>
              <a:ext uri="{FF2B5EF4-FFF2-40B4-BE49-F238E27FC236}">
                <a16:creationId xmlns:a16="http://schemas.microsoft.com/office/drawing/2014/main" id="{CCFBBC9F-7D16-531D-3624-F13DC6EE9495}"/>
              </a:ext>
            </a:extLst>
          </p:cNvPr>
          <p:cNvPicPr>
            <a:picLocks noChangeAspect="1"/>
          </p:cNvPicPr>
          <p:nvPr/>
        </p:nvPicPr>
        <p:blipFill>
          <a:blip r:embed="rId3"/>
          <a:stretch>
            <a:fillRect/>
          </a:stretch>
        </p:blipFill>
        <p:spPr>
          <a:xfrm>
            <a:off x="457201" y="4102393"/>
            <a:ext cx="5426764" cy="1817965"/>
          </a:xfrm>
          <a:prstGeom prst="rect">
            <a:avLst/>
          </a:prstGeom>
        </p:spPr>
      </p:pic>
      <p:sp>
        <p:nvSpPr>
          <p:cNvPr id="35" name="Rectangle 26">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8">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ate Placeholder 5">
            <a:extLst>
              <a:ext uri="{FF2B5EF4-FFF2-40B4-BE49-F238E27FC236}">
                <a16:creationId xmlns:a16="http://schemas.microsoft.com/office/drawing/2014/main" id="{E76791B1-FDCE-1037-B3FD-CBD7CA78ADAC}"/>
              </a:ext>
            </a:extLst>
          </p:cNvPr>
          <p:cNvSpPr>
            <a:spLocks noGrp="1"/>
          </p:cNvSpPr>
          <p:nvPr>
            <p:ph type="dt" sz="half" idx="10"/>
          </p:nvPr>
        </p:nvSpPr>
        <p:spPr>
          <a:xfrm>
            <a:off x="6308034" y="6356350"/>
            <a:ext cx="2743200" cy="365125"/>
          </a:xfrm>
        </p:spPr>
        <p:txBody>
          <a:bodyPr vert="horz" lIns="91440" tIns="45720" rIns="91440" bIns="45720" rtlCol="0" anchor="ctr">
            <a:normAutofit/>
          </a:bodyPr>
          <a:lstStyle/>
          <a:p>
            <a:pPr>
              <a:spcAft>
                <a:spcPts val="600"/>
              </a:spcAft>
            </a:pPr>
            <a:fld id="{4CF75428-5BE0-934D-BB71-675F8E23A386}" type="datetime1">
              <a:rPr lang="en-US" smtClean="0">
                <a:solidFill>
                  <a:schemeClr val="tx1">
                    <a:tint val="75000"/>
                  </a:schemeClr>
                </a:solidFill>
              </a:rPr>
              <a:pPr>
                <a:spcAft>
                  <a:spcPts val="600"/>
                </a:spcAft>
              </a:pPr>
              <a:t>7/27/2022</a:t>
            </a:fld>
            <a:endParaRPr lang="en-US">
              <a:solidFill>
                <a:schemeClr val="tx1">
                  <a:tint val="75000"/>
                </a:schemeClr>
              </a:solidFill>
            </a:endParaRPr>
          </a:p>
        </p:txBody>
      </p:sp>
      <p:sp>
        <p:nvSpPr>
          <p:cNvPr id="8" name="Slide Number Placeholder 7">
            <a:extLst>
              <a:ext uri="{FF2B5EF4-FFF2-40B4-BE49-F238E27FC236}">
                <a16:creationId xmlns:a16="http://schemas.microsoft.com/office/drawing/2014/main" id="{84E7EBEA-DBBB-529C-7D05-4831728E3D3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smtClean="0">
                <a:solidFill>
                  <a:schemeClr val="tx1">
                    <a:tint val="75000"/>
                  </a:schemeClr>
                </a:solidFill>
              </a:rPr>
              <a:pPr>
                <a:spcAft>
                  <a:spcPts val="600"/>
                </a:spcAft>
              </a:pPr>
              <a:t>17</a:t>
            </a:fld>
            <a:endParaRPr lang="en-US">
              <a:solidFill>
                <a:schemeClr val="tx1">
                  <a:tint val="75000"/>
                </a:schemeClr>
              </a:solidFill>
            </a:endParaRPr>
          </a:p>
        </p:txBody>
      </p:sp>
      <p:pic>
        <p:nvPicPr>
          <p:cNvPr id="4" name="Picture 3">
            <a:extLst>
              <a:ext uri="{FF2B5EF4-FFF2-40B4-BE49-F238E27FC236}">
                <a16:creationId xmlns:a16="http://schemas.microsoft.com/office/drawing/2014/main" id="{7FF7DB6D-06D0-00F5-06BD-1D04687066B3}"/>
              </a:ext>
            </a:extLst>
          </p:cNvPr>
          <p:cNvPicPr>
            <a:picLocks noChangeAspect="1"/>
          </p:cNvPicPr>
          <p:nvPr/>
        </p:nvPicPr>
        <p:blipFill>
          <a:blip r:embed="rId4"/>
          <a:stretch>
            <a:fillRect/>
          </a:stretch>
        </p:blipFill>
        <p:spPr>
          <a:xfrm>
            <a:off x="6503778" y="321734"/>
            <a:ext cx="5035276" cy="6069922"/>
          </a:xfrm>
          <a:prstGeom prst="rect">
            <a:avLst/>
          </a:prstGeom>
        </p:spPr>
      </p:pic>
    </p:spTree>
    <p:extLst>
      <p:ext uri="{BB962C8B-B14F-4D97-AF65-F5344CB8AC3E}">
        <p14:creationId xmlns:p14="http://schemas.microsoft.com/office/powerpoint/2010/main" val="1159748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864CF-2E39-30CF-245F-98320D219EDF}"/>
              </a:ext>
            </a:extLst>
          </p:cNvPr>
          <p:cNvSpPr>
            <a:spLocks noGrp="1"/>
          </p:cNvSpPr>
          <p:nvPr>
            <p:ph type="ctrTitle"/>
          </p:nvPr>
        </p:nvSpPr>
        <p:spPr>
          <a:xfrm>
            <a:off x="773599" y="1899138"/>
            <a:ext cx="6245912" cy="844477"/>
          </a:xfrm>
        </p:spPr>
        <p:txBody>
          <a:bodyPr/>
          <a:lstStyle/>
          <a:p>
            <a:r>
              <a:rPr lang="en-US" sz="5400" i="0" u="none" strike="noStrike" dirty="0">
                <a:solidFill>
                  <a:srgbClr val="2B323D"/>
                </a:solidFill>
                <a:effectLst/>
                <a:latin typeface="+mn-lt"/>
              </a:rPr>
              <a:t>Prototyping</a:t>
            </a:r>
            <a:endParaRPr lang="en-US" sz="5400" dirty="0">
              <a:solidFill>
                <a:srgbClr val="2B323D"/>
              </a:solidFill>
              <a:latin typeface="+mn-lt"/>
            </a:endParaRPr>
          </a:p>
        </p:txBody>
      </p:sp>
      <p:sp>
        <p:nvSpPr>
          <p:cNvPr id="3" name="Subtitle 2">
            <a:extLst>
              <a:ext uri="{FF2B5EF4-FFF2-40B4-BE49-F238E27FC236}">
                <a16:creationId xmlns:a16="http://schemas.microsoft.com/office/drawing/2014/main" id="{7CAF9E36-33A8-C781-4E73-2841BE57CB38}"/>
              </a:ext>
            </a:extLst>
          </p:cNvPr>
          <p:cNvSpPr>
            <a:spLocks noGrp="1"/>
          </p:cNvSpPr>
          <p:nvPr>
            <p:ph type="subTitle" idx="1"/>
          </p:nvPr>
        </p:nvSpPr>
        <p:spPr>
          <a:xfrm>
            <a:off x="773599" y="2984623"/>
            <a:ext cx="6245912" cy="2259525"/>
          </a:xfrm>
        </p:spPr>
        <p:txBody>
          <a:bodyPr/>
          <a:lstStyle/>
          <a:p>
            <a:pPr rtl="0" fontAlgn="base">
              <a:spcBef>
                <a:spcPts val="0"/>
              </a:spcBef>
              <a:spcAft>
                <a:spcPts val="0"/>
              </a:spcAft>
              <a:buFont typeface="Arial" panose="020B0604020202020204" pitchFamily="34" charset="0"/>
              <a:buChar char="•"/>
            </a:pPr>
            <a:r>
              <a:rPr lang="en-US" sz="1800" b="1" i="1" u="none" strike="noStrike" dirty="0">
                <a:solidFill>
                  <a:srgbClr val="2B323D"/>
                </a:solidFill>
                <a:effectLst/>
                <a:latin typeface="+mj-lt"/>
              </a:rPr>
              <a:t>How did you approach making your prototype? </a:t>
            </a:r>
            <a:r>
              <a:rPr lang="en-US" sz="1800" i="1" u="none" strike="noStrike" dirty="0">
                <a:effectLst/>
                <a:latin typeface="+mj-lt"/>
              </a:rPr>
              <a:t>I looked over survey data and market research, then brainstormed with my team and put our ideas into one concept.</a:t>
            </a:r>
            <a:endParaRPr lang="en-US" sz="1800" b="1" i="1" u="none" strike="noStrike" dirty="0">
              <a:effectLst/>
              <a:latin typeface="+mj-lt"/>
            </a:endParaRPr>
          </a:p>
          <a:p>
            <a:pPr rtl="0" fontAlgn="base">
              <a:spcBef>
                <a:spcPts val="0"/>
              </a:spcBef>
              <a:spcAft>
                <a:spcPts val="0"/>
              </a:spcAft>
              <a:buFont typeface="Arial" panose="020B0604020202020204" pitchFamily="34" charset="0"/>
              <a:buChar char="•"/>
            </a:pPr>
            <a:r>
              <a:rPr lang="en-US" sz="1800" b="1" i="1" u="none" strike="noStrike" dirty="0">
                <a:solidFill>
                  <a:srgbClr val="2B323D"/>
                </a:solidFill>
                <a:effectLst/>
                <a:latin typeface="+mj-lt"/>
              </a:rPr>
              <a:t>Did you make wireframes or sketches? </a:t>
            </a:r>
            <a:r>
              <a:rPr lang="en-US" sz="1800" b="0" i="1" u="none" strike="noStrike" dirty="0">
                <a:effectLst/>
                <a:latin typeface="+mj-lt"/>
              </a:rPr>
              <a:t>I used my user flow as a wireframe, then created a hi-fidelity mockup for the final product.</a:t>
            </a:r>
          </a:p>
          <a:p>
            <a:pPr rtl="0" fontAlgn="base">
              <a:spcBef>
                <a:spcPts val="0"/>
              </a:spcBef>
              <a:spcAft>
                <a:spcPts val="1600"/>
              </a:spcAft>
              <a:buFont typeface="Arial" panose="020B0604020202020204" pitchFamily="34" charset="0"/>
              <a:buChar char="•"/>
            </a:pPr>
            <a:r>
              <a:rPr lang="en-US" sz="1800" b="1" i="1" u="none" strike="noStrike" dirty="0">
                <a:solidFill>
                  <a:srgbClr val="2B323D"/>
                </a:solidFill>
                <a:effectLst/>
                <a:latin typeface="+mj-lt"/>
              </a:rPr>
              <a:t>What challenges did you face while making it? </a:t>
            </a:r>
            <a:r>
              <a:rPr lang="en-US" sz="1800" i="1" dirty="0">
                <a:latin typeface="+mj-lt"/>
              </a:rPr>
              <a:t>I learned that I do not know Figma as well as I thought I did. I did enjoy the hands-on learning process though.</a:t>
            </a:r>
            <a:endParaRPr lang="en-US" sz="1800" b="1" i="1" u="none" strike="noStrike" dirty="0">
              <a:effectLst/>
              <a:latin typeface="+mj-lt"/>
            </a:endParaRPr>
          </a:p>
          <a:p>
            <a:endParaRPr lang="en-US" dirty="0"/>
          </a:p>
        </p:txBody>
      </p:sp>
    </p:spTree>
    <p:extLst>
      <p:ext uri="{BB962C8B-B14F-4D97-AF65-F5344CB8AC3E}">
        <p14:creationId xmlns:p14="http://schemas.microsoft.com/office/powerpoint/2010/main" val="256373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F45C0E4F-0168-63FB-709A-5810AE4D65DF}"/>
              </a:ext>
            </a:extLst>
          </p:cNvPr>
          <p:cNvPicPr>
            <a:picLocks noGrp="1" noChangeAspect="1"/>
          </p:cNvPicPr>
          <p:nvPr>
            <p:ph idx="1"/>
          </p:nvPr>
        </p:nvPicPr>
        <p:blipFill>
          <a:blip r:embed="rId2"/>
          <a:stretch>
            <a:fillRect/>
          </a:stretch>
        </p:blipFill>
        <p:spPr>
          <a:xfrm>
            <a:off x="3337719" y="1384300"/>
            <a:ext cx="5438775" cy="3924300"/>
          </a:xfrm>
        </p:spPr>
      </p:pic>
      <p:sp>
        <p:nvSpPr>
          <p:cNvPr id="4" name="Date Placeholder 3">
            <a:extLst>
              <a:ext uri="{FF2B5EF4-FFF2-40B4-BE49-F238E27FC236}">
                <a16:creationId xmlns:a16="http://schemas.microsoft.com/office/drawing/2014/main" id="{2C4D2F04-20C4-3CA8-ED9A-AFDB0444EEA0}"/>
              </a:ext>
            </a:extLst>
          </p:cNvPr>
          <p:cNvSpPr>
            <a:spLocks noGrp="1"/>
          </p:cNvSpPr>
          <p:nvPr>
            <p:ph type="dt" sz="half" idx="2"/>
          </p:nvPr>
        </p:nvSpPr>
        <p:spPr/>
        <p:txBody>
          <a:bodyPr/>
          <a:lstStyle/>
          <a:p>
            <a:fld id="{7E7AB22C-8B7E-9B4A-8C65-396C3C874D86}" type="datetime1">
              <a:rPr lang="en-US" smtClean="0"/>
              <a:pPr/>
              <a:t>7/27/2022</a:t>
            </a:fld>
            <a:endParaRPr lang="en-US" dirty="0"/>
          </a:p>
        </p:txBody>
      </p:sp>
      <p:sp>
        <p:nvSpPr>
          <p:cNvPr id="5" name="Footer Placeholder 4">
            <a:extLst>
              <a:ext uri="{FF2B5EF4-FFF2-40B4-BE49-F238E27FC236}">
                <a16:creationId xmlns:a16="http://schemas.microsoft.com/office/drawing/2014/main" id="{082D9673-07A5-30CB-64B6-84DD14F09778}"/>
              </a:ext>
            </a:extLst>
          </p:cNvPr>
          <p:cNvSpPr>
            <a:spLocks noGrp="1"/>
          </p:cNvSpPr>
          <p:nvPr>
            <p:ph type="ftr" sz="quarter" idx="3"/>
          </p:nvPr>
        </p:nvSpPr>
        <p:spPr/>
        <p:txBody>
          <a:bodyPr/>
          <a:lstStyle/>
          <a:p>
            <a:r>
              <a:rPr lang="en-US" dirty="0"/>
              <a:t>CAT-TASTIC CASE STUDY</a:t>
            </a:r>
          </a:p>
        </p:txBody>
      </p:sp>
      <p:sp>
        <p:nvSpPr>
          <p:cNvPr id="6" name="Slide Number Placeholder 5">
            <a:extLst>
              <a:ext uri="{FF2B5EF4-FFF2-40B4-BE49-F238E27FC236}">
                <a16:creationId xmlns:a16="http://schemas.microsoft.com/office/drawing/2014/main" id="{B5B223A4-6174-8FFD-1231-BE688DEB729E}"/>
              </a:ext>
            </a:extLst>
          </p:cNvPr>
          <p:cNvSpPr>
            <a:spLocks noGrp="1"/>
          </p:cNvSpPr>
          <p:nvPr>
            <p:ph type="sldNum" sz="quarter" idx="4"/>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3796882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solidFill>
                  <a:schemeClr val="accent1"/>
                </a:solidFill>
              </a:rPr>
              <a:t>Table of Contents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rtl="0" fontAlgn="base">
              <a:spcBef>
                <a:spcPts val="0"/>
              </a:spcBef>
              <a:spcAft>
                <a:spcPts val="0"/>
              </a:spcAft>
              <a:buFont typeface="+mj-lt"/>
              <a:buAutoNum type="arabicPeriod"/>
            </a:pPr>
            <a:r>
              <a:rPr lang="en-US" sz="1700" b="1" i="0" u="none" strike="noStrike" dirty="0">
                <a:solidFill>
                  <a:schemeClr val="tx2"/>
                </a:solidFill>
                <a:effectLst/>
              </a:rPr>
              <a:t>Introduction</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Overview</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Problem Definition</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Users &amp; Audience</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Roles &amp; Responsibilities</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Scope &amp; Constraints</a:t>
            </a:r>
          </a:p>
          <a:p>
            <a:pPr rtl="0" fontAlgn="base">
              <a:spcBef>
                <a:spcPts val="0"/>
              </a:spcBef>
              <a:spcAft>
                <a:spcPts val="0"/>
              </a:spcAft>
              <a:buFont typeface="+mj-lt"/>
              <a:buAutoNum type="arabicPeriod"/>
            </a:pPr>
            <a:r>
              <a:rPr lang="en-US" sz="1700" b="1" i="0" u="none" strike="noStrike" dirty="0">
                <a:solidFill>
                  <a:schemeClr val="tx2"/>
                </a:solidFill>
                <a:effectLst/>
              </a:rPr>
              <a:t>Process</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Market Research &amp; Competitive Analysis</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User Research &amp; Interviews</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Ideation</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Prototyping</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Iteration</a:t>
            </a:r>
          </a:p>
          <a:p>
            <a:pPr rtl="0" fontAlgn="base">
              <a:spcBef>
                <a:spcPts val="0"/>
              </a:spcBef>
              <a:spcAft>
                <a:spcPts val="0"/>
              </a:spcAft>
              <a:buFont typeface="+mj-lt"/>
              <a:buAutoNum type="arabicPeriod"/>
            </a:pPr>
            <a:r>
              <a:rPr lang="en-US" sz="1700" b="1" i="0" u="none" strike="noStrike" dirty="0">
                <a:solidFill>
                  <a:schemeClr val="tx2"/>
                </a:solidFill>
                <a:effectLst/>
              </a:rPr>
              <a:t>Outcomes</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Results</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Challenges</a:t>
            </a:r>
          </a:p>
          <a:p>
            <a:pPr marL="742950" lvl="1" indent="-285750" rtl="0" fontAlgn="base">
              <a:spcBef>
                <a:spcPts val="0"/>
              </a:spcBef>
              <a:spcAft>
                <a:spcPts val="0"/>
              </a:spcAft>
              <a:buFont typeface="+mj-lt"/>
              <a:buAutoNum type="arabicPeriod"/>
            </a:pPr>
            <a:r>
              <a:rPr lang="en-US" sz="1700" b="0" i="0" u="none" strike="noStrike" dirty="0">
                <a:solidFill>
                  <a:schemeClr val="tx2"/>
                </a:solidFill>
                <a:effectLst/>
              </a:rPr>
              <a:t>Lessons Learned</a:t>
            </a:r>
          </a:p>
          <a:p>
            <a:pPr marL="742950" lvl="1" indent="-285750" rtl="0" fontAlgn="base">
              <a:spcBef>
                <a:spcPts val="0"/>
              </a:spcBef>
              <a:spcAft>
                <a:spcPts val="1600"/>
              </a:spcAft>
              <a:buFont typeface="+mj-lt"/>
              <a:buAutoNum type="arabicPeriod"/>
            </a:pPr>
            <a:r>
              <a:rPr lang="en-US" sz="1700" b="0" i="0" u="none" strike="noStrike" dirty="0">
                <a:solidFill>
                  <a:schemeClr val="tx2"/>
                </a:solidFill>
                <a:effectLst/>
              </a:rPr>
              <a:t>Opportunities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7/27/2022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CAT-TASTIC CASE STUDY</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AC4403-D4DB-1BE0-D7AC-9E5E9F87F20B}"/>
              </a:ext>
            </a:extLst>
          </p:cNvPr>
          <p:cNvSpPr>
            <a:spLocks noGrp="1"/>
          </p:cNvSpPr>
          <p:nvPr>
            <p:ph type="title"/>
          </p:nvPr>
        </p:nvSpPr>
        <p:spPr/>
        <p:txBody>
          <a:bodyPr/>
          <a:lstStyle/>
          <a:p>
            <a:r>
              <a:rPr lang="en-US" dirty="0">
                <a:solidFill>
                  <a:schemeClr val="accent4"/>
                </a:solidFill>
              </a:rPr>
              <a:t>Iteration</a:t>
            </a:r>
          </a:p>
        </p:txBody>
      </p:sp>
      <p:pic>
        <p:nvPicPr>
          <p:cNvPr id="11" name="Content Placeholder 10">
            <a:extLst>
              <a:ext uri="{FF2B5EF4-FFF2-40B4-BE49-F238E27FC236}">
                <a16:creationId xmlns:a16="http://schemas.microsoft.com/office/drawing/2014/main" id="{A88F9C2A-9589-CCED-06B0-F603351BECED}"/>
              </a:ext>
            </a:extLst>
          </p:cNvPr>
          <p:cNvPicPr>
            <a:picLocks noGrp="1" noChangeAspect="1"/>
          </p:cNvPicPr>
          <p:nvPr>
            <p:ph idx="1"/>
          </p:nvPr>
        </p:nvPicPr>
        <p:blipFill>
          <a:blip r:embed="rId2"/>
          <a:stretch>
            <a:fillRect/>
          </a:stretch>
        </p:blipFill>
        <p:spPr>
          <a:xfrm>
            <a:off x="3080285" y="2364247"/>
            <a:ext cx="1781175" cy="2838450"/>
          </a:xfrm>
        </p:spPr>
      </p:pic>
      <p:sp>
        <p:nvSpPr>
          <p:cNvPr id="6" name="Date Placeholder 5">
            <a:extLst>
              <a:ext uri="{FF2B5EF4-FFF2-40B4-BE49-F238E27FC236}">
                <a16:creationId xmlns:a16="http://schemas.microsoft.com/office/drawing/2014/main" id="{E76791B1-FDCE-1037-B3FD-CBD7CA78ADAC}"/>
              </a:ext>
            </a:extLst>
          </p:cNvPr>
          <p:cNvSpPr>
            <a:spLocks noGrp="1"/>
          </p:cNvSpPr>
          <p:nvPr>
            <p:ph type="dt" sz="half" idx="2"/>
          </p:nvPr>
        </p:nvSpPr>
        <p:spPr/>
        <p:txBody>
          <a:bodyPr/>
          <a:lstStyle/>
          <a:p>
            <a:fld id="{4CF75428-5BE0-934D-BB71-675F8E23A386}" type="datetime1">
              <a:rPr lang="en-US" smtClean="0"/>
              <a:pPr/>
              <a:t>7/27/2022</a:t>
            </a:fld>
            <a:endParaRPr lang="en-US" dirty="0"/>
          </a:p>
        </p:txBody>
      </p:sp>
      <p:sp>
        <p:nvSpPr>
          <p:cNvPr id="8" name="Slide Number Placeholder 7">
            <a:extLst>
              <a:ext uri="{FF2B5EF4-FFF2-40B4-BE49-F238E27FC236}">
                <a16:creationId xmlns:a16="http://schemas.microsoft.com/office/drawing/2014/main" id="{84E7EBEA-DBBB-529C-7D05-4831728E3D3F}"/>
              </a:ext>
            </a:extLst>
          </p:cNvPr>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4" name="Picture 3">
            <a:extLst>
              <a:ext uri="{FF2B5EF4-FFF2-40B4-BE49-F238E27FC236}">
                <a16:creationId xmlns:a16="http://schemas.microsoft.com/office/drawing/2014/main" id="{D8850042-2B4E-135A-71CF-90E8A18B5E11}"/>
              </a:ext>
            </a:extLst>
          </p:cNvPr>
          <p:cNvPicPr>
            <a:picLocks noChangeAspect="1"/>
          </p:cNvPicPr>
          <p:nvPr/>
        </p:nvPicPr>
        <p:blipFill>
          <a:blip r:embed="rId3"/>
          <a:stretch>
            <a:fillRect/>
          </a:stretch>
        </p:blipFill>
        <p:spPr>
          <a:xfrm>
            <a:off x="1063765" y="2351744"/>
            <a:ext cx="1600200" cy="2838450"/>
          </a:xfrm>
          <a:prstGeom prst="rect">
            <a:avLst/>
          </a:prstGeom>
        </p:spPr>
      </p:pic>
      <p:pic>
        <p:nvPicPr>
          <p:cNvPr id="13" name="Picture 12">
            <a:extLst>
              <a:ext uri="{FF2B5EF4-FFF2-40B4-BE49-F238E27FC236}">
                <a16:creationId xmlns:a16="http://schemas.microsoft.com/office/drawing/2014/main" id="{5D3D7A3F-5724-D101-47B5-70AEADD65249}"/>
              </a:ext>
            </a:extLst>
          </p:cNvPr>
          <p:cNvPicPr>
            <a:picLocks noChangeAspect="1"/>
          </p:cNvPicPr>
          <p:nvPr/>
        </p:nvPicPr>
        <p:blipFill>
          <a:blip r:embed="rId4"/>
          <a:stretch>
            <a:fillRect/>
          </a:stretch>
        </p:blipFill>
        <p:spPr>
          <a:xfrm>
            <a:off x="5318883" y="2351743"/>
            <a:ext cx="1600200" cy="2863458"/>
          </a:xfrm>
          <a:prstGeom prst="rect">
            <a:avLst/>
          </a:prstGeom>
        </p:spPr>
      </p:pic>
      <p:pic>
        <p:nvPicPr>
          <p:cNvPr id="15" name="Picture 14">
            <a:extLst>
              <a:ext uri="{FF2B5EF4-FFF2-40B4-BE49-F238E27FC236}">
                <a16:creationId xmlns:a16="http://schemas.microsoft.com/office/drawing/2014/main" id="{F01693D7-E07A-3A10-2FC0-6ECC2AC808D7}"/>
              </a:ext>
            </a:extLst>
          </p:cNvPr>
          <p:cNvPicPr>
            <a:picLocks noChangeAspect="1"/>
          </p:cNvPicPr>
          <p:nvPr/>
        </p:nvPicPr>
        <p:blipFill>
          <a:blip r:embed="rId5"/>
          <a:stretch>
            <a:fillRect/>
          </a:stretch>
        </p:blipFill>
        <p:spPr>
          <a:xfrm>
            <a:off x="7376506" y="2364247"/>
            <a:ext cx="1619250" cy="2838451"/>
          </a:xfrm>
          <a:prstGeom prst="rect">
            <a:avLst/>
          </a:prstGeom>
        </p:spPr>
      </p:pic>
      <p:pic>
        <p:nvPicPr>
          <p:cNvPr id="17" name="Picture 16">
            <a:extLst>
              <a:ext uri="{FF2B5EF4-FFF2-40B4-BE49-F238E27FC236}">
                <a16:creationId xmlns:a16="http://schemas.microsoft.com/office/drawing/2014/main" id="{B44A6CA5-F100-DF98-24CE-39362AC76B18}"/>
              </a:ext>
            </a:extLst>
          </p:cNvPr>
          <p:cNvPicPr>
            <a:picLocks noChangeAspect="1"/>
          </p:cNvPicPr>
          <p:nvPr/>
        </p:nvPicPr>
        <p:blipFill>
          <a:blip r:embed="rId6"/>
          <a:stretch>
            <a:fillRect/>
          </a:stretch>
        </p:blipFill>
        <p:spPr>
          <a:xfrm>
            <a:off x="9391462" y="2339239"/>
            <a:ext cx="1590675" cy="2863458"/>
          </a:xfrm>
          <a:prstGeom prst="rect">
            <a:avLst/>
          </a:prstGeom>
        </p:spPr>
      </p:pic>
    </p:spTree>
    <p:extLst>
      <p:ext uri="{BB962C8B-B14F-4D97-AF65-F5344CB8AC3E}">
        <p14:creationId xmlns:p14="http://schemas.microsoft.com/office/powerpoint/2010/main" val="2226670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AC4403-D4DB-1BE0-D7AC-9E5E9F87F20B}"/>
              </a:ext>
            </a:extLst>
          </p:cNvPr>
          <p:cNvSpPr>
            <a:spLocks noGrp="1"/>
          </p:cNvSpPr>
          <p:nvPr>
            <p:ph type="title"/>
          </p:nvPr>
        </p:nvSpPr>
        <p:spPr/>
        <p:txBody>
          <a:bodyPr/>
          <a:lstStyle/>
          <a:p>
            <a:pPr algn="ctr"/>
            <a:r>
              <a:rPr lang="en-US" dirty="0">
                <a:solidFill>
                  <a:schemeClr val="accent4"/>
                </a:solidFill>
              </a:rPr>
              <a:t>Iteration</a:t>
            </a:r>
          </a:p>
        </p:txBody>
      </p:sp>
      <p:sp>
        <p:nvSpPr>
          <p:cNvPr id="6" name="Date Placeholder 5">
            <a:extLst>
              <a:ext uri="{FF2B5EF4-FFF2-40B4-BE49-F238E27FC236}">
                <a16:creationId xmlns:a16="http://schemas.microsoft.com/office/drawing/2014/main" id="{E76791B1-FDCE-1037-B3FD-CBD7CA78ADAC}"/>
              </a:ext>
            </a:extLst>
          </p:cNvPr>
          <p:cNvSpPr>
            <a:spLocks noGrp="1"/>
          </p:cNvSpPr>
          <p:nvPr>
            <p:ph type="dt" sz="half" idx="2"/>
          </p:nvPr>
        </p:nvSpPr>
        <p:spPr/>
        <p:txBody>
          <a:bodyPr/>
          <a:lstStyle/>
          <a:p>
            <a:fld id="{4CF75428-5BE0-934D-BB71-675F8E23A386}" type="datetime1">
              <a:rPr lang="en-US" smtClean="0"/>
              <a:pPr/>
              <a:t>7/27/2022</a:t>
            </a:fld>
            <a:endParaRPr lang="en-US" dirty="0"/>
          </a:p>
        </p:txBody>
      </p:sp>
      <p:sp>
        <p:nvSpPr>
          <p:cNvPr id="8" name="Slide Number Placeholder 7">
            <a:extLst>
              <a:ext uri="{FF2B5EF4-FFF2-40B4-BE49-F238E27FC236}">
                <a16:creationId xmlns:a16="http://schemas.microsoft.com/office/drawing/2014/main" id="{84E7EBEA-DBBB-529C-7D05-4831728E3D3F}"/>
              </a:ext>
            </a:extLst>
          </p:cNvPr>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9" name="Picture 8">
            <a:extLst>
              <a:ext uri="{FF2B5EF4-FFF2-40B4-BE49-F238E27FC236}">
                <a16:creationId xmlns:a16="http://schemas.microsoft.com/office/drawing/2014/main" id="{81FC8409-2954-AA70-B2E8-04CAA985D199}"/>
              </a:ext>
            </a:extLst>
          </p:cNvPr>
          <p:cNvPicPr>
            <a:picLocks noChangeAspect="1"/>
          </p:cNvPicPr>
          <p:nvPr/>
        </p:nvPicPr>
        <p:blipFill>
          <a:blip r:embed="rId2"/>
          <a:stretch>
            <a:fillRect/>
          </a:stretch>
        </p:blipFill>
        <p:spPr>
          <a:xfrm>
            <a:off x="2992128" y="1706563"/>
            <a:ext cx="6207743" cy="5151437"/>
          </a:xfrm>
          <a:prstGeom prst="rect">
            <a:avLst/>
          </a:prstGeom>
        </p:spPr>
      </p:pic>
    </p:spTree>
    <p:extLst>
      <p:ext uri="{BB962C8B-B14F-4D97-AF65-F5344CB8AC3E}">
        <p14:creationId xmlns:p14="http://schemas.microsoft.com/office/powerpoint/2010/main" val="3977651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solidFill>
                  <a:srgbClr val="FA8D62"/>
                </a:solidFill>
              </a:rPr>
              <a:t>Conclusion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fontAlgn="base">
              <a:spcBef>
                <a:spcPts val="0"/>
              </a:spcBef>
              <a:spcAft>
                <a:spcPts val="0"/>
              </a:spcAft>
              <a:buFont typeface="+mj-lt"/>
              <a:buAutoNum type="arabicPeriod"/>
            </a:pPr>
            <a:r>
              <a:rPr lang="en-US" sz="1800" b="0" i="0" u="none" strike="noStrike" dirty="0">
                <a:solidFill>
                  <a:srgbClr val="F39343"/>
                </a:solidFill>
                <a:effectLst/>
                <a:latin typeface="Arial" panose="020B0604020202020204" pitchFamily="34" charset="0"/>
              </a:rPr>
              <a:t>Results</a:t>
            </a:r>
          </a:p>
          <a:p>
            <a:pPr rtl="0" fontAlgn="base">
              <a:spcBef>
                <a:spcPts val="0"/>
              </a:spcBef>
              <a:spcAft>
                <a:spcPts val="0"/>
              </a:spcAft>
              <a:buFont typeface="+mj-lt"/>
              <a:buAutoNum type="arabicPeriod"/>
            </a:pPr>
            <a:r>
              <a:rPr lang="en-US" sz="1800" b="0" i="0" u="none" strike="noStrike" dirty="0">
                <a:solidFill>
                  <a:srgbClr val="F39343"/>
                </a:solidFill>
                <a:effectLst/>
                <a:latin typeface="Arial" panose="020B0604020202020204" pitchFamily="34" charset="0"/>
              </a:rPr>
              <a:t>Challenges</a:t>
            </a:r>
          </a:p>
          <a:p>
            <a:pPr rtl="0" fontAlgn="base">
              <a:spcBef>
                <a:spcPts val="0"/>
              </a:spcBef>
              <a:spcAft>
                <a:spcPts val="1600"/>
              </a:spcAft>
              <a:buFont typeface="+mj-lt"/>
              <a:buAutoNum type="arabicPeriod"/>
            </a:pPr>
            <a:r>
              <a:rPr lang="en-US" sz="1800" b="0" i="0" u="none" strike="noStrike" dirty="0">
                <a:solidFill>
                  <a:srgbClr val="F39343"/>
                </a:solidFill>
                <a:effectLst/>
                <a:latin typeface="Arial" panose="020B0604020202020204" pitchFamily="34" charset="0"/>
              </a:rPr>
              <a:t>Lessons Learned</a:t>
            </a:r>
            <a:br>
              <a:rPr lang="en-US" sz="1800" dirty="0">
                <a:solidFill>
                  <a:srgbClr val="F39343"/>
                </a:solidFill>
                <a:latin typeface="Arial" panose="020B0604020202020204" pitchFamily="34" charset="0"/>
              </a:rPr>
            </a:br>
            <a:r>
              <a:rPr lang="en-US" sz="1800" dirty="0">
                <a:solidFill>
                  <a:srgbClr val="F39343"/>
                </a:solidFill>
                <a:latin typeface="Arial" panose="020B0604020202020204" pitchFamily="34" charset="0"/>
              </a:rPr>
              <a:t>4.Opportunities</a:t>
            </a:r>
            <a:endParaRPr lang="en-US" sz="1800" b="0" i="0" u="none" strike="noStrike" dirty="0">
              <a:solidFill>
                <a:srgbClr val="F39343"/>
              </a:solidFill>
              <a:effectLst/>
              <a:latin typeface="Arial" panose="020B0604020202020204" pitchFamily="34" charset="0"/>
            </a:endParaRPr>
          </a:p>
        </p:txBody>
      </p:sp>
    </p:spTree>
    <p:extLst>
      <p:ext uri="{BB962C8B-B14F-4D97-AF65-F5344CB8AC3E}">
        <p14:creationId xmlns:p14="http://schemas.microsoft.com/office/powerpoint/2010/main" val="2599222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b="0" i="0" u="none" strike="noStrike" dirty="0">
                <a:solidFill>
                  <a:srgbClr val="000000"/>
                </a:solidFill>
                <a:effectLst/>
              </a:rPr>
              <a:t>Results</a:t>
            </a:r>
            <a:endParaRPr lang="en-US" dirty="0"/>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2528203"/>
            <a:ext cx="6985907" cy="2828613"/>
          </a:xfrm>
        </p:spPr>
        <p:txBody>
          <a:bodyPr vert="horz" lIns="91440" tIns="45720" rIns="91440" bIns="45720" rtlCol="0" anchor="t">
            <a:normAutofit/>
          </a:bodyPr>
          <a:lstStyle/>
          <a:p>
            <a:pPr rtl="0" fontAlgn="base">
              <a:spcBef>
                <a:spcPts val="0"/>
              </a:spcBef>
              <a:spcAft>
                <a:spcPts val="0"/>
              </a:spcAft>
              <a:buFont typeface="Arial" panose="020B0604020202020204" pitchFamily="34" charset="0"/>
              <a:buChar char="•"/>
            </a:pPr>
            <a:r>
              <a:rPr lang="en-US" sz="1800" i="1" dirty="0">
                <a:solidFill>
                  <a:srgbClr val="595959"/>
                </a:solidFill>
                <a:latin typeface="+mj-lt"/>
              </a:rPr>
              <a:t>With the help of my wonderful team, I was able to create a quick, simple sign-up process for Cat-</a:t>
            </a:r>
            <a:r>
              <a:rPr lang="en-US" sz="1800" i="1" dirty="0" err="1">
                <a:solidFill>
                  <a:srgbClr val="595959"/>
                </a:solidFill>
                <a:latin typeface="+mj-lt"/>
              </a:rPr>
              <a:t>Tastic</a:t>
            </a:r>
            <a:r>
              <a:rPr lang="en-US" sz="1800" i="1" dirty="0">
                <a:solidFill>
                  <a:srgbClr val="595959"/>
                </a:solidFill>
                <a:latin typeface="+mj-lt"/>
              </a:rPr>
              <a:t>. We delivered nearly all of the things our survey respondents requested– email sign-up with the option to use Google or Facebook sign-up, the option for dual factor authentication, and even a brief value statement promising community, content creation ability, and exclusive access to perks.</a:t>
            </a:r>
            <a:endParaRPr lang="en-US" dirty="0"/>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7/27/2022</a:t>
            </a:fld>
            <a:endParaRPr lang="en-US" dirty="0"/>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69F3-9EC1-1C1F-E2A7-319E8DFD7344}"/>
              </a:ext>
            </a:extLst>
          </p:cNvPr>
          <p:cNvSpPr>
            <a:spLocks noGrp="1"/>
          </p:cNvSpPr>
          <p:nvPr>
            <p:ph type="title"/>
          </p:nvPr>
        </p:nvSpPr>
        <p:spPr/>
        <p:txBody>
          <a:bodyPr/>
          <a:lstStyle/>
          <a:p>
            <a:r>
              <a:rPr lang="en-US" sz="4400" i="0" u="none" strike="noStrike" dirty="0">
                <a:solidFill>
                  <a:srgbClr val="DA4E00"/>
                </a:solidFill>
                <a:effectLst/>
              </a:rPr>
              <a:t>Challenges</a:t>
            </a:r>
            <a:endParaRPr lang="en-US" sz="4400" dirty="0">
              <a:solidFill>
                <a:srgbClr val="DA4E00"/>
              </a:solidFill>
            </a:endParaRPr>
          </a:p>
        </p:txBody>
      </p:sp>
      <p:sp>
        <p:nvSpPr>
          <p:cNvPr id="3" name="Content Placeholder 2">
            <a:extLst>
              <a:ext uri="{FF2B5EF4-FFF2-40B4-BE49-F238E27FC236}">
                <a16:creationId xmlns:a16="http://schemas.microsoft.com/office/drawing/2014/main" id="{AB0E8627-8189-2860-54FB-91E394FEAD3E}"/>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1" i="1" u="none" strike="noStrike" dirty="0">
                <a:solidFill>
                  <a:srgbClr val="595959"/>
                </a:solidFill>
                <a:effectLst/>
                <a:latin typeface="Arial" panose="020B0604020202020204" pitchFamily="34" charset="0"/>
              </a:rPr>
              <a:t>What challenges did you face while creating and testing this solution? </a:t>
            </a:r>
            <a:r>
              <a:rPr lang="en-US" sz="1800" b="0" i="1" u="none" strike="noStrike" dirty="0">
                <a:solidFill>
                  <a:srgbClr val="595959"/>
                </a:solidFill>
                <a:effectLst/>
                <a:latin typeface="Arial" panose="020B0604020202020204" pitchFamily="34" charset="0"/>
              </a:rPr>
              <a:t>Our largest challenge as a group was overcoming issues with time constraints. We also still have A LOT to learn in Figma.</a:t>
            </a:r>
          </a:p>
          <a:p>
            <a:pPr rtl="0" fontAlgn="base">
              <a:spcBef>
                <a:spcPts val="0"/>
              </a:spcBef>
              <a:spcAft>
                <a:spcPts val="0"/>
              </a:spcAft>
              <a:buFont typeface="Arial" panose="020B0604020202020204" pitchFamily="34" charset="0"/>
              <a:buChar char="•"/>
            </a:pPr>
            <a:endParaRPr lang="en-US" sz="1800" b="0" i="1" u="none" strike="noStrike" dirty="0">
              <a:solidFill>
                <a:srgbClr val="595959"/>
              </a:solidFill>
              <a:effectLst/>
              <a:latin typeface="Arial" panose="020B0604020202020204" pitchFamily="34" charset="0"/>
            </a:endParaRPr>
          </a:p>
          <a:p>
            <a:pPr rtl="0" fontAlgn="base">
              <a:spcBef>
                <a:spcPts val="0"/>
              </a:spcBef>
              <a:spcAft>
                <a:spcPts val="1600"/>
              </a:spcAft>
              <a:buFont typeface="Arial" panose="020B0604020202020204" pitchFamily="34" charset="0"/>
              <a:buChar char="•"/>
            </a:pPr>
            <a:r>
              <a:rPr lang="en-US" sz="1800" b="1" i="1" u="none" strike="noStrike" dirty="0">
                <a:solidFill>
                  <a:srgbClr val="595959"/>
                </a:solidFill>
                <a:effectLst/>
                <a:latin typeface="Arial" panose="020B0604020202020204" pitchFamily="34" charset="0"/>
              </a:rPr>
              <a:t>What part was hardest? </a:t>
            </a:r>
            <a:r>
              <a:rPr lang="en-US" sz="1800" b="0" i="1" u="none" strike="noStrike" dirty="0">
                <a:solidFill>
                  <a:srgbClr val="595959"/>
                </a:solidFill>
                <a:effectLst/>
                <a:latin typeface="Arial" panose="020B0604020202020204" pitchFamily="34" charset="0"/>
              </a:rPr>
              <a:t>The learning curve– all the videos in the world can never quite compare with real world experience. </a:t>
            </a:r>
            <a:r>
              <a:rPr lang="en-US" sz="1800" i="1" dirty="0">
                <a:solidFill>
                  <a:srgbClr val="595959"/>
                </a:solidFill>
                <a:latin typeface="Arial" panose="020B0604020202020204" pitchFamily="34" charset="0"/>
              </a:rPr>
              <a:t>I, for example, worked for roughly five hours creating a high fidelity mockup in Figma, only to find my preview link wouldn’t function properly.</a:t>
            </a:r>
            <a:endParaRPr lang="en-US" sz="1800" b="0" i="1"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1" i="1" u="none" strike="noStrike" dirty="0">
                <a:solidFill>
                  <a:srgbClr val="595959"/>
                </a:solidFill>
                <a:effectLst/>
                <a:latin typeface="Arial" panose="020B0604020202020204" pitchFamily="34" charset="0"/>
              </a:rPr>
              <a:t>How did you overcome it? </a:t>
            </a:r>
            <a:r>
              <a:rPr lang="en-US" sz="1800" b="0" i="1" u="none" strike="noStrike" dirty="0">
                <a:solidFill>
                  <a:srgbClr val="595959"/>
                </a:solidFill>
                <a:effectLst/>
                <a:latin typeface="Arial" panose="020B0604020202020204" pitchFamily="34" charset="0"/>
              </a:rPr>
              <a:t>We worked to set up weekly meeting times that didn’t interfere with our busy schedules, communicated via Slack when we had ideas or concerns, took on the work we felt most comfortable with, and led each other through technological issues as best we could.</a:t>
            </a:r>
          </a:p>
          <a:p>
            <a:endParaRPr lang="en-US" dirty="0"/>
          </a:p>
        </p:txBody>
      </p:sp>
      <p:sp>
        <p:nvSpPr>
          <p:cNvPr id="4" name="Date Placeholder 3">
            <a:extLst>
              <a:ext uri="{FF2B5EF4-FFF2-40B4-BE49-F238E27FC236}">
                <a16:creationId xmlns:a16="http://schemas.microsoft.com/office/drawing/2014/main" id="{1284BD4F-0474-15F5-373F-8F867CCFB4AF}"/>
              </a:ext>
            </a:extLst>
          </p:cNvPr>
          <p:cNvSpPr>
            <a:spLocks noGrp="1"/>
          </p:cNvSpPr>
          <p:nvPr>
            <p:ph type="dt" sz="half" idx="2"/>
          </p:nvPr>
        </p:nvSpPr>
        <p:spPr/>
        <p:txBody>
          <a:bodyPr/>
          <a:lstStyle/>
          <a:p>
            <a:fld id="{7E7AB22C-8B7E-9B4A-8C65-396C3C874D86}" type="datetime1">
              <a:rPr lang="en-US" smtClean="0"/>
              <a:pPr/>
              <a:t>7/27/2022</a:t>
            </a:fld>
            <a:endParaRPr lang="en-US" dirty="0"/>
          </a:p>
        </p:txBody>
      </p:sp>
      <p:sp>
        <p:nvSpPr>
          <p:cNvPr id="5" name="Footer Placeholder 4">
            <a:extLst>
              <a:ext uri="{FF2B5EF4-FFF2-40B4-BE49-F238E27FC236}">
                <a16:creationId xmlns:a16="http://schemas.microsoft.com/office/drawing/2014/main" id="{6EB3A3DD-0DBF-0C75-F704-9F9F195321C5}"/>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1923C0-B5A4-78BA-1DEB-426A52B5E092}"/>
              </a:ext>
            </a:extLst>
          </p:cNvPr>
          <p:cNvSpPr>
            <a:spLocks noGrp="1"/>
          </p:cNvSpPr>
          <p:nvPr>
            <p:ph type="sldNum" sz="quarter" idx="4"/>
          </p:nvPr>
        </p:nvSpPr>
        <p:spPr/>
        <p:txBody>
          <a:bodyPr/>
          <a:lstStyle/>
          <a:p>
            <a:fld id="{294A09A9-5501-47C1-A89A-A340965A2BE2}" type="slidenum">
              <a:rPr lang="en-US" smtClean="0"/>
              <a:pPr/>
              <a:t>24</a:t>
            </a:fld>
            <a:endParaRPr lang="en-US" dirty="0"/>
          </a:p>
        </p:txBody>
      </p:sp>
    </p:spTree>
    <p:extLst>
      <p:ext uri="{BB962C8B-B14F-4D97-AF65-F5344CB8AC3E}">
        <p14:creationId xmlns:p14="http://schemas.microsoft.com/office/powerpoint/2010/main" val="2999372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5EF0-5A4E-6027-EDC8-61593E55E645}"/>
              </a:ext>
            </a:extLst>
          </p:cNvPr>
          <p:cNvSpPr>
            <a:spLocks noGrp="1"/>
          </p:cNvSpPr>
          <p:nvPr>
            <p:ph type="ctrTitle"/>
          </p:nvPr>
        </p:nvSpPr>
        <p:spPr>
          <a:xfrm>
            <a:off x="745463" y="1716258"/>
            <a:ext cx="6245912" cy="1125830"/>
          </a:xfrm>
        </p:spPr>
        <p:txBody>
          <a:bodyPr/>
          <a:lstStyle/>
          <a:p>
            <a:r>
              <a:rPr lang="en-US" dirty="0">
                <a:solidFill>
                  <a:srgbClr val="F39343"/>
                </a:solidFill>
              </a:rPr>
              <a:t>Lessons Learned</a:t>
            </a:r>
          </a:p>
        </p:txBody>
      </p:sp>
      <p:sp>
        <p:nvSpPr>
          <p:cNvPr id="3" name="Subtitle 2">
            <a:extLst>
              <a:ext uri="{FF2B5EF4-FFF2-40B4-BE49-F238E27FC236}">
                <a16:creationId xmlns:a16="http://schemas.microsoft.com/office/drawing/2014/main" id="{81FE37A1-9D04-6D32-03BC-31488DFAA98A}"/>
              </a:ext>
            </a:extLst>
          </p:cNvPr>
          <p:cNvSpPr>
            <a:spLocks noGrp="1"/>
          </p:cNvSpPr>
          <p:nvPr>
            <p:ph type="subTitle" idx="1"/>
          </p:nvPr>
        </p:nvSpPr>
        <p:spPr>
          <a:xfrm>
            <a:off x="745463" y="3018571"/>
            <a:ext cx="6245912" cy="2819522"/>
          </a:xfrm>
        </p:spPr>
        <p:txBody>
          <a:bodyPr/>
          <a:lstStyle/>
          <a:p>
            <a:pPr rtl="0" fontAlgn="base">
              <a:spcBef>
                <a:spcPts val="0"/>
              </a:spcBef>
              <a:spcAft>
                <a:spcPts val="0"/>
              </a:spcAft>
              <a:buFont typeface="Arial" panose="020B0604020202020204" pitchFamily="34" charset="0"/>
              <a:buChar char="•"/>
            </a:pPr>
            <a:r>
              <a:rPr lang="en-US" sz="1800" b="1" i="1" u="none" strike="noStrike" dirty="0">
                <a:solidFill>
                  <a:srgbClr val="F39343"/>
                </a:solidFill>
                <a:effectLst/>
                <a:latin typeface="+mj-lt"/>
              </a:rPr>
              <a:t>What did you learn? </a:t>
            </a:r>
            <a:r>
              <a:rPr lang="en-US" sz="1800" b="0" i="1" u="none" strike="noStrike" dirty="0">
                <a:effectLst/>
                <a:latin typeface="+mj-lt"/>
              </a:rPr>
              <a:t>People want everything to be as simple as possible. Many don’t care about dual factor authentication, but those who do are so impassioned about it that it seems smart to add to apps to retain the trust of clients. And people HATE sign-up pop-ups.</a:t>
            </a:r>
          </a:p>
          <a:p>
            <a:pPr rtl="0" fontAlgn="base">
              <a:spcBef>
                <a:spcPts val="0"/>
              </a:spcBef>
              <a:spcAft>
                <a:spcPts val="1600"/>
              </a:spcAft>
              <a:buFont typeface="Arial" panose="020B0604020202020204" pitchFamily="34" charset="0"/>
              <a:buChar char="•"/>
            </a:pPr>
            <a:r>
              <a:rPr lang="en-US" sz="1800" b="1" i="1" u="none" strike="noStrike" dirty="0">
                <a:solidFill>
                  <a:srgbClr val="F39343"/>
                </a:solidFill>
                <a:effectLst/>
                <a:latin typeface="+mj-lt"/>
              </a:rPr>
              <a:t>What takeaways would you share with others? </a:t>
            </a:r>
            <a:r>
              <a:rPr lang="en-US" sz="1800" b="0" i="1" u="none" strike="noStrike" dirty="0">
                <a:effectLst/>
                <a:latin typeface="+mj-lt"/>
              </a:rPr>
              <a:t>Online surveys are a quick, easy way to reach A LOT of people in a shor</a:t>
            </a:r>
            <a:r>
              <a:rPr lang="en-US" sz="1800" i="1" dirty="0">
                <a:latin typeface="+mj-lt"/>
              </a:rPr>
              <a:t>t amount of time.</a:t>
            </a:r>
            <a:br>
              <a:rPr lang="en-US" sz="1800" i="1" dirty="0">
                <a:latin typeface="+mj-lt"/>
              </a:rPr>
            </a:br>
            <a:r>
              <a:rPr lang="en-US" sz="1800" i="1" dirty="0">
                <a:latin typeface="+mj-lt"/>
              </a:rPr>
              <a:t>*</a:t>
            </a:r>
            <a:r>
              <a:rPr lang="en-US" sz="1800" b="1" i="1" u="none" strike="noStrike" dirty="0">
                <a:solidFill>
                  <a:srgbClr val="F39343"/>
                </a:solidFill>
                <a:effectLst/>
                <a:latin typeface="+mj-lt"/>
              </a:rPr>
              <a:t>What will you apply in the future? </a:t>
            </a:r>
            <a:r>
              <a:rPr lang="en-US" sz="1800" b="0" i="1" u="none" strike="noStrike" dirty="0">
                <a:effectLst/>
                <a:latin typeface="+mj-lt"/>
              </a:rPr>
              <a:t>I will try to find more</a:t>
            </a:r>
            <a:br>
              <a:rPr lang="en-US" sz="1800" b="0" i="1" u="none" strike="noStrike" dirty="0">
                <a:effectLst/>
                <a:latin typeface="+mj-lt"/>
              </a:rPr>
            </a:br>
            <a:r>
              <a:rPr lang="en-US" sz="1800" b="0" i="1" u="none" strike="noStrike" dirty="0">
                <a:effectLst/>
                <a:latin typeface="+mj-lt"/>
              </a:rPr>
              <a:t>inclusive ways to share my survey outside of </a:t>
            </a:r>
            <a:r>
              <a:rPr lang="en-US" sz="1800" i="1" dirty="0">
                <a:latin typeface="+mj-lt"/>
              </a:rPr>
              <a:t>s</a:t>
            </a:r>
            <a:r>
              <a:rPr lang="en-US" sz="1800" b="0" i="1" u="none" strike="noStrike" dirty="0">
                <a:effectLst/>
                <a:latin typeface="+mj-lt"/>
              </a:rPr>
              <a:t>ocial media.</a:t>
            </a:r>
          </a:p>
          <a:p>
            <a:endParaRPr lang="en-US" dirty="0"/>
          </a:p>
        </p:txBody>
      </p:sp>
    </p:spTree>
    <p:extLst>
      <p:ext uri="{BB962C8B-B14F-4D97-AF65-F5344CB8AC3E}">
        <p14:creationId xmlns:p14="http://schemas.microsoft.com/office/powerpoint/2010/main" val="248269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Opportunities</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pPr rtl="0" fontAlgn="base">
              <a:spcBef>
                <a:spcPts val="0"/>
              </a:spcBef>
              <a:spcAft>
                <a:spcPts val="0"/>
              </a:spcAft>
              <a:buFont typeface="Arial" panose="020B0604020202020204" pitchFamily="34" charset="0"/>
              <a:buChar char="•"/>
            </a:pPr>
            <a:r>
              <a:rPr lang="en-US" sz="1800" b="1" i="1" u="none" strike="noStrike" dirty="0">
                <a:effectLst/>
                <a:latin typeface="+mj-lt"/>
              </a:rPr>
              <a:t>What opportunities are still left in this solution? </a:t>
            </a:r>
            <a:r>
              <a:rPr lang="en-US" sz="1800" b="0" i="1" u="none" strike="noStrike" dirty="0">
                <a:solidFill>
                  <a:schemeClr val="accent2"/>
                </a:solidFill>
                <a:effectLst/>
                <a:latin typeface="+mj-lt"/>
              </a:rPr>
              <a:t>We would love to have the opportunity to test our app flow </a:t>
            </a:r>
            <a:r>
              <a:rPr lang="en-US" sz="1800" i="1" dirty="0">
                <a:solidFill>
                  <a:schemeClr val="accent2"/>
                </a:solidFill>
                <a:latin typeface="+mj-lt"/>
              </a:rPr>
              <a:t>with users. And I would love the opportunity to fine tune anything that users may find less than ideal.</a:t>
            </a:r>
            <a:endParaRPr lang="en-US" sz="1800" b="0" i="1" u="none" strike="noStrike" dirty="0">
              <a:solidFill>
                <a:schemeClr val="accent2"/>
              </a:solidFill>
              <a:effectLst/>
              <a:latin typeface="+mj-lt"/>
            </a:endParaRPr>
          </a:p>
          <a:p>
            <a:pPr rtl="0" fontAlgn="base">
              <a:spcBef>
                <a:spcPts val="0"/>
              </a:spcBef>
              <a:spcAft>
                <a:spcPts val="0"/>
              </a:spcAft>
              <a:buFont typeface="Arial" panose="020B0604020202020204" pitchFamily="34" charset="0"/>
              <a:buChar char="•"/>
            </a:pPr>
            <a:r>
              <a:rPr lang="en-US" sz="1800" b="1" i="1" u="none" strike="noStrike" dirty="0">
                <a:effectLst/>
                <a:latin typeface="+mj-lt"/>
              </a:rPr>
              <a:t>What would you do differently, if given the chance? </a:t>
            </a:r>
            <a:r>
              <a:rPr lang="en-US" sz="1800" b="0" i="1" u="none" strike="noStrike" dirty="0">
                <a:solidFill>
                  <a:schemeClr val="accent2"/>
                </a:solidFill>
                <a:effectLst/>
                <a:latin typeface="+mj-lt"/>
              </a:rPr>
              <a:t>I would’ve given users the option to sign up with their phone number or email, and I may have given them the option to use either of those to receive their code for dual factor authentication. I would also create a flow for forgotten/incorrect passwords and add a statement about password requirements below the password creation bo</a:t>
            </a:r>
            <a:r>
              <a:rPr lang="en-US" sz="1800" i="1" dirty="0">
                <a:solidFill>
                  <a:schemeClr val="accent2"/>
                </a:solidFill>
                <a:latin typeface="+mj-lt"/>
              </a:rPr>
              <a:t>x at sign-up.</a:t>
            </a:r>
            <a:endParaRPr lang="en-US" sz="1800" b="0" i="1" u="none" strike="noStrike" dirty="0">
              <a:solidFill>
                <a:schemeClr val="accent2"/>
              </a:solidFill>
              <a:effectLst/>
              <a:latin typeface="+mj-lt"/>
            </a:endParaRPr>
          </a:p>
          <a:p>
            <a:pPr rtl="0" fontAlgn="base">
              <a:spcBef>
                <a:spcPts val="0"/>
              </a:spcBef>
              <a:spcAft>
                <a:spcPts val="1600"/>
              </a:spcAft>
              <a:buFont typeface="Arial" panose="020B0604020202020204" pitchFamily="34" charset="0"/>
              <a:buChar char="•"/>
            </a:pPr>
            <a:r>
              <a:rPr lang="en-US" sz="1800" b="1" i="1" u="none" strike="noStrike" dirty="0">
                <a:effectLst/>
                <a:latin typeface="+mj-lt"/>
              </a:rPr>
              <a:t>If you were moving forward with another iteration, what direction would you take?</a:t>
            </a:r>
            <a:br>
              <a:rPr lang="en-US" sz="1800" b="1" i="1" u="none" strike="noStrike" dirty="0">
                <a:effectLst/>
                <a:latin typeface="+mj-lt"/>
              </a:rPr>
            </a:br>
            <a:r>
              <a:rPr lang="en-US" sz="1800" i="1" dirty="0">
                <a:latin typeface="+mj-lt"/>
              </a:rPr>
              <a:t>I would love to observe users in a natural environment, with both the apps of competitors and our own app. I would like to work to implement their desires and improve the flow even more. I also want to focus more on accessibility.</a:t>
            </a:r>
            <a:endParaRPr lang="en-US" sz="1800" b="1" i="1" u="none" strike="noStrike" dirty="0">
              <a:effectLst/>
              <a:latin typeface="+mj-lt"/>
            </a:endParaRP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7/27/2022</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Q&amp;A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3123028" y="3692768"/>
            <a:ext cx="4670474" cy="2623626"/>
          </a:xfrm>
        </p:spPr>
        <p:txBody>
          <a:bodyPr>
            <a:normAutofit/>
          </a:bodyPr>
          <a:lstStyle/>
          <a:p>
            <a:pPr algn="r"/>
            <a:br>
              <a:rPr lang="en-US" dirty="0"/>
            </a:br>
            <a:br>
              <a:rPr lang="en-US" dirty="0"/>
            </a:br>
            <a:br>
              <a:rPr lang="en-US" dirty="0"/>
            </a:br>
            <a:br>
              <a:rPr lang="en-US" dirty="0"/>
            </a:br>
            <a:br>
              <a:rPr lang="en-US" dirty="0"/>
            </a:br>
            <a:r>
              <a:rPr lang="en-US" dirty="0"/>
              <a:t>       </a:t>
            </a:r>
            <a:r>
              <a:rPr lang="en-US" sz="1600" dirty="0"/>
              <a:t>Thank you for your time.</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2533230" y="1805066"/>
            <a:ext cx="3562770" cy="1325563"/>
          </a:xfrm>
        </p:spPr>
        <p:txBody>
          <a:bodyPr/>
          <a:lstStyle/>
          <a:p>
            <a:r>
              <a:rPr lang="en-US" dirty="0">
                <a:solidFill>
                  <a:srgbClr val="DA4E00"/>
                </a:solidFill>
              </a:rPr>
              <a:t>Introduction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7/27/2022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CAT-TASTIC CASE STUDY</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11" name="TextBox 10">
            <a:extLst>
              <a:ext uri="{FF2B5EF4-FFF2-40B4-BE49-F238E27FC236}">
                <a16:creationId xmlns:a16="http://schemas.microsoft.com/office/drawing/2014/main" id="{52C9EE23-DC79-887D-677A-9816B0A0862A}"/>
              </a:ext>
            </a:extLst>
          </p:cNvPr>
          <p:cNvSpPr txBox="1"/>
          <p:nvPr/>
        </p:nvSpPr>
        <p:spPr>
          <a:xfrm>
            <a:off x="6096000" y="3130629"/>
            <a:ext cx="4924277" cy="1477328"/>
          </a:xfrm>
          <a:prstGeom prst="rect">
            <a:avLst/>
          </a:prstGeom>
          <a:noFill/>
        </p:spPr>
        <p:txBody>
          <a:bodyPr wrap="square" rtlCol="0">
            <a:spAutoFit/>
          </a:bodyPr>
          <a:lstStyle/>
          <a:p>
            <a:pPr rtl="0" fontAlgn="base">
              <a:spcBef>
                <a:spcPts val="0"/>
              </a:spcBef>
              <a:spcAft>
                <a:spcPts val="0"/>
              </a:spcAft>
              <a:buFont typeface="+mj-lt"/>
              <a:buAutoNum type="arabicPeriod"/>
            </a:pPr>
            <a:r>
              <a:rPr lang="en-US" sz="1800" i="0" u="none" strike="noStrike" dirty="0">
                <a:solidFill>
                  <a:srgbClr val="DA4E00"/>
                </a:solidFill>
                <a:effectLst/>
                <a:latin typeface="+mj-lt"/>
              </a:rPr>
              <a:t>Overview</a:t>
            </a:r>
          </a:p>
          <a:p>
            <a:pPr rtl="0" fontAlgn="base">
              <a:spcBef>
                <a:spcPts val="0"/>
              </a:spcBef>
              <a:spcAft>
                <a:spcPts val="0"/>
              </a:spcAft>
              <a:buFont typeface="+mj-lt"/>
              <a:buAutoNum type="arabicPeriod"/>
            </a:pPr>
            <a:r>
              <a:rPr lang="en-US" sz="1800" i="0" u="none" strike="noStrike" dirty="0">
                <a:solidFill>
                  <a:srgbClr val="DA4E00"/>
                </a:solidFill>
                <a:effectLst/>
                <a:latin typeface="+mj-lt"/>
              </a:rPr>
              <a:t>Problem Definition</a:t>
            </a:r>
          </a:p>
          <a:p>
            <a:pPr rtl="0" fontAlgn="base">
              <a:spcBef>
                <a:spcPts val="0"/>
              </a:spcBef>
              <a:spcAft>
                <a:spcPts val="0"/>
              </a:spcAft>
              <a:buFont typeface="+mj-lt"/>
              <a:buAutoNum type="arabicPeriod"/>
            </a:pPr>
            <a:r>
              <a:rPr lang="en-US" sz="1800" i="0" u="none" strike="noStrike" dirty="0">
                <a:solidFill>
                  <a:srgbClr val="DA4E00"/>
                </a:solidFill>
                <a:effectLst/>
                <a:latin typeface="+mj-lt"/>
              </a:rPr>
              <a:t>Users &amp; Audience</a:t>
            </a:r>
          </a:p>
          <a:p>
            <a:pPr rtl="0" fontAlgn="base">
              <a:spcBef>
                <a:spcPts val="0"/>
              </a:spcBef>
              <a:spcAft>
                <a:spcPts val="0"/>
              </a:spcAft>
              <a:buFont typeface="+mj-lt"/>
              <a:buAutoNum type="arabicPeriod"/>
            </a:pPr>
            <a:r>
              <a:rPr lang="en-US" sz="1800" i="0" u="none" strike="noStrike" dirty="0">
                <a:solidFill>
                  <a:srgbClr val="DA4E00"/>
                </a:solidFill>
                <a:effectLst/>
                <a:latin typeface="+mj-lt"/>
              </a:rPr>
              <a:t>Roles &amp; Responsibilities</a:t>
            </a:r>
          </a:p>
          <a:p>
            <a:pPr rtl="0" fontAlgn="base">
              <a:spcBef>
                <a:spcPts val="0"/>
              </a:spcBef>
              <a:spcAft>
                <a:spcPts val="1600"/>
              </a:spcAft>
              <a:buFont typeface="+mj-lt"/>
              <a:buAutoNum type="arabicPeriod"/>
            </a:pPr>
            <a:r>
              <a:rPr lang="en-US" sz="1800" i="0" u="none" strike="noStrike" dirty="0">
                <a:solidFill>
                  <a:srgbClr val="DA4E00"/>
                </a:solidFill>
                <a:effectLst/>
                <a:latin typeface="+mj-lt"/>
              </a:rPr>
              <a:t>Scope &amp; Constraints</a:t>
            </a:r>
          </a:p>
        </p:txBody>
      </p:sp>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solidFill>
                  <a:srgbClr val="FA8D62"/>
                </a:solidFill>
              </a:rPr>
              <a:t>Overview</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62500" lnSpcReduction="20000"/>
          </a:bodyPr>
          <a:lstStyle/>
          <a:p>
            <a:r>
              <a:rPr lang="en-US" dirty="0"/>
              <a:t>New social media app, Cat-</a:t>
            </a:r>
            <a:r>
              <a:rPr lang="en-US" dirty="0" err="1"/>
              <a:t>tastic</a:t>
            </a:r>
            <a:r>
              <a:rPr lang="en-US" dirty="0"/>
              <a:t>, was experiencing issues getting users to complete their signup process. After conducting consumer research and competitive analysis, our team streamlined the process into one requiring less personal information, fewer clicks, and options for dual factor authentication.</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solidFill>
                  <a:schemeClr val="accent1"/>
                </a:solidFill>
              </a:rPr>
              <a:t>Problem Definition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pPr rtl="0"/>
            <a:r>
              <a:rPr lang="en-US" dirty="0">
                <a:solidFill>
                  <a:schemeClr val="accent2"/>
                </a:solidFill>
                <a:effectLst/>
              </a:rPr>
              <a:t>Across all social media platforms users collectively visit the signup landing page of new social media app, Cat-</a:t>
            </a:r>
            <a:r>
              <a:rPr lang="en-US" dirty="0" err="1">
                <a:solidFill>
                  <a:schemeClr val="accent2"/>
                </a:solidFill>
                <a:effectLst/>
              </a:rPr>
              <a:t>tastic</a:t>
            </a:r>
            <a:r>
              <a:rPr lang="en-US" dirty="0">
                <a:solidFill>
                  <a:schemeClr val="accent2"/>
                </a:solidFill>
                <a:effectLst/>
              </a:rPr>
              <a:t>, around 2k times a day, but only 30% complete signup. They are in need of a quick, competitive sign-up flow for their up-and-coming mobile app to encourage users to complete the signup process.</a:t>
            </a:r>
            <a:br>
              <a:rPr lang="en-US" dirty="0">
                <a:solidFill>
                  <a:srgbClr val="777777"/>
                </a:solidFill>
                <a:effectLst/>
                <a:latin typeface="Roboto" panose="02000000000000000000" pitchFamily="2" charset="0"/>
              </a:rPr>
            </a:br>
            <a:endParaRPr lang="en-US" dirty="0">
              <a:solidFill>
                <a:srgbClr val="777777"/>
              </a:solidFill>
              <a:effectLst/>
              <a:latin typeface="Roboto" panose="02000000000000000000" pitchFamily="2" charset="0"/>
            </a:endParaRPr>
          </a:p>
          <a:p>
            <a:br>
              <a:rPr lang="en-US" b="0" i="0" dirty="0">
                <a:solidFill>
                  <a:srgbClr val="000000"/>
                </a:solidFill>
                <a:effectLst/>
                <a:latin typeface="Roboto" panose="02000000000000000000" pitchFamily="2" charset="0"/>
              </a:rPr>
            </a:b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7/27/2022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CAT-TASTIC CASE STUDY</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021485"/>
          </a:xfrm>
        </p:spPr>
        <p:txBody>
          <a:bodyPr/>
          <a:lstStyle/>
          <a:p>
            <a:pPr algn="ctr"/>
            <a:r>
              <a:rPr lang="en-US" dirty="0">
                <a:solidFill>
                  <a:srgbClr val="F66422"/>
                </a:solidFill>
              </a:rPr>
              <a:t>Our Team</a:t>
            </a:r>
          </a:p>
        </p:txBody>
      </p:sp>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554133" y="3098194"/>
            <a:ext cx="2281237" cy="347662"/>
          </a:xfrm>
        </p:spPr>
        <p:txBody>
          <a:bodyPr/>
          <a:lstStyle/>
          <a:p>
            <a:r>
              <a:rPr lang="en-US" dirty="0">
                <a:solidFill>
                  <a:srgbClr val="2B323D"/>
                </a:solidFill>
              </a:rPr>
              <a:t>Athena Stanley</a:t>
            </a:r>
          </a:p>
        </p:txBody>
      </p:sp>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012891" y="5385752"/>
            <a:ext cx="2281237" cy="347662"/>
          </a:xfrm>
        </p:spPr>
        <p:txBody>
          <a:bodyPr/>
          <a:lstStyle/>
          <a:p>
            <a:r>
              <a:rPr lang="en-US" dirty="0">
                <a:solidFill>
                  <a:srgbClr val="2B323D"/>
                </a:solidFill>
              </a:rPr>
              <a:t>Robyn Kaufman</a:t>
            </a:r>
          </a:p>
        </p:txBody>
      </p:sp>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7601053" y="3125338"/>
            <a:ext cx="2281237" cy="347662"/>
          </a:xfrm>
        </p:spPr>
        <p:txBody>
          <a:bodyPr/>
          <a:lstStyle/>
          <a:p>
            <a:r>
              <a:rPr lang="en-US" dirty="0">
                <a:solidFill>
                  <a:srgbClr val="2B323D"/>
                </a:solidFill>
              </a:rPr>
              <a:t>Chauncey Harlan</a:t>
            </a:r>
          </a:p>
        </p:txBody>
      </p:sp>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2439759" y="5446364"/>
            <a:ext cx="2281237" cy="347662"/>
          </a:xfrm>
        </p:spPr>
        <p:txBody>
          <a:bodyPr/>
          <a:lstStyle/>
          <a:p>
            <a:r>
              <a:rPr lang="en-US" dirty="0" err="1">
                <a:solidFill>
                  <a:srgbClr val="2B323D"/>
                </a:solidFill>
              </a:rPr>
              <a:t>Rekkai</a:t>
            </a:r>
            <a:r>
              <a:rPr lang="en-US" dirty="0">
                <a:solidFill>
                  <a:srgbClr val="2B323D"/>
                </a:solidFill>
              </a:rPr>
              <a:t> Steed</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7/27/2022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CAT-TASTIC CASE STUDY</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6</a:t>
            </a:fld>
            <a:endParaRPr lang="en-US" dirty="0"/>
          </a:p>
        </p:txBody>
      </p:sp>
      <p:pic>
        <p:nvPicPr>
          <p:cNvPr id="9" name="Picture Placeholder 8" descr="A person taking a selfie&#10;&#10;Description automatically generated">
            <a:extLst>
              <a:ext uri="{FF2B5EF4-FFF2-40B4-BE49-F238E27FC236}">
                <a16:creationId xmlns:a16="http://schemas.microsoft.com/office/drawing/2014/main" id="{2EA2B177-72B9-2337-049E-8A9B0F06F2D7}"/>
              </a:ext>
            </a:extLst>
          </p:cNvPr>
          <p:cNvPicPr>
            <a:picLocks noGrp="1" noChangeAspect="1"/>
          </p:cNvPicPr>
          <p:nvPr>
            <p:ph type="pic" sz="quarter" idx="13"/>
          </p:nvPr>
        </p:nvPicPr>
        <p:blipFill>
          <a:blip r:embed="rId2"/>
          <a:srcRect t="2974" b="2974"/>
          <a:stretch>
            <a:fillRect/>
          </a:stretch>
        </p:blipFill>
        <p:spPr>
          <a:xfrm>
            <a:off x="565714" y="1942020"/>
            <a:ext cx="1200374" cy="1201242"/>
          </a:xfrm>
        </p:spPr>
      </p:pic>
      <p:pic>
        <p:nvPicPr>
          <p:cNvPr id="13" name="Picture Placeholder 12" descr="A person in a suit&#10;&#10;Description automatically generated with low confidence">
            <a:extLst>
              <a:ext uri="{FF2B5EF4-FFF2-40B4-BE49-F238E27FC236}">
                <a16:creationId xmlns:a16="http://schemas.microsoft.com/office/drawing/2014/main" id="{057E58DD-C5D4-6669-7BD7-67A253F7AB7D}"/>
              </a:ext>
            </a:extLst>
          </p:cNvPr>
          <p:cNvPicPr>
            <a:picLocks noGrp="1" noChangeAspect="1"/>
          </p:cNvPicPr>
          <p:nvPr>
            <p:ph type="pic" sz="quarter" idx="14"/>
          </p:nvPr>
        </p:nvPicPr>
        <p:blipFill>
          <a:blip r:embed="rId3"/>
          <a:srcRect l="665" r="665"/>
          <a:stretch>
            <a:fillRect/>
          </a:stretch>
        </p:blipFill>
        <p:spPr>
          <a:xfrm>
            <a:off x="4354795" y="1926861"/>
            <a:ext cx="1200374" cy="1201242"/>
          </a:xfrm>
        </p:spPr>
      </p:pic>
      <p:pic>
        <p:nvPicPr>
          <p:cNvPr id="17" name="Picture Placeholder 16" descr="A picture containing person, wall, person&#10;&#10;Description automatically generated">
            <a:extLst>
              <a:ext uri="{FF2B5EF4-FFF2-40B4-BE49-F238E27FC236}">
                <a16:creationId xmlns:a16="http://schemas.microsoft.com/office/drawing/2014/main" id="{A52CFEBF-A2A1-B121-2779-79D69DA6C9AD}"/>
              </a:ext>
            </a:extLst>
          </p:cNvPr>
          <p:cNvPicPr>
            <a:picLocks noGrp="1" noChangeAspect="1"/>
          </p:cNvPicPr>
          <p:nvPr>
            <p:ph type="pic" sz="quarter" idx="15"/>
          </p:nvPr>
        </p:nvPicPr>
        <p:blipFill>
          <a:blip r:embed="rId4"/>
          <a:srcRect l="66" r="66"/>
          <a:stretch>
            <a:fillRect/>
          </a:stretch>
        </p:blipFill>
        <p:spPr>
          <a:xfrm>
            <a:off x="7672390" y="1942020"/>
            <a:ext cx="1200374" cy="1201242"/>
          </a:xfrm>
        </p:spPr>
      </p:pic>
      <p:pic>
        <p:nvPicPr>
          <p:cNvPr id="22" name="Picture Placeholder 21" descr="A person with a beard and glasses&#10;&#10;Description automatically generated with medium confidence">
            <a:extLst>
              <a:ext uri="{FF2B5EF4-FFF2-40B4-BE49-F238E27FC236}">
                <a16:creationId xmlns:a16="http://schemas.microsoft.com/office/drawing/2014/main" id="{5A67BB25-2F36-26DC-43A5-F4F0DF7DB21A}"/>
              </a:ext>
            </a:extLst>
          </p:cNvPr>
          <p:cNvPicPr>
            <a:picLocks noGrp="1" noChangeAspect="1"/>
          </p:cNvPicPr>
          <p:nvPr>
            <p:ph type="pic" sz="quarter" idx="16"/>
          </p:nvPr>
        </p:nvPicPr>
        <p:blipFill>
          <a:blip r:embed="rId5"/>
          <a:srcRect l="6827" r="6827"/>
          <a:stretch>
            <a:fillRect/>
          </a:stretch>
        </p:blipFill>
        <p:spPr>
          <a:xfrm>
            <a:off x="2463392" y="4250640"/>
            <a:ext cx="1200150" cy="1200150"/>
          </a:xfrm>
        </p:spPr>
      </p:pic>
      <p:pic>
        <p:nvPicPr>
          <p:cNvPr id="24" name="Picture 23" descr="A person smiling for the camera&#10;&#10;Description automatically generated with medium confidence">
            <a:extLst>
              <a:ext uri="{FF2B5EF4-FFF2-40B4-BE49-F238E27FC236}">
                <a16:creationId xmlns:a16="http://schemas.microsoft.com/office/drawing/2014/main" id="{598B900F-1EF9-0AAD-77DB-216DEF62B3B3}"/>
              </a:ext>
            </a:extLst>
          </p:cNvPr>
          <p:cNvPicPr>
            <a:picLocks noChangeAspect="1"/>
          </p:cNvPicPr>
          <p:nvPr/>
        </p:nvPicPr>
        <p:blipFill>
          <a:blip r:embed="rId6"/>
          <a:stretch>
            <a:fillRect/>
          </a:stretch>
        </p:blipFill>
        <p:spPr>
          <a:xfrm>
            <a:off x="6012891" y="4250640"/>
            <a:ext cx="1199086" cy="1207500"/>
          </a:xfrm>
          <a:prstGeom prst="rect">
            <a:avLst/>
          </a:prstGeom>
        </p:spPr>
      </p:pic>
      <p:sp>
        <p:nvSpPr>
          <p:cNvPr id="46" name="TextBox 45">
            <a:extLst>
              <a:ext uri="{FF2B5EF4-FFF2-40B4-BE49-F238E27FC236}">
                <a16:creationId xmlns:a16="http://schemas.microsoft.com/office/drawing/2014/main" id="{BBA63A1B-0CE3-D5F4-3EF9-FF6B5BE6B32B}"/>
              </a:ext>
            </a:extLst>
          </p:cNvPr>
          <p:cNvSpPr txBox="1"/>
          <p:nvPr/>
        </p:nvSpPr>
        <p:spPr>
          <a:xfrm>
            <a:off x="4236778" y="3109598"/>
            <a:ext cx="2040583" cy="369332"/>
          </a:xfrm>
          <a:prstGeom prst="rect">
            <a:avLst/>
          </a:prstGeom>
          <a:noFill/>
        </p:spPr>
        <p:txBody>
          <a:bodyPr wrap="square">
            <a:spAutoFit/>
          </a:bodyPr>
          <a:lstStyle/>
          <a:p>
            <a:r>
              <a:rPr lang="en-US" b="1" dirty="0">
                <a:solidFill>
                  <a:srgbClr val="2B323D"/>
                </a:solidFill>
              </a:rPr>
              <a:t>Brian</a:t>
            </a:r>
            <a:r>
              <a:rPr lang="en-US" dirty="0">
                <a:solidFill>
                  <a:srgbClr val="2B323D"/>
                </a:solidFill>
              </a:rPr>
              <a:t> </a:t>
            </a:r>
            <a:r>
              <a:rPr lang="en-US" b="1" dirty="0">
                <a:solidFill>
                  <a:srgbClr val="2B323D"/>
                </a:solidFill>
              </a:rPr>
              <a:t>Littrell</a:t>
            </a:r>
          </a:p>
        </p:txBody>
      </p:sp>
    </p:spTree>
    <p:extLst>
      <p:ext uri="{BB962C8B-B14F-4D97-AF65-F5344CB8AC3E}">
        <p14:creationId xmlns:p14="http://schemas.microsoft.com/office/powerpoint/2010/main" val="333569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8D6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844062" y="930869"/>
            <a:ext cx="6981092" cy="1325563"/>
          </a:xfrm>
        </p:spPr>
        <p:txBody>
          <a:bodyPr/>
          <a:lstStyle/>
          <a:p>
            <a:r>
              <a:rPr lang="en-US" dirty="0">
                <a:solidFill>
                  <a:schemeClr val="bg1"/>
                </a:solidFill>
              </a:rPr>
              <a:t>Users and Audience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7/27/2022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CAT-TASTIC CASE STUDY</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1" name="TextBox 10">
            <a:extLst>
              <a:ext uri="{FF2B5EF4-FFF2-40B4-BE49-F238E27FC236}">
                <a16:creationId xmlns:a16="http://schemas.microsoft.com/office/drawing/2014/main" id="{52C9EE23-DC79-887D-677A-9816B0A0862A}"/>
              </a:ext>
            </a:extLst>
          </p:cNvPr>
          <p:cNvSpPr txBox="1"/>
          <p:nvPr/>
        </p:nvSpPr>
        <p:spPr>
          <a:xfrm>
            <a:off x="6691200" y="2431744"/>
            <a:ext cx="4924277" cy="406265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1" u="none" strike="noStrike" dirty="0">
                <a:solidFill>
                  <a:schemeClr val="bg1">
                    <a:lumMod val="95000"/>
                  </a:schemeClr>
                </a:solidFill>
                <a:effectLst/>
                <a:latin typeface="Arial" panose="020B0604020202020204" pitchFamily="34" charset="0"/>
              </a:rPr>
              <a:t>Our average user is a Millennial who </a:t>
            </a:r>
            <a:r>
              <a:rPr lang="en-US" b="1" dirty="0">
                <a:solidFill>
                  <a:schemeClr val="bg1">
                    <a:lumMod val="95000"/>
                  </a:schemeClr>
                </a:solidFill>
                <a:latin typeface="Arial" panose="020B0604020202020204" pitchFamily="34" charset="0"/>
              </a:rPr>
              <a:t>uses mobile apps on a daily basis.</a:t>
            </a:r>
          </a:p>
          <a:p>
            <a:pPr rtl="0" fontAlgn="base">
              <a:spcBef>
                <a:spcPts val="0"/>
              </a:spcBef>
              <a:spcAft>
                <a:spcPts val="0"/>
              </a:spcAft>
              <a:buFont typeface="Arial" panose="020B0604020202020204" pitchFamily="34" charset="0"/>
              <a:buChar char="•"/>
            </a:pPr>
            <a:endParaRPr lang="en-US" sz="1800" b="1" u="none" strike="noStrike" dirty="0">
              <a:solidFill>
                <a:schemeClr val="bg1">
                  <a:lumMod val="95000"/>
                </a:schemeClr>
              </a:solidFill>
              <a:effectLst/>
              <a:latin typeface="Arial" panose="020B0604020202020204" pitchFamily="34" charset="0"/>
            </a:endParaRPr>
          </a:p>
          <a:p>
            <a:pPr rtl="0" fontAlgn="base">
              <a:spcBef>
                <a:spcPts val="0"/>
              </a:spcBef>
              <a:spcAft>
                <a:spcPts val="1600"/>
              </a:spcAft>
              <a:buFont typeface="Arial" panose="020B0604020202020204" pitchFamily="34" charset="0"/>
              <a:buChar char="•"/>
            </a:pPr>
            <a:r>
              <a:rPr lang="en-US" sz="1800" b="1" u="none" strike="noStrike" dirty="0">
                <a:solidFill>
                  <a:schemeClr val="bg1">
                    <a:lumMod val="95000"/>
                  </a:schemeClr>
                </a:solidFill>
                <a:effectLst/>
                <a:latin typeface="Arial" panose="020B0604020202020204" pitchFamily="34" charset="0"/>
              </a:rPr>
              <a:t>They won’t </a:t>
            </a:r>
            <a:r>
              <a:rPr lang="en-US" b="1" dirty="0">
                <a:solidFill>
                  <a:schemeClr val="bg1">
                    <a:lumMod val="95000"/>
                  </a:schemeClr>
                </a:solidFill>
                <a:latin typeface="Arial" panose="020B0604020202020204" pitchFamily="34" charset="0"/>
              </a:rPr>
              <a:t>complete the sign-up process for an app that asks for too much information.</a:t>
            </a:r>
          </a:p>
          <a:p>
            <a:pPr rtl="0" fontAlgn="base">
              <a:spcBef>
                <a:spcPts val="0"/>
              </a:spcBef>
              <a:spcAft>
                <a:spcPts val="1600"/>
              </a:spcAft>
              <a:buFont typeface="Arial" panose="020B0604020202020204" pitchFamily="34" charset="0"/>
              <a:buChar char="•"/>
            </a:pPr>
            <a:r>
              <a:rPr lang="en-US" b="1" dirty="0">
                <a:solidFill>
                  <a:schemeClr val="bg1">
                    <a:lumMod val="95000"/>
                  </a:schemeClr>
                </a:solidFill>
                <a:latin typeface="Arial" panose="020B0604020202020204" pitchFamily="34" charset="0"/>
              </a:rPr>
              <a:t>They are on-the-go and need a quick, easy way to sign up and sign in without having to use much time or effort.</a:t>
            </a:r>
          </a:p>
          <a:p>
            <a:pPr rtl="0" fontAlgn="base">
              <a:spcBef>
                <a:spcPts val="0"/>
              </a:spcBef>
              <a:spcAft>
                <a:spcPts val="1600"/>
              </a:spcAft>
              <a:buFont typeface="Arial" panose="020B0604020202020204" pitchFamily="34" charset="0"/>
              <a:buChar char="•"/>
            </a:pPr>
            <a:r>
              <a:rPr lang="en-US" b="1" dirty="0">
                <a:solidFill>
                  <a:schemeClr val="bg1">
                    <a:lumMod val="95000"/>
                  </a:schemeClr>
                </a:solidFill>
                <a:latin typeface="Arial" panose="020B0604020202020204" pitchFamily="34" charset="0"/>
              </a:rPr>
              <a:t>Oh, and most importantly, they LOVE cats.</a:t>
            </a:r>
            <a:br>
              <a:rPr lang="en-US" i="1" dirty="0">
                <a:solidFill>
                  <a:srgbClr val="595959"/>
                </a:solidFill>
                <a:latin typeface="Arial" panose="020B0604020202020204" pitchFamily="34" charset="0"/>
              </a:rPr>
            </a:br>
            <a:endParaRPr lang="en-US" sz="1800" b="0" i="1" u="none" strike="noStrike" dirty="0">
              <a:solidFill>
                <a:srgbClr val="595959"/>
              </a:solidFill>
              <a:effectLst/>
              <a:latin typeface="Arial" panose="020B0604020202020204" pitchFamily="34" charset="0"/>
            </a:endParaRPr>
          </a:p>
          <a:p>
            <a:pPr rtl="0" fontAlgn="base">
              <a:spcBef>
                <a:spcPts val="0"/>
              </a:spcBef>
              <a:spcAft>
                <a:spcPts val="0"/>
              </a:spcAft>
            </a:pPr>
            <a:endParaRPr lang="en-US" sz="2000" b="1" i="0" u="none" strike="noStrike" dirty="0">
              <a:solidFill>
                <a:schemeClr val="bg1"/>
              </a:solidFill>
              <a:effectLst/>
              <a:latin typeface="+mj-lt"/>
            </a:endParaRPr>
          </a:p>
        </p:txBody>
      </p:sp>
      <p:pic>
        <p:nvPicPr>
          <p:cNvPr id="6" name="Picture 5">
            <a:extLst>
              <a:ext uri="{FF2B5EF4-FFF2-40B4-BE49-F238E27FC236}">
                <a16:creationId xmlns:a16="http://schemas.microsoft.com/office/drawing/2014/main" id="{B8332070-0134-67EB-B97E-0DE2BE35FC7A}"/>
              </a:ext>
            </a:extLst>
          </p:cNvPr>
          <p:cNvPicPr>
            <a:picLocks noChangeAspect="1"/>
          </p:cNvPicPr>
          <p:nvPr/>
        </p:nvPicPr>
        <p:blipFill>
          <a:blip r:embed="rId2"/>
          <a:stretch>
            <a:fillRect/>
          </a:stretch>
        </p:blipFill>
        <p:spPr>
          <a:xfrm>
            <a:off x="1231509" y="2431744"/>
            <a:ext cx="4533900" cy="3228975"/>
          </a:xfrm>
          <a:prstGeom prst="rect">
            <a:avLst/>
          </a:prstGeom>
        </p:spPr>
      </p:pic>
    </p:spTree>
    <p:extLst>
      <p:ext uri="{BB962C8B-B14F-4D97-AF65-F5344CB8AC3E}">
        <p14:creationId xmlns:p14="http://schemas.microsoft.com/office/powerpoint/2010/main" val="164455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0" y="1318846"/>
            <a:ext cx="7413406" cy="862062"/>
          </a:xfrm>
        </p:spPr>
        <p:txBody>
          <a:bodyPr/>
          <a:lstStyle/>
          <a:p>
            <a:r>
              <a:rPr lang="en-US" sz="5400" dirty="0"/>
              <a:t>Scope and Constraints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583747" y="2725949"/>
            <a:ext cx="6245912" cy="1406101"/>
          </a:xfrm>
        </p:spPr>
        <p:txBody>
          <a:bodyPr vert="horz" lIns="91440" tIns="45720" rIns="91440" bIns="45720" rtlCol="0" anchor="t">
            <a:normAutofit lnSpcReduction="10000"/>
          </a:bodyPr>
          <a:lstStyle/>
          <a:p>
            <a:r>
              <a:rPr lang="en-US" sz="1600" dirty="0">
                <a:solidFill>
                  <a:schemeClr val="bg1">
                    <a:lumMod val="95000"/>
                  </a:schemeClr>
                </a:solidFill>
              </a:rPr>
              <a:t>Our project was a fairly simple one, but time was certainly something we wish we would’ve had more of. We conducted the majority of our interviews through surveys and didn’t have much of an opportunity to view social media users in their daily environment. We also experienced a bit of a learning curve with Figma, but were still able to put together a product we’re rather proud of.</a:t>
            </a:r>
          </a:p>
        </p:txBody>
      </p:sp>
    </p:spTree>
    <p:extLst>
      <p:ext uri="{BB962C8B-B14F-4D97-AF65-F5344CB8AC3E}">
        <p14:creationId xmlns:p14="http://schemas.microsoft.com/office/powerpoint/2010/main" val="304739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F4E76-3C8A-B4B7-3BE6-8BC2CE6E43F7}"/>
              </a:ext>
            </a:extLst>
          </p:cNvPr>
          <p:cNvSpPr>
            <a:spLocks noGrp="1"/>
          </p:cNvSpPr>
          <p:nvPr>
            <p:ph type="title"/>
          </p:nvPr>
        </p:nvSpPr>
        <p:spPr/>
        <p:txBody>
          <a:bodyPr/>
          <a:lstStyle/>
          <a:p>
            <a:pPr rtl="0">
              <a:spcBef>
                <a:spcPts val="0"/>
              </a:spcBef>
              <a:spcAft>
                <a:spcPts val="0"/>
              </a:spcAft>
            </a:pPr>
            <a:r>
              <a:rPr lang="en-US" sz="6000" b="0" i="0" u="none" strike="noStrike" dirty="0">
                <a:solidFill>
                  <a:srgbClr val="000000"/>
                </a:solidFill>
                <a:effectLst/>
                <a:latin typeface="+mn-lt"/>
              </a:rPr>
              <a:t>Process</a:t>
            </a:r>
            <a:endParaRPr lang="en-US" sz="6000" dirty="0">
              <a:latin typeface="+mn-lt"/>
            </a:endParaRPr>
          </a:p>
        </p:txBody>
      </p:sp>
      <p:sp>
        <p:nvSpPr>
          <p:cNvPr id="3" name="Content Placeholder 2">
            <a:extLst>
              <a:ext uri="{FF2B5EF4-FFF2-40B4-BE49-F238E27FC236}">
                <a16:creationId xmlns:a16="http://schemas.microsoft.com/office/drawing/2014/main" id="{30EEA1BB-3534-CD6D-AE1D-8EE1CB697B80}"/>
              </a:ext>
            </a:extLst>
          </p:cNvPr>
          <p:cNvSpPr>
            <a:spLocks noGrp="1"/>
          </p:cNvSpPr>
          <p:nvPr>
            <p:ph idx="1"/>
          </p:nvPr>
        </p:nvSpPr>
        <p:spPr/>
        <p:txBody>
          <a:bodyPr/>
          <a:lstStyle/>
          <a:p>
            <a:pPr rtl="0" fontAlgn="base">
              <a:spcBef>
                <a:spcPts val="0"/>
              </a:spcBef>
              <a:spcAft>
                <a:spcPts val="0"/>
              </a:spcAft>
              <a:buFont typeface="+mj-lt"/>
              <a:buAutoNum type="arabicPeriod"/>
            </a:pPr>
            <a:r>
              <a:rPr lang="en-US" sz="2400" b="0" i="0" u="none" strike="noStrike" dirty="0">
                <a:solidFill>
                  <a:srgbClr val="595959"/>
                </a:solidFill>
                <a:effectLst/>
              </a:rPr>
              <a:t>Market Research &amp; Competitive Analysis</a:t>
            </a:r>
          </a:p>
          <a:p>
            <a:pPr rtl="0" fontAlgn="base">
              <a:spcBef>
                <a:spcPts val="0"/>
              </a:spcBef>
              <a:spcAft>
                <a:spcPts val="0"/>
              </a:spcAft>
              <a:buFont typeface="+mj-lt"/>
              <a:buAutoNum type="arabicPeriod"/>
            </a:pPr>
            <a:r>
              <a:rPr lang="en-US" sz="2400" b="0" i="0" u="none" strike="noStrike" dirty="0">
                <a:solidFill>
                  <a:srgbClr val="595959"/>
                </a:solidFill>
                <a:effectLst/>
              </a:rPr>
              <a:t>User Research &amp; Interviews</a:t>
            </a:r>
          </a:p>
          <a:p>
            <a:pPr rtl="0" fontAlgn="base">
              <a:spcBef>
                <a:spcPts val="0"/>
              </a:spcBef>
              <a:spcAft>
                <a:spcPts val="0"/>
              </a:spcAft>
              <a:buFont typeface="+mj-lt"/>
              <a:buAutoNum type="arabicPeriod"/>
            </a:pPr>
            <a:r>
              <a:rPr lang="en-US" sz="2400" b="0" i="0" u="none" strike="noStrike" dirty="0">
                <a:solidFill>
                  <a:srgbClr val="595959"/>
                </a:solidFill>
                <a:effectLst/>
              </a:rPr>
              <a:t>Ideation</a:t>
            </a:r>
          </a:p>
          <a:p>
            <a:pPr rtl="0" fontAlgn="base">
              <a:spcBef>
                <a:spcPts val="0"/>
              </a:spcBef>
              <a:spcAft>
                <a:spcPts val="0"/>
              </a:spcAft>
              <a:buFont typeface="+mj-lt"/>
              <a:buAutoNum type="arabicPeriod"/>
            </a:pPr>
            <a:r>
              <a:rPr lang="en-US" sz="2400" b="0" i="0" u="none" strike="noStrike" dirty="0">
                <a:solidFill>
                  <a:srgbClr val="595959"/>
                </a:solidFill>
                <a:effectLst/>
              </a:rPr>
              <a:t>Prototyping</a:t>
            </a:r>
          </a:p>
          <a:p>
            <a:pPr rtl="0" fontAlgn="base">
              <a:spcBef>
                <a:spcPts val="0"/>
              </a:spcBef>
              <a:spcAft>
                <a:spcPts val="0"/>
              </a:spcAft>
              <a:buFont typeface="+mj-lt"/>
              <a:buAutoNum type="arabicPeriod"/>
            </a:pPr>
            <a:r>
              <a:rPr lang="en-US" sz="2400" b="0" i="0" u="none" strike="noStrike" dirty="0">
                <a:solidFill>
                  <a:srgbClr val="595959"/>
                </a:solidFill>
                <a:effectLst/>
              </a:rPr>
              <a:t>Affinity &amp; Usability Testing</a:t>
            </a:r>
          </a:p>
          <a:p>
            <a:pPr rtl="0" fontAlgn="base">
              <a:spcBef>
                <a:spcPts val="0"/>
              </a:spcBef>
              <a:spcAft>
                <a:spcPts val="1600"/>
              </a:spcAft>
              <a:buFont typeface="+mj-lt"/>
              <a:buAutoNum type="arabicPeriod"/>
            </a:pPr>
            <a:r>
              <a:rPr lang="en-US" sz="2400" b="0" i="0" u="none" strike="noStrike" dirty="0">
                <a:solidFill>
                  <a:srgbClr val="595959"/>
                </a:solidFill>
                <a:effectLst/>
              </a:rPr>
              <a:t>Iteration</a:t>
            </a:r>
          </a:p>
          <a:p>
            <a:endParaRPr lang="en-US" dirty="0"/>
          </a:p>
        </p:txBody>
      </p:sp>
      <p:sp>
        <p:nvSpPr>
          <p:cNvPr id="4" name="Date Placeholder 3">
            <a:extLst>
              <a:ext uri="{FF2B5EF4-FFF2-40B4-BE49-F238E27FC236}">
                <a16:creationId xmlns:a16="http://schemas.microsoft.com/office/drawing/2014/main" id="{72BD98CF-ABE7-638B-0436-613BCC6E86EA}"/>
              </a:ext>
            </a:extLst>
          </p:cNvPr>
          <p:cNvSpPr>
            <a:spLocks noGrp="1"/>
          </p:cNvSpPr>
          <p:nvPr>
            <p:ph type="dt" sz="half" idx="2"/>
          </p:nvPr>
        </p:nvSpPr>
        <p:spPr/>
        <p:txBody>
          <a:bodyPr/>
          <a:lstStyle/>
          <a:p>
            <a:fld id="{DD9C8446-696E-6942-B6C8-CC9CAD0B34E0}" type="datetime1">
              <a:rPr lang="en-US" smtClean="0"/>
              <a:pPr/>
              <a:t>7/27/2022</a:t>
            </a:fld>
            <a:endParaRPr lang="en-US" dirty="0"/>
          </a:p>
        </p:txBody>
      </p:sp>
      <p:sp>
        <p:nvSpPr>
          <p:cNvPr id="5" name="Footer Placeholder 4">
            <a:extLst>
              <a:ext uri="{FF2B5EF4-FFF2-40B4-BE49-F238E27FC236}">
                <a16:creationId xmlns:a16="http://schemas.microsoft.com/office/drawing/2014/main" id="{B7AA45EE-5304-7250-995E-5881FCFBFB88}"/>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DE19516-AB47-D7F5-5364-351CD7E024C3}"/>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17433659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732</TotalTime>
  <Words>1796</Words>
  <Application>Microsoft Office PowerPoint</Application>
  <PresentationFormat>Widescreen</PresentationFormat>
  <Paragraphs>151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Roboto</vt:lpstr>
      <vt:lpstr>Tenorite</vt:lpstr>
      <vt:lpstr>Office Theme</vt:lpstr>
      <vt:lpstr>Cat-Tastic Case Study</vt:lpstr>
      <vt:lpstr>Table of Contents</vt:lpstr>
      <vt:lpstr>Introduction</vt:lpstr>
      <vt:lpstr>Overview</vt:lpstr>
      <vt:lpstr>Problem Definition</vt:lpstr>
      <vt:lpstr>Our Team</vt:lpstr>
      <vt:lpstr>Users and Audience</vt:lpstr>
      <vt:lpstr>Scope and Constraints</vt:lpstr>
      <vt:lpstr>Process</vt:lpstr>
      <vt:lpstr>Market Research &amp; Competitive Analysis</vt:lpstr>
      <vt:lpstr>PowerPoint Presentation</vt:lpstr>
      <vt:lpstr>PowerPoint Presentation</vt:lpstr>
      <vt:lpstr>User Research &amp; Interviews</vt:lpstr>
      <vt:lpstr>PowerPoint Presentation</vt:lpstr>
      <vt:lpstr>PowerPoint Presentation</vt:lpstr>
      <vt:lpstr>Ideation</vt:lpstr>
      <vt:lpstr>PowerPoint Presentation</vt:lpstr>
      <vt:lpstr>Prototyping</vt:lpstr>
      <vt:lpstr>PowerPoint Presentation</vt:lpstr>
      <vt:lpstr>Iteration</vt:lpstr>
      <vt:lpstr>Iteration</vt:lpstr>
      <vt:lpstr>Conclusion</vt:lpstr>
      <vt:lpstr>Results</vt:lpstr>
      <vt:lpstr>Challenges</vt:lpstr>
      <vt:lpstr>Lessons Learned</vt:lpstr>
      <vt:lpstr>Opportunities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Cat-Tastic Case Study</dc:title>
  <dc:creator>Athena Stanley</dc:creator>
  <cp:lastModifiedBy>Athena Stanley</cp:lastModifiedBy>
  <cp:revision>4</cp:revision>
  <dcterms:created xsi:type="dcterms:W3CDTF">2022-07-27T12:49:09Z</dcterms:created>
  <dcterms:modified xsi:type="dcterms:W3CDTF">2022-07-28T02:32:12Z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