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68" r:id="rId2"/>
    <p:sldId id="256" r:id="rId3"/>
    <p:sldId id="257" r:id="rId4"/>
    <p:sldId id="258" r:id="rId5"/>
    <p:sldId id="259" r:id="rId6"/>
    <p:sldId id="260" r:id="rId7"/>
    <p:sldId id="293" r:id="rId8"/>
    <p:sldId id="294" r:id="rId9"/>
    <p:sldId id="295" r:id="rId10"/>
    <p:sldId id="296" r:id="rId11"/>
    <p:sldId id="297" r:id="rId12"/>
    <p:sldId id="262" r:id="rId13"/>
    <p:sldId id="298" r:id="rId14"/>
    <p:sldId id="299" r:id="rId15"/>
    <p:sldId id="300" r:id="rId16"/>
    <p:sldId id="261" r:id="rId17"/>
    <p:sldId id="302" r:id="rId18"/>
    <p:sldId id="264" r:id="rId19"/>
    <p:sldId id="265" r:id="rId20"/>
    <p:sldId id="266" r:id="rId21"/>
    <p:sldId id="267" r:id="rId22"/>
    <p:sldId id="263" r:id="rId23"/>
    <p:sldId id="270" r:id="rId24"/>
    <p:sldId id="269" r:id="rId25"/>
    <p:sldId id="272" r:id="rId26"/>
    <p:sldId id="271" r:id="rId27"/>
    <p:sldId id="274" r:id="rId28"/>
    <p:sldId id="273" r:id="rId29"/>
    <p:sldId id="275" r:id="rId30"/>
    <p:sldId id="282" r:id="rId31"/>
    <p:sldId id="283" r:id="rId32"/>
    <p:sldId id="276" r:id="rId33"/>
    <p:sldId id="277" r:id="rId34"/>
    <p:sldId id="301" r:id="rId35"/>
    <p:sldId id="288" r:id="rId36"/>
    <p:sldId id="286" r:id="rId37"/>
    <p:sldId id="278" r:id="rId38"/>
    <p:sldId id="279" r:id="rId39"/>
    <p:sldId id="284" r:id="rId40"/>
    <p:sldId id="285" r:id="rId41"/>
    <p:sldId id="280" r:id="rId42"/>
    <p:sldId id="290" r:id="rId43"/>
    <p:sldId id="289" r:id="rId44"/>
    <p:sldId id="291" r:id="rId45"/>
    <p:sldId id="292" r:id="rId4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71" autoAdjust="0"/>
  </p:normalViewPr>
  <p:slideViewPr>
    <p:cSldViewPr snapToGrid="0">
      <p:cViewPr varScale="1">
        <p:scale>
          <a:sx n="89" d="100"/>
          <a:sy n="89" d="100"/>
        </p:scale>
        <p:origin x="186"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D0286-E3D5-4DE5-A2A8-2E853D42F008}" type="datetimeFigureOut">
              <a:rPr lang="zh-TW" altLang="en-US" smtClean="0"/>
              <a:t>2017/7/28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9CECA-4C4A-4B7F-88E2-6DE454929DCD}" type="slidenum">
              <a:rPr lang="zh-TW" altLang="en-US" smtClean="0"/>
              <a:t>‹#›</a:t>
            </a:fld>
            <a:endParaRPr lang="zh-TW" altLang="en-US"/>
          </a:p>
        </p:txBody>
      </p:sp>
    </p:spTree>
    <p:extLst>
      <p:ext uri="{BB962C8B-B14F-4D97-AF65-F5344CB8AC3E}">
        <p14:creationId xmlns:p14="http://schemas.microsoft.com/office/powerpoint/2010/main" val="2288225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AD9CECA-4C4A-4B7F-88E2-6DE454929DCD}" type="slidenum">
              <a:rPr lang="zh-TW" altLang="en-US" smtClean="0"/>
              <a:t>5</a:t>
            </a:fld>
            <a:endParaRPr lang="zh-TW" altLang="en-US"/>
          </a:p>
        </p:txBody>
      </p:sp>
    </p:spTree>
    <p:extLst>
      <p:ext uri="{BB962C8B-B14F-4D97-AF65-F5344CB8AC3E}">
        <p14:creationId xmlns:p14="http://schemas.microsoft.com/office/powerpoint/2010/main" val="2077521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AD9CECA-4C4A-4B7F-88E2-6DE454929DCD}" type="slidenum">
              <a:rPr lang="zh-TW" altLang="en-US" smtClean="0"/>
              <a:t>34</a:t>
            </a:fld>
            <a:endParaRPr lang="zh-TW" altLang="en-US"/>
          </a:p>
        </p:txBody>
      </p:sp>
    </p:spTree>
    <p:extLst>
      <p:ext uri="{BB962C8B-B14F-4D97-AF65-F5344CB8AC3E}">
        <p14:creationId xmlns:p14="http://schemas.microsoft.com/office/powerpoint/2010/main" val="2828695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member_with_error</a:t>
            </a:r>
            <a:r>
              <a:rPr lang="en-US" altLang="zh-TW" dirty="0" smtClean="0"/>
              <a:t> = ['sam_liao@payez.com.tw', 'kevin_chen@payez.com.tw', 'I_LOVE_SAM', 'jc_wang@payez.com.tw', '456']</a:t>
            </a:r>
          </a:p>
          <a:p>
            <a:r>
              <a:rPr lang="en-US" altLang="zh-TW" dirty="0" err="1" smtClean="0"/>
              <a:t>member_without_error</a:t>
            </a:r>
            <a:r>
              <a:rPr lang="en-US" altLang="zh-TW" dirty="0" smtClean="0"/>
              <a:t> = list()</a:t>
            </a:r>
          </a:p>
          <a:p>
            <a:r>
              <a:rPr lang="en-US" altLang="zh-TW" dirty="0" smtClean="0"/>
              <a:t>for member in </a:t>
            </a:r>
            <a:r>
              <a:rPr lang="en-US" altLang="zh-TW" dirty="0" err="1" smtClean="0"/>
              <a:t>member_with_error</a:t>
            </a:r>
            <a:r>
              <a:rPr lang="en-US" altLang="zh-TW" dirty="0" smtClean="0"/>
              <a:t>:</a:t>
            </a:r>
          </a:p>
          <a:p>
            <a:r>
              <a:rPr lang="en-US" altLang="zh-TW" dirty="0" smtClean="0"/>
              <a:t>    if </a:t>
            </a:r>
            <a:r>
              <a:rPr lang="en-US" altLang="zh-TW" dirty="0" err="1" smtClean="0"/>
              <a:t>member.find</a:t>
            </a:r>
            <a:r>
              <a:rPr lang="en-US" altLang="zh-TW" dirty="0" smtClean="0"/>
              <a:t>('</a:t>
            </a:r>
            <a:r>
              <a:rPr lang="en-US" altLang="zh-TW" dirty="0" err="1" smtClean="0"/>
              <a:t>payez</a:t>
            </a:r>
            <a:r>
              <a:rPr lang="en-US" altLang="zh-TW" dirty="0" smtClean="0"/>
              <a:t>') != -1:</a:t>
            </a:r>
          </a:p>
          <a:p>
            <a:r>
              <a:rPr lang="en-US" altLang="zh-TW" dirty="0" smtClean="0"/>
              <a:t>        </a:t>
            </a:r>
            <a:r>
              <a:rPr lang="en-US" altLang="zh-TW" dirty="0" err="1" smtClean="0"/>
              <a:t>correct_member</a:t>
            </a:r>
            <a:r>
              <a:rPr lang="en-US" altLang="zh-TW" dirty="0" smtClean="0"/>
              <a:t> = </a:t>
            </a:r>
            <a:r>
              <a:rPr lang="en-US" altLang="zh-TW" dirty="0" err="1" smtClean="0"/>
              <a:t>member.replace</a:t>
            </a:r>
            <a:r>
              <a:rPr lang="en-US" altLang="zh-TW" dirty="0" smtClean="0"/>
              <a:t>('</a:t>
            </a:r>
            <a:r>
              <a:rPr lang="en-US" altLang="zh-TW" dirty="0" err="1" smtClean="0"/>
              <a:t>payez</a:t>
            </a:r>
            <a:r>
              <a:rPr lang="en-US" altLang="zh-TW" dirty="0" smtClean="0"/>
              <a:t>', '</a:t>
            </a:r>
            <a:r>
              <a:rPr lang="en-US" altLang="zh-TW" dirty="0" err="1" smtClean="0"/>
              <a:t>payeasy</a:t>
            </a:r>
            <a:r>
              <a:rPr lang="en-US" altLang="zh-TW" dirty="0" smtClean="0"/>
              <a:t>')</a:t>
            </a:r>
          </a:p>
          <a:p>
            <a:r>
              <a:rPr lang="en-US" altLang="zh-TW" dirty="0" smtClean="0"/>
              <a:t>        </a:t>
            </a:r>
            <a:r>
              <a:rPr lang="en-US" altLang="zh-TW" dirty="0" err="1" smtClean="0"/>
              <a:t>member_without_error.append</a:t>
            </a:r>
            <a:r>
              <a:rPr lang="en-US" altLang="zh-TW" dirty="0" smtClean="0"/>
              <a:t>(</a:t>
            </a:r>
            <a:r>
              <a:rPr lang="en-US" altLang="zh-TW" dirty="0" err="1" smtClean="0"/>
              <a:t>correct_member</a:t>
            </a:r>
            <a:r>
              <a:rPr lang="en-US" altLang="zh-TW" dirty="0" smtClean="0"/>
              <a:t>)</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BAD9CECA-4C4A-4B7F-88E2-6DE454929DCD}" type="slidenum">
              <a:rPr lang="zh-TW" altLang="en-US" smtClean="0"/>
              <a:t>35</a:t>
            </a:fld>
            <a:endParaRPr lang="zh-TW" altLang="en-US"/>
          </a:p>
        </p:txBody>
      </p:sp>
    </p:spTree>
    <p:extLst>
      <p:ext uri="{BB962C8B-B14F-4D97-AF65-F5344CB8AC3E}">
        <p14:creationId xmlns:p14="http://schemas.microsoft.com/office/powerpoint/2010/main" val="4006402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listtwo</a:t>
            </a:r>
            <a:r>
              <a:rPr lang="en-US" altLang="zh-TW" sz="1200" dirty="0" smtClean="0"/>
              <a:t> = [2*</a:t>
            </a:r>
            <a:r>
              <a:rPr lang="en-US" altLang="zh-TW" sz="1200" dirty="0" err="1" smtClean="0"/>
              <a:t>i</a:t>
            </a:r>
            <a:r>
              <a:rPr lang="en-US" altLang="zh-TW" sz="1200" dirty="0" smtClean="0"/>
              <a:t> for </a:t>
            </a:r>
            <a:r>
              <a:rPr lang="en-US" altLang="zh-TW" sz="1200" dirty="0" err="1" smtClean="0"/>
              <a:t>i</a:t>
            </a:r>
            <a:r>
              <a:rPr lang="en-US" altLang="zh-TW" sz="1200" dirty="0" smtClean="0"/>
              <a:t> in </a:t>
            </a:r>
            <a:r>
              <a:rPr lang="en-US" altLang="zh-TW" sz="1200" dirty="0" err="1" smtClean="0"/>
              <a:t>listone</a:t>
            </a:r>
            <a:r>
              <a:rPr lang="en-US" altLang="zh-TW" sz="1200" dirty="0" smtClean="0"/>
              <a:t> if </a:t>
            </a:r>
            <a:r>
              <a:rPr lang="en-US" altLang="zh-TW" sz="1200" dirty="0" err="1" smtClean="0"/>
              <a:t>i</a:t>
            </a:r>
            <a:r>
              <a:rPr lang="en-US" altLang="zh-TW" sz="1200" dirty="0" smtClean="0"/>
              <a:t> &gt; 2] </a:t>
            </a:r>
          </a:p>
          <a:p>
            <a:endParaRPr lang="zh-TW" altLang="en-US" dirty="0"/>
          </a:p>
        </p:txBody>
      </p:sp>
      <p:sp>
        <p:nvSpPr>
          <p:cNvPr id="4" name="投影片編號版面配置區 3"/>
          <p:cNvSpPr>
            <a:spLocks noGrp="1"/>
          </p:cNvSpPr>
          <p:nvPr>
            <p:ph type="sldNum" sz="quarter" idx="10"/>
          </p:nvPr>
        </p:nvSpPr>
        <p:spPr/>
        <p:txBody>
          <a:bodyPr/>
          <a:lstStyle/>
          <a:p>
            <a:fld id="{BAD9CECA-4C4A-4B7F-88E2-6DE454929DCD}" type="slidenum">
              <a:rPr lang="zh-TW" altLang="en-US" smtClean="0"/>
              <a:t>36</a:t>
            </a:fld>
            <a:endParaRPr lang="zh-TW" altLang="en-US"/>
          </a:p>
        </p:txBody>
      </p:sp>
    </p:spTree>
    <p:extLst>
      <p:ext uri="{BB962C8B-B14F-4D97-AF65-F5344CB8AC3E}">
        <p14:creationId xmlns:p14="http://schemas.microsoft.com/office/powerpoint/2010/main" val="2764184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AD9CECA-4C4A-4B7F-88E2-6DE454929DCD}" type="slidenum">
              <a:rPr lang="zh-TW" altLang="en-US" smtClean="0"/>
              <a:t>37</a:t>
            </a:fld>
            <a:endParaRPr lang="zh-TW" altLang="en-US"/>
          </a:p>
        </p:txBody>
      </p:sp>
    </p:spTree>
    <p:extLst>
      <p:ext uri="{BB962C8B-B14F-4D97-AF65-F5344CB8AC3E}">
        <p14:creationId xmlns:p14="http://schemas.microsoft.com/office/powerpoint/2010/main" val="4077591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AD9CECA-4C4A-4B7F-88E2-6DE454929DCD}" type="slidenum">
              <a:rPr lang="zh-TW" altLang="en-US" smtClean="0"/>
              <a:t>38</a:t>
            </a:fld>
            <a:endParaRPr lang="zh-TW" altLang="en-US"/>
          </a:p>
        </p:txBody>
      </p:sp>
    </p:spTree>
    <p:extLst>
      <p:ext uri="{BB962C8B-B14F-4D97-AF65-F5344CB8AC3E}">
        <p14:creationId xmlns:p14="http://schemas.microsoft.com/office/powerpoint/2010/main" val="2154359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Hex(id(a))</a:t>
            </a:r>
            <a:endParaRPr lang="zh-TW" altLang="en-US" dirty="0"/>
          </a:p>
        </p:txBody>
      </p:sp>
      <p:sp>
        <p:nvSpPr>
          <p:cNvPr id="4" name="投影片編號版面配置區 3"/>
          <p:cNvSpPr>
            <a:spLocks noGrp="1"/>
          </p:cNvSpPr>
          <p:nvPr>
            <p:ph type="sldNum" sz="quarter" idx="10"/>
          </p:nvPr>
        </p:nvSpPr>
        <p:spPr/>
        <p:txBody>
          <a:bodyPr/>
          <a:lstStyle/>
          <a:p>
            <a:fld id="{BAD9CECA-4C4A-4B7F-88E2-6DE454929DCD}" type="slidenum">
              <a:rPr lang="zh-TW" altLang="en-US" smtClean="0"/>
              <a:t>21</a:t>
            </a:fld>
            <a:endParaRPr lang="zh-TW" altLang="en-US"/>
          </a:p>
        </p:txBody>
      </p:sp>
    </p:spTree>
    <p:extLst>
      <p:ext uri="{BB962C8B-B14F-4D97-AF65-F5344CB8AC3E}">
        <p14:creationId xmlns:p14="http://schemas.microsoft.com/office/powerpoint/2010/main" val="264327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Find, replace, split</a:t>
            </a:r>
            <a:endParaRPr lang="zh-TW" altLang="en-US" dirty="0"/>
          </a:p>
        </p:txBody>
      </p:sp>
      <p:sp>
        <p:nvSpPr>
          <p:cNvPr id="4" name="投影片編號版面配置區 3"/>
          <p:cNvSpPr>
            <a:spLocks noGrp="1"/>
          </p:cNvSpPr>
          <p:nvPr>
            <p:ph type="sldNum" sz="quarter" idx="10"/>
          </p:nvPr>
        </p:nvSpPr>
        <p:spPr/>
        <p:txBody>
          <a:bodyPr/>
          <a:lstStyle/>
          <a:p>
            <a:fld id="{BAD9CECA-4C4A-4B7F-88E2-6DE454929DCD}" type="slidenum">
              <a:rPr lang="zh-TW" altLang="en-US" smtClean="0"/>
              <a:t>23</a:t>
            </a:fld>
            <a:endParaRPr lang="zh-TW" altLang="en-US"/>
          </a:p>
        </p:txBody>
      </p:sp>
    </p:spTree>
    <p:extLst>
      <p:ext uri="{BB962C8B-B14F-4D97-AF65-F5344CB8AC3E}">
        <p14:creationId xmlns:p14="http://schemas.microsoft.com/office/powerpoint/2010/main" val="2210279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Dir</a:t>
            </a:r>
            <a:r>
              <a:rPr lang="en-US" altLang="zh-TW" dirty="0" smtClean="0"/>
              <a:t>(person), </a:t>
            </a:r>
            <a:r>
              <a:rPr lang="en-US" altLang="zh-TW" baseline="0" dirty="0" smtClean="0"/>
              <a:t>index, remove, append</a:t>
            </a:r>
            <a:endParaRPr lang="zh-TW" altLang="en-US" dirty="0"/>
          </a:p>
        </p:txBody>
      </p:sp>
      <p:sp>
        <p:nvSpPr>
          <p:cNvPr id="4" name="投影片編號版面配置區 3"/>
          <p:cNvSpPr>
            <a:spLocks noGrp="1"/>
          </p:cNvSpPr>
          <p:nvPr>
            <p:ph type="sldNum" sz="quarter" idx="10"/>
          </p:nvPr>
        </p:nvSpPr>
        <p:spPr/>
        <p:txBody>
          <a:bodyPr/>
          <a:lstStyle/>
          <a:p>
            <a:fld id="{BAD9CECA-4C4A-4B7F-88E2-6DE454929DCD}" type="slidenum">
              <a:rPr lang="zh-TW" altLang="en-US" smtClean="0"/>
              <a:t>24</a:t>
            </a:fld>
            <a:endParaRPr lang="zh-TW" altLang="en-US"/>
          </a:p>
        </p:txBody>
      </p:sp>
    </p:spTree>
    <p:extLst>
      <p:ext uri="{BB962C8B-B14F-4D97-AF65-F5344CB8AC3E}">
        <p14:creationId xmlns:p14="http://schemas.microsoft.com/office/powerpoint/2010/main" val="3672142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AD9CECA-4C4A-4B7F-88E2-6DE454929DCD}" type="slidenum">
              <a:rPr lang="zh-TW" altLang="en-US" smtClean="0"/>
              <a:t>25</a:t>
            </a:fld>
            <a:endParaRPr lang="zh-TW" altLang="en-US"/>
          </a:p>
        </p:txBody>
      </p:sp>
    </p:spTree>
    <p:extLst>
      <p:ext uri="{BB962C8B-B14F-4D97-AF65-F5344CB8AC3E}">
        <p14:creationId xmlns:p14="http://schemas.microsoft.com/office/powerpoint/2010/main" val="1631461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Dict.values</a:t>
            </a:r>
            <a:r>
              <a:rPr lang="en-US" altLang="zh-TW" dirty="0" smtClean="0"/>
              <a:t>(), keys, get, </a:t>
            </a:r>
            <a:r>
              <a:rPr lang="en-US" altLang="zh-TW" dirty="0" err="1" smtClean="0"/>
              <a:t>dict</a:t>
            </a:r>
            <a:r>
              <a:rPr lang="en-US" altLang="zh-TW" dirty="0" smtClean="0"/>
              <a:t>[‘’] = ‘’ , </a:t>
            </a:r>
            <a:r>
              <a:rPr lang="en-US" altLang="zh-TW" dirty="0" err="1" smtClean="0"/>
              <a:t>dict.update</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BAD9CECA-4C4A-4B7F-88E2-6DE454929DCD}" type="slidenum">
              <a:rPr lang="zh-TW" altLang="en-US" smtClean="0"/>
              <a:t>26</a:t>
            </a:fld>
            <a:endParaRPr lang="zh-TW" altLang="en-US"/>
          </a:p>
        </p:txBody>
      </p:sp>
    </p:spTree>
    <p:extLst>
      <p:ext uri="{BB962C8B-B14F-4D97-AF65-F5344CB8AC3E}">
        <p14:creationId xmlns:p14="http://schemas.microsoft.com/office/powerpoint/2010/main" val="229626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AD9CECA-4C4A-4B7F-88E2-6DE454929DCD}" type="slidenum">
              <a:rPr lang="zh-TW" altLang="en-US" smtClean="0"/>
              <a:t>29</a:t>
            </a:fld>
            <a:endParaRPr lang="zh-TW" altLang="en-US"/>
          </a:p>
        </p:txBody>
      </p:sp>
    </p:spTree>
    <p:extLst>
      <p:ext uri="{BB962C8B-B14F-4D97-AF65-F5344CB8AC3E}">
        <p14:creationId xmlns:p14="http://schemas.microsoft.com/office/powerpoint/2010/main" val="2360256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AD9CECA-4C4A-4B7F-88E2-6DE454929DCD}" type="slidenum">
              <a:rPr lang="zh-TW" altLang="en-US" smtClean="0"/>
              <a:t>31</a:t>
            </a:fld>
            <a:endParaRPr lang="zh-TW" altLang="en-US"/>
          </a:p>
        </p:txBody>
      </p:sp>
    </p:spTree>
    <p:extLst>
      <p:ext uri="{BB962C8B-B14F-4D97-AF65-F5344CB8AC3E}">
        <p14:creationId xmlns:p14="http://schemas.microsoft.com/office/powerpoint/2010/main" val="262586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AD9CECA-4C4A-4B7F-88E2-6DE454929DCD}" type="slidenum">
              <a:rPr lang="zh-TW" altLang="en-US" smtClean="0"/>
              <a:t>33</a:t>
            </a:fld>
            <a:endParaRPr lang="zh-TW" altLang="en-US"/>
          </a:p>
        </p:txBody>
      </p:sp>
    </p:spTree>
    <p:extLst>
      <p:ext uri="{BB962C8B-B14F-4D97-AF65-F5344CB8AC3E}">
        <p14:creationId xmlns:p14="http://schemas.microsoft.com/office/powerpoint/2010/main" val="1821340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CFB85F1-29EA-4B76-8FA8-A7B915EAC7F5}" type="datetimeFigureOut">
              <a:rPr lang="zh-TW" altLang="en-US" smtClean="0"/>
              <a:t>2017/7/28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74785DC-1F9B-4B2B-A566-CC33E3B31FFD}" type="slidenum">
              <a:rPr lang="zh-TW" altLang="en-US" smtClean="0"/>
              <a:t>‹#›</a:t>
            </a:fld>
            <a:endParaRPr lang="zh-TW" altLang="en-US"/>
          </a:p>
        </p:txBody>
      </p:sp>
    </p:spTree>
    <p:extLst>
      <p:ext uri="{BB962C8B-B14F-4D97-AF65-F5344CB8AC3E}">
        <p14:creationId xmlns:p14="http://schemas.microsoft.com/office/powerpoint/2010/main" val="242698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CFB85F1-29EA-4B76-8FA8-A7B915EAC7F5}" type="datetimeFigureOut">
              <a:rPr lang="zh-TW" altLang="en-US" smtClean="0"/>
              <a:t>2017/7/28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74785DC-1F9B-4B2B-A566-CC33E3B31FFD}" type="slidenum">
              <a:rPr lang="zh-TW" altLang="en-US" smtClean="0"/>
              <a:t>‹#›</a:t>
            </a:fld>
            <a:endParaRPr lang="zh-TW" altLang="en-US"/>
          </a:p>
        </p:txBody>
      </p:sp>
    </p:spTree>
    <p:extLst>
      <p:ext uri="{BB962C8B-B14F-4D97-AF65-F5344CB8AC3E}">
        <p14:creationId xmlns:p14="http://schemas.microsoft.com/office/powerpoint/2010/main" val="625741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CFB85F1-29EA-4B76-8FA8-A7B915EAC7F5}" type="datetimeFigureOut">
              <a:rPr lang="zh-TW" altLang="en-US" smtClean="0"/>
              <a:t>2017/7/28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74785DC-1F9B-4B2B-A566-CC33E3B31FFD}" type="slidenum">
              <a:rPr lang="zh-TW" altLang="en-US" smtClean="0"/>
              <a:t>‹#›</a:t>
            </a:fld>
            <a:endParaRPr lang="zh-TW" altLang="en-US"/>
          </a:p>
        </p:txBody>
      </p:sp>
    </p:spTree>
    <p:extLst>
      <p:ext uri="{BB962C8B-B14F-4D97-AF65-F5344CB8AC3E}">
        <p14:creationId xmlns:p14="http://schemas.microsoft.com/office/powerpoint/2010/main" val="181428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CFB85F1-29EA-4B76-8FA8-A7B915EAC7F5}" type="datetimeFigureOut">
              <a:rPr lang="zh-TW" altLang="en-US" smtClean="0"/>
              <a:t>2017/7/28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74785DC-1F9B-4B2B-A566-CC33E3B31FFD}" type="slidenum">
              <a:rPr lang="zh-TW" altLang="en-US" smtClean="0"/>
              <a:t>‹#›</a:t>
            </a:fld>
            <a:endParaRPr lang="zh-TW" altLang="en-US"/>
          </a:p>
        </p:txBody>
      </p:sp>
    </p:spTree>
    <p:extLst>
      <p:ext uri="{BB962C8B-B14F-4D97-AF65-F5344CB8AC3E}">
        <p14:creationId xmlns:p14="http://schemas.microsoft.com/office/powerpoint/2010/main" val="100945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4CFB85F1-29EA-4B76-8FA8-A7B915EAC7F5}" type="datetimeFigureOut">
              <a:rPr lang="zh-TW" altLang="en-US" smtClean="0"/>
              <a:t>2017/7/28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74785DC-1F9B-4B2B-A566-CC33E3B31FFD}" type="slidenum">
              <a:rPr lang="zh-TW" altLang="en-US" smtClean="0"/>
              <a:t>‹#›</a:t>
            </a:fld>
            <a:endParaRPr lang="zh-TW" altLang="en-US"/>
          </a:p>
        </p:txBody>
      </p:sp>
    </p:spTree>
    <p:extLst>
      <p:ext uri="{BB962C8B-B14F-4D97-AF65-F5344CB8AC3E}">
        <p14:creationId xmlns:p14="http://schemas.microsoft.com/office/powerpoint/2010/main" val="1042816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CFB85F1-29EA-4B76-8FA8-A7B915EAC7F5}" type="datetimeFigureOut">
              <a:rPr lang="zh-TW" altLang="en-US" smtClean="0"/>
              <a:t>2017/7/28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74785DC-1F9B-4B2B-A566-CC33E3B31FFD}" type="slidenum">
              <a:rPr lang="zh-TW" altLang="en-US" smtClean="0"/>
              <a:t>‹#›</a:t>
            </a:fld>
            <a:endParaRPr lang="zh-TW" altLang="en-US"/>
          </a:p>
        </p:txBody>
      </p:sp>
    </p:spTree>
    <p:extLst>
      <p:ext uri="{BB962C8B-B14F-4D97-AF65-F5344CB8AC3E}">
        <p14:creationId xmlns:p14="http://schemas.microsoft.com/office/powerpoint/2010/main" val="346100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4CFB85F1-29EA-4B76-8FA8-A7B915EAC7F5}" type="datetimeFigureOut">
              <a:rPr lang="zh-TW" altLang="en-US" smtClean="0"/>
              <a:t>2017/7/28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74785DC-1F9B-4B2B-A566-CC33E3B31FFD}" type="slidenum">
              <a:rPr lang="zh-TW" altLang="en-US" smtClean="0"/>
              <a:t>‹#›</a:t>
            </a:fld>
            <a:endParaRPr lang="zh-TW" altLang="en-US"/>
          </a:p>
        </p:txBody>
      </p:sp>
    </p:spTree>
    <p:extLst>
      <p:ext uri="{BB962C8B-B14F-4D97-AF65-F5344CB8AC3E}">
        <p14:creationId xmlns:p14="http://schemas.microsoft.com/office/powerpoint/2010/main" val="407093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4CFB85F1-29EA-4B76-8FA8-A7B915EAC7F5}" type="datetimeFigureOut">
              <a:rPr lang="zh-TW" altLang="en-US" smtClean="0"/>
              <a:t>2017/7/28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74785DC-1F9B-4B2B-A566-CC33E3B31FFD}" type="slidenum">
              <a:rPr lang="zh-TW" altLang="en-US" smtClean="0"/>
              <a:t>‹#›</a:t>
            </a:fld>
            <a:endParaRPr lang="zh-TW" altLang="en-US"/>
          </a:p>
        </p:txBody>
      </p:sp>
    </p:spTree>
    <p:extLst>
      <p:ext uri="{BB962C8B-B14F-4D97-AF65-F5344CB8AC3E}">
        <p14:creationId xmlns:p14="http://schemas.microsoft.com/office/powerpoint/2010/main" val="946458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CFB85F1-29EA-4B76-8FA8-A7B915EAC7F5}" type="datetimeFigureOut">
              <a:rPr lang="zh-TW" altLang="en-US" smtClean="0"/>
              <a:t>2017/7/28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74785DC-1F9B-4B2B-A566-CC33E3B31FFD}" type="slidenum">
              <a:rPr lang="zh-TW" altLang="en-US" smtClean="0"/>
              <a:t>‹#›</a:t>
            </a:fld>
            <a:endParaRPr lang="zh-TW" altLang="en-US"/>
          </a:p>
        </p:txBody>
      </p:sp>
    </p:spTree>
    <p:extLst>
      <p:ext uri="{BB962C8B-B14F-4D97-AF65-F5344CB8AC3E}">
        <p14:creationId xmlns:p14="http://schemas.microsoft.com/office/powerpoint/2010/main" val="423420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4CFB85F1-29EA-4B76-8FA8-A7B915EAC7F5}" type="datetimeFigureOut">
              <a:rPr lang="zh-TW" altLang="en-US" smtClean="0"/>
              <a:t>2017/7/28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74785DC-1F9B-4B2B-A566-CC33E3B31FFD}" type="slidenum">
              <a:rPr lang="zh-TW" altLang="en-US" smtClean="0"/>
              <a:t>‹#›</a:t>
            </a:fld>
            <a:endParaRPr lang="zh-TW" altLang="en-US"/>
          </a:p>
        </p:txBody>
      </p:sp>
    </p:spTree>
    <p:extLst>
      <p:ext uri="{BB962C8B-B14F-4D97-AF65-F5344CB8AC3E}">
        <p14:creationId xmlns:p14="http://schemas.microsoft.com/office/powerpoint/2010/main" val="77914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4CFB85F1-29EA-4B76-8FA8-A7B915EAC7F5}" type="datetimeFigureOut">
              <a:rPr lang="zh-TW" altLang="en-US" smtClean="0"/>
              <a:t>2017/7/28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74785DC-1F9B-4B2B-A566-CC33E3B31FFD}" type="slidenum">
              <a:rPr lang="zh-TW" altLang="en-US" smtClean="0"/>
              <a:t>‹#›</a:t>
            </a:fld>
            <a:endParaRPr lang="zh-TW" altLang="en-US"/>
          </a:p>
        </p:txBody>
      </p:sp>
    </p:spTree>
    <p:extLst>
      <p:ext uri="{BB962C8B-B14F-4D97-AF65-F5344CB8AC3E}">
        <p14:creationId xmlns:p14="http://schemas.microsoft.com/office/powerpoint/2010/main" val="335271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B85F1-29EA-4B76-8FA8-A7B915EAC7F5}" type="datetimeFigureOut">
              <a:rPr lang="zh-TW" altLang="en-US" smtClean="0"/>
              <a:t>2017/7/28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785DC-1F9B-4B2B-A566-CC33E3B31FFD}" type="slidenum">
              <a:rPr lang="zh-TW" altLang="en-US" smtClean="0"/>
              <a:t>‹#›</a:t>
            </a:fld>
            <a:endParaRPr lang="zh-TW" altLang="en-US"/>
          </a:p>
        </p:txBody>
      </p:sp>
    </p:spTree>
    <p:extLst>
      <p:ext uri="{BB962C8B-B14F-4D97-AF65-F5344CB8AC3E}">
        <p14:creationId xmlns:p14="http://schemas.microsoft.com/office/powerpoint/2010/main" val="291437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ntinuum.io/downloads"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TW" dirty="0" smtClean="0">
                <a:ea typeface="新細明體" panose="02020500000000000000" pitchFamily="18" charset="-120"/>
              </a:rPr>
              <a:t>Tutorial</a:t>
            </a:r>
            <a:endParaRPr lang="en-US" altLang="zh-TW" dirty="0">
              <a:ea typeface="新細明體" panose="02020500000000000000" pitchFamily="18" charset="-120"/>
            </a:endParaRPr>
          </a:p>
        </p:txBody>
      </p:sp>
      <p:sp>
        <p:nvSpPr>
          <p:cNvPr id="71683" name="Rectangle 3"/>
          <p:cNvSpPr>
            <a:spLocks noGrp="1" noChangeArrowheads="1"/>
          </p:cNvSpPr>
          <p:nvPr>
            <p:ph type="body" idx="1"/>
          </p:nvPr>
        </p:nvSpPr>
        <p:spPr/>
        <p:txBody>
          <a:bodyPr>
            <a:normAutofit lnSpcReduction="10000"/>
          </a:bodyPr>
          <a:lstStyle/>
          <a:p>
            <a:pPr>
              <a:lnSpc>
                <a:spcPct val="90000"/>
              </a:lnSpc>
            </a:pPr>
            <a:r>
              <a:rPr lang="en-US" altLang="zh-TW" sz="2000" dirty="0">
                <a:ea typeface="新細明體" panose="02020500000000000000" pitchFamily="18" charset="-120"/>
              </a:rPr>
              <a:t>interactive "shell"</a:t>
            </a:r>
          </a:p>
          <a:p>
            <a:pPr>
              <a:lnSpc>
                <a:spcPct val="90000"/>
              </a:lnSpc>
            </a:pPr>
            <a:r>
              <a:rPr lang="en-US" altLang="zh-TW" sz="2000" dirty="0">
                <a:ea typeface="新細明體" panose="02020500000000000000" pitchFamily="18" charset="-120"/>
              </a:rPr>
              <a:t>basic types: numbers, strings</a:t>
            </a:r>
          </a:p>
          <a:p>
            <a:pPr>
              <a:lnSpc>
                <a:spcPct val="90000"/>
              </a:lnSpc>
            </a:pPr>
            <a:r>
              <a:rPr lang="en-US" altLang="zh-TW" sz="2000" dirty="0">
                <a:ea typeface="新細明體" panose="02020500000000000000" pitchFamily="18" charset="-120"/>
              </a:rPr>
              <a:t>container types: lists, dictionaries, tuples</a:t>
            </a:r>
          </a:p>
          <a:p>
            <a:pPr>
              <a:lnSpc>
                <a:spcPct val="90000"/>
              </a:lnSpc>
            </a:pPr>
            <a:r>
              <a:rPr lang="en-US" altLang="zh-TW" sz="2000" dirty="0">
                <a:ea typeface="新細明體" panose="02020500000000000000" pitchFamily="18" charset="-120"/>
              </a:rPr>
              <a:t>variables</a:t>
            </a:r>
          </a:p>
          <a:p>
            <a:pPr>
              <a:lnSpc>
                <a:spcPct val="90000"/>
              </a:lnSpc>
            </a:pPr>
            <a:r>
              <a:rPr lang="en-US" altLang="zh-TW" sz="2000" dirty="0">
                <a:ea typeface="新細明體" panose="02020500000000000000" pitchFamily="18" charset="-120"/>
              </a:rPr>
              <a:t>control structures</a:t>
            </a:r>
          </a:p>
          <a:p>
            <a:pPr>
              <a:lnSpc>
                <a:spcPct val="90000"/>
              </a:lnSpc>
            </a:pPr>
            <a:r>
              <a:rPr lang="en-US" altLang="zh-TW" sz="2000" dirty="0">
                <a:ea typeface="新細明體" panose="02020500000000000000" pitchFamily="18" charset="-120"/>
              </a:rPr>
              <a:t>functions &amp; procedures</a:t>
            </a:r>
          </a:p>
          <a:p>
            <a:pPr>
              <a:lnSpc>
                <a:spcPct val="90000"/>
              </a:lnSpc>
            </a:pPr>
            <a:r>
              <a:rPr lang="en-US" altLang="zh-TW" sz="2000" dirty="0">
                <a:ea typeface="新細明體" panose="02020500000000000000" pitchFamily="18" charset="-120"/>
              </a:rPr>
              <a:t>classes &amp; instances</a:t>
            </a:r>
          </a:p>
          <a:p>
            <a:pPr>
              <a:lnSpc>
                <a:spcPct val="90000"/>
              </a:lnSpc>
            </a:pPr>
            <a:r>
              <a:rPr lang="en-US" altLang="zh-TW" sz="2000" dirty="0">
                <a:ea typeface="新細明體" panose="02020500000000000000" pitchFamily="18" charset="-120"/>
              </a:rPr>
              <a:t>modules &amp; packages</a:t>
            </a:r>
          </a:p>
          <a:p>
            <a:pPr>
              <a:lnSpc>
                <a:spcPct val="90000"/>
              </a:lnSpc>
            </a:pPr>
            <a:r>
              <a:rPr lang="en-US" altLang="zh-TW" sz="2000" dirty="0">
                <a:ea typeface="新細明體" panose="02020500000000000000" pitchFamily="18" charset="-120"/>
              </a:rPr>
              <a:t>exceptions</a:t>
            </a:r>
          </a:p>
          <a:p>
            <a:pPr>
              <a:lnSpc>
                <a:spcPct val="90000"/>
              </a:lnSpc>
            </a:pPr>
            <a:r>
              <a:rPr lang="en-US" altLang="zh-TW" sz="2000" dirty="0">
                <a:ea typeface="新細明體" panose="02020500000000000000" pitchFamily="18" charset="-120"/>
              </a:rPr>
              <a:t>files &amp; standard library</a:t>
            </a:r>
          </a:p>
          <a:p>
            <a:pPr>
              <a:lnSpc>
                <a:spcPct val="90000"/>
              </a:lnSpc>
            </a:pPr>
            <a:r>
              <a:rPr lang="en-US" altLang="zh-TW" sz="2000" dirty="0">
                <a:ea typeface="新細明體" panose="02020500000000000000" pitchFamily="18" charset="-120"/>
              </a:rPr>
              <a:t>what's new in Python 2.0 and beyond</a:t>
            </a:r>
          </a:p>
        </p:txBody>
      </p:sp>
    </p:spTree>
    <p:extLst>
      <p:ext uri="{BB962C8B-B14F-4D97-AF65-F5344CB8AC3E}">
        <p14:creationId xmlns:p14="http://schemas.microsoft.com/office/powerpoint/2010/main" val="4124213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anose="020B0604030504040204" pitchFamily="34" charset="-120"/>
                <a:ea typeface="微軟正黑體" panose="020B0604030504040204" pitchFamily="34" charset="-120"/>
              </a:rPr>
              <a:t>Python </a:t>
            </a:r>
            <a:r>
              <a:rPr lang="zh-TW" altLang="en-US" dirty="0" smtClean="0">
                <a:latin typeface="微軟正黑體" panose="020B0604030504040204" pitchFamily="34" charset="-120"/>
                <a:ea typeface="微軟正黑體" panose="020B0604030504040204" pitchFamily="34" charset="-120"/>
              </a:rPr>
              <a:t>語言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新創公司的最愛</a:t>
            </a:r>
            <a:endParaRPr lang="zh-TW" altLang="en-US"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2"/>
          <a:stretch>
            <a:fillRect/>
          </a:stretch>
        </p:blipFill>
        <p:spPr>
          <a:xfrm>
            <a:off x="2024571" y="1581374"/>
            <a:ext cx="8142857" cy="5122722"/>
          </a:xfrm>
          <a:prstGeom prst="rect">
            <a:avLst/>
          </a:prstGeom>
        </p:spPr>
      </p:pic>
    </p:spTree>
    <p:extLst>
      <p:ext uri="{BB962C8B-B14F-4D97-AF65-F5344CB8AC3E}">
        <p14:creationId xmlns:p14="http://schemas.microsoft.com/office/powerpoint/2010/main" val="1829796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anose="020B0604030504040204" pitchFamily="34" charset="-120"/>
                <a:ea typeface="微軟正黑體" panose="020B0604030504040204" pitchFamily="34" charset="-120"/>
              </a:rPr>
              <a:t>Python</a:t>
            </a:r>
            <a:r>
              <a:rPr lang="zh-TW" altLang="en-US" dirty="0" smtClean="0">
                <a:latin typeface="微軟正黑體" panose="020B0604030504040204" pitchFamily="34" charset="-120"/>
                <a:ea typeface="微軟正黑體" panose="020B0604030504040204" pitchFamily="34" charset="-120"/>
              </a:rPr>
              <a:t> 語言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a:t>
            </a:r>
            <a:r>
              <a:rPr lang="en-US" altLang="zh-TW" dirty="0" err="1" smtClean="0">
                <a:latin typeface="微軟正黑體" panose="020B0604030504040204" pitchFamily="34" charset="-120"/>
                <a:ea typeface="微軟正黑體" panose="020B0604030504040204" pitchFamily="34" charset="-120"/>
              </a:rPr>
              <a:t>v.s</a:t>
            </a:r>
            <a:r>
              <a:rPr lang="en-US" altLang="zh-TW" dirty="0" smtClean="0">
                <a:latin typeface="微軟正黑體" panose="020B0604030504040204" pitchFamily="34" charset="-120"/>
                <a:ea typeface="微軟正黑體" panose="020B0604030504040204" pitchFamily="34" charset="-120"/>
              </a:rPr>
              <a:t> JAVA</a:t>
            </a:r>
            <a:endParaRPr lang="zh-TW" altLang="en-US" dirty="0">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a:blip r:embed="rId2"/>
          <a:stretch>
            <a:fillRect/>
          </a:stretch>
        </p:blipFill>
        <p:spPr>
          <a:xfrm>
            <a:off x="838200" y="1381810"/>
            <a:ext cx="10515600" cy="5476190"/>
          </a:xfrm>
          <a:prstGeom prst="rect">
            <a:avLst/>
          </a:prstGeom>
        </p:spPr>
      </p:pic>
    </p:spTree>
    <p:extLst>
      <p:ext uri="{BB962C8B-B14F-4D97-AF65-F5344CB8AC3E}">
        <p14:creationId xmlns:p14="http://schemas.microsoft.com/office/powerpoint/2010/main" val="3397963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Install ?</a:t>
            </a:r>
            <a:endParaRPr lang="zh-TW" altLang="en-US" dirty="0"/>
          </a:p>
        </p:txBody>
      </p:sp>
      <p:sp>
        <p:nvSpPr>
          <p:cNvPr id="3" name="內容版面配置區 2"/>
          <p:cNvSpPr>
            <a:spLocks noGrp="1"/>
          </p:cNvSpPr>
          <p:nvPr>
            <p:ph idx="1"/>
          </p:nvPr>
        </p:nvSpPr>
        <p:spPr/>
        <p:txBody>
          <a:bodyPr/>
          <a:lstStyle/>
          <a:p>
            <a:pPr lvl="0">
              <a:buSzPct val="45000"/>
              <a:buFont typeface="StarSymbol"/>
              <a:buChar char="●"/>
            </a:pPr>
            <a:r>
              <a:rPr lang="en-US" altLang="zh-TW" dirty="0" smtClean="0">
                <a:hlinkClick r:id="rId2"/>
              </a:rPr>
              <a:t>Python.org</a:t>
            </a:r>
          </a:p>
          <a:p>
            <a:pPr lvl="0">
              <a:buSzPct val="45000"/>
              <a:buFont typeface="StarSymbol"/>
              <a:buChar char="●"/>
            </a:pPr>
            <a:r>
              <a:rPr lang="en-US" altLang="zh-TW" dirty="0" smtClean="0">
                <a:hlinkClick r:id="rId3"/>
              </a:rPr>
              <a:t>Anaconda </a:t>
            </a:r>
            <a:r>
              <a:rPr lang="en-US" altLang="zh-TW" dirty="0" smtClean="0"/>
              <a:t>( Recommend )</a:t>
            </a:r>
          </a:p>
          <a:p>
            <a:endParaRPr lang="zh-TW" altLang="en-US" dirty="0"/>
          </a:p>
        </p:txBody>
      </p:sp>
      <p:pic>
        <p:nvPicPr>
          <p:cNvPr id="3074" name="Picture 2" descr="「python anaconda」的圖片搜尋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807" y="2899611"/>
            <a:ext cx="6825993" cy="3807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568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Python</a:t>
            </a: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語言</a:t>
            </a:r>
            <a:r>
              <a:rPr lang="en-US" altLang="zh-TW"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直譯</a:t>
            </a:r>
            <a:r>
              <a:rPr lang="zh-TW" altLang="en-US" dirty="0">
                <a:latin typeface="微軟正黑體" panose="020B0604030504040204" pitchFamily="34" charset="-120"/>
                <a:ea typeface="微軟正黑體" panose="020B0604030504040204" pitchFamily="34" charset="-120"/>
              </a:rPr>
              <a:t>式</a:t>
            </a:r>
          </a:p>
        </p:txBody>
      </p:sp>
      <p:sp>
        <p:nvSpPr>
          <p:cNvPr id="6" name="內容版面配置區 2"/>
          <p:cNvSpPr>
            <a:spLocks noGrp="1"/>
          </p:cNvSpPr>
          <p:nvPr>
            <p:ph idx="1"/>
          </p:nvPr>
        </p:nvSpPr>
        <p:spPr>
          <a:xfrm>
            <a:off x="838200" y="1825625"/>
            <a:ext cx="10515600" cy="4351338"/>
          </a:xfrm>
        </p:spPr>
        <p:txBody>
          <a:bodyPr/>
          <a:lstStyle/>
          <a:p>
            <a:pPr lvl="0">
              <a:buSzPct val="45000"/>
              <a:buFont typeface="StarSymbol"/>
              <a:buChar char="●"/>
            </a:pPr>
            <a:r>
              <a:rPr lang="zh-TW" altLang="en-US" dirty="0" smtClean="0"/>
              <a:t>不用編譯，即時看到結果</a:t>
            </a:r>
            <a:endParaRPr lang="en-US" altLang="zh-TW" dirty="0" smtClean="0"/>
          </a:p>
          <a:p>
            <a:pPr lvl="4" hangingPunct="0">
              <a:spcBef>
                <a:spcPts val="1417"/>
              </a:spcBef>
              <a:buNone/>
            </a:pPr>
            <a:endParaRPr lang="en-US" altLang="zh-TW" sz="3200" dirty="0" smtClean="0">
              <a:highlight>
                <a:scrgbClr r="0" g="0" b="0">
                  <a:alpha val="0"/>
                </a:scrgbClr>
              </a:highlight>
              <a:latin typeface="Liberation Sans" pitchFamily="18"/>
            </a:endParaRPr>
          </a:p>
          <a:p>
            <a:pPr marL="0" indent="0">
              <a:buNone/>
            </a:pPr>
            <a:endParaRPr lang="zh-TW" altLang="en-US" dirty="0"/>
          </a:p>
        </p:txBody>
      </p:sp>
      <p:pic>
        <p:nvPicPr>
          <p:cNvPr id="7" name="圖片 6"/>
          <p:cNvPicPr>
            <a:picLocks noChangeAspect="1"/>
          </p:cNvPicPr>
          <p:nvPr/>
        </p:nvPicPr>
        <p:blipFill>
          <a:blip r:embed="rId2"/>
          <a:stretch>
            <a:fillRect/>
          </a:stretch>
        </p:blipFill>
        <p:spPr>
          <a:xfrm>
            <a:off x="838200" y="2308388"/>
            <a:ext cx="9391701" cy="4302187"/>
          </a:xfrm>
          <a:prstGeom prst="rect">
            <a:avLst/>
          </a:prstGeom>
        </p:spPr>
      </p:pic>
    </p:spTree>
    <p:extLst>
      <p:ext uri="{BB962C8B-B14F-4D97-AF65-F5344CB8AC3E}">
        <p14:creationId xmlns:p14="http://schemas.microsoft.com/office/powerpoint/2010/main" val="402491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Python</a:t>
            </a: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語言</a:t>
            </a:r>
            <a:r>
              <a:rPr lang="en-US" altLang="zh-TW"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動態語言</a:t>
            </a:r>
            <a:endParaRPr lang="zh-TW" altLang="en-US" dirty="0">
              <a:latin typeface="微軟正黑體" panose="020B0604030504040204" pitchFamily="34" charset="-120"/>
              <a:ea typeface="微軟正黑體" panose="020B0604030504040204" pitchFamily="34" charset="-120"/>
            </a:endParaRPr>
          </a:p>
        </p:txBody>
      </p:sp>
      <p:sp>
        <p:nvSpPr>
          <p:cNvPr id="6" name="內容版面配置區 2"/>
          <p:cNvSpPr>
            <a:spLocks noGrp="1"/>
          </p:cNvSpPr>
          <p:nvPr>
            <p:ph idx="1"/>
          </p:nvPr>
        </p:nvSpPr>
        <p:spPr>
          <a:xfrm>
            <a:off x="838200" y="1825625"/>
            <a:ext cx="10515600" cy="4351338"/>
          </a:xfrm>
        </p:spPr>
        <p:txBody>
          <a:bodyPr/>
          <a:lstStyle/>
          <a:p>
            <a:pPr lvl="0">
              <a:buSzPct val="45000"/>
              <a:buFont typeface="StarSymbol"/>
              <a:buChar char="●"/>
            </a:pPr>
            <a:r>
              <a:rPr lang="zh-TW" altLang="en-US" dirty="0" smtClean="0"/>
              <a:t>不用宣告型態，簡潔易用</a:t>
            </a:r>
            <a:endParaRPr lang="en-US" altLang="zh-TW" dirty="0" smtClean="0"/>
          </a:p>
          <a:p>
            <a:pPr marL="0" lvl="0" indent="0">
              <a:buSzPct val="45000"/>
              <a:buNone/>
            </a:pPr>
            <a:endParaRPr lang="en-US" altLang="zh-TW" dirty="0" smtClean="0"/>
          </a:p>
          <a:p>
            <a:pPr marL="0" indent="0">
              <a:buNone/>
            </a:pPr>
            <a:r>
              <a:rPr lang="en-US" altLang="zh-TW" sz="3200" dirty="0"/>
              <a:t>&gt;&gt;&gt;a=2</a:t>
            </a:r>
          </a:p>
          <a:p>
            <a:pPr marL="0" indent="0">
              <a:buNone/>
            </a:pPr>
            <a:r>
              <a:rPr lang="en-US" altLang="zh-TW" sz="3200" dirty="0"/>
              <a:t>&gt;&gt;&gt;b=3</a:t>
            </a:r>
          </a:p>
          <a:p>
            <a:pPr marL="0" indent="0">
              <a:buNone/>
            </a:pPr>
            <a:r>
              <a:rPr lang="en-US" altLang="zh-TW" sz="3200" dirty="0"/>
              <a:t>&gt;&gt;&gt;</a:t>
            </a:r>
            <a:r>
              <a:rPr lang="en-US" altLang="zh-TW" sz="3200" dirty="0" err="1"/>
              <a:t>a+b</a:t>
            </a:r>
            <a:endParaRPr lang="en-US" altLang="zh-TW" sz="3200" dirty="0"/>
          </a:p>
          <a:p>
            <a:pPr marL="0" indent="0">
              <a:buNone/>
            </a:pPr>
            <a:endParaRPr lang="en-US" altLang="zh-TW" sz="3200" dirty="0" smtClean="0">
              <a:highlight>
                <a:scrgbClr r="0" g="0" b="0">
                  <a:alpha val="0"/>
                </a:scrgbClr>
              </a:highlight>
              <a:latin typeface="Liberation Sans" pitchFamily="18"/>
            </a:endParaRPr>
          </a:p>
          <a:p>
            <a:pPr marL="0" indent="0">
              <a:buNone/>
            </a:pPr>
            <a:endParaRPr lang="zh-TW" altLang="en-US" dirty="0"/>
          </a:p>
        </p:txBody>
      </p:sp>
    </p:spTree>
    <p:extLst>
      <p:ext uri="{BB962C8B-B14F-4D97-AF65-F5344CB8AC3E}">
        <p14:creationId xmlns:p14="http://schemas.microsoft.com/office/powerpoint/2010/main" val="66910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Python</a:t>
            </a:r>
            <a:r>
              <a:rPr lang="zh-TW" altLang="en-US" dirty="0">
                <a:latin typeface="微軟正黑體" panose="020B0604030504040204" pitchFamily="34" charset="-120"/>
                <a:ea typeface="微軟正黑體" panose="020B0604030504040204" pitchFamily="34" charset="-120"/>
              </a:rPr>
              <a:t> 語言</a:t>
            </a:r>
            <a:r>
              <a:rPr lang="en-US" altLang="zh-TW" dirty="0">
                <a:latin typeface="微軟正黑體" panose="020B0604030504040204" pitchFamily="34" charset="-120"/>
                <a:ea typeface="微軟正黑體" panose="020B0604030504040204" pitchFamily="34" charset="-120"/>
              </a:rPr>
              <a:t> – </a:t>
            </a:r>
            <a:r>
              <a:rPr lang="zh-TW" altLang="en-US" dirty="0">
                <a:latin typeface="微軟正黑體" panose="020B0604030504040204" pitchFamily="34" charset="-120"/>
                <a:ea typeface="微軟正黑體" panose="020B0604030504040204" pitchFamily="34" charset="-120"/>
              </a:rPr>
              <a:t>動態語言</a:t>
            </a:r>
            <a:endParaRPr lang="zh-TW" altLang="en-US" dirty="0"/>
          </a:p>
        </p:txBody>
      </p:sp>
      <p:sp>
        <p:nvSpPr>
          <p:cNvPr id="3" name="內容版面配置區 2"/>
          <p:cNvSpPr>
            <a:spLocks noGrp="1"/>
          </p:cNvSpPr>
          <p:nvPr>
            <p:ph idx="1"/>
          </p:nvPr>
        </p:nvSpPr>
        <p:spPr/>
        <p:txBody>
          <a:bodyPr/>
          <a:lstStyle/>
          <a:p>
            <a:r>
              <a:rPr lang="zh-TW" altLang="en-US" dirty="0" smtClean="0"/>
              <a:t>非相同的資料型態，無法做運算</a:t>
            </a:r>
            <a:endParaRPr lang="en-US" altLang="zh-TW" dirty="0" smtClean="0"/>
          </a:p>
          <a:p>
            <a:pPr marL="0" indent="0">
              <a:buNone/>
            </a:pPr>
            <a:r>
              <a:rPr lang="en-US" altLang="zh-TW" dirty="0"/>
              <a:t>&gt;&gt;&gt; </a:t>
            </a:r>
            <a:r>
              <a:rPr lang="en-US" altLang="zh-TW" dirty="0" smtClean="0"/>
              <a:t>a = 1 + "hello“</a:t>
            </a:r>
          </a:p>
          <a:p>
            <a:pPr marL="0" indent="0">
              <a:buNone/>
            </a:pPr>
            <a:r>
              <a:rPr lang="en-US" altLang="zh-TW" dirty="0" smtClean="0"/>
              <a:t>&gt;&gt;&gt; print(a)</a:t>
            </a:r>
            <a:endParaRPr lang="zh-TW" altLang="en-US" dirty="0"/>
          </a:p>
        </p:txBody>
      </p:sp>
    </p:spTree>
    <p:extLst>
      <p:ext uri="{BB962C8B-B14F-4D97-AF65-F5344CB8AC3E}">
        <p14:creationId xmlns:p14="http://schemas.microsoft.com/office/powerpoint/2010/main" val="3899172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ython」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0" y="3324224"/>
            <a:ext cx="6286500" cy="3533776"/>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smtClean="0"/>
              <a:t>What can Python do ?</a:t>
            </a:r>
            <a:endParaRPr lang="zh-TW" altLang="en-US" dirty="0"/>
          </a:p>
        </p:txBody>
      </p:sp>
      <p:sp>
        <p:nvSpPr>
          <p:cNvPr id="3" name="內容版面配置區 2"/>
          <p:cNvSpPr>
            <a:spLocks noGrp="1"/>
          </p:cNvSpPr>
          <p:nvPr>
            <p:ph idx="1"/>
          </p:nvPr>
        </p:nvSpPr>
        <p:spPr/>
        <p:txBody>
          <a:bodyPr/>
          <a:lstStyle/>
          <a:p>
            <a:pPr lvl="0">
              <a:buSzPct val="45000"/>
              <a:buFont typeface="StarSymbol"/>
              <a:buChar char="●"/>
            </a:pPr>
            <a:r>
              <a:rPr lang="en-US" altLang="zh-TW" dirty="0" smtClean="0"/>
              <a:t>Web application</a:t>
            </a:r>
          </a:p>
          <a:p>
            <a:pPr marL="0" lvl="0" indent="0">
              <a:buSzPct val="45000"/>
              <a:buNone/>
            </a:pPr>
            <a:r>
              <a:rPr lang="en-US" altLang="zh-TW" dirty="0"/>
              <a:t> </a:t>
            </a:r>
            <a:r>
              <a:rPr lang="en-US" altLang="zh-TW" dirty="0" smtClean="0"/>
              <a:t>  </a:t>
            </a:r>
            <a:r>
              <a:rPr lang="en-US" altLang="zh-TW" dirty="0" err="1" smtClean="0"/>
              <a:t>Instagram</a:t>
            </a:r>
            <a:r>
              <a:rPr lang="en-US" altLang="zh-TW" dirty="0" smtClean="0"/>
              <a:t>, </a:t>
            </a:r>
            <a:r>
              <a:rPr lang="en-US" altLang="zh-TW" dirty="0" err="1" smtClean="0"/>
              <a:t>Youtube</a:t>
            </a:r>
            <a:r>
              <a:rPr lang="en-US" altLang="zh-TW" dirty="0" smtClean="0"/>
              <a:t>, </a:t>
            </a:r>
            <a:r>
              <a:rPr lang="en-US" altLang="zh-TW" dirty="0" err="1" smtClean="0"/>
              <a:t>Spotify</a:t>
            </a:r>
            <a:r>
              <a:rPr lang="en-US" altLang="zh-TW" dirty="0" smtClean="0"/>
              <a:t>, </a:t>
            </a:r>
            <a:r>
              <a:rPr lang="en-US" altLang="zh-TW" dirty="0" err="1"/>
              <a:t>Q</a:t>
            </a:r>
            <a:r>
              <a:rPr lang="en-US" altLang="zh-TW" dirty="0" err="1" smtClean="0"/>
              <a:t>uora</a:t>
            </a:r>
            <a:r>
              <a:rPr lang="en-US" altLang="zh-TW" dirty="0" smtClean="0"/>
              <a:t>, Google Search…</a:t>
            </a:r>
          </a:p>
          <a:p>
            <a:pPr lvl="0">
              <a:buSzPct val="45000"/>
              <a:buFont typeface="StarSymbol"/>
              <a:buChar char="●"/>
            </a:pPr>
            <a:r>
              <a:rPr lang="en-US" altLang="zh-TW" dirty="0" smtClean="0"/>
              <a:t>Data analysis</a:t>
            </a:r>
          </a:p>
          <a:p>
            <a:pPr marL="0" lvl="0" indent="0">
              <a:buSzPct val="45000"/>
              <a:buNone/>
            </a:pPr>
            <a:r>
              <a:rPr lang="en-US" altLang="zh-TW" dirty="0" smtClean="0"/>
              <a:t>   </a:t>
            </a:r>
            <a:r>
              <a:rPr lang="en-US" altLang="zh-TW" dirty="0" err="1" smtClean="0"/>
              <a:t>Netflex</a:t>
            </a:r>
            <a:r>
              <a:rPr lang="en-US" altLang="zh-TW" dirty="0" smtClean="0"/>
              <a:t>, </a:t>
            </a:r>
            <a:r>
              <a:rPr lang="en-US" altLang="zh-TW" dirty="0" err="1" smtClean="0"/>
              <a:t>Uber</a:t>
            </a:r>
            <a:r>
              <a:rPr lang="en-US" altLang="zh-TW" dirty="0" smtClean="0"/>
              <a:t>, </a:t>
            </a:r>
            <a:r>
              <a:rPr lang="en-US" altLang="zh-TW" dirty="0" err="1"/>
              <a:t>Payeasy</a:t>
            </a:r>
            <a:r>
              <a:rPr lang="en-US" altLang="zh-TW" dirty="0"/>
              <a:t>...</a:t>
            </a:r>
            <a:endParaRPr lang="en-US" altLang="zh-TW" dirty="0" smtClean="0"/>
          </a:p>
          <a:p>
            <a:pPr lvl="0">
              <a:buSzPct val="45000"/>
              <a:buFont typeface="StarSymbol"/>
              <a:buChar char="●"/>
            </a:pPr>
            <a:r>
              <a:rPr lang="en-US" altLang="zh-TW" dirty="0" smtClean="0"/>
              <a:t>GUI tools, Hardware</a:t>
            </a:r>
          </a:p>
          <a:p>
            <a:pPr marL="0" lvl="0" indent="0">
              <a:buSzPct val="45000"/>
              <a:buNone/>
            </a:pPr>
            <a:r>
              <a:rPr lang="en-US" altLang="zh-TW" dirty="0" smtClean="0"/>
              <a:t>   Normal tools, Robots, Raspberry PI...</a:t>
            </a:r>
          </a:p>
          <a:p>
            <a:pPr lvl="0">
              <a:buSzPct val="45000"/>
              <a:buFont typeface="StarSymbol"/>
              <a:buChar char="●"/>
            </a:pPr>
            <a:r>
              <a:rPr lang="en-US" altLang="zh-TW" dirty="0" smtClean="0"/>
              <a:t>System administration</a:t>
            </a:r>
          </a:p>
          <a:p>
            <a:pPr marL="0" lvl="0" indent="0">
              <a:buSzPct val="45000"/>
              <a:buNone/>
            </a:pPr>
            <a:r>
              <a:rPr lang="en-US" altLang="zh-TW" dirty="0" smtClean="0"/>
              <a:t>   Work flow control, Network application...</a:t>
            </a:r>
          </a:p>
          <a:p>
            <a:pPr lvl="0">
              <a:buSzPct val="45000"/>
              <a:buFont typeface="StarSymbol"/>
              <a:buChar char="●"/>
            </a:pPr>
            <a:endParaRPr lang="en-US" altLang="zh-TW" dirty="0"/>
          </a:p>
        </p:txBody>
      </p:sp>
      <p:pic>
        <p:nvPicPr>
          <p:cNvPr id="2050" name="Picture 2" descr="「python」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475" y="0"/>
            <a:ext cx="5724525"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753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82581"/>
          </a:xfrm>
          <a:prstGeom prst="rect">
            <a:avLst/>
          </a:prstGeom>
        </p:spPr>
      </p:pic>
    </p:spTree>
    <p:extLst>
      <p:ext uri="{BB962C8B-B14F-4D97-AF65-F5344CB8AC3E}">
        <p14:creationId xmlns:p14="http://schemas.microsoft.com/office/powerpoint/2010/main" val="1049051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select IDE ?</a:t>
            </a:r>
            <a:endParaRPr lang="zh-TW" altLang="en-US" dirty="0"/>
          </a:p>
        </p:txBody>
      </p:sp>
      <p:sp>
        <p:nvSpPr>
          <p:cNvPr id="3" name="內容版面配置區 2"/>
          <p:cNvSpPr>
            <a:spLocks noGrp="1"/>
          </p:cNvSpPr>
          <p:nvPr>
            <p:ph idx="1"/>
          </p:nvPr>
        </p:nvSpPr>
        <p:spPr/>
        <p:txBody>
          <a:bodyPr/>
          <a:lstStyle/>
          <a:p>
            <a:pPr lvl="0">
              <a:buSzPct val="45000"/>
              <a:buFont typeface="StarSymbol"/>
              <a:buChar char="●"/>
            </a:pPr>
            <a:r>
              <a:rPr lang="en-US" altLang="zh-TW" dirty="0" smtClean="0"/>
              <a:t>For web, GUI tools, Hardware develop</a:t>
            </a:r>
          </a:p>
          <a:p>
            <a:pPr marL="0" lvl="0" indent="0">
              <a:buSzPct val="45000"/>
              <a:buNone/>
            </a:pPr>
            <a:r>
              <a:rPr lang="en-US" altLang="zh-TW" dirty="0"/>
              <a:t> </a:t>
            </a:r>
            <a:r>
              <a:rPr lang="en-US" altLang="zh-TW" dirty="0" smtClean="0"/>
              <a:t>  </a:t>
            </a:r>
            <a:r>
              <a:rPr lang="en-US" altLang="zh-TW" dirty="0" err="1" smtClean="0"/>
              <a:t>Pycharm</a:t>
            </a:r>
            <a:r>
              <a:rPr lang="en-US" altLang="zh-TW" dirty="0" smtClean="0"/>
              <a:t>, Visual studio code, Visual studio</a:t>
            </a:r>
          </a:p>
          <a:p>
            <a:pPr lvl="0">
              <a:buSzPct val="45000"/>
              <a:buFont typeface="StarSymbol"/>
              <a:buChar char="●"/>
            </a:pPr>
            <a:r>
              <a:rPr lang="en-US" altLang="zh-TW" dirty="0" smtClean="0"/>
              <a:t>For data analysis</a:t>
            </a:r>
          </a:p>
          <a:p>
            <a:pPr marL="0" lvl="0" indent="0">
              <a:buSzPct val="45000"/>
              <a:buNone/>
            </a:pPr>
            <a:r>
              <a:rPr lang="en-US" altLang="zh-TW" dirty="0" smtClean="0"/>
              <a:t>   </a:t>
            </a:r>
            <a:r>
              <a:rPr lang="en-US" altLang="zh-TW" dirty="0" err="1" smtClean="0"/>
              <a:t>Jupyter</a:t>
            </a:r>
            <a:r>
              <a:rPr lang="en-US" altLang="zh-TW" dirty="0" smtClean="0"/>
              <a:t> notebook ( this course ), </a:t>
            </a:r>
            <a:r>
              <a:rPr lang="en-US" altLang="zh-TW" dirty="0" err="1" smtClean="0"/>
              <a:t>Spyder</a:t>
            </a:r>
            <a:endParaRPr lang="en-US" altLang="zh-TW" dirty="0" smtClean="0"/>
          </a:p>
          <a:p>
            <a:pPr marL="0" indent="0">
              <a:buNone/>
            </a:pPr>
            <a:endParaRPr lang="zh-TW" altLang="en-US" dirty="0"/>
          </a:p>
        </p:txBody>
      </p:sp>
    </p:spTree>
    <p:extLst>
      <p:ext uri="{BB962C8B-B14F-4D97-AF65-F5344CB8AC3E}">
        <p14:creationId xmlns:p14="http://schemas.microsoft.com/office/powerpoint/2010/main" val="3585489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lvl="0"/>
            <a:r>
              <a:rPr lang="en-US" altLang="zh-TW" dirty="0" smtClean="0"/>
              <a:t>Data Type</a:t>
            </a:r>
            <a:br>
              <a:rPr lang="en-US" altLang="zh-TW" dirty="0" smtClean="0"/>
            </a:b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967211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lvl="0"/>
            <a:r>
              <a:rPr lang="en-US" altLang="zh-TW" dirty="0" err="1" smtClean="0"/>
              <a:t>Payeasy</a:t>
            </a:r>
            <a:r>
              <a:rPr lang="en-US" altLang="zh-TW" dirty="0" smtClean="0"/>
              <a:t> Python Tutorial</a:t>
            </a:r>
            <a:br>
              <a:rPr lang="en-US" altLang="zh-TW" dirty="0" smtClean="0"/>
            </a:br>
            <a:endParaRPr lang="zh-TW" altLang="en-US" dirty="0"/>
          </a:p>
        </p:txBody>
      </p:sp>
      <p:sp>
        <p:nvSpPr>
          <p:cNvPr id="3" name="副標題 2"/>
          <p:cNvSpPr>
            <a:spLocks noGrp="1"/>
          </p:cNvSpPr>
          <p:nvPr>
            <p:ph type="subTitle" idx="1"/>
          </p:nvPr>
        </p:nvSpPr>
        <p:spPr/>
        <p:txBody>
          <a:bodyPr>
            <a:normAutofit/>
          </a:bodyPr>
          <a:lstStyle/>
          <a:p>
            <a:r>
              <a:rPr lang="en-US" altLang="zh-TW" sz="3200" dirty="0" smtClean="0"/>
              <a:t>Kevin #613</a:t>
            </a:r>
            <a:endParaRPr lang="zh-TW" altLang="en-US" sz="3200" dirty="0"/>
          </a:p>
        </p:txBody>
      </p:sp>
    </p:spTree>
    <p:extLst>
      <p:ext uri="{BB962C8B-B14F-4D97-AF65-F5344CB8AC3E}">
        <p14:creationId xmlns:p14="http://schemas.microsoft.com/office/powerpoint/2010/main" val="2362240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Everything is an object</a:t>
            </a:r>
            <a:endParaRPr lang="zh-TW" altLang="en-US" dirty="0"/>
          </a:p>
        </p:txBody>
      </p:sp>
      <p:sp>
        <p:nvSpPr>
          <p:cNvPr id="3" name="內容版面配置區 2"/>
          <p:cNvSpPr>
            <a:spLocks noGrp="1"/>
          </p:cNvSpPr>
          <p:nvPr>
            <p:ph idx="1"/>
          </p:nvPr>
        </p:nvSpPr>
        <p:spPr/>
        <p:txBody>
          <a:bodyPr/>
          <a:lstStyle/>
          <a:p>
            <a:pPr lvl="0">
              <a:buSzPct val="45000"/>
              <a:buFont typeface="StarSymbol"/>
              <a:buChar char="●"/>
            </a:pPr>
            <a:r>
              <a:rPr lang="en-US" altLang="zh-TW" dirty="0" smtClean="0"/>
              <a:t>Everything in Python is an object</a:t>
            </a:r>
          </a:p>
          <a:p>
            <a:pPr lvl="0">
              <a:buSzPct val="45000"/>
              <a:buFont typeface="StarSymbol"/>
              <a:buChar char="●"/>
            </a:pPr>
            <a:r>
              <a:rPr lang="en-US" altLang="zh-TW" dirty="0" smtClean="0"/>
              <a:t>Are not declared, just assigned</a:t>
            </a:r>
          </a:p>
          <a:p>
            <a:pPr lvl="0">
              <a:buSzPct val="45000"/>
              <a:buFont typeface="StarSymbol"/>
              <a:buChar char="●"/>
            </a:pPr>
            <a:r>
              <a:rPr lang="en-US" altLang="zh-TW" dirty="0" smtClean="0"/>
              <a:t>The variable is created the first time you assign it a value</a:t>
            </a:r>
          </a:p>
          <a:p>
            <a:pPr lvl="0">
              <a:buSzPct val="45000"/>
              <a:buFont typeface="StarSymbol"/>
              <a:buChar char="●"/>
            </a:pPr>
            <a:r>
              <a:rPr lang="en-US" altLang="zh-TW" dirty="0" smtClean="0"/>
              <a:t>Exercise : </a:t>
            </a:r>
          </a:p>
        </p:txBody>
      </p:sp>
      <p:sp>
        <p:nvSpPr>
          <p:cNvPr id="4" name="手繪多邊形 3"/>
          <p:cNvSpPr/>
          <p:nvPr/>
        </p:nvSpPr>
        <p:spPr>
          <a:xfrm>
            <a:off x="4587240" y="3657620"/>
            <a:ext cx="3017520" cy="265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cap="sq">
            <a:solidFill>
              <a:srgbClr val="000000"/>
            </a:solidFill>
            <a:prstDash val="solid"/>
            <a:miter/>
          </a:ln>
        </p:spPr>
        <p:txBody>
          <a:bodyPr vert="horz" wrap="square" lIns="90000" tIns="46800" rIns="90000" bIns="46800" anchor="t" anchorCtr="0" compatLnSpc="0">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kern="1200" cap="none" baseline="0" dirty="0">
                <a:ln>
                  <a:noFill/>
                </a:ln>
                <a:solidFill>
                  <a:srgbClr val="000000"/>
                </a:solidFill>
                <a:latin typeface="Times New Roman" pitchFamily="18"/>
                <a:ea typeface="Noto Sans CJK SC Regular" pitchFamily="2"/>
                <a:cs typeface="FreeSans" pitchFamily="2"/>
              </a:rPr>
              <a:t>&gt;&gt;&gt; x = 7</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kern="1200" cap="none" baseline="0" dirty="0">
                <a:ln>
                  <a:noFill/>
                </a:ln>
                <a:solidFill>
                  <a:srgbClr val="000000"/>
                </a:solidFill>
                <a:latin typeface="Times New Roman" pitchFamily="18"/>
                <a:ea typeface="Noto Sans CJK SC Regular" pitchFamily="2"/>
                <a:cs typeface="FreeSans" pitchFamily="2"/>
              </a:rPr>
              <a:t>&gt;&gt;&gt; x</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kern="1200" cap="none" baseline="0" dirty="0">
                <a:ln>
                  <a:noFill/>
                </a:ln>
                <a:solidFill>
                  <a:srgbClr val="000000"/>
                </a:solidFill>
                <a:latin typeface="Times New Roman" pitchFamily="18"/>
                <a:ea typeface="Noto Sans CJK SC Regular" pitchFamily="2"/>
                <a:cs typeface="FreeSans" pitchFamily="2"/>
              </a:rPr>
              <a:t>7</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kern="1200" cap="none" baseline="0" dirty="0">
                <a:ln>
                  <a:noFill/>
                </a:ln>
                <a:solidFill>
                  <a:srgbClr val="000000"/>
                </a:solidFill>
                <a:latin typeface="Times New Roman" pitchFamily="18"/>
                <a:ea typeface="Noto Sans CJK SC Regular" pitchFamily="2"/>
                <a:cs typeface="FreeSans" pitchFamily="2"/>
              </a:rPr>
              <a:t>&gt;&gt;&gt; x = 'hello'</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kern="1200" cap="none" baseline="0" dirty="0">
                <a:ln>
                  <a:noFill/>
                </a:ln>
                <a:solidFill>
                  <a:srgbClr val="000000"/>
                </a:solidFill>
                <a:latin typeface="Times New Roman" pitchFamily="18"/>
                <a:ea typeface="Noto Sans CJK SC Regular" pitchFamily="2"/>
                <a:cs typeface="FreeSans" pitchFamily="2"/>
              </a:rPr>
              <a:t>&gt;&gt;&gt; x</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kern="1200" cap="none" baseline="0" dirty="0">
                <a:ln>
                  <a:noFill/>
                </a:ln>
                <a:solidFill>
                  <a:srgbClr val="000000"/>
                </a:solidFill>
                <a:latin typeface="Times New Roman" pitchFamily="18"/>
                <a:ea typeface="Noto Sans CJK SC Regular" pitchFamily="2"/>
                <a:cs typeface="FreeSans" pitchFamily="2"/>
              </a:rPr>
              <a:t>'hello'</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kern="1200" cap="none" baseline="0" dirty="0">
                <a:ln>
                  <a:noFill/>
                </a:ln>
                <a:solidFill>
                  <a:srgbClr val="000000"/>
                </a:solidFill>
                <a:latin typeface="Times New Roman" pitchFamily="18"/>
                <a:ea typeface="Noto Sans CJK SC Regular" pitchFamily="2"/>
                <a:cs typeface="FreeSans" pitchFamily="2"/>
              </a:rPr>
              <a:t>&gt;&gt;&gt;</a:t>
            </a:r>
          </a:p>
        </p:txBody>
      </p:sp>
    </p:spTree>
    <p:extLst>
      <p:ext uri="{BB962C8B-B14F-4D97-AF65-F5344CB8AC3E}">
        <p14:creationId xmlns:p14="http://schemas.microsoft.com/office/powerpoint/2010/main" val="4275491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Basic data type - numbers</a:t>
            </a:r>
            <a:endParaRPr lang="zh-TW" altLang="en-US" dirty="0"/>
          </a:p>
        </p:txBody>
      </p:sp>
      <p:sp>
        <p:nvSpPr>
          <p:cNvPr id="3" name="內容版面配置區 2"/>
          <p:cNvSpPr>
            <a:spLocks noGrp="1"/>
          </p:cNvSpPr>
          <p:nvPr>
            <p:ph idx="1"/>
          </p:nvPr>
        </p:nvSpPr>
        <p:spPr/>
        <p:txBody>
          <a:bodyPr/>
          <a:lstStyle/>
          <a:p>
            <a:r>
              <a:rPr lang="en-US" altLang="zh-TW" dirty="0"/>
              <a:t>Number data types store numeric values. They are immutable data types, means that changing the value of a number data type results in a newly allocated </a:t>
            </a:r>
            <a:r>
              <a:rPr lang="en-US" altLang="zh-TW" dirty="0" smtClean="0"/>
              <a:t>object</a:t>
            </a:r>
          </a:p>
        </p:txBody>
      </p:sp>
      <p:pic>
        <p:nvPicPr>
          <p:cNvPr id="5" name="圖片 4"/>
          <p:cNvPicPr>
            <a:picLocks noChangeAspect="1"/>
          </p:cNvPicPr>
          <p:nvPr/>
        </p:nvPicPr>
        <p:blipFill>
          <a:blip r:embed="rId3"/>
          <a:stretch>
            <a:fillRect/>
          </a:stretch>
        </p:blipFill>
        <p:spPr>
          <a:xfrm>
            <a:off x="2523774" y="3081614"/>
            <a:ext cx="7144451" cy="3636537"/>
          </a:xfrm>
          <a:prstGeom prst="rect">
            <a:avLst/>
          </a:prstGeom>
        </p:spPr>
      </p:pic>
    </p:spTree>
    <p:extLst>
      <p:ext uri="{BB962C8B-B14F-4D97-AF65-F5344CB8AC3E}">
        <p14:creationId xmlns:p14="http://schemas.microsoft.com/office/powerpoint/2010/main" val="2777311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is Python Interpreter</a:t>
            </a:r>
            <a:r>
              <a:rPr lang="en-GB" altLang="zh-TW" dirty="0" smtClean="0"/>
              <a:t> ?</a:t>
            </a:r>
            <a:endParaRPr lang="zh-TW" altLang="en-US" dirty="0"/>
          </a:p>
        </p:txBody>
      </p:sp>
      <p:sp>
        <p:nvSpPr>
          <p:cNvPr id="3" name="內容版面配置區 2"/>
          <p:cNvSpPr>
            <a:spLocks noGrp="1"/>
          </p:cNvSpPr>
          <p:nvPr>
            <p:ph idx="1"/>
          </p:nvPr>
        </p:nvSpPr>
        <p:spPr/>
        <p:txBody>
          <a:bodyPr/>
          <a:lstStyle/>
          <a:p>
            <a:pPr lvl="0">
              <a:buSzPct val="45000"/>
              <a:buFont typeface="StarSymbol"/>
              <a:buChar char="●"/>
            </a:pPr>
            <a:r>
              <a:rPr lang="en-US" altLang="zh-TW" dirty="0" smtClean="0"/>
              <a:t>Execute without compiler</a:t>
            </a:r>
          </a:p>
          <a:p>
            <a:pPr lvl="0">
              <a:buSzPct val="45000"/>
              <a:buFont typeface="StarSymbol"/>
              <a:buChar char="●"/>
            </a:pPr>
            <a:r>
              <a:rPr lang="en-US" altLang="zh-TW" dirty="0" smtClean="0"/>
              <a:t>The interpreter provides an interactive environment to play with the language</a:t>
            </a:r>
          </a:p>
          <a:p>
            <a:pPr marL="0" lvl="0" indent="0">
              <a:buSzPct val="45000"/>
              <a:buNone/>
            </a:pPr>
            <a:r>
              <a:rPr lang="en-US" altLang="zh-TW" dirty="0" smtClean="0"/>
              <a:t>Exercise :</a:t>
            </a:r>
          </a:p>
          <a:p>
            <a:pPr lvl="4" hangingPunct="0">
              <a:spcBef>
                <a:spcPts val="1417"/>
              </a:spcBef>
              <a:buNone/>
            </a:pPr>
            <a:endParaRPr lang="en-US" altLang="zh-TW" sz="3200" dirty="0" smtClean="0">
              <a:highlight>
                <a:scrgbClr r="0" g="0" b="0">
                  <a:alpha val="0"/>
                </a:scrgbClr>
              </a:highlight>
              <a:latin typeface="Liberation Sans" pitchFamily="18"/>
            </a:endParaRPr>
          </a:p>
          <a:p>
            <a:pPr marL="0" indent="0">
              <a:buNone/>
            </a:pPr>
            <a:endParaRPr lang="zh-TW" altLang="en-US" dirty="0"/>
          </a:p>
        </p:txBody>
      </p:sp>
      <p:sp>
        <p:nvSpPr>
          <p:cNvPr id="4" name="手繪多邊形 3"/>
          <p:cNvSpPr/>
          <p:nvPr/>
        </p:nvSpPr>
        <p:spPr>
          <a:xfrm>
            <a:off x="4387080" y="4406478"/>
            <a:ext cx="341784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cap="sq">
            <a:solidFill>
              <a:srgbClr val="000000"/>
            </a:solidFill>
            <a:prstDash val="solid"/>
            <a:miter/>
          </a:ln>
        </p:spPr>
        <p:txBody>
          <a:bodyPr vert="horz" wrap="square" lIns="90000" tIns="46800" rIns="90000" bIns="46800" anchor="t" anchorCtr="0" compatLnSpc="0">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kern="1200" cap="none" baseline="0" dirty="0">
                <a:ln>
                  <a:noFill/>
                </a:ln>
                <a:solidFill>
                  <a:srgbClr val="000000"/>
                </a:solidFill>
                <a:latin typeface="Times New Roman" pitchFamily="18"/>
                <a:ea typeface="Noto Sans CJK SC Regular" pitchFamily="2"/>
                <a:cs typeface="FreeSans" pitchFamily="2"/>
              </a:rPr>
              <a:t>&gt;&gt;&gt; print(‘Hello Sam!’)</a:t>
            </a:r>
          </a:p>
        </p:txBody>
      </p:sp>
    </p:spTree>
    <p:extLst>
      <p:ext uri="{BB962C8B-B14F-4D97-AF65-F5344CB8AC3E}">
        <p14:creationId xmlns:p14="http://schemas.microsoft.com/office/powerpoint/2010/main" val="2263073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Basic data type - strings</a:t>
            </a:r>
            <a:endParaRPr lang="zh-TW" altLang="en-US" dirty="0"/>
          </a:p>
        </p:txBody>
      </p:sp>
      <p:sp>
        <p:nvSpPr>
          <p:cNvPr id="3" name="內容版面配置區 2"/>
          <p:cNvSpPr>
            <a:spLocks noGrp="1"/>
          </p:cNvSpPr>
          <p:nvPr>
            <p:ph idx="1"/>
          </p:nvPr>
        </p:nvSpPr>
        <p:spPr/>
        <p:txBody>
          <a:bodyPr/>
          <a:lstStyle/>
          <a:p>
            <a:r>
              <a:rPr lang="en-US" altLang="zh-TW" dirty="0"/>
              <a:t>Strings are amongst the most popular types in Python. We can create them simply by enclosing characters in quotes. Python treats single quotes the same as double </a:t>
            </a:r>
            <a:r>
              <a:rPr lang="en-US" altLang="zh-TW" dirty="0" smtClean="0"/>
              <a:t>quotes</a:t>
            </a:r>
          </a:p>
          <a:p>
            <a:r>
              <a:rPr lang="en-US" altLang="zh-TW" dirty="0" smtClean="0"/>
              <a:t>Exercise :</a:t>
            </a:r>
          </a:p>
          <a:p>
            <a:pPr marL="0" indent="0">
              <a:buNone/>
            </a:pPr>
            <a:endParaRPr lang="zh-TW" altLang="en-US" dirty="0"/>
          </a:p>
        </p:txBody>
      </p:sp>
      <p:sp>
        <p:nvSpPr>
          <p:cNvPr id="4" name="手繪多邊形 3"/>
          <p:cNvSpPr/>
          <p:nvPr/>
        </p:nvSpPr>
        <p:spPr>
          <a:xfrm>
            <a:off x="3373295" y="4643146"/>
            <a:ext cx="5445409" cy="4483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cap="sq">
            <a:solidFill>
              <a:srgbClr val="000000"/>
            </a:solidFill>
            <a:prstDash val="solid"/>
            <a:miter/>
          </a:ln>
        </p:spPr>
        <p:txBody>
          <a:bodyPr vert="horz" wrap="square" lIns="90000" tIns="46800" rIns="90000" bIns="46800" anchor="t" anchorCtr="0" compatLnSpc="0">
            <a:spAutoFit/>
          </a:bodyPr>
          <a:lstStyle/>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kern="1200" cap="none" baseline="0" dirty="0">
                <a:ln>
                  <a:noFill/>
                </a:ln>
                <a:solidFill>
                  <a:srgbClr val="000000"/>
                </a:solidFill>
                <a:latin typeface="Times New Roman" pitchFamily="18"/>
                <a:ea typeface="Noto Sans CJK SC Regular" pitchFamily="2"/>
                <a:cs typeface="FreeSans" pitchFamily="2"/>
              </a:rPr>
              <a:t>&gt;&gt;&gt; </a:t>
            </a:r>
            <a:r>
              <a:rPr lang="en-US" sz="2400" b="0" i="0" u="none" strike="noStrike" kern="1200" cap="none" baseline="0" dirty="0" smtClean="0">
                <a:ln>
                  <a:noFill/>
                </a:ln>
                <a:solidFill>
                  <a:srgbClr val="000000"/>
                </a:solidFill>
                <a:latin typeface="Times New Roman" pitchFamily="18"/>
                <a:ea typeface="Noto Sans CJK SC Regular" pitchFamily="2"/>
                <a:cs typeface="FreeSans" pitchFamily="2"/>
              </a:rPr>
              <a:t>mail </a:t>
            </a:r>
            <a:r>
              <a:rPr lang="en-US" sz="2400" dirty="0">
                <a:solidFill>
                  <a:srgbClr val="000000"/>
                </a:solidFill>
                <a:latin typeface="Times New Roman" pitchFamily="18"/>
                <a:ea typeface="Noto Sans CJK SC Regular" pitchFamily="2"/>
                <a:cs typeface="FreeSans" pitchFamily="2"/>
              </a:rPr>
              <a:t>= </a:t>
            </a:r>
            <a:r>
              <a:rPr lang="en-US" altLang="zh-TW" sz="2400" dirty="0" smtClean="0">
                <a:solidFill>
                  <a:srgbClr val="000000"/>
                </a:solidFill>
                <a:latin typeface="Times New Roman" pitchFamily="18"/>
                <a:ea typeface="Noto Sans CJK SC Regular" pitchFamily="2"/>
                <a:cs typeface="FreeSans" pitchFamily="2"/>
              </a:rPr>
              <a:t>'</a:t>
            </a:r>
            <a:r>
              <a:rPr lang="en-US" sz="2400" dirty="0" smtClean="0">
                <a:solidFill>
                  <a:srgbClr val="000000"/>
                </a:solidFill>
                <a:latin typeface="Times New Roman" pitchFamily="18"/>
                <a:ea typeface="Noto Sans CJK SC Regular" pitchFamily="2"/>
                <a:cs typeface="FreeSans" pitchFamily="2"/>
              </a:rPr>
              <a:t>sam_liao@payeasy.com.tw</a:t>
            </a:r>
            <a:r>
              <a:rPr lang="en-US" altLang="zh-TW" sz="2400" dirty="0" smtClean="0">
                <a:solidFill>
                  <a:srgbClr val="000000"/>
                </a:solidFill>
                <a:latin typeface="Times New Roman" pitchFamily="18"/>
                <a:ea typeface="Noto Sans CJK SC Regular" pitchFamily="2"/>
                <a:cs typeface="FreeSans" pitchFamily="2"/>
              </a:rPr>
              <a:t>' </a:t>
            </a:r>
            <a:endParaRPr lang="en-US" sz="2400" b="0" i="0" u="none" strike="noStrike" kern="1200" cap="none" baseline="0" dirty="0">
              <a:ln>
                <a:noFill/>
              </a:ln>
              <a:solidFill>
                <a:srgbClr val="000000"/>
              </a:solidFill>
              <a:latin typeface="Times New Roman" pitchFamily="18"/>
              <a:ea typeface="Noto Sans CJK SC Regular" pitchFamily="2"/>
              <a:cs typeface="FreeSans" pitchFamily="2"/>
            </a:endParaRPr>
          </a:p>
        </p:txBody>
      </p:sp>
    </p:spTree>
    <p:extLst>
      <p:ext uri="{BB962C8B-B14F-4D97-AF65-F5344CB8AC3E}">
        <p14:creationId xmlns:p14="http://schemas.microsoft.com/office/powerpoint/2010/main" val="3937337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Container data type - lists</a:t>
            </a:r>
            <a:endParaRPr lang="en-US" altLang="zh-TW" dirty="0"/>
          </a:p>
        </p:txBody>
      </p:sp>
      <p:sp>
        <p:nvSpPr>
          <p:cNvPr id="3" name="內容版面配置區 2"/>
          <p:cNvSpPr>
            <a:spLocks noGrp="1"/>
          </p:cNvSpPr>
          <p:nvPr>
            <p:ph idx="1"/>
          </p:nvPr>
        </p:nvSpPr>
        <p:spPr/>
        <p:txBody>
          <a:bodyPr/>
          <a:lstStyle/>
          <a:p>
            <a:r>
              <a:rPr lang="en-US" altLang="zh-TW" dirty="0"/>
              <a:t>The list is a most versatile </a:t>
            </a:r>
            <a:r>
              <a:rPr lang="en-US" altLang="zh-TW" dirty="0" smtClean="0"/>
              <a:t>data type </a:t>
            </a:r>
            <a:r>
              <a:rPr lang="en-US" altLang="zh-TW" dirty="0"/>
              <a:t>available in Python which can be written as a list of comma-separated values (items) between square brackets. Important thing about a list is that items in a list need not be of the same </a:t>
            </a:r>
            <a:r>
              <a:rPr lang="en-US" altLang="zh-TW" dirty="0" smtClean="0"/>
              <a:t>type</a:t>
            </a:r>
          </a:p>
          <a:p>
            <a:r>
              <a:rPr lang="en-US" altLang="zh-TW" dirty="0" smtClean="0"/>
              <a:t>Exercise :</a:t>
            </a:r>
            <a:endParaRPr lang="zh-TW" altLang="en-US" dirty="0"/>
          </a:p>
        </p:txBody>
      </p:sp>
      <p:sp>
        <p:nvSpPr>
          <p:cNvPr id="4" name="手繪多邊形 3"/>
          <p:cNvSpPr/>
          <p:nvPr/>
        </p:nvSpPr>
        <p:spPr>
          <a:xfrm>
            <a:off x="3373295" y="4643146"/>
            <a:ext cx="5445409" cy="80227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cap="sq">
            <a:solidFill>
              <a:srgbClr val="000000"/>
            </a:solidFill>
            <a:prstDash val="solid"/>
            <a:miter/>
          </a:ln>
        </p:spPr>
        <p:txBody>
          <a:bodyPr vert="horz" wrap="square" lIns="90000" tIns="46800" rIns="90000" bIns="46800" anchor="t" anchorCtr="0" compatLnSpc="0">
            <a:spAutoFit/>
          </a:bodyPr>
          <a:lstStyle/>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a:solidFill>
                  <a:srgbClr val="000000"/>
                </a:solidFill>
                <a:latin typeface="Times New Roman" pitchFamily="18"/>
                <a:ea typeface="Noto Sans CJK SC Regular" pitchFamily="2"/>
                <a:cs typeface="FreeSans" pitchFamily="2"/>
              </a:rPr>
              <a:t>&gt;&gt;&gt; person = ['</a:t>
            </a:r>
            <a:r>
              <a:rPr lang="en-US" sz="2400" dirty="0" err="1">
                <a:solidFill>
                  <a:srgbClr val="000000"/>
                </a:solidFill>
                <a:latin typeface="Times New Roman" pitchFamily="18"/>
                <a:ea typeface="Noto Sans CJK SC Regular" pitchFamily="2"/>
                <a:cs typeface="FreeSans" pitchFamily="2"/>
              </a:rPr>
              <a:t>sam</a:t>
            </a:r>
            <a:r>
              <a:rPr lang="en-US" sz="2400" dirty="0">
                <a:solidFill>
                  <a:srgbClr val="000000"/>
                </a:solidFill>
                <a:latin typeface="Times New Roman" pitchFamily="18"/>
                <a:ea typeface="Noto Sans CJK SC Regular" pitchFamily="2"/>
                <a:cs typeface="FreeSans" pitchFamily="2"/>
              </a:rPr>
              <a:t>', 613, 183.8</a:t>
            </a:r>
            <a:r>
              <a:rPr lang="en-US" sz="2400" dirty="0" smtClean="0">
                <a:solidFill>
                  <a:srgbClr val="000000"/>
                </a:solidFill>
                <a:latin typeface="Times New Roman" pitchFamily="18"/>
                <a:ea typeface="Noto Sans CJK SC Regular" pitchFamily="2"/>
                <a:cs typeface="FreeSans" pitchFamily="2"/>
              </a:rPr>
              <a:t>]</a:t>
            </a:r>
          </a:p>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kern="1200" cap="none" baseline="0" dirty="0" smtClean="0">
                <a:ln>
                  <a:noFill/>
                </a:ln>
                <a:solidFill>
                  <a:srgbClr val="000000"/>
                </a:solidFill>
                <a:latin typeface="Times New Roman" pitchFamily="18"/>
                <a:ea typeface="Noto Sans CJK SC Regular" pitchFamily="2"/>
                <a:cs typeface="FreeSans" pitchFamily="2"/>
              </a:rPr>
              <a:t>&gt;&gt;&gt; person2 = list()</a:t>
            </a:r>
            <a:endParaRPr lang="en-US" sz="2400" b="0" i="0" u="none" strike="noStrike" kern="1200" cap="none" baseline="0" dirty="0">
              <a:ln>
                <a:noFill/>
              </a:ln>
              <a:solidFill>
                <a:srgbClr val="000000"/>
              </a:solidFill>
              <a:latin typeface="Times New Roman" pitchFamily="18"/>
              <a:ea typeface="Noto Sans CJK SC Regular" pitchFamily="2"/>
              <a:cs typeface="FreeSans" pitchFamily="2"/>
            </a:endParaRPr>
          </a:p>
        </p:txBody>
      </p:sp>
    </p:spTree>
    <p:extLst>
      <p:ext uri="{BB962C8B-B14F-4D97-AF65-F5344CB8AC3E}">
        <p14:creationId xmlns:p14="http://schemas.microsoft.com/office/powerpoint/2010/main" val="3842391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Container data type - tuples</a:t>
            </a:r>
            <a:endParaRPr lang="en-US" altLang="zh-TW" dirty="0"/>
          </a:p>
        </p:txBody>
      </p:sp>
      <p:sp>
        <p:nvSpPr>
          <p:cNvPr id="3" name="內容版面配置區 2"/>
          <p:cNvSpPr>
            <a:spLocks noGrp="1"/>
          </p:cNvSpPr>
          <p:nvPr>
            <p:ph idx="1"/>
          </p:nvPr>
        </p:nvSpPr>
        <p:spPr/>
        <p:txBody>
          <a:bodyPr/>
          <a:lstStyle/>
          <a:p>
            <a:r>
              <a:rPr lang="en-US" altLang="zh-TW" dirty="0"/>
              <a:t>A tuple is a sequence of immutable Python objects. Tuples are sequences, just like lists. The differences between tuples and lists are, the tuples cannot be changed unlike lists and tuples use parentheses, whereas lists use square </a:t>
            </a:r>
            <a:r>
              <a:rPr lang="en-US" altLang="zh-TW" dirty="0" smtClean="0"/>
              <a:t>brackets</a:t>
            </a:r>
          </a:p>
          <a:p>
            <a:r>
              <a:rPr lang="en-US" altLang="zh-TW" dirty="0" smtClean="0"/>
              <a:t>Exercise :</a:t>
            </a:r>
            <a:endParaRPr lang="zh-TW" altLang="en-US" dirty="0"/>
          </a:p>
        </p:txBody>
      </p:sp>
      <p:sp>
        <p:nvSpPr>
          <p:cNvPr id="4" name="手繪多邊形 3"/>
          <p:cNvSpPr/>
          <p:nvPr/>
        </p:nvSpPr>
        <p:spPr>
          <a:xfrm>
            <a:off x="3373295" y="4643146"/>
            <a:ext cx="5445409" cy="4483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cap="sq">
            <a:solidFill>
              <a:srgbClr val="000000"/>
            </a:solidFill>
            <a:prstDash val="solid"/>
            <a:miter/>
          </a:ln>
        </p:spPr>
        <p:txBody>
          <a:bodyPr vert="horz" wrap="square" lIns="90000" tIns="46800" rIns="90000" bIns="46800" anchor="t" anchorCtr="0" compatLnSpc="0">
            <a:spAutoFit/>
          </a:bodyPr>
          <a:lstStyle/>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a:solidFill>
                  <a:srgbClr val="000000"/>
                </a:solidFill>
                <a:latin typeface="Times New Roman" pitchFamily="18"/>
                <a:ea typeface="Noto Sans CJK SC Regular" pitchFamily="2"/>
                <a:cs typeface="FreeSans" pitchFamily="2"/>
              </a:rPr>
              <a:t>&gt;&gt;&gt; </a:t>
            </a:r>
            <a:r>
              <a:rPr lang="en-US" sz="2400" dirty="0" smtClean="0">
                <a:solidFill>
                  <a:srgbClr val="000000"/>
                </a:solidFill>
                <a:latin typeface="Times New Roman" pitchFamily="18"/>
                <a:ea typeface="Noto Sans CJK SC Regular" pitchFamily="2"/>
                <a:cs typeface="FreeSans" pitchFamily="2"/>
              </a:rPr>
              <a:t>person2 </a:t>
            </a:r>
            <a:r>
              <a:rPr lang="en-US" sz="2400" dirty="0">
                <a:solidFill>
                  <a:srgbClr val="000000"/>
                </a:solidFill>
                <a:latin typeface="Times New Roman" pitchFamily="18"/>
                <a:ea typeface="Noto Sans CJK SC Regular" pitchFamily="2"/>
                <a:cs typeface="FreeSans" pitchFamily="2"/>
              </a:rPr>
              <a:t>= </a:t>
            </a:r>
            <a:r>
              <a:rPr lang="en-US" sz="2400" dirty="0" smtClean="0">
                <a:solidFill>
                  <a:srgbClr val="000000"/>
                </a:solidFill>
                <a:latin typeface="Times New Roman" pitchFamily="18"/>
                <a:ea typeface="Noto Sans CJK SC Regular" pitchFamily="2"/>
                <a:cs typeface="FreeSans" pitchFamily="2"/>
              </a:rPr>
              <a:t>(</a:t>
            </a:r>
            <a:r>
              <a:rPr lang="en-US" altLang="zh-TW" sz="2400" dirty="0" smtClean="0">
                <a:solidFill>
                  <a:srgbClr val="000000"/>
                </a:solidFill>
                <a:latin typeface="Times New Roman" pitchFamily="18"/>
                <a:ea typeface="Noto Sans CJK SC Regular" pitchFamily="2"/>
                <a:cs typeface="FreeSans" pitchFamily="2"/>
              </a:rPr>
              <a:t>'</a:t>
            </a:r>
            <a:r>
              <a:rPr lang="en-US" sz="2400" dirty="0" err="1" smtClean="0">
                <a:solidFill>
                  <a:srgbClr val="000000"/>
                </a:solidFill>
                <a:latin typeface="Times New Roman" pitchFamily="18"/>
                <a:ea typeface="Noto Sans CJK SC Regular" pitchFamily="2"/>
                <a:cs typeface="FreeSans" pitchFamily="2"/>
              </a:rPr>
              <a:t>kevin</a:t>
            </a:r>
            <a:r>
              <a:rPr lang="en-US" sz="2400" dirty="0" smtClean="0">
                <a:solidFill>
                  <a:srgbClr val="000000"/>
                </a:solidFill>
                <a:latin typeface="Times New Roman" pitchFamily="18"/>
                <a:ea typeface="Noto Sans CJK SC Regular" pitchFamily="2"/>
                <a:cs typeface="FreeSans" pitchFamily="2"/>
              </a:rPr>
              <a:t>', 617, 155.2)</a:t>
            </a:r>
            <a:endParaRPr lang="en-US" sz="2400" b="0" i="0" u="none" strike="noStrike" kern="1200" cap="none" baseline="0" dirty="0">
              <a:ln>
                <a:noFill/>
              </a:ln>
              <a:solidFill>
                <a:srgbClr val="000000"/>
              </a:solidFill>
              <a:latin typeface="Times New Roman" pitchFamily="18"/>
              <a:ea typeface="Noto Sans CJK SC Regular" pitchFamily="2"/>
              <a:cs typeface="FreeSans" pitchFamily="2"/>
            </a:endParaRPr>
          </a:p>
        </p:txBody>
      </p:sp>
    </p:spTree>
    <p:extLst>
      <p:ext uri="{BB962C8B-B14F-4D97-AF65-F5344CB8AC3E}">
        <p14:creationId xmlns:p14="http://schemas.microsoft.com/office/powerpoint/2010/main" val="3936639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Container data type - dictionary</a:t>
            </a:r>
            <a:endParaRPr lang="en-US" altLang="zh-TW" dirty="0"/>
          </a:p>
        </p:txBody>
      </p:sp>
      <p:sp>
        <p:nvSpPr>
          <p:cNvPr id="3" name="內容版面配置區 2"/>
          <p:cNvSpPr>
            <a:spLocks noGrp="1"/>
          </p:cNvSpPr>
          <p:nvPr>
            <p:ph idx="1"/>
          </p:nvPr>
        </p:nvSpPr>
        <p:spPr/>
        <p:txBody>
          <a:bodyPr/>
          <a:lstStyle/>
          <a:p>
            <a:r>
              <a:rPr lang="en-US" altLang="zh-TW" dirty="0" smtClean="0"/>
              <a:t>Python </a:t>
            </a:r>
            <a:r>
              <a:rPr lang="en-US" altLang="zh-TW" dirty="0" err="1" smtClean="0"/>
              <a:t>dict</a:t>
            </a:r>
            <a:r>
              <a:rPr lang="en-US" altLang="zh-TW" dirty="0" smtClean="0"/>
              <a:t> data type is quite like JSON format with KEYS and VALUES</a:t>
            </a:r>
          </a:p>
          <a:p>
            <a:r>
              <a:rPr lang="en-US" altLang="zh-TW" dirty="0" smtClean="0"/>
              <a:t>KEYS </a:t>
            </a:r>
            <a:r>
              <a:rPr lang="en-US" altLang="zh-TW" dirty="0"/>
              <a:t>are unique within a dictionary while </a:t>
            </a:r>
            <a:r>
              <a:rPr lang="en-US" altLang="zh-TW" dirty="0" smtClean="0"/>
              <a:t>VALUES </a:t>
            </a:r>
            <a:r>
              <a:rPr lang="en-US" altLang="zh-TW" dirty="0"/>
              <a:t>may not be. The values of a dictionary can be of any type, but the keys must be of an immutable data type </a:t>
            </a:r>
            <a:endParaRPr lang="zh-TW" altLang="en-US" dirty="0"/>
          </a:p>
        </p:txBody>
      </p:sp>
      <p:sp>
        <p:nvSpPr>
          <p:cNvPr id="5" name="手繪多邊形 4"/>
          <p:cNvSpPr/>
          <p:nvPr/>
        </p:nvSpPr>
        <p:spPr>
          <a:xfrm>
            <a:off x="1456934" y="4823618"/>
            <a:ext cx="9278131" cy="4483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cap="sq">
            <a:solidFill>
              <a:srgbClr val="000000"/>
            </a:solidFill>
            <a:prstDash val="solid"/>
            <a:miter/>
          </a:ln>
        </p:spPr>
        <p:txBody>
          <a:bodyPr vert="horz" wrap="square" lIns="90000" tIns="46800" rIns="90000" bIns="46800" anchor="t" anchorCtr="0" compatLnSpc="0">
            <a:spAutoFit/>
          </a:bodyPr>
          <a:lstStyle/>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a:solidFill>
                  <a:srgbClr val="000000"/>
                </a:solidFill>
                <a:latin typeface="Times New Roman" pitchFamily="18"/>
                <a:ea typeface="Noto Sans CJK SC Regular" pitchFamily="2"/>
                <a:cs typeface="FreeSans" pitchFamily="2"/>
              </a:rPr>
              <a:t>&gt;&gt;&gt; </a:t>
            </a:r>
            <a:r>
              <a:rPr lang="en-US" sz="2400" dirty="0" smtClean="0">
                <a:solidFill>
                  <a:srgbClr val="000000"/>
                </a:solidFill>
                <a:latin typeface="Times New Roman" pitchFamily="18"/>
                <a:ea typeface="Noto Sans CJK SC Regular" pitchFamily="2"/>
                <a:cs typeface="FreeSans" pitchFamily="2"/>
              </a:rPr>
              <a:t>member = {</a:t>
            </a:r>
            <a:r>
              <a:rPr lang="en-US" altLang="zh-TW" sz="2400" dirty="0" smtClean="0">
                <a:solidFill>
                  <a:srgbClr val="000000"/>
                </a:solidFill>
                <a:latin typeface="Times New Roman" pitchFamily="18"/>
                <a:ea typeface="Noto Sans CJK SC Regular" pitchFamily="2"/>
                <a:cs typeface="FreeSans" pitchFamily="2"/>
              </a:rPr>
              <a:t>'</a:t>
            </a:r>
            <a:r>
              <a:rPr lang="en-US" sz="2400" dirty="0" smtClean="0">
                <a:solidFill>
                  <a:srgbClr val="000000"/>
                </a:solidFill>
                <a:latin typeface="Times New Roman" pitchFamily="18"/>
                <a:ea typeface="Noto Sans CJK SC Regular" pitchFamily="2"/>
                <a:cs typeface="FreeSans" pitchFamily="2"/>
              </a:rPr>
              <a:t>MEM_NUM</a:t>
            </a:r>
            <a:r>
              <a:rPr lang="en-US" altLang="zh-TW" sz="2400" dirty="0" smtClean="0">
                <a:solidFill>
                  <a:srgbClr val="000000"/>
                </a:solidFill>
                <a:latin typeface="Times New Roman" pitchFamily="18"/>
                <a:ea typeface="Noto Sans CJK SC Regular" pitchFamily="2"/>
                <a:cs typeface="FreeSans" pitchFamily="2"/>
              </a:rPr>
              <a:t>' </a:t>
            </a:r>
            <a:r>
              <a:rPr lang="en-US" sz="2400" dirty="0" smtClean="0">
                <a:solidFill>
                  <a:srgbClr val="000000"/>
                </a:solidFill>
                <a:latin typeface="Times New Roman" pitchFamily="18"/>
                <a:ea typeface="Noto Sans CJK SC Regular" pitchFamily="2"/>
                <a:cs typeface="FreeSans" pitchFamily="2"/>
              </a:rPr>
              <a:t>: 12345, </a:t>
            </a:r>
            <a:r>
              <a:rPr lang="en-US" altLang="zh-TW" sz="2400" dirty="0" smtClean="0">
                <a:solidFill>
                  <a:srgbClr val="000000"/>
                </a:solidFill>
                <a:latin typeface="Times New Roman" pitchFamily="18"/>
                <a:ea typeface="Noto Sans CJK SC Regular" pitchFamily="2"/>
                <a:cs typeface="FreeSans" pitchFamily="2"/>
              </a:rPr>
              <a:t>'</a:t>
            </a:r>
            <a:r>
              <a:rPr lang="en-US" sz="2400" dirty="0" smtClean="0">
                <a:solidFill>
                  <a:srgbClr val="000000"/>
                </a:solidFill>
                <a:latin typeface="Times New Roman" pitchFamily="18"/>
                <a:ea typeface="Noto Sans CJK SC Regular" pitchFamily="2"/>
                <a:cs typeface="FreeSans" pitchFamily="2"/>
              </a:rPr>
              <a:t>MEM_NAME</a:t>
            </a:r>
            <a:r>
              <a:rPr lang="en-US" altLang="zh-TW" sz="2400" dirty="0" smtClean="0">
                <a:solidFill>
                  <a:srgbClr val="000000"/>
                </a:solidFill>
                <a:latin typeface="Times New Roman" pitchFamily="18"/>
                <a:ea typeface="Noto Sans CJK SC Regular" pitchFamily="2"/>
                <a:cs typeface="FreeSans" pitchFamily="2"/>
              </a:rPr>
              <a:t>' </a:t>
            </a:r>
            <a:r>
              <a:rPr lang="en-US" sz="2400" dirty="0" smtClean="0">
                <a:solidFill>
                  <a:srgbClr val="000000"/>
                </a:solidFill>
                <a:latin typeface="Times New Roman" pitchFamily="18"/>
                <a:ea typeface="Noto Sans CJK SC Regular" pitchFamily="2"/>
                <a:cs typeface="FreeSans" pitchFamily="2"/>
              </a:rPr>
              <a:t>: </a:t>
            </a:r>
            <a:r>
              <a:rPr lang="en-US" altLang="zh-TW" sz="2400" dirty="0" smtClean="0">
                <a:solidFill>
                  <a:srgbClr val="000000"/>
                </a:solidFill>
                <a:latin typeface="Times New Roman" pitchFamily="18"/>
                <a:ea typeface="Noto Sans CJK SC Regular" pitchFamily="2"/>
                <a:cs typeface="FreeSans" pitchFamily="2"/>
              </a:rPr>
              <a:t>‘</a:t>
            </a:r>
            <a:r>
              <a:rPr lang="en-US" altLang="zh-TW" sz="2400" dirty="0" err="1" smtClean="0">
                <a:solidFill>
                  <a:srgbClr val="000000"/>
                </a:solidFill>
                <a:latin typeface="Times New Roman" pitchFamily="18"/>
                <a:ea typeface="Noto Sans CJK SC Regular" pitchFamily="2"/>
                <a:cs typeface="FreeSans" pitchFamily="2"/>
              </a:rPr>
              <a:t>kevin</a:t>
            </a:r>
            <a:r>
              <a:rPr lang="en-US" altLang="zh-TW" sz="2400" dirty="0" smtClean="0">
                <a:solidFill>
                  <a:srgbClr val="000000"/>
                </a:solidFill>
                <a:latin typeface="Times New Roman" pitchFamily="18"/>
                <a:ea typeface="Noto Sans CJK SC Regular" pitchFamily="2"/>
                <a:cs typeface="FreeSans" pitchFamily="2"/>
              </a:rPr>
              <a:t>'}</a:t>
            </a:r>
            <a:endParaRPr lang="en-US" sz="2400" b="0" i="0" u="none" strike="noStrike" kern="1200" cap="none" baseline="0" dirty="0">
              <a:ln>
                <a:noFill/>
              </a:ln>
              <a:solidFill>
                <a:srgbClr val="000000"/>
              </a:solidFill>
              <a:latin typeface="Times New Roman" pitchFamily="18"/>
              <a:ea typeface="Noto Sans CJK SC Regular" pitchFamily="2"/>
              <a:cs typeface="FreeSans" pitchFamily="2"/>
            </a:endParaRPr>
          </a:p>
        </p:txBody>
      </p:sp>
    </p:spTree>
    <p:extLst>
      <p:ext uri="{BB962C8B-B14F-4D97-AF65-F5344CB8AC3E}">
        <p14:creationId xmlns:p14="http://schemas.microsoft.com/office/powerpoint/2010/main" val="1977852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lvl="0"/>
            <a:r>
              <a:rPr lang="en-US" altLang="zh-TW" dirty="0" smtClean="0"/>
              <a:t>Flow Control</a:t>
            </a:r>
            <a:br>
              <a:rPr lang="en-US" altLang="zh-TW" dirty="0" smtClean="0"/>
            </a:b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418028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 loops</a:t>
            </a:r>
            <a:endParaRPr lang="zh-TW" altLang="en-US" dirty="0"/>
          </a:p>
        </p:txBody>
      </p:sp>
      <p:sp>
        <p:nvSpPr>
          <p:cNvPr id="3" name="內容版面配置區 2"/>
          <p:cNvSpPr>
            <a:spLocks noGrp="1"/>
          </p:cNvSpPr>
          <p:nvPr>
            <p:ph idx="1"/>
          </p:nvPr>
        </p:nvSpPr>
        <p:spPr/>
        <p:txBody>
          <a:bodyPr/>
          <a:lstStyle/>
          <a:p>
            <a:r>
              <a:rPr lang="en-US" altLang="zh-TW" dirty="0" smtClean="0"/>
              <a:t>For</a:t>
            </a:r>
            <a:r>
              <a:rPr lang="en-US" altLang="zh-TW" dirty="0"/>
              <a:t> loops are traditionally used when you have a piece of code which you want to repeat </a:t>
            </a:r>
            <a:r>
              <a:rPr lang="en-US" altLang="zh-TW" b="1" dirty="0">
                <a:solidFill>
                  <a:srgbClr val="FF0000"/>
                </a:solidFill>
              </a:rPr>
              <a:t>n</a:t>
            </a:r>
            <a:r>
              <a:rPr lang="en-US" altLang="zh-TW" dirty="0"/>
              <a:t> number of </a:t>
            </a:r>
            <a:r>
              <a:rPr lang="en-US" altLang="zh-TW" dirty="0" smtClean="0"/>
              <a:t>times</a:t>
            </a:r>
          </a:p>
          <a:p>
            <a:r>
              <a:rPr lang="en-US" altLang="zh-TW" dirty="0" smtClean="0"/>
              <a:t>While</a:t>
            </a:r>
            <a:r>
              <a:rPr lang="en-US" altLang="zh-TW" dirty="0"/>
              <a:t> loops, like the </a:t>
            </a:r>
            <a:r>
              <a:rPr lang="en-US" altLang="zh-TW" dirty="0" smtClean="0"/>
              <a:t>for loops, but </a:t>
            </a:r>
            <a:r>
              <a:rPr lang="en-US" altLang="zh-TW" dirty="0"/>
              <a:t>unlike a for loop, the while loop will </a:t>
            </a:r>
            <a:r>
              <a:rPr lang="en-US" altLang="zh-TW" b="1" dirty="0">
                <a:solidFill>
                  <a:srgbClr val="FF0000"/>
                </a:solidFill>
              </a:rPr>
              <a:t>not</a:t>
            </a:r>
            <a:r>
              <a:rPr lang="en-US" altLang="zh-TW" dirty="0"/>
              <a:t> run n times, but until a defined condition is met</a:t>
            </a:r>
            <a:endParaRPr lang="zh-TW" altLang="en-US" dirty="0"/>
          </a:p>
        </p:txBody>
      </p:sp>
      <p:sp>
        <p:nvSpPr>
          <p:cNvPr id="6" name="文字方塊 5"/>
          <p:cNvSpPr txBox="1"/>
          <p:nvPr/>
        </p:nvSpPr>
        <p:spPr>
          <a:xfrm>
            <a:off x="6348663" y="3930194"/>
            <a:ext cx="5005137" cy="2246769"/>
          </a:xfrm>
          <a:prstGeom prst="rect">
            <a:avLst/>
          </a:prstGeom>
          <a:noFill/>
        </p:spPr>
        <p:txBody>
          <a:bodyPr wrap="square" rtlCol="0">
            <a:spAutoFit/>
          </a:bodyPr>
          <a:lstStyle/>
          <a:p>
            <a:r>
              <a:rPr lang="en-US" altLang="zh-TW" sz="2800" dirty="0" smtClean="0"/>
              <a:t>a = 0</a:t>
            </a:r>
          </a:p>
          <a:p>
            <a:r>
              <a:rPr lang="en-US" altLang="zh-TW" sz="2800" dirty="0" smtClean="0"/>
              <a:t>while a &lt;= 3:</a:t>
            </a:r>
          </a:p>
          <a:p>
            <a:r>
              <a:rPr lang="en-US" altLang="zh-TW" sz="2800" dirty="0" smtClean="0"/>
              <a:t>    print('</a:t>
            </a:r>
            <a:r>
              <a:rPr lang="zh-TW" altLang="en-US" sz="2800" dirty="0" smtClean="0"/>
              <a:t>現在數字跑到 </a:t>
            </a:r>
            <a:r>
              <a:rPr lang="en-US" altLang="zh-TW" sz="2800" dirty="0" smtClean="0"/>
              <a:t>:' + </a:t>
            </a:r>
            <a:r>
              <a:rPr lang="en-US" altLang="zh-TW" sz="2800" dirty="0" err="1" smtClean="0"/>
              <a:t>str</a:t>
            </a:r>
            <a:r>
              <a:rPr lang="en-US" altLang="zh-TW" sz="2800" dirty="0" smtClean="0"/>
              <a:t>(a))</a:t>
            </a:r>
          </a:p>
          <a:p>
            <a:r>
              <a:rPr lang="en-US" altLang="zh-TW" sz="2800" dirty="0" smtClean="0"/>
              <a:t>    a += 1</a:t>
            </a:r>
            <a:endParaRPr lang="zh-TW" altLang="en-US" sz="2800" dirty="0" smtClean="0"/>
          </a:p>
          <a:p>
            <a:endParaRPr lang="zh-TW" altLang="en-US" sz="2800" dirty="0"/>
          </a:p>
        </p:txBody>
      </p:sp>
      <p:sp>
        <p:nvSpPr>
          <p:cNvPr id="7" name="文字方塊 6"/>
          <p:cNvSpPr txBox="1"/>
          <p:nvPr/>
        </p:nvSpPr>
        <p:spPr>
          <a:xfrm>
            <a:off x="1090863" y="3930194"/>
            <a:ext cx="5005137" cy="1384995"/>
          </a:xfrm>
          <a:prstGeom prst="rect">
            <a:avLst/>
          </a:prstGeom>
          <a:noFill/>
        </p:spPr>
        <p:txBody>
          <a:bodyPr wrap="square" rtlCol="0">
            <a:spAutoFit/>
          </a:bodyPr>
          <a:lstStyle/>
          <a:p>
            <a:r>
              <a:rPr lang="en-US" altLang="zh-TW" sz="2800" dirty="0" smtClean="0"/>
              <a:t>a = range(0, 4)</a:t>
            </a:r>
          </a:p>
          <a:p>
            <a:r>
              <a:rPr lang="en-US" altLang="zh-TW" sz="2800" dirty="0" smtClean="0"/>
              <a:t>for </a:t>
            </a:r>
            <a:r>
              <a:rPr lang="en-US" altLang="zh-TW" sz="2800" dirty="0" err="1"/>
              <a:t>i</a:t>
            </a:r>
            <a:r>
              <a:rPr lang="en-US" altLang="zh-TW" sz="2800" dirty="0" smtClean="0"/>
              <a:t> in a:</a:t>
            </a:r>
          </a:p>
          <a:p>
            <a:r>
              <a:rPr lang="en-US" altLang="zh-TW" sz="2800" dirty="0" smtClean="0"/>
              <a:t>    print('</a:t>
            </a:r>
            <a:r>
              <a:rPr lang="zh-TW" altLang="en-US" sz="2800" dirty="0" smtClean="0"/>
              <a:t>現在數字跑到 </a:t>
            </a:r>
            <a:r>
              <a:rPr lang="en-US" altLang="zh-TW" sz="2800" dirty="0" smtClean="0"/>
              <a:t>:' + </a:t>
            </a:r>
            <a:r>
              <a:rPr lang="en-US" altLang="zh-TW" sz="2800" dirty="0" err="1" smtClean="0"/>
              <a:t>str</a:t>
            </a:r>
            <a:r>
              <a:rPr lang="en-US" altLang="zh-TW" sz="2800" dirty="0" smtClean="0"/>
              <a:t>(</a:t>
            </a:r>
            <a:r>
              <a:rPr lang="en-US" altLang="zh-TW" sz="2800" dirty="0" err="1" smtClean="0"/>
              <a:t>i</a:t>
            </a:r>
            <a:r>
              <a:rPr lang="en-US" altLang="zh-TW" sz="2800" dirty="0" smtClean="0"/>
              <a:t>))</a:t>
            </a:r>
            <a:endParaRPr lang="zh-TW" altLang="en-US" sz="2800" dirty="0"/>
          </a:p>
        </p:txBody>
      </p:sp>
    </p:spTree>
    <p:extLst>
      <p:ext uri="{BB962C8B-B14F-4D97-AF65-F5344CB8AC3E}">
        <p14:creationId xmlns:p14="http://schemas.microsoft.com/office/powerpoint/2010/main" val="31783083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Compare loops with Java and Python</a:t>
            </a:r>
            <a:endParaRPr lang="zh-TW" altLang="en-US" dirty="0"/>
          </a:p>
        </p:txBody>
      </p:sp>
      <p:sp>
        <p:nvSpPr>
          <p:cNvPr id="3" name="內容版面配置區 2"/>
          <p:cNvSpPr>
            <a:spLocks noGrp="1"/>
          </p:cNvSpPr>
          <p:nvPr>
            <p:ph sz="half" idx="1"/>
          </p:nvPr>
        </p:nvSpPr>
        <p:spPr>
          <a:xfrm>
            <a:off x="308811" y="1825625"/>
            <a:ext cx="5181600" cy="4351338"/>
          </a:xfrm>
        </p:spPr>
        <p:txBody>
          <a:bodyPr/>
          <a:lstStyle/>
          <a:p>
            <a:r>
              <a:rPr lang="en-US" altLang="zh-TW" dirty="0" smtClean="0"/>
              <a:t>Python</a:t>
            </a:r>
          </a:p>
          <a:p>
            <a:pPr marL="0" indent="0">
              <a:buNone/>
            </a:pPr>
            <a:r>
              <a:rPr lang="en-US" altLang="zh-TW" dirty="0" smtClean="0"/>
              <a:t>##</a:t>
            </a:r>
            <a:r>
              <a:rPr lang="en-US" altLang="zh-TW" strike="sngStrike" dirty="0" smtClean="0"/>
              <a:t>a </a:t>
            </a:r>
            <a:r>
              <a:rPr lang="en-US" altLang="zh-TW" strike="sngStrike" dirty="0"/>
              <a:t>= range(0, 4)</a:t>
            </a:r>
          </a:p>
          <a:p>
            <a:pPr marL="0" indent="0">
              <a:buNone/>
            </a:pPr>
            <a:r>
              <a:rPr lang="en-US" altLang="zh-TW" dirty="0"/>
              <a:t>for </a:t>
            </a:r>
            <a:r>
              <a:rPr lang="en-US" altLang="zh-TW" dirty="0" err="1"/>
              <a:t>i</a:t>
            </a:r>
            <a:r>
              <a:rPr lang="en-US" altLang="zh-TW" dirty="0"/>
              <a:t> in </a:t>
            </a:r>
            <a:r>
              <a:rPr lang="en-US" altLang="zh-TW" dirty="0" smtClean="0"/>
              <a:t>range(0, 4):</a:t>
            </a:r>
            <a:endParaRPr lang="en-US" altLang="zh-TW" dirty="0"/>
          </a:p>
          <a:p>
            <a:pPr marL="0" indent="0">
              <a:buNone/>
            </a:pPr>
            <a:r>
              <a:rPr lang="en-US" altLang="zh-TW" dirty="0"/>
              <a:t> </a:t>
            </a:r>
            <a:r>
              <a:rPr lang="en-US" altLang="zh-TW" dirty="0" smtClean="0"/>
              <a:t>    print</a:t>
            </a:r>
            <a:r>
              <a:rPr lang="en-US" altLang="zh-TW" dirty="0"/>
              <a:t>('</a:t>
            </a:r>
            <a:r>
              <a:rPr lang="zh-TW" altLang="en-US" dirty="0"/>
              <a:t>現在數字跑到 </a:t>
            </a:r>
            <a:r>
              <a:rPr lang="en-US" altLang="zh-TW" dirty="0"/>
              <a:t>:' + </a:t>
            </a:r>
            <a:r>
              <a:rPr lang="en-US" altLang="zh-TW" dirty="0" err="1"/>
              <a:t>str</a:t>
            </a:r>
            <a:r>
              <a:rPr lang="en-US" altLang="zh-TW" dirty="0"/>
              <a:t>(</a:t>
            </a:r>
            <a:r>
              <a:rPr lang="en-US" altLang="zh-TW" dirty="0" err="1"/>
              <a:t>i</a:t>
            </a:r>
            <a:r>
              <a:rPr lang="en-US" altLang="zh-TW" dirty="0"/>
              <a:t>))</a:t>
            </a:r>
            <a:endParaRPr lang="zh-TW" altLang="en-US" dirty="0"/>
          </a:p>
          <a:p>
            <a:pPr marL="0" indent="0">
              <a:buNone/>
            </a:pPr>
            <a:endParaRPr lang="en-US" altLang="zh-TW" dirty="0" smtClean="0"/>
          </a:p>
          <a:p>
            <a:pPr marL="0" indent="0">
              <a:buNone/>
            </a:pPr>
            <a:r>
              <a:rPr lang="en-US" altLang="zh-TW" dirty="0" smtClean="0"/>
              <a:t>( </a:t>
            </a:r>
            <a:r>
              <a:rPr lang="en-US" altLang="zh-TW" dirty="0" smtClean="0">
                <a:solidFill>
                  <a:srgbClr val="FF0000"/>
                </a:solidFill>
              </a:rPr>
              <a:t>##</a:t>
            </a:r>
            <a:r>
              <a:rPr lang="en-US" altLang="zh-TW" dirty="0" smtClean="0"/>
              <a:t> is comments in Python )</a:t>
            </a:r>
            <a:endParaRPr lang="zh-TW" altLang="en-US" dirty="0"/>
          </a:p>
        </p:txBody>
      </p:sp>
      <p:sp>
        <p:nvSpPr>
          <p:cNvPr id="4" name="內容版面配置區 3"/>
          <p:cNvSpPr>
            <a:spLocks noGrp="1"/>
          </p:cNvSpPr>
          <p:nvPr>
            <p:ph sz="half" idx="2"/>
          </p:nvPr>
        </p:nvSpPr>
        <p:spPr>
          <a:xfrm>
            <a:off x="5378117" y="1825625"/>
            <a:ext cx="6581272" cy="4351338"/>
          </a:xfrm>
        </p:spPr>
        <p:txBody>
          <a:bodyPr/>
          <a:lstStyle/>
          <a:p>
            <a:r>
              <a:rPr lang="en-US" altLang="zh-TW" dirty="0" smtClean="0"/>
              <a:t>Java</a:t>
            </a:r>
          </a:p>
          <a:p>
            <a:pPr marL="0" indent="0">
              <a:buNone/>
            </a:pPr>
            <a:r>
              <a:rPr lang="nn-NO" altLang="zh-TW" dirty="0" smtClean="0"/>
              <a:t>int i;</a:t>
            </a:r>
          </a:p>
          <a:p>
            <a:pPr marL="0" indent="0">
              <a:buNone/>
            </a:pPr>
            <a:r>
              <a:rPr lang="nn-NO" altLang="zh-TW" dirty="0" smtClean="0"/>
              <a:t>for (i = 1; i &lt;= 3; i++) {</a:t>
            </a:r>
          </a:p>
          <a:p>
            <a:pPr marL="0" indent="0">
              <a:buNone/>
            </a:pPr>
            <a:r>
              <a:rPr lang="nn-NO" altLang="zh-TW" dirty="0" smtClean="0"/>
              <a:t>       System.out.println(</a:t>
            </a:r>
            <a:r>
              <a:rPr lang="en-US" altLang="zh-TW" dirty="0" smtClean="0"/>
              <a:t>'</a:t>
            </a:r>
            <a:r>
              <a:rPr lang="zh-TW" altLang="en-US" dirty="0" smtClean="0"/>
              <a:t>現在數字跑到 </a:t>
            </a:r>
            <a:r>
              <a:rPr lang="en-US" altLang="zh-TW" dirty="0" smtClean="0"/>
              <a:t>:' + </a:t>
            </a:r>
            <a:r>
              <a:rPr lang="en-US" altLang="zh-TW" dirty="0" err="1" smtClean="0"/>
              <a:t>i</a:t>
            </a:r>
            <a:r>
              <a:rPr lang="nn-NO" altLang="zh-TW" dirty="0" smtClean="0"/>
              <a:t>);</a:t>
            </a:r>
          </a:p>
          <a:p>
            <a:pPr marL="0" indent="0">
              <a:buNone/>
            </a:pPr>
            <a:r>
              <a:rPr lang="nn-NO" altLang="zh-TW" dirty="0" smtClean="0"/>
              <a:t>    }</a:t>
            </a:r>
            <a:endParaRPr lang="en-US" altLang="zh-TW" dirty="0" smtClean="0"/>
          </a:p>
          <a:p>
            <a:pPr marL="0" indent="0">
              <a:buNone/>
            </a:pPr>
            <a:endParaRPr lang="zh-TW" altLang="en-US" dirty="0"/>
          </a:p>
        </p:txBody>
      </p:sp>
    </p:spTree>
    <p:extLst>
      <p:ext uri="{BB962C8B-B14F-4D97-AF65-F5344CB8AC3E}">
        <p14:creationId xmlns:p14="http://schemas.microsoft.com/office/powerpoint/2010/main" val="3299823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p:txBody>
          <a:bodyPr>
            <a:normAutofit lnSpcReduction="10000"/>
          </a:bodyPr>
          <a:lstStyle/>
          <a:p>
            <a:pPr lvl="0">
              <a:buSzPct val="45000"/>
              <a:buFont typeface="StarSymbol"/>
              <a:buChar char="●"/>
            </a:pPr>
            <a:r>
              <a:rPr lang="en-US" altLang="zh-TW" dirty="0" smtClean="0"/>
              <a:t>Introduction of Python</a:t>
            </a:r>
          </a:p>
          <a:p>
            <a:pPr lvl="0">
              <a:buSzPct val="45000"/>
              <a:buFont typeface="StarSymbol"/>
              <a:buChar char="●"/>
            </a:pPr>
            <a:r>
              <a:rPr lang="en-US" altLang="zh-TW" dirty="0"/>
              <a:t>D</a:t>
            </a:r>
            <a:r>
              <a:rPr lang="en-US" altLang="zh-TW" dirty="0" smtClean="0"/>
              <a:t>ata type</a:t>
            </a:r>
          </a:p>
          <a:p>
            <a:pPr lvl="0">
              <a:buSzPct val="45000"/>
              <a:buFont typeface="StarSymbol"/>
              <a:buChar char="●"/>
            </a:pPr>
            <a:r>
              <a:rPr lang="en-US" altLang="zh-TW" dirty="0" smtClean="0"/>
              <a:t>Flow control</a:t>
            </a:r>
          </a:p>
          <a:p>
            <a:pPr lvl="0">
              <a:buSzPct val="45000"/>
              <a:buFont typeface="StarSymbol"/>
              <a:buChar char="●"/>
            </a:pPr>
            <a:r>
              <a:rPr lang="en-US" altLang="zh-TW" dirty="0" smtClean="0"/>
              <a:t>Exercises1 – list compression </a:t>
            </a:r>
          </a:p>
          <a:p>
            <a:pPr lvl="0">
              <a:buSzPct val="45000"/>
              <a:buFont typeface="StarSymbol"/>
              <a:buChar char="●"/>
            </a:pPr>
            <a:r>
              <a:rPr lang="en-US" altLang="zh-TW" dirty="0" smtClean="0"/>
              <a:t>Functions</a:t>
            </a:r>
          </a:p>
          <a:p>
            <a:pPr lvl="0">
              <a:buSzPct val="45000"/>
              <a:buFont typeface="StarSymbol"/>
              <a:buChar char="●"/>
            </a:pPr>
            <a:r>
              <a:rPr lang="en-US" altLang="zh-TW" dirty="0" smtClean="0"/>
              <a:t>Exercises2 – automatic reboot server program</a:t>
            </a:r>
          </a:p>
          <a:p>
            <a:pPr lvl="0">
              <a:buSzPct val="45000"/>
              <a:buFont typeface="StarSymbol"/>
              <a:buChar char="●"/>
            </a:pPr>
            <a:r>
              <a:rPr lang="en-US" altLang="zh-TW" dirty="0" smtClean="0"/>
              <a:t>Install packages</a:t>
            </a:r>
          </a:p>
          <a:p>
            <a:pPr lvl="0">
              <a:buSzPct val="45000"/>
              <a:buFont typeface="StarSymbol"/>
              <a:buChar char="●"/>
            </a:pPr>
            <a:r>
              <a:rPr lang="en-US" altLang="zh-TW" dirty="0" smtClean="0"/>
              <a:t>Exercises3 – getting data from the </a:t>
            </a:r>
            <a:r>
              <a:rPr lang="en-US" altLang="zh-TW" dirty="0" err="1" smtClean="0"/>
              <a:t>ecshop</a:t>
            </a:r>
            <a:r>
              <a:rPr lang="en-US" altLang="zh-TW" dirty="0" smtClean="0"/>
              <a:t> web</a:t>
            </a:r>
          </a:p>
          <a:p>
            <a:pPr lvl="0">
              <a:buSzPct val="45000"/>
              <a:buFont typeface="StarSymbol"/>
              <a:buChar char="●"/>
            </a:pPr>
            <a:r>
              <a:rPr lang="en-US" altLang="zh-TW" dirty="0" smtClean="0"/>
              <a:t>Etc…</a:t>
            </a:r>
          </a:p>
          <a:p>
            <a:pPr lvl="0">
              <a:buSzPct val="45000"/>
              <a:buFont typeface="StarSymbol"/>
              <a:buChar char="●"/>
            </a:pPr>
            <a:endParaRPr lang="en-US" altLang="zh-TW" dirty="0" smtClean="0"/>
          </a:p>
          <a:p>
            <a:pPr marL="0" indent="0">
              <a:buNone/>
            </a:pPr>
            <a:endParaRPr lang="zh-TW" altLang="en-US" dirty="0"/>
          </a:p>
        </p:txBody>
      </p:sp>
    </p:spTree>
    <p:extLst>
      <p:ext uri="{BB962C8B-B14F-4D97-AF65-F5344CB8AC3E}">
        <p14:creationId xmlns:p14="http://schemas.microsoft.com/office/powerpoint/2010/main" val="12191813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 if , </a:t>
            </a:r>
            <a:r>
              <a:rPr lang="en-US" altLang="zh-TW" dirty="0" err="1" smtClean="0"/>
              <a:t>elif</a:t>
            </a:r>
            <a:r>
              <a:rPr lang="en-US" altLang="zh-TW" dirty="0" smtClean="0"/>
              <a:t> , else</a:t>
            </a:r>
            <a:endParaRPr lang="zh-TW" altLang="en-US" dirty="0"/>
          </a:p>
        </p:txBody>
      </p:sp>
      <p:sp>
        <p:nvSpPr>
          <p:cNvPr id="3" name="內容版面配置區 2"/>
          <p:cNvSpPr>
            <a:spLocks noGrp="1"/>
          </p:cNvSpPr>
          <p:nvPr>
            <p:ph idx="1"/>
          </p:nvPr>
        </p:nvSpPr>
        <p:spPr/>
        <p:txBody>
          <a:bodyPr/>
          <a:lstStyle/>
          <a:p>
            <a:r>
              <a:rPr lang="en-US" altLang="zh-TW" dirty="0" smtClean="0"/>
              <a:t>if expression:</a:t>
            </a:r>
          </a:p>
          <a:p>
            <a:pPr marL="0" indent="0">
              <a:buNone/>
            </a:pPr>
            <a:r>
              <a:rPr lang="en-US" altLang="zh-TW" dirty="0"/>
              <a:t>	</a:t>
            </a:r>
            <a:r>
              <a:rPr lang="en-US" altLang="zh-TW" dirty="0" smtClean="0"/>
              <a:t>statement(s)</a:t>
            </a:r>
          </a:p>
          <a:p>
            <a:pPr marL="0" indent="0">
              <a:buNone/>
            </a:pPr>
            <a:r>
              <a:rPr lang="en-US" altLang="zh-TW" dirty="0"/>
              <a:t> </a:t>
            </a:r>
            <a:r>
              <a:rPr lang="en-US" altLang="zh-TW" dirty="0" smtClean="0"/>
              <a:t>  else:</a:t>
            </a:r>
          </a:p>
          <a:p>
            <a:pPr marL="0" indent="0">
              <a:buNone/>
            </a:pPr>
            <a:r>
              <a:rPr lang="en-US" altLang="zh-TW" dirty="0"/>
              <a:t>	</a:t>
            </a:r>
            <a:r>
              <a:rPr lang="en-US" altLang="zh-TW" dirty="0" smtClean="0"/>
              <a:t>statement(s)</a:t>
            </a:r>
            <a:endParaRPr lang="zh-TW" altLang="en-US" dirty="0"/>
          </a:p>
        </p:txBody>
      </p:sp>
      <p:pic>
        <p:nvPicPr>
          <p:cNvPr id="6" name="圖片 5"/>
          <p:cNvPicPr>
            <a:picLocks noChangeAspect="1"/>
          </p:cNvPicPr>
          <p:nvPr/>
        </p:nvPicPr>
        <p:blipFill>
          <a:blip r:embed="rId2"/>
          <a:stretch>
            <a:fillRect/>
          </a:stretch>
        </p:blipFill>
        <p:spPr>
          <a:xfrm>
            <a:off x="4785095" y="1690688"/>
            <a:ext cx="6290617" cy="4998871"/>
          </a:xfrm>
          <a:prstGeom prst="rect">
            <a:avLst/>
          </a:prstGeom>
        </p:spPr>
      </p:pic>
    </p:spTree>
    <p:extLst>
      <p:ext uri="{BB962C8B-B14F-4D97-AF65-F5344CB8AC3E}">
        <p14:creationId xmlns:p14="http://schemas.microsoft.com/office/powerpoint/2010/main" val="25850354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Compare if, else with Java and Python</a:t>
            </a:r>
            <a:endParaRPr lang="zh-TW" altLang="en-US" dirty="0"/>
          </a:p>
        </p:txBody>
      </p:sp>
      <p:sp>
        <p:nvSpPr>
          <p:cNvPr id="3" name="內容版面配置區 2"/>
          <p:cNvSpPr>
            <a:spLocks noGrp="1"/>
          </p:cNvSpPr>
          <p:nvPr>
            <p:ph sz="half" idx="1"/>
          </p:nvPr>
        </p:nvSpPr>
        <p:spPr>
          <a:xfrm>
            <a:off x="838200" y="1825625"/>
            <a:ext cx="2590800" cy="4351338"/>
          </a:xfrm>
        </p:spPr>
        <p:txBody>
          <a:bodyPr/>
          <a:lstStyle/>
          <a:p>
            <a:r>
              <a:rPr lang="en-US" altLang="zh-TW" dirty="0" smtClean="0"/>
              <a:t>Python</a:t>
            </a:r>
          </a:p>
          <a:p>
            <a:pPr marL="0" indent="0">
              <a:buNone/>
            </a:pPr>
            <a:r>
              <a:rPr lang="en-US" altLang="zh-TW" dirty="0" smtClean="0"/>
              <a:t>if  a &gt; b :</a:t>
            </a:r>
          </a:p>
          <a:p>
            <a:pPr marL="0" indent="0">
              <a:buNone/>
            </a:pPr>
            <a:r>
              <a:rPr lang="en-US" altLang="zh-TW" dirty="0" smtClean="0"/>
              <a:t>    a = b</a:t>
            </a:r>
          </a:p>
          <a:p>
            <a:pPr marL="0" indent="0">
              <a:buNone/>
            </a:pPr>
            <a:r>
              <a:rPr lang="en-US" altLang="zh-TW" dirty="0" smtClean="0"/>
              <a:t>    b = c</a:t>
            </a:r>
          </a:p>
        </p:txBody>
      </p:sp>
      <p:sp>
        <p:nvSpPr>
          <p:cNvPr id="4" name="內容版面配置區 3"/>
          <p:cNvSpPr>
            <a:spLocks noGrp="1"/>
          </p:cNvSpPr>
          <p:nvPr>
            <p:ph sz="half" idx="2"/>
          </p:nvPr>
        </p:nvSpPr>
        <p:spPr>
          <a:xfrm>
            <a:off x="2967791" y="1825625"/>
            <a:ext cx="3561346" cy="4351338"/>
          </a:xfrm>
        </p:spPr>
        <p:txBody>
          <a:bodyPr/>
          <a:lstStyle/>
          <a:p>
            <a:r>
              <a:rPr lang="en-US" altLang="zh-TW" dirty="0" smtClean="0"/>
              <a:t>Java</a:t>
            </a:r>
          </a:p>
          <a:p>
            <a:pPr marL="0" indent="0">
              <a:buNone/>
            </a:pPr>
            <a:r>
              <a:rPr lang="en-US" altLang="zh-TW" dirty="0" smtClean="0"/>
              <a:t>if ( a &gt; b )</a:t>
            </a:r>
          </a:p>
          <a:p>
            <a:pPr marL="0" indent="0">
              <a:buNone/>
            </a:pPr>
            <a:r>
              <a:rPr lang="en-US" altLang="zh-TW" dirty="0" smtClean="0"/>
              <a:t>{</a:t>
            </a:r>
          </a:p>
          <a:p>
            <a:pPr marL="0" indent="0">
              <a:buNone/>
            </a:pPr>
            <a:r>
              <a:rPr lang="en-US" altLang="zh-TW" dirty="0" smtClean="0"/>
              <a:t>    a = b;</a:t>
            </a:r>
          </a:p>
          <a:p>
            <a:pPr marL="0" indent="0">
              <a:buNone/>
            </a:pPr>
            <a:r>
              <a:rPr lang="en-US" altLang="zh-TW" dirty="0" smtClean="0"/>
              <a:t>    b = c;</a:t>
            </a:r>
          </a:p>
          <a:p>
            <a:pPr marL="0" indent="0">
              <a:buNone/>
            </a:pPr>
            <a:r>
              <a:rPr lang="en-US" altLang="zh-TW" dirty="0" smtClean="0"/>
              <a:t>}</a:t>
            </a:r>
            <a:endParaRPr lang="zh-TW" altLang="en-US" dirty="0"/>
          </a:p>
        </p:txBody>
      </p:sp>
      <p:sp>
        <p:nvSpPr>
          <p:cNvPr id="7" name="手繪多邊形 6"/>
          <p:cNvSpPr/>
          <p:nvPr/>
        </p:nvSpPr>
        <p:spPr>
          <a:xfrm>
            <a:off x="6264440" y="2477431"/>
            <a:ext cx="4828675" cy="22395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cap="sq">
            <a:solidFill>
              <a:srgbClr val="000000"/>
            </a:solidFill>
            <a:prstDash val="solid"/>
            <a:miter/>
          </a:ln>
        </p:spPr>
        <p:txBody>
          <a:bodyPr vert="horz" wrap="square" lIns="90000" tIns="46800" rIns="90000" bIns="46800" anchor="t" anchorCtr="0" compatLnSpc="0">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kern="1200" cap="none" baseline="0" dirty="0">
                <a:ln>
                  <a:noFill/>
                </a:ln>
                <a:solidFill>
                  <a:srgbClr val="000000"/>
                </a:solidFill>
                <a:latin typeface="Times New Roman" pitchFamily="18"/>
                <a:ea typeface="Noto Sans CJK SC Regular" pitchFamily="2"/>
                <a:cs typeface="FreeSans" pitchFamily="2"/>
              </a:rPr>
              <a:t>&gt;&gt;&gt; x = 7</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kern="1200" cap="none" baseline="0" dirty="0">
                <a:ln>
                  <a:noFill/>
                </a:ln>
                <a:solidFill>
                  <a:srgbClr val="000000"/>
                </a:solidFill>
                <a:latin typeface="Times New Roman" pitchFamily="18"/>
                <a:ea typeface="Noto Sans CJK SC Regular" pitchFamily="2"/>
                <a:cs typeface="FreeSans" pitchFamily="2"/>
              </a:rPr>
              <a:t>&gt;&gt;&gt; </a:t>
            </a:r>
            <a:r>
              <a:rPr lang="en-US" sz="2400" b="0" i="0" u="none" strike="noStrike" kern="1200" cap="none" baseline="0" dirty="0" smtClean="0">
                <a:ln>
                  <a:noFill/>
                </a:ln>
                <a:solidFill>
                  <a:srgbClr val="000000"/>
                </a:solidFill>
                <a:latin typeface="Times New Roman" pitchFamily="18"/>
                <a:ea typeface="Noto Sans CJK SC Regular" pitchFamily="2"/>
                <a:cs typeface="FreeSans" pitchFamily="2"/>
              </a:rPr>
              <a:t>y</a:t>
            </a:r>
            <a:r>
              <a:rPr lang="en-US" sz="2400" b="0" i="0" u="none" strike="noStrike" kern="1200" cap="none" dirty="0" smtClean="0">
                <a:ln>
                  <a:noFill/>
                </a:ln>
                <a:solidFill>
                  <a:srgbClr val="000000"/>
                </a:solidFill>
                <a:latin typeface="Times New Roman" pitchFamily="18"/>
                <a:ea typeface="Noto Sans CJK SC Regular" pitchFamily="2"/>
                <a:cs typeface="FreeSans" pitchFamily="2"/>
              </a:rPr>
              <a:t> = 6</a:t>
            </a:r>
            <a:endParaRPr lang="en-US" sz="2400" b="0" i="0" u="none" strike="noStrike" kern="1200" cap="none" baseline="0" dirty="0">
              <a:ln>
                <a:noFill/>
              </a:ln>
              <a:solidFill>
                <a:srgbClr val="000000"/>
              </a:solidFill>
              <a:latin typeface="Times New Roman" pitchFamily="18"/>
              <a:ea typeface="Noto Sans CJK SC Regular" pitchFamily="2"/>
              <a:cs typeface="FreeSans" pitchFamily="2"/>
            </a:endParaRP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kern="1200" cap="none" baseline="0" dirty="0">
                <a:ln>
                  <a:noFill/>
                </a:ln>
                <a:solidFill>
                  <a:srgbClr val="000000"/>
                </a:solidFill>
                <a:latin typeface="Times New Roman" pitchFamily="18"/>
                <a:ea typeface="Noto Sans CJK SC Regular" pitchFamily="2"/>
                <a:cs typeface="FreeSans" pitchFamily="2"/>
              </a:rPr>
              <a:t>&gt;&gt;&gt; </a:t>
            </a:r>
            <a:r>
              <a:rPr lang="en-US" sz="2400" b="0" i="0" u="none" strike="noStrike" kern="1200" cap="none" baseline="0" dirty="0" smtClean="0">
                <a:ln>
                  <a:noFill/>
                </a:ln>
                <a:solidFill>
                  <a:srgbClr val="000000"/>
                </a:solidFill>
                <a:latin typeface="Times New Roman" pitchFamily="18"/>
                <a:ea typeface="Noto Sans CJK SC Regular" pitchFamily="2"/>
                <a:cs typeface="FreeSans" pitchFamily="2"/>
              </a:rPr>
              <a:t>if x &gt; y:</a:t>
            </a:r>
          </a:p>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a:solidFill>
                  <a:srgbClr val="000000"/>
                </a:solidFill>
                <a:latin typeface="Times New Roman" pitchFamily="18"/>
                <a:ea typeface="Noto Sans CJK SC Regular" pitchFamily="2"/>
                <a:cs typeface="FreeSans" pitchFamily="2"/>
              </a:rPr>
              <a:t> </a:t>
            </a:r>
            <a:r>
              <a:rPr lang="en-US" sz="2400" dirty="0" smtClean="0">
                <a:solidFill>
                  <a:srgbClr val="000000"/>
                </a:solidFill>
                <a:latin typeface="Times New Roman" pitchFamily="18"/>
                <a:ea typeface="Noto Sans CJK SC Regular" pitchFamily="2"/>
                <a:cs typeface="FreeSans" pitchFamily="2"/>
              </a:rPr>
              <a:t>          print(</a:t>
            </a:r>
            <a:r>
              <a:rPr lang="en-US" altLang="zh-TW" sz="2400" dirty="0" smtClean="0"/>
              <a:t>'</a:t>
            </a:r>
            <a:r>
              <a:rPr lang="en-US" sz="2400" dirty="0" smtClean="0"/>
              <a:t>x is bigger than y</a:t>
            </a:r>
            <a:r>
              <a:rPr lang="en-US" altLang="zh-TW" sz="2400" dirty="0" smtClean="0"/>
              <a:t>‘)</a:t>
            </a:r>
          </a:p>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kern="1200" cap="none" dirty="0">
                <a:ln>
                  <a:noFill/>
                </a:ln>
                <a:solidFill>
                  <a:srgbClr val="000000"/>
                </a:solidFill>
                <a:latin typeface="Times New Roman" pitchFamily="18"/>
                <a:ea typeface="Noto Sans CJK SC Regular" pitchFamily="2"/>
                <a:cs typeface="FreeSans" pitchFamily="2"/>
              </a:rPr>
              <a:t> </a:t>
            </a:r>
            <a:r>
              <a:rPr lang="en-US" sz="2400" b="0" i="0" u="none" strike="noStrike" kern="1200" cap="none" dirty="0" smtClean="0">
                <a:ln>
                  <a:noFill/>
                </a:ln>
                <a:solidFill>
                  <a:srgbClr val="000000"/>
                </a:solidFill>
                <a:latin typeface="Times New Roman" pitchFamily="18"/>
                <a:ea typeface="Noto Sans CJK SC Regular" pitchFamily="2"/>
                <a:cs typeface="FreeSans" pitchFamily="2"/>
              </a:rPr>
              <a:t>       else:</a:t>
            </a:r>
          </a:p>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a:solidFill>
                  <a:srgbClr val="000000"/>
                </a:solidFill>
                <a:latin typeface="Times New Roman" pitchFamily="18"/>
                <a:ea typeface="Noto Sans CJK SC Regular" pitchFamily="2"/>
                <a:cs typeface="FreeSans" pitchFamily="2"/>
              </a:rPr>
              <a:t> </a:t>
            </a:r>
            <a:r>
              <a:rPr lang="en-US" sz="2400" dirty="0" smtClean="0">
                <a:solidFill>
                  <a:srgbClr val="000000"/>
                </a:solidFill>
                <a:latin typeface="Times New Roman" pitchFamily="18"/>
                <a:ea typeface="Noto Sans CJK SC Regular" pitchFamily="2"/>
                <a:cs typeface="FreeSans" pitchFamily="2"/>
              </a:rPr>
              <a:t>          print(</a:t>
            </a:r>
            <a:r>
              <a:rPr lang="en-US" altLang="zh-TW" sz="2400" dirty="0" smtClean="0"/>
              <a:t>'</a:t>
            </a:r>
            <a:r>
              <a:rPr lang="en-US" sz="2400" dirty="0" smtClean="0"/>
              <a:t>y is bigger than x</a:t>
            </a:r>
            <a:r>
              <a:rPr lang="en-US" altLang="zh-TW" sz="2400" dirty="0" smtClean="0"/>
              <a:t>‘)</a:t>
            </a:r>
            <a:endParaRPr lang="en-US" sz="2400" b="0" i="0" u="none" strike="noStrike" kern="1200" cap="none" baseline="0" dirty="0">
              <a:ln>
                <a:noFill/>
              </a:ln>
              <a:solidFill>
                <a:srgbClr val="000000"/>
              </a:solidFill>
              <a:latin typeface="Times New Roman" pitchFamily="18"/>
              <a:ea typeface="Noto Sans CJK SC Regular" pitchFamily="2"/>
              <a:cs typeface="FreeSans" pitchFamily="2"/>
            </a:endParaRPr>
          </a:p>
        </p:txBody>
      </p:sp>
      <p:sp>
        <p:nvSpPr>
          <p:cNvPr id="8" name="文字方塊 7"/>
          <p:cNvSpPr txBox="1"/>
          <p:nvPr/>
        </p:nvSpPr>
        <p:spPr>
          <a:xfrm>
            <a:off x="4975057" y="1822450"/>
            <a:ext cx="2001253" cy="523220"/>
          </a:xfrm>
          <a:prstGeom prst="rect">
            <a:avLst/>
          </a:prstGeom>
          <a:noFill/>
        </p:spPr>
        <p:txBody>
          <a:bodyPr wrap="square" rtlCol="0">
            <a:spAutoFit/>
          </a:bodyPr>
          <a:lstStyle/>
          <a:p>
            <a:pPr marL="285750" indent="-285750">
              <a:buFont typeface="Arial" panose="020B0604020202020204" pitchFamily="34" charset="0"/>
              <a:buChar char="•"/>
            </a:pPr>
            <a:r>
              <a:rPr lang="en-US" altLang="zh-TW" sz="2800" dirty="0"/>
              <a:t>Exercise</a:t>
            </a:r>
            <a:endParaRPr lang="zh-TW" altLang="en-US" sz="2800" dirty="0"/>
          </a:p>
        </p:txBody>
      </p:sp>
    </p:spTree>
    <p:extLst>
      <p:ext uri="{BB962C8B-B14F-4D97-AF65-F5344CB8AC3E}">
        <p14:creationId xmlns:p14="http://schemas.microsoft.com/office/powerpoint/2010/main" val="29060657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lvl="0"/>
            <a:r>
              <a:rPr lang="en-US" altLang="zh-TW" dirty="0" smtClean="0"/>
              <a:t>Exercises</a:t>
            </a:r>
            <a:br>
              <a:rPr lang="en-US" altLang="zh-TW" dirty="0" smtClean="0"/>
            </a:b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25093053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Exercise1</a:t>
            </a:r>
            <a:endParaRPr lang="en-US" altLang="zh-TW" dirty="0"/>
          </a:p>
        </p:txBody>
      </p:sp>
      <p:sp>
        <p:nvSpPr>
          <p:cNvPr id="3" name="內容版面配置區 2"/>
          <p:cNvSpPr>
            <a:spLocks noGrp="1"/>
          </p:cNvSpPr>
          <p:nvPr>
            <p:ph idx="1"/>
          </p:nvPr>
        </p:nvSpPr>
        <p:spPr/>
        <p:txBody>
          <a:bodyPr/>
          <a:lstStyle/>
          <a:p>
            <a:r>
              <a:rPr lang="en-US" altLang="zh-TW" dirty="0" smtClean="0"/>
              <a:t>Extract member’s mail from </a:t>
            </a:r>
            <a:r>
              <a:rPr lang="en-US" altLang="zh-TW" b="1" dirty="0" err="1" smtClean="0"/>
              <a:t>member_with_error</a:t>
            </a:r>
            <a:r>
              <a:rPr lang="en-US" altLang="zh-TW" b="1" dirty="0" smtClean="0"/>
              <a:t> </a:t>
            </a:r>
            <a:r>
              <a:rPr lang="en-US" altLang="zh-TW" dirty="0" smtClean="0"/>
              <a:t>and correct it then append it to new list names </a:t>
            </a:r>
            <a:r>
              <a:rPr lang="en-US" altLang="zh-TW" b="1" dirty="0" err="1" smtClean="0"/>
              <a:t>member_without_error</a:t>
            </a:r>
            <a:endParaRPr lang="en-US" altLang="zh-TW" b="1" dirty="0" smtClean="0"/>
          </a:p>
          <a:p>
            <a:pPr marL="0" indent="0">
              <a:buNone/>
            </a:pPr>
            <a:r>
              <a:rPr lang="en-US" altLang="zh-TW" dirty="0" smtClean="0"/>
              <a:t>Exercise :</a:t>
            </a:r>
          </a:p>
          <a:p>
            <a:endParaRPr lang="zh-TW" altLang="en-US" b="1" dirty="0"/>
          </a:p>
        </p:txBody>
      </p:sp>
      <p:sp>
        <p:nvSpPr>
          <p:cNvPr id="10" name="手繪多邊形 9"/>
          <p:cNvSpPr/>
          <p:nvPr/>
        </p:nvSpPr>
        <p:spPr>
          <a:xfrm>
            <a:off x="1493028" y="3431716"/>
            <a:ext cx="9278131" cy="115615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cap="sq">
            <a:solidFill>
              <a:srgbClr val="000000"/>
            </a:solidFill>
            <a:prstDash val="solid"/>
            <a:miter/>
          </a:ln>
        </p:spPr>
        <p:txBody>
          <a:bodyPr vert="horz" wrap="square" lIns="90000" tIns="46800" rIns="90000" bIns="46800" anchor="t" anchorCtr="0" compatLnSpc="0">
            <a:spAutoFit/>
          </a:bodyPr>
          <a:lstStyle/>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a:solidFill>
                  <a:srgbClr val="000000"/>
                </a:solidFill>
                <a:latin typeface="Times New Roman" pitchFamily="18"/>
                <a:ea typeface="Noto Sans CJK SC Regular" pitchFamily="2"/>
                <a:cs typeface="FreeSans" pitchFamily="2"/>
              </a:rPr>
              <a:t>&gt;&gt;&gt; </a:t>
            </a:r>
            <a:r>
              <a:rPr lang="en-US" sz="2400" dirty="0" err="1" smtClean="0">
                <a:solidFill>
                  <a:srgbClr val="000000"/>
                </a:solidFill>
                <a:latin typeface="Times New Roman" pitchFamily="18"/>
                <a:ea typeface="Noto Sans CJK SC Regular" pitchFamily="2"/>
                <a:cs typeface="FreeSans" pitchFamily="2"/>
              </a:rPr>
              <a:t>member_with_error</a:t>
            </a:r>
            <a:r>
              <a:rPr lang="en-US" sz="2400" dirty="0" smtClean="0">
                <a:solidFill>
                  <a:srgbClr val="000000"/>
                </a:solidFill>
                <a:latin typeface="Times New Roman" pitchFamily="18"/>
                <a:ea typeface="Noto Sans CJK SC Regular" pitchFamily="2"/>
                <a:cs typeface="FreeSans" pitchFamily="2"/>
              </a:rPr>
              <a:t> = ['sam_liao@payez.com.tw', 'kevin_chen@payez.com.tw', ‘I_LOVE_SAM', 'jc_wang@payez.com.tw', '456']</a:t>
            </a:r>
            <a:endParaRPr lang="en-US" sz="2400" b="0" i="0" u="none" strike="noStrike" kern="1200" cap="none" baseline="0" dirty="0">
              <a:ln>
                <a:noFill/>
              </a:ln>
              <a:solidFill>
                <a:srgbClr val="000000"/>
              </a:solidFill>
              <a:latin typeface="Times New Roman" pitchFamily="18"/>
              <a:ea typeface="Noto Sans CJK SC Regular" pitchFamily="2"/>
              <a:cs typeface="FreeSans" pitchFamily="2"/>
            </a:endParaRPr>
          </a:p>
        </p:txBody>
      </p:sp>
      <p:sp>
        <p:nvSpPr>
          <p:cNvPr id="11" name="手繪多邊形 10"/>
          <p:cNvSpPr/>
          <p:nvPr/>
        </p:nvSpPr>
        <p:spPr>
          <a:xfrm>
            <a:off x="1493025" y="5784324"/>
            <a:ext cx="9278134" cy="80227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cap="sq">
            <a:solidFill>
              <a:srgbClr val="000000"/>
            </a:solidFill>
            <a:prstDash val="solid"/>
            <a:miter/>
          </a:ln>
        </p:spPr>
        <p:txBody>
          <a:bodyPr vert="horz" wrap="square" lIns="90000" tIns="46800" rIns="90000" bIns="46800" anchor="t" anchorCtr="0" compatLnSpc="0">
            <a:spAutoFit/>
          </a:bodyPr>
          <a:lstStyle/>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smtClean="0">
                <a:solidFill>
                  <a:srgbClr val="000000"/>
                </a:solidFill>
                <a:latin typeface="Times New Roman" pitchFamily="18"/>
                <a:ea typeface="Noto Sans CJK SC Regular" pitchFamily="2"/>
                <a:cs typeface="FreeSans" pitchFamily="2"/>
              </a:rPr>
              <a:t>&gt;&gt;&gt; ['sam_liao@payeasy.com.tw', 'kevin_huang@payeasy.com.tw',</a:t>
            </a:r>
          </a:p>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smtClean="0">
                <a:solidFill>
                  <a:srgbClr val="000000"/>
                </a:solidFill>
                <a:latin typeface="Times New Roman" pitchFamily="18"/>
                <a:ea typeface="Noto Sans CJK SC Regular" pitchFamily="2"/>
                <a:cs typeface="FreeSans" pitchFamily="2"/>
              </a:rPr>
              <a:t> 'jc_wang@payeasy.com.tw']</a:t>
            </a:r>
            <a:endParaRPr lang="en-US" sz="2400" b="0" i="0" u="none" strike="noStrike" kern="1200" cap="none" baseline="0" dirty="0">
              <a:ln>
                <a:noFill/>
              </a:ln>
              <a:solidFill>
                <a:srgbClr val="000000"/>
              </a:solidFill>
              <a:latin typeface="Times New Roman" pitchFamily="18"/>
              <a:ea typeface="Noto Sans CJK SC Regular" pitchFamily="2"/>
              <a:cs typeface="FreeSans" pitchFamily="2"/>
            </a:endParaRPr>
          </a:p>
        </p:txBody>
      </p:sp>
      <p:cxnSp>
        <p:nvCxnSpPr>
          <p:cNvPr id="12" name="直線單箭頭接點 11"/>
          <p:cNvCxnSpPr/>
          <p:nvPr/>
        </p:nvCxnSpPr>
        <p:spPr>
          <a:xfrm>
            <a:off x="6132091" y="4776537"/>
            <a:ext cx="0" cy="8542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632667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Exercise1</a:t>
            </a:r>
            <a:endParaRPr lang="en-US" altLang="zh-TW" dirty="0"/>
          </a:p>
        </p:txBody>
      </p:sp>
      <p:sp>
        <p:nvSpPr>
          <p:cNvPr id="3" name="內容版面配置區 2"/>
          <p:cNvSpPr>
            <a:spLocks noGrp="1"/>
          </p:cNvSpPr>
          <p:nvPr>
            <p:ph idx="1"/>
          </p:nvPr>
        </p:nvSpPr>
        <p:spPr/>
        <p:txBody>
          <a:bodyPr/>
          <a:lstStyle/>
          <a:p>
            <a:r>
              <a:rPr lang="zh-TW" altLang="en-US" dirty="0" smtClean="0"/>
              <a:t>從變數 </a:t>
            </a:r>
            <a:r>
              <a:rPr lang="en-US" altLang="zh-TW" b="1" dirty="0" err="1" smtClean="0"/>
              <a:t>member_with_error</a:t>
            </a:r>
            <a:r>
              <a:rPr lang="en-US" altLang="zh-TW" b="1" dirty="0" smtClean="0"/>
              <a:t> </a:t>
            </a:r>
            <a:r>
              <a:rPr lang="zh-TW" altLang="en-US" dirty="0"/>
              <a:t>裡面把不屬於 </a:t>
            </a:r>
            <a:r>
              <a:rPr lang="en-US" altLang="zh-TW" dirty="0"/>
              <a:t>mail </a:t>
            </a:r>
            <a:r>
              <a:rPr lang="zh-TW" altLang="en-US" dirty="0"/>
              <a:t>的字串拿掉，並且指派到新變數 </a:t>
            </a:r>
            <a:r>
              <a:rPr lang="en-US" altLang="zh-TW" b="1" dirty="0" err="1" smtClean="0"/>
              <a:t>member_without_error</a:t>
            </a:r>
            <a:endParaRPr lang="en-US" altLang="zh-TW" b="1" dirty="0" smtClean="0"/>
          </a:p>
          <a:p>
            <a:pPr marL="0" indent="0">
              <a:buNone/>
            </a:pPr>
            <a:r>
              <a:rPr lang="en-US" altLang="zh-TW" dirty="0" smtClean="0"/>
              <a:t>Exercise :</a:t>
            </a:r>
          </a:p>
          <a:p>
            <a:endParaRPr lang="zh-TW" altLang="en-US" b="1" dirty="0"/>
          </a:p>
        </p:txBody>
      </p:sp>
      <p:sp>
        <p:nvSpPr>
          <p:cNvPr id="10" name="手繪多邊形 9"/>
          <p:cNvSpPr/>
          <p:nvPr/>
        </p:nvSpPr>
        <p:spPr>
          <a:xfrm>
            <a:off x="1493028" y="3431716"/>
            <a:ext cx="9278131" cy="115615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cap="sq">
            <a:solidFill>
              <a:srgbClr val="000000"/>
            </a:solidFill>
            <a:prstDash val="solid"/>
            <a:miter/>
          </a:ln>
        </p:spPr>
        <p:txBody>
          <a:bodyPr vert="horz" wrap="square" lIns="90000" tIns="46800" rIns="90000" bIns="46800" anchor="t" anchorCtr="0" compatLnSpc="0">
            <a:spAutoFit/>
          </a:bodyPr>
          <a:lstStyle/>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a:solidFill>
                  <a:srgbClr val="000000"/>
                </a:solidFill>
                <a:latin typeface="Times New Roman" pitchFamily="18"/>
                <a:ea typeface="Noto Sans CJK SC Regular" pitchFamily="2"/>
                <a:cs typeface="FreeSans" pitchFamily="2"/>
              </a:rPr>
              <a:t>&gt;&gt;&gt; </a:t>
            </a:r>
            <a:r>
              <a:rPr lang="en-US" sz="2400" dirty="0" err="1" smtClean="0">
                <a:solidFill>
                  <a:srgbClr val="000000"/>
                </a:solidFill>
                <a:latin typeface="Times New Roman" pitchFamily="18"/>
                <a:ea typeface="Noto Sans CJK SC Regular" pitchFamily="2"/>
                <a:cs typeface="FreeSans" pitchFamily="2"/>
              </a:rPr>
              <a:t>member_with_error</a:t>
            </a:r>
            <a:r>
              <a:rPr lang="en-US" sz="2400" dirty="0" smtClean="0">
                <a:solidFill>
                  <a:srgbClr val="000000"/>
                </a:solidFill>
                <a:latin typeface="Times New Roman" pitchFamily="18"/>
                <a:ea typeface="Noto Sans CJK SC Regular" pitchFamily="2"/>
                <a:cs typeface="FreeSans" pitchFamily="2"/>
              </a:rPr>
              <a:t> = ['sam_liao@payez.com.tw', 'kevin_chen@payez.com.tw', ‘I_LOVE_SAM', 'jc_wang@payez.com.tw', '456']</a:t>
            </a:r>
            <a:endParaRPr lang="en-US" sz="2400" b="0" i="0" u="none" strike="noStrike" kern="1200" cap="none" baseline="0" dirty="0">
              <a:ln>
                <a:noFill/>
              </a:ln>
              <a:solidFill>
                <a:srgbClr val="000000"/>
              </a:solidFill>
              <a:latin typeface="Times New Roman" pitchFamily="18"/>
              <a:ea typeface="Noto Sans CJK SC Regular" pitchFamily="2"/>
              <a:cs typeface="FreeSans" pitchFamily="2"/>
            </a:endParaRPr>
          </a:p>
        </p:txBody>
      </p:sp>
      <p:sp>
        <p:nvSpPr>
          <p:cNvPr id="11" name="手繪多邊形 10"/>
          <p:cNvSpPr/>
          <p:nvPr/>
        </p:nvSpPr>
        <p:spPr>
          <a:xfrm>
            <a:off x="1493025" y="5784324"/>
            <a:ext cx="9278134" cy="80227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cap="sq">
            <a:solidFill>
              <a:srgbClr val="000000"/>
            </a:solidFill>
            <a:prstDash val="solid"/>
            <a:miter/>
          </a:ln>
        </p:spPr>
        <p:txBody>
          <a:bodyPr vert="horz" wrap="square" lIns="90000" tIns="46800" rIns="90000" bIns="46800" anchor="t" anchorCtr="0" compatLnSpc="0">
            <a:spAutoFit/>
          </a:bodyPr>
          <a:lstStyle/>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smtClean="0">
                <a:solidFill>
                  <a:srgbClr val="000000"/>
                </a:solidFill>
                <a:latin typeface="Times New Roman" pitchFamily="18"/>
                <a:ea typeface="Noto Sans CJK SC Regular" pitchFamily="2"/>
                <a:cs typeface="FreeSans" pitchFamily="2"/>
              </a:rPr>
              <a:t>&gt;&gt;&gt; ['sam_liao@payeasy.com.tw', 'kevin_huang@payeasy.com.tw',</a:t>
            </a:r>
          </a:p>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smtClean="0">
                <a:solidFill>
                  <a:srgbClr val="000000"/>
                </a:solidFill>
                <a:latin typeface="Times New Roman" pitchFamily="18"/>
                <a:ea typeface="Noto Sans CJK SC Regular" pitchFamily="2"/>
                <a:cs typeface="FreeSans" pitchFamily="2"/>
              </a:rPr>
              <a:t> 'jc_wang@payeasy.com.tw']</a:t>
            </a:r>
            <a:endParaRPr lang="en-US" sz="2400" b="0" i="0" u="none" strike="noStrike" kern="1200" cap="none" baseline="0" dirty="0">
              <a:ln>
                <a:noFill/>
              </a:ln>
              <a:solidFill>
                <a:srgbClr val="000000"/>
              </a:solidFill>
              <a:latin typeface="Times New Roman" pitchFamily="18"/>
              <a:ea typeface="Noto Sans CJK SC Regular" pitchFamily="2"/>
              <a:cs typeface="FreeSans" pitchFamily="2"/>
            </a:endParaRPr>
          </a:p>
        </p:txBody>
      </p:sp>
      <p:cxnSp>
        <p:nvCxnSpPr>
          <p:cNvPr id="12" name="直線單箭頭接點 11"/>
          <p:cNvCxnSpPr/>
          <p:nvPr/>
        </p:nvCxnSpPr>
        <p:spPr>
          <a:xfrm>
            <a:off x="6132091" y="4776537"/>
            <a:ext cx="0" cy="8542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3629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Exercise1 - Hint</a:t>
            </a:r>
            <a:endParaRPr lang="zh-TW" altLang="en-US" dirty="0"/>
          </a:p>
        </p:txBody>
      </p:sp>
      <p:sp>
        <p:nvSpPr>
          <p:cNvPr id="3" name="內容版面配置區 2"/>
          <p:cNvSpPr>
            <a:spLocks noGrp="1"/>
          </p:cNvSpPr>
          <p:nvPr>
            <p:ph idx="1"/>
          </p:nvPr>
        </p:nvSpPr>
        <p:spPr/>
        <p:txBody>
          <a:bodyPr/>
          <a:lstStyle/>
          <a:p>
            <a:r>
              <a:rPr lang="en-US" altLang="zh-TW" dirty="0" smtClean="0"/>
              <a:t>1. create </a:t>
            </a:r>
            <a:r>
              <a:rPr lang="en-US" altLang="zh-TW" b="1" dirty="0" smtClean="0">
                <a:solidFill>
                  <a:srgbClr val="FF0000"/>
                </a:solidFill>
              </a:rPr>
              <a:t>list</a:t>
            </a:r>
            <a:r>
              <a:rPr lang="en-US" altLang="zh-TW" dirty="0" smtClean="0"/>
              <a:t> variable </a:t>
            </a:r>
            <a:r>
              <a:rPr lang="en-US" altLang="zh-TW" b="1" dirty="0" err="1" smtClean="0">
                <a:solidFill>
                  <a:srgbClr val="FF0000"/>
                </a:solidFill>
              </a:rPr>
              <a:t>member_without_error</a:t>
            </a:r>
            <a:r>
              <a:rPr lang="en-US" altLang="zh-TW" b="1" dirty="0" smtClean="0"/>
              <a:t> </a:t>
            </a:r>
            <a:r>
              <a:rPr lang="en-US" altLang="zh-TW" dirty="0" smtClean="0"/>
              <a:t>to store data</a:t>
            </a:r>
          </a:p>
          <a:p>
            <a:r>
              <a:rPr lang="en-US" altLang="zh-TW" dirty="0" smtClean="0"/>
              <a:t>2. </a:t>
            </a:r>
            <a:r>
              <a:rPr lang="en-US" altLang="zh-TW" b="1" dirty="0" smtClean="0">
                <a:solidFill>
                  <a:srgbClr val="FF0000"/>
                </a:solidFill>
              </a:rPr>
              <a:t>for loop </a:t>
            </a:r>
            <a:r>
              <a:rPr lang="en-US" altLang="zh-TW" b="1" dirty="0" err="1" smtClean="0">
                <a:solidFill>
                  <a:srgbClr val="FF0000"/>
                </a:solidFill>
              </a:rPr>
              <a:t>member_with_error</a:t>
            </a:r>
            <a:r>
              <a:rPr lang="en-US" altLang="zh-TW" b="1" dirty="0" smtClean="0">
                <a:solidFill>
                  <a:srgbClr val="FF0000"/>
                </a:solidFill>
              </a:rPr>
              <a:t> </a:t>
            </a:r>
            <a:r>
              <a:rPr lang="en-US" altLang="zh-TW" dirty="0" smtClean="0"/>
              <a:t>to iterate string</a:t>
            </a:r>
          </a:p>
          <a:p>
            <a:r>
              <a:rPr lang="en-US" altLang="zh-TW" dirty="0" smtClean="0"/>
              <a:t>3. use </a:t>
            </a:r>
            <a:r>
              <a:rPr lang="en-US" altLang="zh-TW" b="1" dirty="0" smtClean="0">
                <a:solidFill>
                  <a:srgbClr val="FF0000"/>
                </a:solidFill>
              </a:rPr>
              <a:t>if else</a:t>
            </a:r>
            <a:r>
              <a:rPr lang="en-US" altLang="zh-TW" dirty="0" smtClean="0">
                <a:solidFill>
                  <a:srgbClr val="FF0000"/>
                </a:solidFill>
              </a:rPr>
              <a:t> </a:t>
            </a:r>
            <a:r>
              <a:rPr lang="en-US" altLang="zh-TW" dirty="0" smtClean="0"/>
              <a:t>to </a:t>
            </a:r>
            <a:r>
              <a:rPr lang="en-US" altLang="zh-TW" b="1" dirty="0" smtClean="0">
                <a:solidFill>
                  <a:srgbClr val="FF0000"/>
                </a:solidFill>
              </a:rPr>
              <a:t>find</a:t>
            </a:r>
            <a:r>
              <a:rPr lang="en-US" altLang="zh-TW" dirty="0" smtClean="0"/>
              <a:t> out which string should be processed</a:t>
            </a:r>
          </a:p>
          <a:p>
            <a:r>
              <a:rPr lang="en-US" altLang="zh-TW" dirty="0" smtClean="0"/>
              <a:t>4. </a:t>
            </a:r>
            <a:r>
              <a:rPr lang="en-US" altLang="zh-TW" b="1" dirty="0" smtClean="0">
                <a:solidFill>
                  <a:srgbClr val="FF0000"/>
                </a:solidFill>
              </a:rPr>
              <a:t>replace</a:t>
            </a:r>
            <a:r>
              <a:rPr lang="en-US" altLang="zh-TW" dirty="0" smtClean="0"/>
              <a:t> string to correct one</a:t>
            </a:r>
          </a:p>
          <a:p>
            <a:r>
              <a:rPr lang="en-US" altLang="zh-TW" dirty="0" smtClean="0"/>
              <a:t>5. </a:t>
            </a:r>
            <a:r>
              <a:rPr lang="en-US" altLang="zh-TW" b="1" dirty="0" smtClean="0">
                <a:solidFill>
                  <a:srgbClr val="FF0000"/>
                </a:solidFill>
              </a:rPr>
              <a:t>append</a:t>
            </a:r>
            <a:r>
              <a:rPr lang="en-US" altLang="zh-TW" dirty="0" smtClean="0"/>
              <a:t> correct string to </a:t>
            </a:r>
            <a:r>
              <a:rPr lang="en-US" altLang="zh-TW" b="1" dirty="0" err="1">
                <a:solidFill>
                  <a:srgbClr val="FF0000"/>
                </a:solidFill>
              </a:rPr>
              <a:t>member_without_error</a:t>
            </a:r>
            <a:endParaRPr lang="zh-TW" altLang="en-US" dirty="0"/>
          </a:p>
        </p:txBody>
      </p:sp>
    </p:spTree>
    <p:extLst>
      <p:ext uri="{BB962C8B-B14F-4D97-AF65-F5344CB8AC3E}">
        <p14:creationId xmlns:p14="http://schemas.microsoft.com/office/powerpoint/2010/main" val="20782080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Pythonic</a:t>
            </a:r>
            <a:r>
              <a:rPr lang="en-US" altLang="zh-TW" dirty="0" smtClean="0"/>
              <a:t> way</a:t>
            </a:r>
            <a:endParaRPr lang="en-US" altLang="zh-TW" dirty="0"/>
          </a:p>
        </p:txBody>
      </p:sp>
      <p:sp>
        <p:nvSpPr>
          <p:cNvPr id="3" name="內容版面配置區 2"/>
          <p:cNvSpPr>
            <a:spLocks noGrp="1"/>
          </p:cNvSpPr>
          <p:nvPr>
            <p:ph idx="1"/>
          </p:nvPr>
        </p:nvSpPr>
        <p:spPr/>
        <p:txBody>
          <a:bodyPr/>
          <a:lstStyle/>
          <a:p>
            <a:r>
              <a:rPr lang="en-US" altLang="zh-TW" dirty="0" err="1" smtClean="0"/>
              <a:t>Pythonic</a:t>
            </a:r>
            <a:r>
              <a:rPr lang="en-US" altLang="zh-TW" dirty="0" smtClean="0"/>
              <a:t> means : </a:t>
            </a:r>
            <a:r>
              <a:rPr lang="zh-CN" altLang="en-US" sz="2400" dirty="0" smtClean="0"/>
              <a:t>写</a:t>
            </a:r>
            <a:r>
              <a:rPr lang="zh-CN" altLang="en-US" sz="2400" dirty="0"/>
              <a:t>法简练，明确，优雅，绝大部分时候执行效率高，代码越少也就越不容易出错。我认为好的程序员在写代码时，应该追求代码的正确性，简洁性和可读性，这恰恰</a:t>
            </a:r>
            <a:r>
              <a:rPr lang="zh-CN" altLang="en-US" sz="2400" dirty="0" smtClean="0"/>
              <a:t>就是 </a:t>
            </a:r>
            <a:r>
              <a:rPr lang="en-US" altLang="zh-CN" sz="2400" dirty="0" err="1" smtClean="0"/>
              <a:t>pythonic</a:t>
            </a:r>
            <a:r>
              <a:rPr lang="en-US" altLang="zh-CN" sz="2400" dirty="0" smtClean="0"/>
              <a:t> </a:t>
            </a:r>
            <a:r>
              <a:rPr lang="zh-CN" altLang="en-US" sz="2400" dirty="0" smtClean="0"/>
              <a:t>的</a:t>
            </a:r>
            <a:r>
              <a:rPr lang="zh-CN" altLang="en-US" sz="2400" dirty="0"/>
              <a:t>精神</a:t>
            </a:r>
            <a:r>
              <a:rPr lang="zh-CN" altLang="en-US" sz="2400" dirty="0" smtClean="0"/>
              <a:t>所在</a:t>
            </a:r>
            <a:endParaRPr lang="en-US" altLang="zh-CN" sz="2400" dirty="0" smtClean="0"/>
          </a:p>
        </p:txBody>
      </p:sp>
      <p:sp>
        <p:nvSpPr>
          <p:cNvPr id="10" name="文字方塊 9"/>
          <p:cNvSpPr txBox="1"/>
          <p:nvPr/>
        </p:nvSpPr>
        <p:spPr>
          <a:xfrm>
            <a:off x="838200" y="3331562"/>
            <a:ext cx="6222357" cy="523220"/>
          </a:xfrm>
          <a:prstGeom prst="rect">
            <a:avLst/>
          </a:prstGeom>
          <a:noFill/>
        </p:spPr>
        <p:txBody>
          <a:bodyPr wrap="square" rtlCol="0">
            <a:spAutoFit/>
          </a:bodyPr>
          <a:lstStyle/>
          <a:p>
            <a:r>
              <a:rPr lang="en-US" altLang="zh-TW" sz="2800" dirty="0" err="1" smtClean="0"/>
              <a:t>List_one</a:t>
            </a:r>
            <a:r>
              <a:rPr lang="en-US" altLang="zh-TW" sz="2800" dirty="0" smtClean="0"/>
              <a:t> </a:t>
            </a:r>
            <a:r>
              <a:rPr lang="en-US" altLang="zh-TW" sz="2800" dirty="0"/>
              <a:t>= [2, 3, 4</a:t>
            </a:r>
            <a:r>
              <a:rPr lang="en-US" altLang="zh-TW" sz="2800" dirty="0" smtClean="0"/>
              <a:t>]  </a:t>
            </a:r>
            <a:r>
              <a:rPr lang="en-US" altLang="zh-TW" sz="2800" dirty="0" smtClean="0">
                <a:sym typeface="Wingdings" panose="05000000000000000000" pitchFamily="2" charset="2"/>
              </a:rPr>
              <a:t>  </a:t>
            </a:r>
            <a:r>
              <a:rPr lang="en-US" altLang="zh-TW" sz="2800" dirty="0" err="1" smtClean="0"/>
              <a:t>List_two</a:t>
            </a:r>
            <a:r>
              <a:rPr lang="en-US" altLang="zh-TW" sz="2800" dirty="0" smtClean="0"/>
              <a:t> = [4, 6, 8] </a:t>
            </a:r>
            <a:endParaRPr lang="en-US" altLang="zh-TW" sz="2800" dirty="0"/>
          </a:p>
        </p:txBody>
      </p:sp>
      <p:sp>
        <p:nvSpPr>
          <p:cNvPr id="15" name="文字方塊 14"/>
          <p:cNvSpPr txBox="1"/>
          <p:nvPr/>
        </p:nvSpPr>
        <p:spPr>
          <a:xfrm>
            <a:off x="838200" y="4231042"/>
            <a:ext cx="6222357" cy="1384995"/>
          </a:xfrm>
          <a:prstGeom prst="rect">
            <a:avLst/>
          </a:prstGeom>
          <a:noFill/>
        </p:spPr>
        <p:txBody>
          <a:bodyPr wrap="square" rtlCol="0">
            <a:spAutoFit/>
          </a:bodyPr>
          <a:lstStyle/>
          <a:p>
            <a:pPr>
              <a:defRPr/>
            </a:pPr>
            <a:r>
              <a:rPr lang="en-US" altLang="zh-TW" sz="2800" dirty="0" err="1" smtClean="0"/>
              <a:t>List_two</a:t>
            </a:r>
            <a:r>
              <a:rPr lang="en-US" altLang="zh-TW" sz="2800" dirty="0" smtClean="0"/>
              <a:t> = list()</a:t>
            </a:r>
          </a:p>
          <a:p>
            <a:pPr>
              <a:defRPr/>
            </a:pPr>
            <a:r>
              <a:rPr lang="en-US" altLang="zh-TW" sz="2800" dirty="0" smtClean="0"/>
              <a:t>For </a:t>
            </a:r>
            <a:r>
              <a:rPr lang="en-US" altLang="zh-TW" sz="2800" dirty="0" err="1" smtClean="0"/>
              <a:t>i</a:t>
            </a:r>
            <a:r>
              <a:rPr lang="en-US" altLang="zh-TW" sz="2800" dirty="0" smtClean="0"/>
              <a:t> in </a:t>
            </a:r>
            <a:r>
              <a:rPr lang="en-US" altLang="zh-TW" sz="2800" dirty="0" err="1" smtClean="0"/>
              <a:t>List_one</a:t>
            </a:r>
            <a:r>
              <a:rPr lang="en-US" altLang="zh-TW" sz="2800" dirty="0" smtClean="0"/>
              <a:t>:</a:t>
            </a:r>
          </a:p>
          <a:p>
            <a:pPr>
              <a:defRPr/>
            </a:pPr>
            <a:r>
              <a:rPr lang="en-US" altLang="zh-TW" sz="2800" dirty="0"/>
              <a:t> </a:t>
            </a:r>
            <a:r>
              <a:rPr lang="en-US" altLang="zh-TW" sz="2800" dirty="0" smtClean="0"/>
              <a:t>   </a:t>
            </a:r>
            <a:r>
              <a:rPr lang="en-US" altLang="zh-TW" sz="2800" dirty="0" err="1" smtClean="0"/>
              <a:t>List_two.append</a:t>
            </a:r>
            <a:r>
              <a:rPr lang="en-US" altLang="zh-TW" sz="2800" dirty="0" smtClean="0"/>
              <a:t>(I * 2)</a:t>
            </a:r>
            <a:endParaRPr lang="en-US" altLang="zh-TW" sz="2800" dirty="0"/>
          </a:p>
        </p:txBody>
      </p:sp>
      <p:sp>
        <p:nvSpPr>
          <p:cNvPr id="16" name="文字方塊 15"/>
          <p:cNvSpPr txBox="1"/>
          <p:nvPr/>
        </p:nvSpPr>
        <p:spPr>
          <a:xfrm>
            <a:off x="838200" y="5934206"/>
            <a:ext cx="4955412" cy="523220"/>
          </a:xfrm>
          <a:prstGeom prst="rect">
            <a:avLst/>
          </a:prstGeom>
          <a:noFill/>
        </p:spPr>
        <p:txBody>
          <a:bodyPr wrap="square" rtlCol="0">
            <a:spAutoFit/>
          </a:bodyPr>
          <a:lstStyle/>
          <a:p>
            <a:pPr>
              <a:defRPr/>
            </a:pPr>
            <a:r>
              <a:rPr lang="en-US" altLang="zh-TW" sz="2800" dirty="0" err="1" smtClean="0"/>
              <a:t>List_two</a:t>
            </a:r>
            <a:r>
              <a:rPr lang="en-US" altLang="zh-TW" sz="2800" dirty="0" smtClean="0"/>
              <a:t> </a:t>
            </a:r>
            <a:r>
              <a:rPr lang="en-US" altLang="zh-TW" sz="2800" dirty="0"/>
              <a:t>= </a:t>
            </a:r>
            <a:r>
              <a:rPr lang="en-US" altLang="zh-TW" sz="2800" dirty="0" smtClean="0"/>
              <a:t>[I * 2 </a:t>
            </a:r>
            <a:r>
              <a:rPr lang="en-US" altLang="zh-TW" sz="2800" dirty="0"/>
              <a:t>for </a:t>
            </a:r>
            <a:r>
              <a:rPr lang="en-US" altLang="zh-TW" sz="2800" dirty="0" err="1"/>
              <a:t>i</a:t>
            </a:r>
            <a:r>
              <a:rPr lang="en-US" altLang="zh-TW" sz="2800" dirty="0"/>
              <a:t> in </a:t>
            </a:r>
            <a:r>
              <a:rPr lang="en-US" altLang="zh-TW" sz="2800" dirty="0" err="1" smtClean="0"/>
              <a:t>List_one</a:t>
            </a:r>
            <a:r>
              <a:rPr lang="en-US" altLang="zh-TW" sz="2800" dirty="0" smtClean="0"/>
              <a:t>] </a:t>
            </a:r>
            <a:endParaRPr lang="en-US" altLang="zh-TW" sz="2800" dirty="0"/>
          </a:p>
        </p:txBody>
      </p:sp>
    </p:spTree>
    <p:extLst>
      <p:ext uri="{BB962C8B-B14F-4D97-AF65-F5344CB8AC3E}">
        <p14:creationId xmlns:p14="http://schemas.microsoft.com/office/powerpoint/2010/main" val="270114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Pythonic</a:t>
            </a:r>
            <a:r>
              <a:rPr lang="en-US" altLang="zh-TW" dirty="0" smtClean="0"/>
              <a:t> Exercise1</a:t>
            </a:r>
            <a:endParaRPr lang="en-US" altLang="zh-TW" dirty="0"/>
          </a:p>
        </p:txBody>
      </p:sp>
      <p:sp>
        <p:nvSpPr>
          <p:cNvPr id="3" name="內容版面配置區 2"/>
          <p:cNvSpPr>
            <a:spLocks noGrp="1"/>
          </p:cNvSpPr>
          <p:nvPr>
            <p:ph idx="1"/>
          </p:nvPr>
        </p:nvSpPr>
        <p:spPr/>
        <p:txBody>
          <a:bodyPr/>
          <a:lstStyle/>
          <a:p>
            <a:pPr marL="0" indent="0">
              <a:buNone/>
            </a:pPr>
            <a:r>
              <a:rPr lang="en-US" altLang="zh-TW" dirty="0" smtClean="0"/>
              <a:t>Exercise :</a:t>
            </a:r>
          </a:p>
          <a:p>
            <a:pPr marL="0" indent="0">
              <a:buNone/>
            </a:pPr>
            <a:endParaRPr lang="zh-TW" altLang="en-US" b="1" dirty="0"/>
          </a:p>
        </p:txBody>
      </p:sp>
      <p:sp>
        <p:nvSpPr>
          <p:cNvPr id="5" name="手繪多邊形 4"/>
          <p:cNvSpPr/>
          <p:nvPr/>
        </p:nvSpPr>
        <p:spPr>
          <a:xfrm>
            <a:off x="1456934" y="2581585"/>
            <a:ext cx="9278131" cy="115615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cap="sq">
            <a:solidFill>
              <a:srgbClr val="000000"/>
            </a:solidFill>
            <a:prstDash val="solid"/>
            <a:miter/>
          </a:ln>
        </p:spPr>
        <p:txBody>
          <a:bodyPr vert="horz" wrap="square" lIns="90000" tIns="46800" rIns="90000" bIns="46800" anchor="t" anchorCtr="0" compatLnSpc="0">
            <a:spAutoFit/>
          </a:bodyPr>
          <a:lstStyle/>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a:solidFill>
                  <a:srgbClr val="000000"/>
                </a:solidFill>
                <a:latin typeface="Times New Roman" pitchFamily="18"/>
                <a:ea typeface="Noto Sans CJK SC Regular" pitchFamily="2"/>
                <a:cs typeface="FreeSans" pitchFamily="2"/>
              </a:rPr>
              <a:t>&gt;&gt;&gt; </a:t>
            </a:r>
            <a:r>
              <a:rPr lang="en-US" sz="2400" dirty="0" err="1" smtClean="0">
                <a:solidFill>
                  <a:srgbClr val="000000"/>
                </a:solidFill>
                <a:latin typeface="Times New Roman" pitchFamily="18"/>
                <a:ea typeface="Noto Sans CJK SC Regular" pitchFamily="2"/>
                <a:cs typeface="FreeSans" pitchFamily="2"/>
              </a:rPr>
              <a:t>member_with_error</a:t>
            </a:r>
            <a:r>
              <a:rPr lang="en-US" sz="2400" dirty="0" smtClean="0">
                <a:solidFill>
                  <a:srgbClr val="000000"/>
                </a:solidFill>
                <a:latin typeface="Times New Roman" pitchFamily="18"/>
                <a:ea typeface="Noto Sans CJK SC Regular" pitchFamily="2"/>
                <a:cs typeface="FreeSans" pitchFamily="2"/>
              </a:rPr>
              <a:t> = ['sam_liao@payez.com.tw', 'kevin_chen@payez.com.tw', 'I_LOVE_SAM', 'jc_wang@payez.com.tw', '456']</a:t>
            </a:r>
            <a:endParaRPr lang="en-US" sz="2400" b="0" i="0" u="none" strike="noStrike" kern="1200" cap="none" baseline="0" dirty="0">
              <a:ln>
                <a:noFill/>
              </a:ln>
              <a:solidFill>
                <a:srgbClr val="000000"/>
              </a:solidFill>
              <a:latin typeface="Times New Roman" pitchFamily="18"/>
              <a:ea typeface="Noto Sans CJK SC Regular" pitchFamily="2"/>
              <a:cs typeface="FreeSans" pitchFamily="2"/>
            </a:endParaRPr>
          </a:p>
        </p:txBody>
      </p:sp>
      <p:sp>
        <p:nvSpPr>
          <p:cNvPr id="6" name="手繪多邊形 5"/>
          <p:cNvSpPr/>
          <p:nvPr/>
        </p:nvSpPr>
        <p:spPr>
          <a:xfrm>
            <a:off x="1456931" y="5115113"/>
            <a:ext cx="9278134" cy="80227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cap="sq">
            <a:solidFill>
              <a:srgbClr val="000000"/>
            </a:solidFill>
            <a:prstDash val="solid"/>
            <a:miter/>
          </a:ln>
        </p:spPr>
        <p:txBody>
          <a:bodyPr vert="horz" wrap="square" lIns="90000" tIns="46800" rIns="90000" bIns="46800" anchor="t" anchorCtr="0" compatLnSpc="0">
            <a:spAutoFit/>
          </a:bodyPr>
          <a:lstStyle/>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smtClean="0">
                <a:solidFill>
                  <a:srgbClr val="000000"/>
                </a:solidFill>
                <a:latin typeface="Times New Roman" pitchFamily="18"/>
                <a:ea typeface="Noto Sans CJK SC Regular" pitchFamily="2"/>
                <a:cs typeface="FreeSans" pitchFamily="2"/>
              </a:rPr>
              <a:t>&gt;&gt;&gt; ['sam_liao@payeasy.com.tw', 'kevin_huang@payeasy.com.tw',</a:t>
            </a:r>
          </a:p>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smtClean="0">
                <a:solidFill>
                  <a:srgbClr val="000000"/>
                </a:solidFill>
                <a:latin typeface="Times New Roman" pitchFamily="18"/>
                <a:ea typeface="Noto Sans CJK SC Regular" pitchFamily="2"/>
                <a:cs typeface="FreeSans" pitchFamily="2"/>
              </a:rPr>
              <a:t> 'jc_wang@payeasy.com.tw']</a:t>
            </a:r>
            <a:endParaRPr lang="en-US" sz="2400" b="0" i="0" u="none" strike="noStrike" kern="1200" cap="none" baseline="0" dirty="0">
              <a:ln>
                <a:noFill/>
              </a:ln>
              <a:solidFill>
                <a:srgbClr val="000000"/>
              </a:solidFill>
              <a:latin typeface="Times New Roman" pitchFamily="18"/>
              <a:ea typeface="Noto Sans CJK SC Regular" pitchFamily="2"/>
              <a:cs typeface="FreeSans" pitchFamily="2"/>
            </a:endParaRPr>
          </a:p>
        </p:txBody>
      </p:sp>
      <p:cxnSp>
        <p:nvCxnSpPr>
          <p:cNvPr id="9" name="直線單箭頭接點 8"/>
          <p:cNvCxnSpPr/>
          <p:nvPr/>
        </p:nvCxnSpPr>
        <p:spPr>
          <a:xfrm>
            <a:off x="6095998" y="4001294"/>
            <a:ext cx="0" cy="8542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274186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Pythonic</a:t>
            </a:r>
            <a:r>
              <a:rPr lang="en-US" altLang="zh-TW" dirty="0" smtClean="0"/>
              <a:t> Exercise2</a:t>
            </a:r>
            <a:endParaRPr lang="en-US" altLang="zh-TW" dirty="0"/>
          </a:p>
        </p:txBody>
      </p:sp>
      <p:sp>
        <p:nvSpPr>
          <p:cNvPr id="3" name="內容版面配置區 2"/>
          <p:cNvSpPr>
            <a:spLocks noGrp="1"/>
          </p:cNvSpPr>
          <p:nvPr>
            <p:ph idx="1"/>
          </p:nvPr>
        </p:nvSpPr>
        <p:spPr/>
        <p:txBody>
          <a:bodyPr/>
          <a:lstStyle/>
          <a:p>
            <a:r>
              <a:rPr lang="en-US" altLang="zh-TW" dirty="0" smtClean="0"/>
              <a:t>Extract company domain from </a:t>
            </a:r>
            <a:r>
              <a:rPr lang="en-US" altLang="zh-TW" b="1" dirty="0" smtClean="0"/>
              <a:t>staffs </a:t>
            </a:r>
            <a:r>
              <a:rPr lang="en-US" altLang="zh-TW" dirty="0" smtClean="0"/>
              <a:t>and append it to new list names </a:t>
            </a:r>
            <a:r>
              <a:rPr lang="en-US" altLang="zh-TW" b="1" dirty="0" err="1" smtClean="0"/>
              <a:t>staffs_domain</a:t>
            </a:r>
            <a:endParaRPr lang="en-US" altLang="zh-TW" b="1" dirty="0"/>
          </a:p>
          <a:p>
            <a:r>
              <a:rPr lang="en-US" altLang="zh-TW" dirty="0" smtClean="0"/>
              <a:t>Exercise :</a:t>
            </a:r>
          </a:p>
          <a:p>
            <a:pPr marL="0" indent="0">
              <a:buNone/>
            </a:pPr>
            <a:endParaRPr lang="zh-TW" altLang="en-US" b="1" dirty="0"/>
          </a:p>
        </p:txBody>
      </p:sp>
      <p:sp>
        <p:nvSpPr>
          <p:cNvPr id="12" name="手繪多邊形 11"/>
          <p:cNvSpPr/>
          <p:nvPr/>
        </p:nvSpPr>
        <p:spPr>
          <a:xfrm>
            <a:off x="1456934" y="3600158"/>
            <a:ext cx="9278131" cy="11970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cap="sq">
            <a:solidFill>
              <a:srgbClr val="000000"/>
            </a:solidFill>
            <a:prstDash val="solid"/>
            <a:miter/>
          </a:ln>
        </p:spPr>
        <p:txBody>
          <a:bodyPr vert="horz" wrap="square" lIns="90000" tIns="46800" rIns="90000" bIns="46800" anchor="t" anchorCtr="0" compatLnSpc="0">
            <a:spAutoFit/>
          </a:bodyPr>
          <a:lstStyle/>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a:solidFill>
                  <a:srgbClr val="000000"/>
                </a:solidFill>
                <a:latin typeface="Times New Roman" pitchFamily="18"/>
                <a:ea typeface="Noto Sans CJK SC Regular" pitchFamily="2"/>
                <a:cs typeface="FreeSans" pitchFamily="2"/>
              </a:rPr>
              <a:t>&gt;&gt;&gt; </a:t>
            </a:r>
            <a:r>
              <a:rPr lang="en-US" sz="2400" dirty="0" smtClean="0">
                <a:solidFill>
                  <a:srgbClr val="000000"/>
                </a:solidFill>
                <a:latin typeface="Times New Roman" pitchFamily="18"/>
                <a:ea typeface="Noto Sans CJK SC Regular" pitchFamily="2"/>
                <a:cs typeface="FreeSans" pitchFamily="2"/>
              </a:rPr>
              <a:t>staffs = [['</a:t>
            </a:r>
            <a:r>
              <a:rPr lang="en-US" sz="2400" dirty="0" err="1" smtClean="0">
                <a:solidFill>
                  <a:srgbClr val="000000"/>
                </a:solidFill>
                <a:latin typeface="Times New Roman" pitchFamily="18"/>
                <a:ea typeface="Noto Sans CJK SC Regular" pitchFamily="2"/>
                <a:cs typeface="FreeSans" pitchFamily="2"/>
              </a:rPr>
              <a:t>sam</a:t>
            </a:r>
            <a:r>
              <a:rPr lang="en-US" sz="2400" dirty="0" smtClean="0">
                <a:solidFill>
                  <a:srgbClr val="000000"/>
                </a:solidFill>
                <a:latin typeface="Times New Roman" pitchFamily="18"/>
                <a:ea typeface="Noto Sans CJK SC Regular" pitchFamily="2"/>
                <a:cs typeface="FreeSans" pitchFamily="2"/>
              </a:rPr>
              <a:t>', 613, 'sam_liao@payez.com.tw'],</a:t>
            </a:r>
          </a:p>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smtClean="0">
                <a:solidFill>
                  <a:srgbClr val="000000"/>
                </a:solidFill>
                <a:latin typeface="Times New Roman" pitchFamily="18"/>
                <a:ea typeface="Noto Sans CJK SC Regular" pitchFamily="2"/>
                <a:cs typeface="FreeSans" pitchFamily="2"/>
              </a:rPr>
              <a:t>         </a:t>
            </a:r>
            <a:r>
              <a:rPr lang="zh-TW" altLang="en-US" sz="2400" dirty="0" smtClean="0">
                <a:solidFill>
                  <a:srgbClr val="000000"/>
                </a:solidFill>
                <a:latin typeface="Times New Roman" pitchFamily="18"/>
                <a:ea typeface="Noto Sans CJK SC Regular" pitchFamily="2"/>
                <a:cs typeface="FreeSans" pitchFamily="2"/>
              </a:rPr>
              <a:t>           </a:t>
            </a:r>
            <a:r>
              <a:rPr lang="en-US" sz="2400" dirty="0" smtClean="0">
                <a:solidFill>
                  <a:srgbClr val="000000"/>
                </a:solidFill>
                <a:latin typeface="Times New Roman" pitchFamily="18"/>
                <a:ea typeface="Noto Sans CJK SC Regular" pitchFamily="2"/>
                <a:cs typeface="FreeSans" pitchFamily="2"/>
              </a:rPr>
              <a:t>['charlotte', 712, 'charlotte_wang@payeasy.com.tw'], </a:t>
            </a:r>
          </a:p>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TW" altLang="en-US" sz="2400" dirty="0" smtClean="0">
                <a:solidFill>
                  <a:srgbClr val="000000"/>
                </a:solidFill>
                <a:latin typeface="Times New Roman" pitchFamily="18"/>
                <a:ea typeface="Noto Sans CJK SC Regular" pitchFamily="2"/>
                <a:cs typeface="FreeSans" pitchFamily="2"/>
              </a:rPr>
              <a:t>                    </a:t>
            </a:r>
            <a:r>
              <a:rPr lang="en-US" sz="2400" dirty="0" smtClean="0">
                <a:solidFill>
                  <a:srgbClr val="000000"/>
                </a:solidFill>
                <a:latin typeface="Times New Roman" pitchFamily="18"/>
                <a:ea typeface="Noto Sans CJK SC Regular" pitchFamily="2"/>
                <a:cs typeface="FreeSans" pitchFamily="2"/>
              </a:rPr>
              <a:t>['</a:t>
            </a:r>
            <a:r>
              <a:rPr lang="en-US" sz="2400" dirty="0" err="1" smtClean="0">
                <a:solidFill>
                  <a:srgbClr val="000000"/>
                </a:solidFill>
                <a:latin typeface="Times New Roman" pitchFamily="18"/>
                <a:ea typeface="Noto Sans CJK SC Regular" pitchFamily="2"/>
                <a:cs typeface="FreeSans" pitchFamily="2"/>
              </a:rPr>
              <a:t>kevin</a:t>
            </a:r>
            <a:r>
              <a:rPr lang="en-US" sz="2400" dirty="0" smtClean="0">
                <a:solidFill>
                  <a:srgbClr val="000000"/>
                </a:solidFill>
                <a:latin typeface="Times New Roman" pitchFamily="18"/>
                <a:ea typeface="Noto Sans CJK SC Regular" pitchFamily="2"/>
                <a:cs typeface="FreeSans" pitchFamily="2"/>
              </a:rPr>
              <a:t>', 617, '</a:t>
            </a:r>
            <a:r>
              <a:rPr lang="en-US" sz="2400" dirty="0" err="1" smtClean="0">
                <a:solidFill>
                  <a:srgbClr val="000000"/>
                </a:solidFill>
                <a:latin typeface="Times New Roman" pitchFamily="18"/>
                <a:ea typeface="Noto Sans CJK SC Regular" pitchFamily="2"/>
                <a:cs typeface="FreeSans" pitchFamily="2"/>
              </a:rPr>
              <a:t>kevin_huang</a:t>
            </a:r>
            <a:r>
              <a:rPr lang="en-US" sz="2400" dirty="0" smtClean="0">
                <a:solidFill>
                  <a:srgbClr val="000000"/>
                </a:solidFill>
                <a:latin typeface="Times New Roman" pitchFamily="18"/>
                <a:ea typeface="Noto Sans CJK SC Regular" pitchFamily="2"/>
                <a:cs typeface="FreeSans" pitchFamily="2"/>
              </a:rPr>
              <a:t>@</a:t>
            </a:r>
            <a:r>
              <a:rPr lang="zh-TW" altLang="en-US" sz="2400" dirty="0" smtClean="0">
                <a:solidFill>
                  <a:srgbClr val="000000"/>
                </a:solidFill>
                <a:latin typeface="Times New Roman" pitchFamily="18"/>
                <a:ea typeface="Noto Sans CJK SC Regular" pitchFamily="2"/>
                <a:cs typeface="FreeSans" pitchFamily="2"/>
              </a:rPr>
              <a:t>康迅</a:t>
            </a:r>
            <a:r>
              <a:rPr lang="en-US" altLang="zh-TW" sz="2400" dirty="0" smtClean="0">
                <a:solidFill>
                  <a:srgbClr val="000000"/>
                </a:solidFill>
                <a:latin typeface="Times New Roman" pitchFamily="18"/>
                <a:ea typeface="Noto Sans CJK SC Regular" pitchFamily="2"/>
                <a:cs typeface="FreeSans" pitchFamily="2"/>
              </a:rPr>
              <a:t>.</a:t>
            </a:r>
            <a:r>
              <a:rPr lang="zh-TW" altLang="en-US" sz="2400" dirty="0" smtClean="0">
                <a:solidFill>
                  <a:srgbClr val="000000"/>
                </a:solidFill>
                <a:latin typeface="Times New Roman" pitchFamily="18"/>
                <a:ea typeface="Noto Sans CJK SC Regular" pitchFamily="2"/>
                <a:cs typeface="FreeSans" pitchFamily="2"/>
              </a:rPr>
              <a:t>公司</a:t>
            </a:r>
            <a:r>
              <a:rPr lang="en-US" altLang="zh-TW" sz="2400" dirty="0" smtClean="0">
                <a:solidFill>
                  <a:srgbClr val="000000"/>
                </a:solidFill>
                <a:latin typeface="Times New Roman" pitchFamily="18"/>
                <a:ea typeface="Noto Sans CJK SC Regular" pitchFamily="2"/>
                <a:cs typeface="FreeSans" pitchFamily="2"/>
              </a:rPr>
              <a:t>.</a:t>
            </a:r>
            <a:r>
              <a:rPr lang="zh-TW" altLang="en-US" sz="2400" dirty="0" smtClean="0">
                <a:solidFill>
                  <a:srgbClr val="000000"/>
                </a:solidFill>
                <a:latin typeface="Times New Roman" pitchFamily="18"/>
                <a:ea typeface="Noto Sans CJK SC Regular" pitchFamily="2"/>
                <a:cs typeface="FreeSans" pitchFamily="2"/>
              </a:rPr>
              <a:t>台灣</a:t>
            </a:r>
            <a:r>
              <a:rPr lang="en-US" altLang="zh-TW" sz="2400" dirty="0" smtClean="0">
                <a:solidFill>
                  <a:srgbClr val="000000"/>
                </a:solidFill>
                <a:latin typeface="Times New Roman" pitchFamily="18"/>
                <a:ea typeface="Noto Sans CJK SC Regular" pitchFamily="2"/>
                <a:cs typeface="FreeSans" pitchFamily="2"/>
              </a:rPr>
              <a:t>']]</a:t>
            </a:r>
            <a:endParaRPr lang="en-US" sz="2400" b="0" i="0" u="none" strike="noStrike" kern="1200" cap="none" baseline="0" dirty="0">
              <a:ln>
                <a:noFill/>
              </a:ln>
              <a:solidFill>
                <a:srgbClr val="000000"/>
              </a:solidFill>
              <a:latin typeface="Times New Roman" pitchFamily="18"/>
              <a:ea typeface="Noto Sans CJK SC Regular" pitchFamily="2"/>
              <a:cs typeface="FreeSans" pitchFamily="2"/>
            </a:endParaRPr>
          </a:p>
        </p:txBody>
      </p:sp>
      <p:sp>
        <p:nvSpPr>
          <p:cNvPr id="13" name="手繪多邊形 12"/>
          <p:cNvSpPr/>
          <p:nvPr/>
        </p:nvSpPr>
        <p:spPr>
          <a:xfrm>
            <a:off x="1456933" y="6201730"/>
            <a:ext cx="9278131" cy="46884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cap="sq">
            <a:solidFill>
              <a:srgbClr val="000000"/>
            </a:solidFill>
            <a:prstDash val="solid"/>
            <a:miter/>
          </a:ln>
        </p:spPr>
        <p:txBody>
          <a:bodyPr vert="horz" wrap="square" lIns="90000" tIns="46800" rIns="90000" bIns="46800" anchor="t" anchorCtr="0" compatLnSpc="0">
            <a:spAutoFit/>
          </a:bodyPr>
          <a:lstStyle/>
          <a:p>
            <a:pPr lvl="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dirty="0">
                <a:solidFill>
                  <a:srgbClr val="000000"/>
                </a:solidFill>
                <a:latin typeface="Times New Roman" pitchFamily="18"/>
                <a:ea typeface="Noto Sans CJK SC Regular" pitchFamily="2"/>
                <a:cs typeface="FreeSans" pitchFamily="2"/>
              </a:rPr>
              <a:t>&gt;&gt;&gt; </a:t>
            </a:r>
            <a:r>
              <a:rPr lang="en-US" sz="2400" dirty="0" smtClean="0">
                <a:solidFill>
                  <a:srgbClr val="000000"/>
                </a:solidFill>
                <a:latin typeface="Times New Roman" pitchFamily="18"/>
                <a:ea typeface="Noto Sans CJK SC Regular" pitchFamily="2"/>
                <a:cs typeface="FreeSans" pitchFamily="2"/>
              </a:rPr>
              <a:t>['payez.com.tw', 'payeasy.com.tw', '</a:t>
            </a:r>
            <a:r>
              <a:rPr lang="zh-TW" altLang="en-US" sz="2400" dirty="0" smtClean="0">
                <a:solidFill>
                  <a:srgbClr val="000000"/>
                </a:solidFill>
                <a:latin typeface="Times New Roman" pitchFamily="18"/>
                <a:ea typeface="Noto Sans CJK SC Regular" pitchFamily="2"/>
                <a:cs typeface="FreeSans" pitchFamily="2"/>
              </a:rPr>
              <a:t>康迅</a:t>
            </a:r>
            <a:r>
              <a:rPr lang="en-US" altLang="zh-TW" sz="2400" dirty="0" smtClean="0">
                <a:solidFill>
                  <a:srgbClr val="000000"/>
                </a:solidFill>
                <a:latin typeface="Times New Roman" pitchFamily="18"/>
                <a:ea typeface="Noto Sans CJK SC Regular" pitchFamily="2"/>
                <a:cs typeface="FreeSans" pitchFamily="2"/>
              </a:rPr>
              <a:t>.</a:t>
            </a:r>
            <a:r>
              <a:rPr lang="zh-TW" altLang="en-US" sz="2400" dirty="0" smtClean="0">
                <a:solidFill>
                  <a:srgbClr val="000000"/>
                </a:solidFill>
                <a:latin typeface="Times New Roman" pitchFamily="18"/>
                <a:ea typeface="Noto Sans CJK SC Regular" pitchFamily="2"/>
                <a:cs typeface="FreeSans" pitchFamily="2"/>
              </a:rPr>
              <a:t>公司</a:t>
            </a:r>
            <a:r>
              <a:rPr lang="en-US" altLang="zh-TW" sz="2400" dirty="0" smtClean="0">
                <a:solidFill>
                  <a:srgbClr val="000000"/>
                </a:solidFill>
                <a:latin typeface="Times New Roman" pitchFamily="18"/>
                <a:ea typeface="Noto Sans CJK SC Regular" pitchFamily="2"/>
                <a:cs typeface="FreeSans" pitchFamily="2"/>
              </a:rPr>
              <a:t>.</a:t>
            </a:r>
            <a:r>
              <a:rPr lang="zh-TW" altLang="en-US" sz="2400" dirty="0" smtClean="0">
                <a:solidFill>
                  <a:srgbClr val="000000"/>
                </a:solidFill>
                <a:latin typeface="Times New Roman" pitchFamily="18"/>
                <a:ea typeface="Noto Sans CJK SC Regular" pitchFamily="2"/>
                <a:cs typeface="FreeSans" pitchFamily="2"/>
              </a:rPr>
              <a:t>台灣</a:t>
            </a:r>
            <a:r>
              <a:rPr lang="en-US" altLang="zh-TW" sz="2400" dirty="0" smtClean="0">
                <a:solidFill>
                  <a:srgbClr val="000000"/>
                </a:solidFill>
                <a:latin typeface="Times New Roman" pitchFamily="18"/>
                <a:ea typeface="Noto Sans CJK SC Regular" pitchFamily="2"/>
                <a:cs typeface="FreeSans" pitchFamily="2"/>
              </a:rPr>
              <a:t>']</a:t>
            </a:r>
            <a:endParaRPr lang="en-US" sz="2400" b="0" i="0" u="none" strike="noStrike" kern="1200" cap="none" baseline="0" dirty="0">
              <a:ln>
                <a:noFill/>
              </a:ln>
              <a:solidFill>
                <a:srgbClr val="000000"/>
              </a:solidFill>
              <a:latin typeface="Times New Roman" pitchFamily="18"/>
              <a:ea typeface="Noto Sans CJK SC Regular" pitchFamily="2"/>
              <a:cs typeface="FreeSans" pitchFamily="2"/>
            </a:endParaRPr>
          </a:p>
        </p:txBody>
      </p:sp>
      <p:cxnSp>
        <p:nvCxnSpPr>
          <p:cNvPr id="14" name="直線單箭頭接點 13"/>
          <p:cNvCxnSpPr/>
          <p:nvPr/>
        </p:nvCxnSpPr>
        <p:spPr>
          <a:xfrm>
            <a:off x="6083966" y="5114125"/>
            <a:ext cx="0" cy="8542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479563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lvl="0"/>
            <a:r>
              <a:rPr lang="en-US" altLang="zh-TW" dirty="0" smtClean="0"/>
              <a:t>Functions</a:t>
            </a:r>
            <a:br>
              <a:rPr lang="en-US" altLang="zh-TW" dirty="0" smtClean="0"/>
            </a:b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2163282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lvl="0"/>
            <a:r>
              <a:rPr lang="en-US" altLang="zh-TW" dirty="0" smtClean="0"/>
              <a:t>Introduction of Python</a:t>
            </a:r>
            <a:br>
              <a:rPr lang="en-US" altLang="zh-TW" dirty="0" smtClean="0"/>
            </a:b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9277319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 function</a:t>
            </a:r>
            <a:endParaRPr lang="zh-TW" altLang="en-US" dirty="0"/>
          </a:p>
        </p:txBody>
      </p:sp>
      <p:sp>
        <p:nvSpPr>
          <p:cNvPr id="3" name="內容版面配置區 2"/>
          <p:cNvSpPr>
            <a:spLocks noGrp="1"/>
          </p:cNvSpPr>
          <p:nvPr>
            <p:ph idx="1"/>
          </p:nvPr>
        </p:nvSpPr>
        <p:spPr/>
        <p:txBody>
          <a:bodyPr/>
          <a:lstStyle/>
          <a:p>
            <a:r>
              <a:rPr lang="en-US" altLang="zh-TW" dirty="0"/>
              <a:t>A function is a block of organized, reusable code that is used to perform a single, related action. Functions provide better modularity for your application and a high degree of code </a:t>
            </a:r>
            <a:r>
              <a:rPr lang="en-US" altLang="zh-TW" dirty="0" smtClean="0"/>
              <a:t>reusing</a:t>
            </a:r>
          </a:p>
          <a:p>
            <a:endParaRPr lang="zh-TW" altLang="en-US" dirty="0"/>
          </a:p>
        </p:txBody>
      </p:sp>
      <p:sp>
        <p:nvSpPr>
          <p:cNvPr id="8" name="文字方塊 7"/>
          <p:cNvSpPr txBox="1"/>
          <p:nvPr/>
        </p:nvSpPr>
        <p:spPr>
          <a:xfrm>
            <a:off x="1090863" y="3930194"/>
            <a:ext cx="5005137" cy="1384995"/>
          </a:xfrm>
          <a:prstGeom prst="rect">
            <a:avLst/>
          </a:prstGeom>
          <a:noFill/>
        </p:spPr>
        <p:txBody>
          <a:bodyPr wrap="square" rtlCol="0">
            <a:spAutoFit/>
          </a:bodyPr>
          <a:lstStyle/>
          <a:p>
            <a:r>
              <a:rPr lang="en-US" altLang="zh-TW" sz="2800" dirty="0" err="1"/>
              <a:t>def</a:t>
            </a:r>
            <a:r>
              <a:rPr lang="en-US" altLang="zh-TW" sz="2800" dirty="0"/>
              <a:t> </a:t>
            </a:r>
            <a:r>
              <a:rPr lang="en-US" altLang="zh-TW" sz="2800" dirty="0" err="1" smtClean="0"/>
              <a:t>functionname</a:t>
            </a:r>
            <a:r>
              <a:rPr lang="en-US" altLang="zh-TW" sz="2800" dirty="0" smtClean="0"/>
              <a:t>( </a:t>
            </a:r>
            <a:r>
              <a:rPr lang="en-US" altLang="zh-TW" sz="2800" dirty="0"/>
              <a:t>parameters ):</a:t>
            </a:r>
          </a:p>
          <a:p>
            <a:r>
              <a:rPr lang="en-US" altLang="zh-TW" sz="2800" dirty="0"/>
              <a:t> </a:t>
            </a:r>
            <a:r>
              <a:rPr lang="en-US" altLang="zh-TW" sz="2800" dirty="0" smtClean="0"/>
              <a:t>  </a:t>
            </a:r>
            <a:r>
              <a:rPr lang="en-US" altLang="zh-TW" sz="2800" dirty="0" err="1" smtClean="0"/>
              <a:t>function_suite</a:t>
            </a:r>
            <a:endParaRPr lang="en-US" altLang="zh-TW" sz="2800" dirty="0"/>
          </a:p>
          <a:p>
            <a:r>
              <a:rPr lang="en-US" altLang="zh-TW" sz="2800" dirty="0"/>
              <a:t>   return [expression]</a:t>
            </a:r>
            <a:endParaRPr lang="zh-TW" altLang="en-US" sz="2800" dirty="0"/>
          </a:p>
        </p:txBody>
      </p:sp>
      <p:sp>
        <p:nvSpPr>
          <p:cNvPr id="9" name="文字方塊 8"/>
          <p:cNvSpPr txBox="1"/>
          <p:nvPr/>
        </p:nvSpPr>
        <p:spPr>
          <a:xfrm>
            <a:off x="6686308" y="3930194"/>
            <a:ext cx="5005137" cy="1384995"/>
          </a:xfrm>
          <a:prstGeom prst="rect">
            <a:avLst/>
          </a:prstGeom>
          <a:noFill/>
        </p:spPr>
        <p:txBody>
          <a:bodyPr wrap="square" rtlCol="0">
            <a:spAutoFit/>
          </a:bodyPr>
          <a:lstStyle/>
          <a:p>
            <a:r>
              <a:rPr lang="en-US" altLang="zh-TW" sz="2800" dirty="0" err="1"/>
              <a:t>def</a:t>
            </a:r>
            <a:r>
              <a:rPr lang="en-US" altLang="zh-TW" sz="2800" dirty="0"/>
              <a:t> </a:t>
            </a:r>
            <a:r>
              <a:rPr lang="en-US" altLang="zh-TW" sz="2800" dirty="0" smtClean="0"/>
              <a:t>add(a, b):</a:t>
            </a:r>
            <a:endParaRPr lang="en-US" altLang="zh-TW" sz="2800" dirty="0"/>
          </a:p>
          <a:p>
            <a:r>
              <a:rPr lang="en-US" altLang="zh-TW" sz="2800" dirty="0" smtClean="0"/>
              <a:t>   sum = a + b</a:t>
            </a:r>
            <a:endParaRPr lang="en-US" altLang="zh-TW" sz="2800" dirty="0"/>
          </a:p>
          <a:p>
            <a:r>
              <a:rPr lang="en-US" altLang="zh-TW" sz="2800" dirty="0"/>
              <a:t>   return </a:t>
            </a:r>
            <a:r>
              <a:rPr lang="en-US" altLang="zh-TW" sz="2800" dirty="0" smtClean="0"/>
              <a:t>sum</a:t>
            </a:r>
            <a:endParaRPr lang="zh-TW" altLang="en-US" sz="2800" dirty="0"/>
          </a:p>
        </p:txBody>
      </p:sp>
    </p:spTree>
    <p:extLst>
      <p:ext uri="{BB962C8B-B14F-4D97-AF65-F5344CB8AC3E}">
        <p14:creationId xmlns:p14="http://schemas.microsoft.com/office/powerpoint/2010/main" val="28543605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Exercise2</a:t>
            </a:r>
            <a:endParaRPr lang="zh-TW" altLang="en-US" dirty="0"/>
          </a:p>
        </p:txBody>
      </p:sp>
      <p:sp>
        <p:nvSpPr>
          <p:cNvPr id="3" name="內容版面配置區 2"/>
          <p:cNvSpPr>
            <a:spLocks noGrp="1"/>
          </p:cNvSpPr>
          <p:nvPr>
            <p:ph idx="1"/>
          </p:nvPr>
        </p:nvSpPr>
        <p:spPr/>
        <p:txBody>
          <a:bodyPr/>
          <a:lstStyle/>
          <a:p>
            <a:r>
              <a:rPr lang="en-US" altLang="zh-TW" dirty="0" smtClean="0"/>
              <a:t>Purpose : a program to reboot remote server</a:t>
            </a:r>
          </a:p>
          <a:p>
            <a:r>
              <a:rPr lang="en-US" altLang="zh-TW" dirty="0" smtClean="0"/>
              <a:t>Stuff :</a:t>
            </a:r>
          </a:p>
          <a:p>
            <a:pPr marL="0" indent="0">
              <a:buNone/>
            </a:pPr>
            <a:r>
              <a:rPr lang="en-US" altLang="zh-TW" dirty="0"/>
              <a:t>	</a:t>
            </a:r>
            <a:r>
              <a:rPr lang="en-US" altLang="zh-TW" dirty="0" smtClean="0"/>
              <a:t>1. connect to remote host by </a:t>
            </a:r>
            <a:r>
              <a:rPr lang="en-US" altLang="zh-TW" dirty="0" err="1" smtClean="0"/>
              <a:t>ssh</a:t>
            </a:r>
            <a:r>
              <a:rPr lang="en-US" altLang="zh-TW" dirty="0" smtClean="0"/>
              <a:t> ?</a:t>
            </a:r>
          </a:p>
          <a:p>
            <a:pPr marL="0" indent="0">
              <a:buNone/>
            </a:pPr>
            <a:r>
              <a:rPr lang="en-US" altLang="zh-TW" dirty="0"/>
              <a:t>	</a:t>
            </a:r>
            <a:r>
              <a:rPr lang="en-US" altLang="zh-TW" dirty="0" smtClean="0"/>
              <a:t>2. execute OS command to remote host ?</a:t>
            </a:r>
          </a:p>
          <a:p>
            <a:pPr marL="0" indent="0">
              <a:buNone/>
            </a:pPr>
            <a:r>
              <a:rPr lang="en-US" altLang="zh-TW" dirty="0"/>
              <a:t>	</a:t>
            </a:r>
            <a:r>
              <a:rPr lang="en-US" altLang="zh-TW" dirty="0" smtClean="0"/>
              <a:t>3. tell me when remote host reboot successfully ?</a:t>
            </a:r>
          </a:p>
          <a:p>
            <a:pPr marL="0" indent="0">
              <a:buNone/>
            </a:pPr>
            <a:r>
              <a:rPr lang="en-US" altLang="zh-TW" dirty="0"/>
              <a:t>	</a:t>
            </a:r>
            <a:r>
              <a:rPr lang="en-US" altLang="zh-TW" dirty="0" smtClean="0"/>
              <a:t>4. etc… ?</a:t>
            </a:r>
            <a:endParaRPr lang="zh-TW" altLang="en-US" dirty="0"/>
          </a:p>
        </p:txBody>
      </p:sp>
    </p:spTree>
    <p:extLst>
      <p:ext uri="{BB962C8B-B14F-4D97-AF65-F5344CB8AC3E}">
        <p14:creationId xmlns:p14="http://schemas.microsoft.com/office/powerpoint/2010/main" val="23874513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lvl="0"/>
            <a:r>
              <a:rPr lang="en-US" altLang="zh-TW" dirty="0" smtClean="0"/>
              <a:t>Install Packages</a:t>
            </a:r>
            <a:br>
              <a:rPr lang="en-US" altLang="zh-TW" dirty="0" smtClean="0"/>
            </a:b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8698639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install packages ? </a:t>
            </a:r>
            <a:endParaRPr lang="zh-TW" altLang="en-US" dirty="0"/>
          </a:p>
        </p:txBody>
      </p:sp>
      <p:sp>
        <p:nvSpPr>
          <p:cNvPr id="3" name="內容版面配置區 2"/>
          <p:cNvSpPr>
            <a:spLocks noGrp="1"/>
          </p:cNvSpPr>
          <p:nvPr>
            <p:ph idx="1"/>
          </p:nvPr>
        </p:nvSpPr>
        <p:spPr/>
        <p:txBody>
          <a:bodyPr/>
          <a:lstStyle/>
          <a:p>
            <a:r>
              <a:rPr lang="en-US" altLang="zh-TW" dirty="0" smtClean="0"/>
              <a:t>pip install </a:t>
            </a:r>
            <a:r>
              <a:rPr lang="en-US" altLang="zh-TW" dirty="0" err="1" smtClean="0"/>
              <a:t>package_name</a:t>
            </a:r>
            <a:endParaRPr lang="en-US" altLang="zh-TW" dirty="0" smtClean="0"/>
          </a:p>
          <a:p>
            <a:pPr marL="0" indent="0">
              <a:buNone/>
            </a:pPr>
            <a:endParaRPr lang="zh-TW" altLang="en-US" dirty="0"/>
          </a:p>
        </p:txBody>
      </p:sp>
    </p:spTree>
    <p:extLst>
      <p:ext uri="{BB962C8B-B14F-4D97-AF65-F5344CB8AC3E}">
        <p14:creationId xmlns:p14="http://schemas.microsoft.com/office/powerpoint/2010/main" val="2495743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Install package fabric3</a:t>
            </a:r>
            <a:endParaRPr lang="zh-TW" altLang="en-US" dirty="0"/>
          </a:p>
        </p:txBody>
      </p:sp>
      <p:sp>
        <p:nvSpPr>
          <p:cNvPr id="3" name="內容版面配置區 2"/>
          <p:cNvSpPr>
            <a:spLocks noGrp="1"/>
          </p:cNvSpPr>
          <p:nvPr>
            <p:ph idx="1"/>
          </p:nvPr>
        </p:nvSpPr>
        <p:spPr/>
        <p:txBody>
          <a:bodyPr/>
          <a:lstStyle/>
          <a:p>
            <a:r>
              <a:rPr lang="en-US" altLang="zh-TW" dirty="0" smtClean="0"/>
              <a:t>pip install fabric3</a:t>
            </a:r>
          </a:p>
          <a:p>
            <a:endParaRPr lang="zh-TW" altLang="en-US" dirty="0"/>
          </a:p>
        </p:txBody>
      </p:sp>
    </p:spTree>
    <p:extLst>
      <p:ext uri="{BB962C8B-B14F-4D97-AF65-F5344CB8AC3E}">
        <p14:creationId xmlns:p14="http://schemas.microsoft.com/office/powerpoint/2010/main" val="12083537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40000" lnSpcReduction="20000"/>
          </a:bodyPr>
          <a:lstStyle/>
          <a:p>
            <a:r>
              <a:rPr lang="en-US" altLang="zh-TW" dirty="0"/>
              <a:t>from </a:t>
            </a:r>
            <a:r>
              <a:rPr lang="en-US" altLang="zh-TW" dirty="0" err="1"/>
              <a:t>fabric.api</a:t>
            </a:r>
            <a:r>
              <a:rPr lang="en-US" altLang="zh-TW" dirty="0"/>
              <a:t> import run, </a:t>
            </a:r>
            <a:r>
              <a:rPr lang="en-US" altLang="zh-TW" dirty="0" err="1"/>
              <a:t>env</a:t>
            </a:r>
            <a:r>
              <a:rPr lang="en-US" altLang="zh-TW" dirty="0"/>
              <a:t>, local, reboot, </a:t>
            </a:r>
            <a:r>
              <a:rPr lang="en-US" altLang="zh-TW" dirty="0" err="1"/>
              <a:t>env</a:t>
            </a:r>
            <a:endParaRPr lang="en-US" altLang="zh-TW" dirty="0"/>
          </a:p>
          <a:p>
            <a:r>
              <a:rPr lang="en-US" altLang="zh-TW" dirty="0"/>
              <a:t>from </a:t>
            </a:r>
            <a:r>
              <a:rPr lang="en-US" altLang="zh-TW" dirty="0" err="1"/>
              <a:t>fabric.network</a:t>
            </a:r>
            <a:r>
              <a:rPr lang="en-US" altLang="zh-TW" dirty="0"/>
              <a:t> import </a:t>
            </a:r>
            <a:r>
              <a:rPr lang="en-US" altLang="zh-TW" dirty="0" err="1"/>
              <a:t>disconnect_all</a:t>
            </a:r>
            <a:endParaRPr lang="en-US" altLang="zh-TW" dirty="0"/>
          </a:p>
          <a:p>
            <a:endParaRPr lang="en-US" altLang="zh-TW" dirty="0"/>
          </a:p>
          <a:p>
            <a:endParaRPr lang="en-US" altLang="zh-TW" dirty="0"/>
          </a:p>
          <a:p>
            <a:endParaRPr lang="en-US" altLang="zh-TW" dirty="0"/>
          </a:p>
          <a:p>
            <a:r>
              <a:rPr lang="en-US" altLang="zh-TW" dirty="0" err="1"/>
              <a:t>env.hosts</a:t>
            </a:r>
            <a:r>
              <a:rPr lang="en-US" altLang="zh-TW" dirty="0"/>
              <a:t> = ['kevin@10.10.110.151']</a:t>
            </a:r>
          </a:p>
          <a:p>
            <a:r>
              <a:rPr lang="en-US" altLang="zh-TW" dirty="0" err="1"/>
              <a:t>ping_host</a:t>
            </a:r>
            <a:r>
              <a:rPr lang="en-US" altLang="zh-TW" dirty="0"/>
              <a:t> = ''.join(</a:t>
            </a:r>
            <a:r>
              <a:rPr lang="en-US" altLang="zh-TW" dirty="0" err="1"/>
              <a:t>env.hosts</a:t>
            </a:r>
            <a:r>
              <a:rPr lang="en-US" altLang="zh-TW" dirty="0"/>
              <a:t>).split('@')[1]</a:t>
            </a:r>
          </a:p>
          <a:p>
            <a:endParaRPr lang="en-US" altLang="zh-TW" dirty="0"/>
          </a:p>
          <a:p>
            <a:endParaRPr lang="en-US" altLang="zh-TW" dirty="0"/>
          </a:p>
          <a:p>
            <a:r>
              <a:rPr lang="en-US" altLang="zh-TW" dirty="0" err="1"/>
              <a:t>def</a:t>
            </a:r>
            <a:r>
              <a:rPr lang="en-US" altLang="zh-TW" dirty="0"/>
              <a:t> </a:t>
            </a:r>
            <a:r>
              <a:rPr lang="en-US" altLang="zh-TW" dirty="0" err="1"/>
              <a:t>task_reboot</a:t>
            </a:r>
            <a:r>
              <a:rPr lang="en-US" altLang="zh-TW" dirty="0"/>
              <a:t>():</a:t>
            </a:r>
          </a:p>
          <a:p>
            <a:r>
              <a:rPr lang="en-US" altLang="zh-TW" dirty="0"/>
              <a:t>    run('</a:t>
            </a:r>
            <a:r>
              <a:rPr lang="en-US" altLang="zh-TW" dirty="0" err="1"/>
              <a:t>sudo</a:t>
            </a:r>
            <a:r>
              <a:rPr lang="en-US" altLang="zh-TW" dirty="0"/>
              <a:t> -S reboot') == -1</a:t>
            </a:r>
          </a:p>
          <a:p>
            <a:r>
              <a:rPr lang="en-US" altLang="zh-TW" dirty="0"/>
              <a:t>#     run('</a:t>
            </a:r>
            <a:r>
              <a:rPr lang="en-US" altLang="zh-TW" dirty="0" err="1"/>
              <a:t>ls</a:t>
            </a:r>
            <a:r>
              <a:rPr lang="en-US" altLang="zh-TW" dirty="0"/>
              <a:t> -l')</a:t>
            </a:r>
          </a:p>
          <a:p>
            <a:endParaRPr lang="en-US" altLang="zh-TW" dirty="0"/>
          </a:p>
          <a:p>
            <a:r>
              <a:rPr lang="en-US" altLang="zh-TW" dirty="0" err="1"/>
              <a:t>def</a:t>
            </a:r>
            <a:r>
              <a:rPr lang="en-US" altLang="zh-TW" dirty="0"/>
              <a:t> </a:t>
            </a:r>
            <a:r>
              <a:rPr lang="en-US" altLang="zh-TW" dirty="0" err="1"/>
              <a:t>task_ping</a:t>
            </a:r>
            <a:r>
              <a:rPr lang="en-US" altLang="zh-TW" dirty="0"/>
              <a:t>():</a:t>
            </a:r>
          </a:p>
          <a:p>
            <a:r>
              <a:rPr lang="en-US" altLang="zh-TW" dirty="0"/>
              <a:t>    local('ping ', </a:t>
            </a:r>
            <a:r>
              <a:rPr lang="en-US" altLang="zh-TW" dirty="0" err="1"/>
              <a:t>ping_host</a:t>
            </a:r>
            <a:r>
              <a:rPr lang="en-US" altLang="zh-TW" dirty="0"/>
              <a:t>, ' -t')</a:t>
            </a:r>
          </a:p>
          <a:p>
            <a:r>
              <a:rPr lang="en-US" altLang="zh-TW" dirty="0"/>
              <a:t>    </a:t>
            </a:r>
          </a:p>
          <a:p>
            <a:r>
              <a:rPr lang="en-US" altLang="zh-TW" dirty="0" err="1"/>
              <a:t>task_reboot</a:t>
            </a:r>
            <a:r>
              <a:rPr lang="en-US" altLang="zh-TW" dirty="0"/>
              <a:t>()</a:t>
            </a:r>
            <a:endParaRPr lang="zh-TW" altLang="en-US" dirty="0"/>
          </a:p>
        </p:txBody>
      </p:sp>
    </p:spTree>
    <p:extLst>
      <p:ext uri="{BB962C8B-B14F-4D97-AF65-F5344CB8AC3E}">
        <p14:creationId xmlns:p14="http://schemas.microsoft.com/office/powerpoint/2010/main" val="463106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Who create Python ?</a:t>
            </a:r>
            <a:endParaRPr lang="zh-TW" altLang="en-US" dirty="0"/>
          </a:p>
        </p:txBody>
      </p:sp>
      <p:sp>
        <p:nvSpPr>
          <p:cNvPr id="4" name="內容版面配置區 3"/>
          <p:cNvSpPr>
            <a:spLocks noGrp="1"/>
          </p:cNvSpPr>
          <p:nvPr>
            <p:ph sz="half" idx="2"/>
          </p:nvPr>
        </p:nvSpPr>
        <p:spPr>
          <a:xfrm>
            <a:off x="5558742" y="1825625"/>
            <a:ext cx="5181600" cy="4351338"/>
          </a:xfrm>
        </p:spPr>
        <p:txBody>
          <a:bodyPr/>
          <a:lstStyle/>
          <a:p>
            <a:r>
              <a:rPr lang="en-US" altLang="zh-TW" dirty="0"/>
              <a:t>Guido van </a:t>
            </a:r>
            <a:r>
              <a:rPr lang="en-US" altLang="zh-TW" dirty="0" err="1" smtClean="0"/>
              <a:t>Rossum</a:t>
            </a:r>
            <a:endParaRPr lang="en-US" altLang="zh-TW" dirty="0" smtClean="0"/>
          </a:p>
          <a:p>
            <a:r>
              <a:rPr lang="en-US" altLang="zh-TW" dirty="0" smtClean="0"/>
              <a:t>2005 work for </a:t>
            </a:r>
            <a:r>
              <a:rPr lang="en-US" altLang="zh-TW" dirty="0"/>
              <a:t>G</a:t>
            </a:r>
            <a:r>
              <a:rPr lang="en-US" altLang="zh-TW" dirty="0" smtClean="0"/>
              <a:t>oogle </a:t>
            </a:r>
          </a:p>
          <a:p>
            <a:pPr marL="0" indent="0">
              <a:buNone/>
            </a:pPr>
            <a:r>
              <a:rPr lang="en-US" altLang="zh-TW" dirty="0"/>
              <a:t> </a:t>
            </a:r>
            <a:r>
              <a:rPr lang="en-US" altLang="zh-TW" dirty="0" smtClean="0"/>
              <a:t>  Google search engine</a:t>
            </a:r>
          </a:p>
          <a:p>
            <a:pPr marL="0" indent="0">
              <a:buNone/>
            </a:pPr>
            <a:r>
              <a:rPr lang="en-US" altLang="zh-TW" dirty="0"/>
              <a:t>   </a:t>
            </a:r>
            <a:r>
              <a:rPr lang="en-US" altLang="zh-TW" dirty="0" smtClean="0"/>
              <a:t>Rietveld</a:t>
            </a:r>
          </a:p>
          <a:p>
            <a:r>
              <a:rPr lang="en-US" altLang="zh-TW" dirty="0" smtClean="0"/>
              <a:t>2012 work for Dropbox</a:t>
            </a:r>
          </a:p>
          <a:p>
            <a:pPr marL="0" indent="0">
              <a:buNone/>
            </a:pPr>
            <a:r>
              <a:rPr lang="en-US" altLang="zh-TW" dirty="0"/>
              <a:t> </a:t>
            </a:r>
            <a:r>
              <a:rPr lang="en-US" altLang="zh-TW" dirty="0" smtClean="0"/>
              <a:t>  Server side programming</a:t>
            </a:r>
          </a:p>
          <a:p>
            <a:r>
              <a:rPr lang="en-US" altLang="zh-TW" dirty="0" smtClean="0"/>
              <a:t>Today</a:t>
            </a:r>
          </a:p>
          <a:p>
            <a:pPr marL="0" indent="0">
              <a:buNone/>
            </a:pPr>
            <a:r>
              <a:rPr lang="en-US" altLang="zh-TW" dirty="0"/>
              <a:t> </a:t>
            </a:r>
            <a:r>
              <a:rPr lang="en-US" altLang="zh-TW" dirty="0" smtClean="0"/>
              <a:t>  Make decision of Python arch</a:t>
            </a:r>
            <a:endParaRPr lang="en-US" altLang="zh-TW" dirty="0"/>
          </a:p>
          <a:p>
            <a:pPr marL="0" indent="0">
              <a:buNone/>
            </a:pPr>
            <a:endParaRPr lang="zh-TW" altLang="en-US" dirty="0"/>
          </a:p>
        </p:txBody>
      </p:sp>
      <p:pic>
        <p:nvPicPr>
          <p:cNvPr id="3074" name="Picture 2" descr="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252" y="1825625"/>
            <a:ext cx="3128025" cy="4692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495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is Python ?</a:t>
            </a:r>
            <a:endParaRPr lang="zh-TW" altLang="en-US" dirty="0"/>
          </a:p>
        </p:txBody>
      </p:sp>
      <p:sp>
        <p:nvSpPr>
          <p:cNvPr id="3" name="內容版面配置區 2"/>
          <p:cNvSpPr>
            <a:spLocks noGrp="1"/>
          </p:cNvSpPr>
          <p:nvPr>
            <p:ph idx="1"/>
          </p:nvPr>
        </p:nvSpPr>
        <p:spPr/>
        <p:txBody>
          <a:bodyPr/>
          <a:lstStyle/>
          <a:p>
            <a:pPr lvl="0">
              <a:buSzPct val="45000"/>
              <a:buFont typeface="StarSymbol"/>
              <a:buChar char="●"/>
            </a:pPr>
            <a:r>
              <a:rPr lang="en-US" altLang="zh-TW" dirty="0" smtClean="0"/>
              <a:t>Python is an interpreted, object-oriented, high-level programming language with elegant syntax</a:t>
            </a:r>
            <a:endParaRPr lang="en-GB" altLang="zh-TW" dirty="0" smtClean="0"/>
          </a:p>
          <a:p>
            <a:pPr lvl="0">
              <a:buSzPct val="45000"/>
              <a:buFont typeface="StarSymbol"/>
              <a:buChar char="●"/>
            </a:pPr>
            <a:r>
              <a:rPr lang="en-GB" altLang="zh-TW" dirty="0" smtClean="0"/>
              <a:t>Widely used by scientists and </a:t>
            </a:r>
            <a:r>
              <a:rPr lang="en-GB" altLang="zh-TW" dirty="0"/>
              <a:t>corporations </a:t>
            </a:r>
            <a:r>
              <a:rPr lang="en-GB" altLang="zh-TW" dirty="0" smtClean="0"/>
              <a:t>in all fields</a:t>
            </a:r>
          </a:p>
          <a:p>
            <a:pPr lvl="0">
              <a:buSzPct val="45000"/>
              <a:buFont typeface="StarSymbol"/>
              <a:buChar char="●"/>
            </a:pPr>
            <a:r>
              <a:rPr lang="en-GB" altLang="zh-TW" dirty="0" smtClean="0"/>
              <a:t>Supported by many 3</a:t>
            </a:r>
            <a:r>
              <a:rPr lang="en-GB" altLang="zh-TW" baseline="30000" dirty="0" smtClean="0"/>
              <a:t>rd</a:t>
            </a:r>
            <a:r>
              <a:rPr lang="en-GB" altLang="zh-TW" dirty="0" smtClean="0"/>
              <a:t>-party libraries (currently 48,054 on the main python package website)</a:t>
            </a:r>
          </a:p>
          <a:p>
            <a:pPr>
              <a:buSzPct val="45000"/>
              <a:buFont typeface="StarSymbol"/>
              <a:buChar char="●"/>
            </a:pPr>
            <a:r>
              <a:rPr lang="en-GB" altLang="zh-TW" dirty="0" smtClean="0"/>
              <a:t>Free !</a:t>
            </a:r>
          </a:p>
          <a:p>
            <a:pPr lvl="0">
              <a:buSzPct val="45000"/>
              <a:buFont typeface="StarSymbol"/>
              <a:buChar char="●"/>
            </a:pPr>
            <a:endParaRPr lang="en-GB" altLang="zh-TW" dirty="0"/>
          </a:p>
        </p:txBody>
      </p:sp>
    </p:spTree>
    <p:extLst>
      <p:ext uri="{BB962C8B-B14F-4D97-AF65-F5344CB8AC3E}">
        <p14:creationId xmlns:p14="http://schemas.microsoft.com/office/powerpoint/2010/main" val="2172212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anose="020B0604030504040204" pitchFamily="34" charset="-120"/>
                <a:ea typeface="微軟正黑體" panose="020B0604030504040204" pitchFamily="34" charset="-120"/>
              </a:rPr>
              <a:t>Python</a:t>
            </a:r>
            <a:r>
              <a:rPr lang="zh-TW" altLang="en-US" dirty="0" smtClean="0">
                <a:latin typeface="微軟正黑體" panose="020B0604030504040204" pitchFamily="34" charset="-120"/>
                <a:ea typeface="微軟正黑體" panose="020B0604030504040204" pitchFamily="34" charset="-120"/>
              </a:rPr>
              <a:t> 語言</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動態</a:t>
            </a:r>
            <a:r>
              <a:rPr lang="zh-TW" altLang="en-US" dirty="0">
                <a:latin typeface="微軟正黑體" panose="020B0604030504040204" pitchFamily="34" charset="-120"/>
                <a:ea typeface="微軟正黑體" panose="020B0604030504040204" pitchFamily="34" charset="-120"/>
              </a:rPr>
              <a:t>語言</a:t>
            </a:r>
            <a:r>
              <a:rPr lang="en-US" altLang="zh-TW" dirty="0">
                <a:latin typeface="微軟正黑體" panose="020B0604030504040204" pitchFamily="34" charset="-120"/>
                <a:ea typeface="微軟正黑體" panose="020B0604030504040204" pitchFamily="34" charset="-120"/>
              </a:rPr>
              <a:t>(Dynamic Language)</a:t>
            </a: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於</a:t>
            </a:r>
            <a:r>
              <a:rPr lang="zh-TW" altLang="en-US" dirty="0">
                <a:latin typeface="微軟正黑體" panose="020B0604030504040204" pitchFamily="34" charset="-120"/>
                <a:ea typeface="微軟正黑體" panose="020B0604030504040204" pitchFamily="34" charset="-120"/>
              </a:rPr>
              <a:t>執行時期</a:t>
            </a:r>
            <a:r>
              <a:rPr lang="en-US" altLang="zh-TW" dirty="0">
                <a:latin typeface="微軟正黑體" panose="020B0604030504040204" pitchFamily="34" charset="-120"/>
                <a:ea typeface="微軟正黑體" panose="020B0604030504040204" pitchFamily="34" charset="-120"/>
              </a:rPr>
              <a:t>(Runtime)</a:t>
            </a:r>
            <a:r>
              <a:rPr lang="zh-TW" altLang="en-US" dirty="0">
                <a:latin typeface="微軟正黑體" panose="020B0604030504040204" pitchFamily="34" charset="-120"/>
                <a:ea typeface="微軟正黑體" panose="020B0604030504040204" pitchFamily="34" charset="-120"/>
              </a:rPr>
              <a:t>執行程式碼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不用編譯</a:t>
            </a:r>
            <a:r>
              <a:rPr lang="en-US" altLang="zh-TW" dirty="0">
                <a:latin typeface="微軟正黑體" panose="020B0604030504040204" pitchFamily="34" charset="-120"/>
                <a:ea typeface="微軟正黑體" panose="020B0604030504040204" pitchFamily="34" charset="-120"/>
              </a:rPr>
              <a:t>)</a:t>
            </a:r>
          </a:p>
          <a:p>
            <a:pPr marL="0" indent="0">
              <a:buNone/>
            </a:pPr>
            <a:r>
              <a:rPr lang="en-US" altLang="zh-TW"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Dynamic </a:t>
            </a:r>
            <a:r>
              <a:rPr lang="en-US" altLang="zh-TW" dirty="0">
                <a:latin typeface="微軟正黑體" panose="020B0604030504040204" pitchFamily="34" charset="-120"/>
                <a:ea typeface="微軟正黑體" panose="020B0604030504040204" pitchFamily="34" charset="-120"/>
              </a:rPr>
              <a:t>Type: </a:t>
            </a:r>
            <a:r>
              <a:rPr lang="zh-TW" altLang="en-US" dirty="0">
                <a:latin typeface="微軟正黑體" panose="020B0604030504040204" pitchFamily="34" charset="-120"/>
                <a:ea typeface="微軟正黑體" panose="020B0604030504040204" pitchFamily="34" charset="-120"/>
              </a:rPr>
              <a:t>函式與變數都不需要宣告類型</a:t>
            </a:r>
          </a:p>
          <a:p>
            <a:r>
              <a:rPr lang="zh-TW" altLang="en-US" dirty="0" smtClean="0">
                <a:latin typeface="微軟正黑體" panose="020B0604030504040204" pitchFamily="34" charset="-120"/>
                <a:ea typeface="微軟正黑體" panose="020B0604030504040204" pitchFamily="34" charset="-120"/>
              </a:rPr>
              <a:t>直譯</a:t>
            </a:r>
            <a:r>
              <a:rPr lang="zh-TW" altLang="en-US" dirty="0">
                <a:latin typeface="微軟正黑體" panose="020B0604030504040204" pitchFamily="34" charset="-120"/>
                <a:ea typeface="微軟正黑體" panose="020B0604030504040204" pitchFamily="34" charset="-120"/>
              </a:rPr>
              <a:t>式語言</a:t>
            </a:r>
            <a:r>
              <a:rPr lang="en-US" altLang="zh-TW" dirty="0">
                <a:latin typeface="微軟正黑體" panose="020B0604030504040204" pitchFamily="34" charset="-120"/>
                <a:ea typeface="微軟正黑體" panose="020B0604030504040204" pitchFamily="34" charset="-120"/>
              </a:rPr>
              <a:t>(Interpreted Language)</a:t>
            </a: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每次</a:t>
            </a:r>
            <a:r>
              <a:rPr lang="zh-TW" altLang="en-US" dirty="0">
                <a:latin typeface="微軟正黑體" panose="020B0604030504040204" pitchFamily="34" charset="-120"/>
                <a:ea typeface="微軟正黑體" panose="020B0604030504040204" pitchFamily="34" charset="-120"/>
              </a:rPr>
              <a:t>執行後可以直接看到結果</a:t>
            </a:r>
          </a:p>
          <a:p>
            <a:r>
              <a:rPr lang="zh-TW" altLang="en-US" dirty="0" smtClean="0">
                <a:latin typeface="微軟正黑體" panose="020B0604030504040204" pitchFamily="34" charset="-120"/>
                <a:ea typeface="微軟正黑體" panose="020B0604030504040204" pitchFamily="34" charset="-120"/>
              </a:rPr>
              <a:t>物件</a:t>
            </a:r>
            <a:r>
              <a:rPr lang="zh-TW" altLang="en-US" dirty="0">
                <a:latin typeface="微軟正黑體" panose="020B0604030504040204" pitchFamily="34" charset="-120"/>
                <a:ea typeface="微軟正黑體" panose="020B0604030504040204" pitchFamily="34" charset="-120"/>
              </a:rPr>
              <a:t>導向語言</a:t>
            </a:r>
            <a:r>
              <a:rPr lang="en-US" altLang="zh-TW" dirty="0">
                <a:latin typeface="微軟正黑體" panose="020B0604030504040204" pitchFamily="34" charset="-120"/>
                <a:ea typeface="微軟正黑體" panose="020B0604030504040204" pitchFamily="34" charset="-120"/>
              </a:rPr>
              <a:t>(OOP)</a:t>
            </a:r>
          </a:p>
          <a:p>
            <a:r>
              <a:rPr lang="zh-TW" altLang="en-US" dirty="0" smtClean="0">
                <a:latin typeface="微軟正黑體" panose="020B0604030504040204" pitchFamily="34" charset="-120"/>
                <a:ea typeface="微軟正黑體" panose="020B0604030504040204" pitchFamily="34" charset="-120"/>
              </a:rPr>
              <a:t>可</a:t>
            </a:r>
            <a:r>
              <a:rPr lang="zh-TW" altLang="en-US" dirty="0">
                <a:latin typeface="微軟正黑體" panose="020B0604030504040204" pitchFamily="34" charset="-120"/>
                <a:ea typeface="微軟正黑體" panose="020B0604030504040204" pitchFamily="34" charset="-120"/>
              </a:rPr>
              <a:t>執行於多</a:t>
            </a:r>
            <a:r>
              <a:rPr lang="zh-TW" altLang="en-US" dirty="0" smtClean="0">
                <a:latin typeface="微軟正黑體" panose="020B0604030504040204" pitchFamily="34" charset="-120"/>
                <a:ea typeface="微軟正黑體" panose="020B0604030504040204" pitchFamily="34" charset="-120"/>
              </a:rPr>
              <a:t>平台</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107643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Python</a:t>
            </a: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語言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簡單易用</a:t>
            </a:r>
            <a:endParaRPr lang="zh-TW" altLang="en-US"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2"/>
          <a:stretch>
            <a:fillRect/>
          </a:stretch>
        </p:blipFill>
        <p:spPr>
          <a:xfrm>
            <a:off x="580017" y="1912073"/>
            <a:ext cx="5853056" cy="4316605"/>
          </a:xfrm>
          <a:prstGeom prst="rect">
            <a:avLst/>
          </a:prstGeom>
        </p:spPr>
      </p:pic>
      <p:pic>
        <p:nvPicPr>
          <p:cNvPr id="5" name="圖片 4"/>
          <p:cNvPicPr>
            <a:picLocks noChangeAspect="1"/>
          </p:cNvPicPr>
          <p:nvPr/>
        </p:nvPicPr>
        <p:blipFill>
          <a:blip r:embed="rId3"/>
          <a:stretch>
            <a:fillRect/>
          </a:stretch>
        </p:blipFill>
        <p:spPr>
          <a:xfrm>
            <a:off x="6726282" y="1912073"/>
            <a:ext cx="5182434" cy="1257143"/>
          </a:xfrm>
          <a:prstGeom prst="rect">
            <a:avLst/>
          </a:prstGeom>
        </p:spPr>
      </p:pic>
    </p:spTree>
    <p:extLst>
      <p:ext uri="{BB962C8B-B14F-4D97-AF65-F5344CB8AC3E}">
        <p14:creationId xmlns:p14="http://schemas.microsoft.com/office/powerpoint/2010/main" val="280802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anose="020B0604030504040204" pitchFamily="34" charset="-120"/>
                <a:ea typeface="微軟正黑體" panose="020B0604030504040204" pitchFamily="34" charset="-120"/>
              </a:rPr>
              <a:t>Python </a:t>
            </a:r>
            <a:r>
              <a:rPr lang="zh-TW" altLang="en-US" dirty="0" smtClean="0">
                <a:latin typeface="微軟正黑體" panose="020B0604030504040204" pitchFamily="34" charset="-120"/>
                <a:ea typeface="微軟正黑體" panose="020B0604030504040204" pitchFamily="34" charset="-120"/>
              </a:rPr>
              <a:t>語言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薪情看漲</a:t>
            </a:r>
            <a:endParaRPr lang="zh-TW" altLang="en-US" dirty="0">
              <a:latin typeface="微軟正黑體" panose="020B0604030504040204" pitchFamily="34" charset="-120"/>
              <a:ea typeface="微軟正黑體" panose="020B0604030504040204" pitchFamily="34" charset="-120"/>
            </a:endParaRPr>
          </a:p>
        </p:txBody>
      </p:sp>
      <p:pic>
        <p:nvPicPr>
          <p:cNvPr id="1026" name="Picture 2" descr="https://s3.amazonaws.com/codementor_content/2016-Feb/averagesala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527586"/>
            <a:ext cx="3810000" cy="5157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50643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TotalTime>
  <Words>1493</Words>
  <Application>Microsoft Office PowerPoint</Application>
  <PresentationFormat>寬螢幕</PresentationFormat>
  <Paragraphs>264</Paragraphs>
  <Slides>45</Slides>
  <Notes>14</Notes>
  <HiddenSlides>2</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45</vt:i4>
      </vt:variant>
    </vt:vector>
  </HeadingPairs>
  <TitlesOfParts>
    <vt:vector size="58" baseType="lpstr">
      <vt:lpstr>FreeSans</vt:lpstr>
      <vt:lpstr>Liberation Sans</vt:lpstr>
      <vt:lpstr>Noto Sans CJK SC Regular</vt:lpstr>
      <vt:lpstr>宋体</vt:lpstr>
      <vt:lpstr>StarSymbol</vt:lpstr>
      <vt:lpstr>微軟正黑體</vt:lpstr>
      <vt:lpstr>新細明體</vt:lpstr>
      <vt:lpstr>Arial</vt:lpstr>
      <vt:lpstr>Calibri</vt:lpstr>
      <vt:lpstr>Calibri Light</vt:lpstr>
      <vt:lpstr>Times New Roman</vt:lpstr>
      <vt:lpstr>Wingdings</vt:lpstr>
      <vt:lpstr>Office 佈景主題</vt:lpstr>
      <vt:lpstr>Tutorial</vt:lpstr>
      <vt:lpstr>Payeasy Python Tutorial </vt:lpstr>
      <vt:lpstr>Agenda</vt:lpstr>
      <vt:lpstr>Introduction of Python </vt:lpstr>
      <vt:lpstr>Who create Python ?</vt:lpstr>
      <vt:lpstr>What is Python ?</vt:lpstr>
      <vt:lpstr>Python 語言</vt:lpstr>
      <vt:lpstr>Python 語言 – 簡單易用</vt:lpstr>
      <vt:lpstr>Python 語言 – 薪情看漲</vt:lpstr>
      <vt:lpstr>Python 語言 – 新創公司的最愛</vt:lpstr>
      <vt:lpstr>Python 語言 – v.s JAVA</vt:lpstr>
      <vt:lpstr>How to Install ?</vt:lpstr>
      <vt:lpstr>Python 語言 - 直譯式</vt:lpstr>
      <vt:lpstr>Python 語言 – 動態語言</vt:lpstr>
      <vt:lpstr>Python 語言 – 動態語言</vt:lpstr>
      <vt:lpstr>What can Python do ?</vt:lpstr>
      <vt:lpstr>PowerPoint 簡報</vt:lpstr>
      <vt:lpstr>How to select IDE ?</vt:lpstr>
      <vt:lpstr>Data Type </vt:lpstr>
      <vt:lpstr>Everything is an object</vt:lpstr>
      <vt:lpstr>Basic data type - numbers</vt:lpstr>
      <vt:lpstr>What is Python Interpreter ?</vt:lpstr>
      <vt:lpstr>Basic data type - strings</vt:lpstr>
      <vt:lpstr>Container data type - lists</vt:lpstr>
      <vt:lpstr>Container data type - tuples</vt:lpstr>
      <vt:lpstr>Container data type - dictionary</vt:lpstr>
      <vt:lpstr>Flow Control </vt:lpstr>
      <vt:lpstr>Python loops</vt:lpstr>
      <vt:lpstr>Compare loops with Java and Python</vt:lpstr>
      <vt:lpstr>Python if , elif , else</vt:lpstr>
      <vt:lpstr>Compare if, else with Java and Python</vt:lpstr>
      <vt:lpstr>Exercises </vt:lpstr>
      <vt:lpstr>Exercise1</vt:lpstr>
      <vt:lpstr>Exercise1</vt:lpstr>
      <vt:lpstr>Exercise1 - Hint</vt:lpstr>
      <vt:lpstr>Pythonic way</vt:lpstr>
      <vt:lpstr>Pythonic Exercise1</vt:lpstr>
      <vt:lpstr>Pythonic Exercise2</vt:lpstr>
      <vt:lpstr>Functions </vt:lpstr>
      <vt:lpstr>Python function</vt:lpstr>
      <vt:lpstr>Exercise2</vt:lpstr>
      <vt:lpstr>Install Packages </vt:lpstr>
      <vt:lpstr>How to install packages ? </vt:lpstr>
      <vt:lpstr>Install package fabric3</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Payeasy Python Tutorial </dc:title>
  <dc:creator>Kevin Huang [ 黃麟翔 ]</dc:creator>
  <cp:lastModifiedBy>Kevin Huang [ 黃麟翔 ]</cp:lastModifiedBy>
  <cp:revision>57</cp:revision>
  <dcterms:created xsi:type="dcterms:W3CDTF">2016-11-28T00:48:19Z</dcterms:created>
  <dcterms:modified xsi:type="dcterms:W3CDTF">2017-07-28T05:45:41Z</dcterms:modified>
</cp:coreProperties>
</file>