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7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0628088"/>
        <c:axId val="170629656"/>
      </c:barChart>
      <c:catAx>
        <c:axId val="17062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29656"/>
        <c:crosses val="autoZero"/>
        <c:auto val="1"/>
        <c:lblAlgn val="ctr"/>
        <c:lblOffset val="100"/>
        <c:noMultiLvlLbl val="0"/>
      </c:catAx>
      <c:valAx>
        <c:axId val="17062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2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241504272"/>
        <c:axId val="241505448"/>
      </c:barChart>
      <c:catAx>
        <c:axId val="24150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505448"/>
        <c:crosses val="autoZero"/>
        <c:auto val="1"/>
        <c:lblAlgn val="ctr"/>
        <c:lblOffset val="100"/>
        <c:noMultiLvlLbl val="0"/>
      </c:catAx>
      <c:valAx>
        <c:axId val="241505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50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239215272"/>
        <c:axId val="239215664"/>
      </c:barChart>
      <c:catAx>
        <c:axId val="2392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15664"/>
        <c:crosses val="autoZero"/>
        <c:auto val="1"/>
        <c:lblAlgn val="ctr"/>
        <c:lblOffset val="100"/>
        <c:noMultiLvlLbl val="0"/>
      </c:catAx>
      <c:valAx>
        <c:axId val="2392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0346368"/>
        <c:axId val="248027384"/>
      </c:barChart>
      <c:catAx>
        <c:axId val="24034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27384"/>
        <c:crosses val="autoZero"/>
        <c:auto val="1"/>
        <c:lblAlgn val="ctr"/>
        <c:lblOffset val="100"/>
        <c:noMultiLvlLbl val="0"/>
      </c:catAx>
      <c:valAx>
        <c:axId val="24802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3463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/>
                      <m:t>=0  </m:t>
                    </m:r>
                    <m:r>
                      <a:rPr lang="en-US" i="1"/>
                      <m:t>𝑖</m:t>
                    </m:r>
                    <m:r>
                      <a:rPr lang="en-US" i="1"/>
                      <m:t>=0, …, </m:t>
                    </m:r>
                    <m:r>
                      <a:rPr lang="en-US" i="1"/>
                      <m:t>𝑚</m:t>
                    </m:r>
                    <m:r>
                      <a:rPr lang="en-US" i="1"/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/>
                      <m:t>=0  </m:t>
                    </m:r>
                    <m:r>
                      <a:rPr lang="en-US" i="1"/>
                      <m:t>𝑗</m:t>
                    </m:r>
                    <m:r>
                      <a:rPr lang="en-US" i="1"/>
                      <m:t>=0,…,</m:t>
                    </m:r>
                    <m:r>
                      <a:rPr lang="en-US" i="1"/>
                      <m:t>𝑛</m:t>
                    </m:r>
                    <m:r>
                      <a:rPr lang="en-US" i="1"/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1+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𝑃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  <m:r>
                                  <a:rPr lang="en-US" i="1"/>
                                  <m:t>−1,</m:t>
                                </m:r>
                                <m:r>
                                  <a:rPr lang="en-US" i="1"/>
                                  <m:t>𝑗</m:t>
                                </m:r>
                                <m:r>
                                  <a:rPr lang="en-US" i="1"/>
                                  <m:t>−1</m:t>
                                </m:r>
                              </m:sub>
                            </m:sSub>
                            <m:r>
                              <a:rPr lang="en-US" i="1"/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=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𝐵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−1,</m:t>
                                        </m:r>
                                        <m:r>
                                          <a:rPr lang="en-US" i="1"/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  <m:r>
                                          <a:rPr lang="en-US" i="1"/>
                                          <m:t>,</m:t>
                                        </m:r>
                                        <m:r>
                                          <a:rPr lang="en-US" i="1"/>
                                          <m:t>𝑗</m:t>
                                        </m:r>
                                        <m:r>
                                          <a:rPr lang="en-US" i="1"/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r>
                              <a:rPr lang="en-US" i="1"/>
                              <m:t>≠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𝐵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  <m:r>
                              <a:rPr lang="en-US" i="1"/>
                              <m:t>   </m:t>
                            </m:r>
                          </m:e>
                        </m:eqArr>
                        <m:r>
                          <a:rPr lang="en-US" i="1"/>
                          <m:t>1≤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≤</m:t>
                        </m:r>
                        <m:r>
                          <a:rPr lang="en-US" i="1"/>
                          <m:t>𝑚</m:t>
                        </m:r>
                        <m:r>
                          <a:rPr lang="en-US" i="1"/>
                          <m:t>, 1≤</m:t>
                        </m:r>
                        <m:r>
                          <a:rPr lang="en-US" i="1"/>
                          <m:t>𝑗</m:t>
                        </m:r>
                        <m:r>
                          <a:rPr lang="en-US" i="1"/>
                          <m:t>≤</m:t>
                        </m:r>
                        <m:r>
                          <a:rPr lang="en-US" i="1"/>
                          <m:t>𝑛</m:t>
                        </m:r>
                        <m:r>
                          <a:rPr lang="en-US" i="1"/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Data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</a:t>
            </a:r>
            <a:r>
              <a:rPr lang="en-US" dirty="0" smtClean="0"/>
              <a:t>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381726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4952998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271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Wisp</vt:lpstr>
      <vt:lpstr>Digital Humanities</vt:lpstr>
      <vt:lpstr>What is the Digital Humanities Project?</vt:lpstr>
      <vt:lpstr>How Were the Goals Accomplished?</vt:lpstr>
      <vt:lpstr>Levenshtein’s Distance Algorithm</vt:lpstr>
      <vt:lpstr>Jaro-Winkler Algorithm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Time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TLC Lab</cp:lastModifiedBy>
  <cp:revision>12</cp:revision>
  <dcterms:created xsi:type="dcterms:W3CDTF">2015-11-15T03:27:07Z</dcterms:created>
  <dcterms:modified xsi:type="dcterms:W3CDTF">2015-11-19T00:33:21Z</dcterms:modified>
</cp:coreProperties>
</file>