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59" r:id="rId7"/>
    <p:sldId id="270" r:id="rId8"/>
    <p:sldId id="260" r:id="rId9"/>
    <p:sldId id="264" r:id="rId10"/>
    <p:sldId id="267" r:id="rId11"/>
    <p:sldId id="263" r:id="rId12"/>
    <p:sldId id="272" r:id="rId13"/>
    <p:sldId id="273" r:id="rId14"/>
    <p:sldId id="261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DigitalHumanities\FinalExcelwithCharts\Result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DigitalHumanities\FinalExcelwithCharts\Result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DigitalHumanities\FinalExcelwithCharts\Result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DigitalHumanities\FinalExcelwithCharts\Resu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tlclab\Documents\GitHub\DigitalHumanities\FinalExcelwithCharts\Resul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tlclab\Documents\GitHub\DigitalHumanities\FinalExcelwithCharts\Result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tlclab\Documents\GitHub\DigitalHumanities\FinalExcelwithCharts\Result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Jaro-Winkler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Tests'!$A$10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'Kevin''s Tests'!$B$10:$D$10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'Kevin''s Tests'!$A$11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'Kevin''s Tests'!$B$11:$D$11</c:f>
              <c:numCache>
                <c:formatCode>General</c:formatCode>
                <c:ptCount val="3"/>
                <c:pt idx="0">
                  <c:v>0.83084000000000002</c:v>
                </c:pt>
                <c:pt idx="1">
                  <c:v>0.899733</c:v>
                </c:pt>
                <c:pt idx="2">
                  <c:v>0.90097499999999997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1210752"/>
        <c:axId val="165795456"/>
      </c:barChart>
      <c:catAx>
        <c:axId val="13121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95456"/>
        <c:crosses val="autoZero"/>
        <c:auto val="1"/>
        <c:lblAlgn val="ctr"/>
        <c:lblOffset val="100"/>
        <c:noMultiLvlLbl val="0"/>
      </c:catAx>
      <c:valAx>
        <c:axId val="16579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10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'Greg''s tests'!$A$12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cat>
            <c:strRef>
              <c:f>'Greg''s tests'!$B$11:$K$11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'Greg''s tests'!$B$12:$K$12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498944"/>
        <c:axId val="132413056"/>
      </c:barChart>
      <c:catAx>
        <c:axId val="13249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13056"/>
        <c:crosses val="autoZero"/>
        <c:auto val="1"/>
        <c:lblAlgn val="ctr"/>
        <c:lblOffset val="100"/>
        <c:noMultiLvlLbl val="0"/>
      </c:catAx>
      <c:valAx>
        <c:axId val="13241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98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'Greg''s tests'!$A$15</c:f>
              <c:strCache>
                <c:ptCount val="1"/>
                <c:pt idx="0">
                  <c:v>Needleman-Wunsch Distance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  <c:explosion val="27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cat>
            <c:strRef>
              <c:f>'Greg''s tests'!$B$11:$K$11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'Greg''s tests'!$B$15:$K$15</c:f>
              <c:numCache>
                <c:formatCode>General</c:formatCode>
                <c:ptCount val="10"/>
                <c:pt idx="0">
                  <c:v>59</c:v>
                </c:pt>
                <c:pt idx="1">
                  <c:v>85</c:v>
                </c:pt>
                <c:pt idx="2">
                  <c:v>84</c:v>
                </c:pt>
                <c:pt idx="3">
                  <c:v>109</c:v>
                </c:pt>
                <c:pt idx="4">
                  <c:v>69</c:v>
                </c:pt>
                <c:pt idx="5">
                  <c:v>66</c:v>
                </c:pt>
                <c:pt idx="6">
                  <c:v>59</c:v>
                </c:pt>
                <c:pt idx="7">
                  <c:v>98</c:v>
                </c:pt>
                <c:pt idx="8">
                  <c:v>85</c:v>
                </c:pt>
                <c:pt idx="9">
                  <c:v>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499456"/>
        <c:axId val="132414784"/>
      </c:barChart>
      <c:catAx>
        <c:axId val="13249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14784"/>
        <c:crosses val="autoZero"/>
        <c:auto val="1"/>
        <c:lblAlgn val="ctr"/>
        <c:lblOffset val="100"/>
        <c:noMultiLvlLbl val="0"/>
      </c:catAx>
      <c:valAx>
        <c:axId val="13241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9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Needleman-Wunsch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'Greg''s tests'!$A$3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'Greg''s tests'!$B$2:$D$2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'Greg''s tests'!$B$3:$D$3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'Greg''s tests'!$A$6</c:f>
              <c:strCache>
                <c:ptCount val="1"/>
                <c:pt idx="0">
                  <c:v>Needleman-Wunsch Distance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'Greg''s tests'!$B$2:$D$2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'Greg''s tests'!$B$6:$D$6</c:f>
              <c:numCache>
                <c:formatCode>General</c:formatCode>
                <c:ptCount val="3"/>
                <c:pt idx="0">
                  <c:v>50</c:v>
                </c:pt>
                <c:pt idx="1">
                  <c:v>40</c:v>
                </c:pt>
                <c:pt idx="2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499968"/>
        <c:axId val="132924544"/>
      </c:barChart>
      <c:catAx>
        <c:axId val="13249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24544"/>
        <c:crosses val="autoZero"/>
        <c:auto val="1"/>
        <c:lblAlgn val="ctr"/>
        <c:lblOffset val="100"/>
        <c:noMultiLvlLbl val="0"/>
      </c:catAx>
      <c:valAx>
        <c:axId val="13292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99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Needleman-Wunsch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(ED)'!$A$6</c:f>
              <c:strCache>
                <c:ptCount val="1"/>
                <c:pt idx="0">
                  <c:v>Needleman-Wunsch Distance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(ED)'!$B$6:$D$6</c:f>
              <c:numCache>
                <c:formatCode>General</c:formatCode>
                <c:ptCount val="3"/>
                <c:pt idx="0">
                  <c:v>4.55319E-2</c:v>
                </c:pt>
                <c:pt idx="1">
                  <c:v>2.5718100000000004E-2</c:v>
                </c:pt>
                <c:pt idx="2">
                  <c:v>2.3410799999999999E-2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015040"/>
        <c:axId val="132925696"/>
      </c:barChart>
      <c:catAx>
        <c:axId val="13301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25696"/>
        <c:crosses val="autoZero"/>
        <c:auto val="1"/>
        <c:lblAlgn val="ctr"/>
        <c:lblOffset val="100"/>
        <c:noMultiLvlLbl val="0"/>
      </c:catAx>
      <c:valAx>
        <c:axId val="13292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0150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Tests'!$A$2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Tests'!$B$1:$K$1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'Kevin''s Tests'!$B$2:$K$2</c:f>
              <c:numCache>
                <c:formatCode>General</c:formatCode>
                <c:ptCount val="10"/>
                <c:pt idx="0">
                  <c:v>20</c:v>
                </c:pt>
                <c:pt idx="1">
                  <c:v>9</c:v>
                </c:pt>
                <c:pt idx="2">
                  <c:v>10</c:v>
                </c:pt>
                <c:pt idx="3">
                  <c:v>0</c:v>
                </c:pt>
                <c:pt idx="4">
                  <c:v>17</c:v>
                </c:pt>
                <c:pt idx="5">
                  <c:v>18</c:v>
                </c:pt>
                <c:pt idx="6">
                  <c:v>20</c:v>
                </c:pt>
                <c:pt idx="7">
                  <c:v>5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1244032"/>
        <c:axId val="165797184"/>
      </c:barChart>
      <c:catAx>
        <c:axId val="13124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97184"/>
        <c:crosses val="autoZero"/>
        <c:auto val="1"/>
        <c:lblAlgn val="ctr"/>
        <c:lblOffset val="100"/>
        <c:noMultiLvlLbl val="0"/>
      </c:catAx>
      <c:valAx>
        <c:axId val="16579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4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Tests'!$A$3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Tests'!$B$1:$K$1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'Kevin''s Tests'!$B$3:$K$3</c:f>
              <c:numCache>
                <c:formatCode>General</c:formatCode>
                <c:ptCount val="10"/>
                <c:pt idx="0">
                  <c:v>0.89578800000000003</c:v>
                </c:pt>
                <c:pt idx="1">
                  <c:v>0.90329000000000004</c:v>
                </c:pt>
                <c:pt idx="2">
                  <c:v>0.89908699999999997</c:v>
                </c:pt>
                <c:pt idx="3">
                  <c:v>1</c:v>
                </c:pt>
                <c:pt idx="4">
                  <c:v>0.89473999999999998</c:v>
                </c:pt>
                <c:pt idx="5">
                  <c:v>0.88696900000000001</c:v>
                </c:pt>
                <c:pt idx="6">
                  <c:v>0.89578800000000003</c:v>
                </c:pt>
                <c:pt idx="7">
                  <c:v>0.94930099999999995</c:v>
                </c:pt>
                <c:pt idx="8">
                  <c:v>0.90329000000000004</c:v>
                </c:pt>
                <c:pt idx="9">
                  <c:v>0.89908699999999997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31244544"/>
        <c:axId val="132285568"/>
      </c:barChart>
      <c:catAx>
        <c:axId val="13124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85568"/>
        <c:crosses val="autoZero"/>
        <c:auto val="1"/>
        <c:lblAlgn val="ctr"/>
        <c:lblOffset val="100"/>
        <c:noMultiLvlLbl val="0"/>
      </c:catAx>
      <c:valAx>
        <c:axId val="1322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4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Hunt-McIlroy</a:t>
            </a:r>
          </a:p>
        </c:rich>
      </c:tx>
      <c:layout>
        <c:manualLayout>
          <c:xMode val="edge"/>
          <c:yMode val="edge"/>
          <c:x val="0.22814566929133859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(ED)'!$B$5:$D$5</c:f>
              <c:numCache>
                <c:formatCode>General</c:formatCode>
                <c:ptCount val="3"/>
                <c:pt idx="0">
                  <c:v>5.3359999999999996E-3</c:v>
                </c:pt>
                <c:pt idx="1">
                  <c:v>1.62769E-2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247616"/>
        <c:axId val="132287296"/>
      </c:barChart>
      <c:catAx>
        <c:axId val="13124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87296"/>
        <c:crosses val="autoZero"/>
        <c:auto val="1"/>
        <c:lblAlgn val="ctr"/>
        <c:lblOffset val="100"/>
        <c:noMultiLvlLbl val="0"/>
      </c:catAx>
      <c:valAx>
        <c:axId val="13228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47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Jaro-Winkler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(ED)'!$A$4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(ED)'!$B$4:$D$4</c:f>
              <c:numCache>
                <c:formatCode>General</c:formatCode>
                <c:ptCount val="3"/>
                <c:pt idx="0">
                  <c:v>7.9305999999999995E-3</c:v>
                </c:pt>
                <c:pt idx="1">
                  <c:v>1.6921966666666666E-2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103680"/>
        <c:axId val="132289024"/>
      </c:barChart>
      <c:catAx>
        <c:axId val="13210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89024"/>
        <c:crosses val="autoZero"/>
        <c:auto val="1"/>
        <c:lblAlgn val="ctr"/>
        <c:lblOffset val="100"/>
        <c:noMultiLvlLbl val="0"/>
      </c:catAx>
      <c:valAx>
        <c:axId val="13228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1036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Hunt-McIlroy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Tests'!$A$10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'Marlene''s Tests'!$B$10:$D$10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'Marlene''s Tests'!$A$12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'Marlene''s Tests'!$B$12:$D$12</c:f>
              <c:numCache>
                <c:formatCode>General</c:formatCode>
                <c:ptCount val="3"/>
                <c:pt idx="0">
                  <c:v>37</c:v>
                </c:pt>
                <c:pt idx="1">
                  <c:v>23</c:v>
                </c:pt>
                <c:pt idx="2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2100096"/>
        <c:axId val="132291904"/>
      </c:barChart>
      <c:catAx>
        <c:axId val="13210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91904"/>
        <c:crosses val="autoZero"/>
        <c:auto val="1"/>
        <c:lblAlgn val="ctr"/>
        <c:lblOffset val="100"/>
        <c:noMultiLvlLbl val="0"/>
      </c:catAx>
      <c:valAx>
        <c:axId val="13229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100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Tests'!$B$2:$K$2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'Marlene''s Tests'!$B$3:$K$3</c:f>
              <c:numCache>
                <c:formatCode>General</c:formatCode>
                <c:ptCount val="10"/>
                <c:pt idx="0">
                  <c:v>19</c:v>
                </c:pt>
                <c:pt idx="1">
                  <c:v>32</c:v>
                </c:pt>
                <c:pt idx="2">
                  <c:v>28</c:v>
                </c:pt>
                <c:pt idx="3">
                  <c:v>0</c:v>
                </c:pt>
                <c:pt idx="4">
                  <c:v>28</c:v>
                </c:pt>
                <c:pt idx="5">
                  <c:v>11</c:v>
                </c:pt>
                <c:pt idx="6">
                  <c:v>19</c:v>
                </c:pt>
                <c:pt idx="7">
                  <c:v>20</c:v>
                </c:pt>
                <c:pt idx="8">
                  <c:v>32</c:v>
                </c:pt>
                <c:pt idx="9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132100608"/>
        <c:axId val="132408448"/>
      </c:barChart>
      <c:catAx>
        <c:axId val="13210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08448"/>
        <c:crosses val="autoZero"/>
        <c:auto val="1"/>
        <c:lblAlgn val="ctr"/>
        <c:lblOffset val="100"/>
        <c:noMultiLvlLbl val="0"/>
      </c:catAx>
      <c:valAx>
        <c:axId val="1324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10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Tests'!$B$2:$K$2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'Marlene''s Tests'!$B$5:$K$5</c:f>
              <c:numCache>
                <c:formatCode>General</c:formatCode>
                <c:ptCount val="10"/>
                <c:pt idx="0">
                  <c:v>31</c:v>
                </c:pt>
                <c:pt idx="1">
                  <c:v>1</c:v>
                </c:pt>
                <c:pt idx="2">
                  <c:v>18</c:v>
                </c:pt>
                <c:pt idx="3">
                  <c:v>38</c:v>
                </c:pt>
                <c:pt idx="4">
                  <c:v>12</c:v>
                </c:pt>
                <c:pt idx="5">
                  <c:v>31</c:v>
                </c:pt>
                <c:pt idx="6">
                  <c:v>31</c:v>
                </c:pt>
                <c:pt idx="7">
                  <c:v>13</c:v>
                </c:pt>
                <c:pt idx="8">
                  <c:v>2</c:v>
                </c:pt>
                <c:pt idx="9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132101632"/>
        <c:axId val="132410176"/>
      </c:barChart>
      <c:catAx>
        <c:axId val="13210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10176"/>
        <c:crosses val="autoZero"/>
        <c:auto val="1"/>
        <c:lblAlgn val="ctr"/>
        <c:lblOffset val="100"/>
        <c:noMultiLvlLbl val="0"/>
      </c:catAx>
      <c:valAx>
        <c:axId val="13241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101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Hunt-McIlroy</a:t>
            </a:r>
          </a:p>
        </c:rich>
      </c:tx>
      <c:layout>
        <c:manualLayout>
          <c:xMode val="edge"/>
          <c:yMode val="edge"/>
          <c:x val="0.22814566929133859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(ED)'!$B$5:$D$5</c:f>
              <c:numCache>
                <c:formatCode>General</c:formatCode>
                <c:ptCount val="3"/>
                <c:pt idx="0">
                  <c:v>5.3359999999999996E-3</c:v>
                </c:pt>
                <c:pt idx="1">
                  <c:v>1.62769E-2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2059008"/>
        <c:axId val="192414272"/>
      </c:barChart>
      <c:catAx>
        <c:axId val="18205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414272"/>
        <c:crosses val="autoZero"/>
        <c:auto val="1"/>
        <c:lblAlgn val="ctr"/>
        <c:lblOffset val="100"/>
        <c:noMultiLvlLbl val="0"/>
      </c:catAx>
      <c:valAx>
        <c:axId val="19241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590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7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43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41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97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1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3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2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7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5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6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0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8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Humanities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478291" cy="11262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Capstone Project by William “Greg” Dawkins, Marlene Williams, and Kevin Woods</a:t>
            </a:r>
          </a:p>
          <a:p>
            <a:r>
              <a:rPr lang="en-US" dirty="0" smtClean="0"/>
              <a:t>Commissioned by Katia Mayfield</a:t>
            </a:r>
          </a:p>
          <a:p>
            <a:r>
              <a:rPr lang="en-US" dirty="0" smtClean="0"/>
              <a:t>Presided over by Dr. Adam Lewis</a:t>
            </a:r>
          </a:p>
        </p:txBody>
      </p:sp>
    </p:spTree>
    <p:extLst>
      <p:ext uri="{BB962C8B-B14F-4D97-AF65-F5344CB8AC3E}">
        <p14:creationId xmlns:p14="http://schemas.microsoft.com/office/powerpoint/2010/main" val="40116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Levenshtein’s</a:t>
            </a:r>
            <a:r>
              <a:rPr lang="en-US" dirty="0" smtClean="0"/>
              <a:t> vs Hunt-McIlroy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Using Emily Dickinson Poem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7544955" y="2126221"/>
            <a:ext cx="4313864" cy="3777622"/>
          </a:xfrm>
        </p:spPr>
        <p:txBody>
          <a:bodyPr/>
          <a:lstStyle/>
          <a:p>
            <a:r>
              <a:rPr lang="en-US" dirty="0" smtClean="0"/>
              <a:t>Using Marlene’s Input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052623"/>
              </p:ext>
            </p:extLst>
          </p:nvPr>
        </p:nvGraphicFramePr>
        <p:xfrm>
          <a:off x="1947333" y="2483908"/>
          <a:ext cx="4876800" cy="3419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689627"/>
              </p:ext>
            </p:extLst>
          </p:nvPr>
        </p:nvGraphicFramePr>
        <p:xfrm>
          <a:off x="6976533" y="2474416"/>
          <a:ext cx="4528078" cy="179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23263"/>
              </p:ext>
            </p:extLst>
          </p:nvPr>
        </p:nvGraphicFramePr>
        <p:xfrm>
          <a:off x="6976533" y="4267200"/>
          <a:ext cx="4528078" cy="1644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143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Hunt-McIlroy 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93207"/>
              </p:ext>
            </p:extLst>
          </p:nvPr>
        </p:nvGraphicFramePr>
        <p:xfrm>
          <a:off x="2694214" y="1436914"/>
          <a:ext cx="7200900" cy="4147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46601" y="5736769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1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Needleman-Wunsch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</a:p>
          <a:p>
            <a:pPr lvl="1"/>
            <a:r>
              <a:rPr lang="en-US" dirty="0" smtClean="0"/>
              <a:t>Saul B Needleman and Christian D </a:t>
            </a:r>
            <a:r>
              <a:rPr lang="en-US" dirty="0" err="1" smtClean="0"/>
              <a:t>Wunsch</a:t>
            </a:r>
            <a:endParaRPr lang="en-US" dirty="0" smtClean="0"/>
          </a:p>
          <a:p>
            <a:pPr lvl="1"/>
            <a:r>
              <a:rPr lang="en-US" dirty="0" smtClean="0"/>
              <a:t>Around 1970</a:t>
            </a:r>
          </a:p>
          <a:p>
            <a:pPr lvl="1"/>
            <a:r>
              <a:rPr lang="en-US" dirty="0" smtClean="0"/>
              <a:t>Very useful in short string comparisons</a:t>
            </a:r>
          </a:p>
          <a:p>
            <a:pPr lvl="1"/>
            <a:r>
              <a:rPr lang="en-US" dirty="0" smtClean="0"/>
              <a:t>Greatest use in biometrics to align protein or DNA</a:t>
            </a:r>
            <a:endParaRPr lang="en-US" dirty="0"/>
          </a:p>
          <a:p>
            <a:pPr marL="457200" lvl="1" indent="0">
              <a:buNone/>
            </a:pPr>
            <a:endParaRPr lang="en-US" strike="dblStrike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929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Needleman-Wunsch works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2614411"/>
            <a:ext cx="9122142" cy="3751220"/>
          </a:xfrm>
        </p:spPr>
        <p:txBody>
          <a:bodyPr>
            <a:normAutofit/>
          </a:bodyPr>
          <a:lstStyle/>
          <a:p>
            <a:r>
              <a:rPr lang="en-US" dirty="0" smtClean="0"/>
              <a:t>Grid Based String Comparison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algorith</a:t>
            </a:r>
            <a:r>
              <a:rPr lang="en-US" dirty="0" smtClean="0"/>
              <a:t>m assigns ASCII values to each string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Loops through the grid comparing adjoining grids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Assigns separate values  for string values that match and mismatch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smtClean="0"/>
              <a:t>algorithm</a:t>
            </a:r>
            <a:r>
              <a:rPr lang="en-US" dirty="0" smtClean="0"/>
              <a:t> recognizing gap in sequence – gap penalty is assigned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This assigns data to the grid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Then through recursion the alignment is traced back through grid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Resulting max separation value in the lower right corner of the grid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57250" lvl="2" indent="0">
              <a:buNone/>
            </a:pPr>
            <a:endParaRPr lang="en-US" dirty="0" smtClean="0"/>
          </a:p>
          <a:p>
            <a:pPr marL="3714750" lvl="8" indent="0">
              <a:buNone/>
            </a:pPr>
            <a:endParaRPr lang="en-US" strike="dblStrike" dirty="0" smtClean="0"/>
          </a:p>
        </p:txBody>
      </p:sp>
    </p:spTree>
    <p:extLst>
      <p:ext uri="{BB962C8B-B14F-4D97-AF65-F5344CB8AC3E}">
        <p14:creationId xmlns:p14="http://schemas.microsoft.com/office/powerpoint/2010/main" val="249837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37853" y="640439"/>
            <a:ext cx="7873691" cy="1057732"/>
          </a:xfrm>
        </p:spPr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Emily Dickinson Poem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 smtClean="0"/>
              <a:t>Gregs</a:t>
            </a:r>
            <a:r>
              <a:rPr lang="en-US" dirty="0" smtClean="0"/>
              <a:t> </a:t>
            </a:r>
            <a:r>
              <a:rPr lang="en-US" dirty="0"/>
              <a:t>Input</a:t>
            </a:r>
          </a:p>
          <a:p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596821"/>
              </p:ext>
            </p:extLst>
          </p:nvPr>
        </p:nvGraphicFramePr>
        <p:xfrm>
          <a:off x="6531429" y="2530928"/>
          <a:ext cx="4272641" cy="1730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821312"/>
              </p:ext>
            </p:extLst>
          </p:nvPr>
        </p:nvGraphicFramePr>
        <p:xfrm>
          <a:off x="6531429" y="4245429"/>
          <a:ext cx="4272644" cy="165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051052"/>
              </p:ext>
            </p:extLst>
          </p:nvPr>
        </p:nvGraphicFramePr>
        <p:xfrm>
          <a:off x="2090058" y="2537051"/>
          <a:ext cx="4376056" cy="3341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1109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387" y="624110"/>
            <a:ext cx="9372599" cy="1280890"/>
          </a:xfrm>
        </p:spPr>
        <p:txBody>
          <a:bodyPr/>
          <a:lstStyle/>
          <a:p>
            <a:r>
              <a:rPr lang="en-US" dirty="0" smtClean="0"/>
              <a:t>Time Complexity for Needleman-Wunsch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46601" y="5964584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838952"/>
              </p:ext>
            </p:extLst>
          </p:nvPr>
        </p:nvGraphicFramePr>
        <p:xfrm>
          <a:off x="2530929" y="1306285"/>
          <a:ext cx="8180614" cy="4430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768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Digital Humanities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Determining the sequential order of digital files.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 to determine the order.</a:t>
            </a:r>
          </a:p>
          <a:p>
            <a:pPr lvl="1"/>
            <a:r>
              <a:rPr lang="en-US" dirty="0" smtClean="0"/>
              <a:t>Pick three different algorithms to compare to </a:t>
            </a:r>
            <a:r>
              <a:rPr lang="en-US" dirty="0" err="1" smtClean="0"/>
              <a:t>Levenstein’s</a:t>
            </a:r>
            <a:r>
              <a:rPr lang="en-US" dirty="0" smtClean="0"/>
              <a:t> Distance</a:t>
            </a:r>
          </a:p>
          <a:p>
            <a:pPr lvl="2"/>
            <a:r>
              <a:rPr lang="en-US" dirty="0" smtClean="0"/>
              <a:t>Compare results</a:t>
            </a:r>
          </a:p>
          <a:p>
            <a:pPr lvl="2"/>
            <a:r>
              <a:rPr lang="en-US" dirty="0" smtClean="0"/>
              <a:t>Compare time management</a:t>
            </a:r>
          </a:p>
          <a:p>
            <a:pPr lvl="1"/>
            <a:r>
              <a:rPr lang="en-US" dirty="0" smtClean="0"/>
              <a:t>Write a publishable research paper on comparisons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8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Were the Goals Accomplished?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39333"/>
            <a:ext cx="8915400" cy="5173134"/>
          </a:xfrm>
        </p:spPr>
        <p:txBody>
          <a:bodyPr/>
          <a:lstStyle/>
          <a:p>
            <a:r>
              <a:rPr lang="en-US" dirty="0" smtClean="0"/>
              <a:t>Three Sprints </a:t>
            </a:r>
          </a:p>
          <a:p>
            <a:pPr lvl="1"/>
            <a:r>
              <a:rPr lang="en-US" dirty="0" smtClean="0"/>
              <a:t>Sprint 1 – Research</a:t>
            </a:r>
          </a:p>
          <a:p>
            <a:pPr lvl="2"/>
            <a:r>
              <a:rPr lang="en-US" dirty="0" smtClean="0"/>
              <a:t>Research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</a:p>
          <a:p>
            <a:pPr lvl="2"/>
            <a:r>
              <a:rPr lang="en-US" dirty="0" smtClean="0"/>
              <a:t>Research three alternative algorithms for comparison</a:t>
            </a:r>
          </a:p>
          <a:p>
            <a:pPr lvl="2"/>
            <a:r>
              <a:rPr lang="en-US" dirty="0" smtClean="0"/>
              <a:t>Code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</a:p>
          <a:p>
            <a:pPr lvl="1"/>
            <a:r>
              <a:rPr lang="en-US" dirty="0" smtClean="0"/>
              <a:t>Sprint 2 – Coding</a:t>
            </a:r>
          </a:p>
          <a:p>
            <a:pPr lvl="2"/>
            <a:r>
              <a:rPr lang="en-US" dirty="0" smtClean="0"/>
              <a:t>Each member codes the alternative algorithms picked</a:t>
            </a:r>
          </a:p>
          <a:p>
            <a:pPr lvl="2"/>
            <a:r>
              <a:rPr lang="en-US" dirty="0" smtClean="0"/>
              <a:t>Tests were run to compare</a:t>
            </a:r>
          </a:p>
          <a:p>
            <a:pPr lvl="2"/>
            <a:r>
              <a:rPr lang="en-US" dirty="0" smtClean="0"/>
              <a:t>Do comparisons</a:t>
            </a:r>
          </a:p>
          <a:p>
            <a:pPr lvl="3"/>
            <a:r>
              <a:rPr lang="en-US" dirty="0" smtClean="0"/>
              <a:t>Each member ran the program on individual computers</a:t>
            </a:r>
          </a:p>
          <a:p>
            <a:pPr lvl="3"/>
            <a:r>
              <a:rPr lang="en-US" dirty="0" smtClean="0"/>
              <a:t>Each member recorded results</a:t>
            </a:r>
          </a:p>
          <a:p>
            <a:pPr lvl="1"/>
            <a:r>
              <a:rPr lang="en-US" dirty="0" smtClean="0"/>
              <a:t>Sprint 3 – Results and Writing</a:t>
            </a:r>
          </a:p>
          <a:p>
            <a:pPr lvl="2"/>
            <a:r>
              <a:rPr lang="en-US" dirty="0" smtClean="0"/>
              <a:t>Results were compared using Microsoft Excel charts</a:t>
            </a:r>
          </a:p>
          <a:p>
            <a:pPr lvl="2"/>
            <a:r>
              <a:rPr lang="en-US" dirty="0" smtClean="0"/>
              <a:t>Each member wrote about their individual algorithms</a:t>
            </a:r>
          </a:p>
          <a:p>
            <a:pPr lvl="2"/>
            <a:r>
              <a:rPr lang="en-US" dirty="0" smtClean="0"/>
              <a:t>Rough Draft and final draft was submitted to Ms. Mayfield for approval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106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Jaro-Winkler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</a:p>
          <a:p>
            <a:pPr lvl="1"/>
            <a:r>
              <a:rPr lang="en-US" dirty="0" smtClean="0"/>
              <a:t>Matthew A. Jaro – System Automation Corp./</a:t>
            </a:r>
            <a:r>
              <a:rPr lang="en-US" dirty="0" err="1" smtClean="0"/>
              <a:t>MatchWare</a:t>
            </a:r>
            <a:r>
              <a:rPr lang="en-US" dirty="0" smtClean="0"/>
              <a:t> Technologies, Inc.</a:t>
            </a:r>
          </a:p>
          <a:p>
            <a:pPr lvl="1"/>
            <a:r>
              <a:rPr lang="en-US" dirty="0" smtClean="0"/>
              <a:t>Bill Winkler – U.S. Bureau of the Census</a:t>
            </a:r>
          </a:p>
          <a:p>
            <a:r>
              <a:rPr lang="en-US" dirty="0" smtClean="0"/>
              <a:t>Published in</a:t>
            </a:r>
          </a:p>
          <a:p>
            <a:pPr lvl="1"/>
            <a:r>
              <a:rPr lang="en-US" dirty="0" smtClean="0"/>
              <a:t>Proceedings of the Section on Survey Research Methods (ASA) pp. 354-359</a:t>
            </a:r>
          </a:p>
          <a:p>
            <a:pPr lvl="1"/>
            <a:r>
              <a:rPr lang="en-US" u="sng" dirty="0" smtClean="0"/>
              <a:t>String </a:t>
            </a:r>
            <a:r>
              <a:rPr lang="en-US" u="sng" dirty="0"/>
              <a:t>Comparator Metrics and Enhanced Decision Rules in the </a:t>
            </a:r>
            <a:r>
              <a:rPr lang="en-US" u="sng" dirty="0" err="1"/>
              <a:t>Fellegi-Sunter</a:t>
            </a:r>
            <a:r>
              <a:rPr lang="en-US" u="sng" dirty="0"/>
              <a:t>  Model of Record Linkage</a:t>
            </a:r>
          </a:p>
          <a:p>
            <a:pPr lvl="1"/>
            <a:r>
              <a:rPr lang="en-US" dirty="0" smtClean="0"/>
              <a:t>1990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8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Jaro-Winkler works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473199"/>
            <a:ext cx="9122142" cy="4892432"/>
          </a:xfrm>
        </p:spPr>
        <p:txBody>
          <a:bodyPr>
            <a:normAutofit/>
          </a:bodyPr>
          <a:lstStyle/>
          <a:p>
            <a:r>
              <a:rPr lang="en-US" dirty="0" smtClean="0"/>
              <a:t>Jaro-Winkler requires two parts 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Obtain the Jaro score of two strings being compared </a:t>
            </a:r>
          </a:p>
          <a:p>
            <a:pPr marL="857250" lvl="2" indent="0">
              <a:buNone/>
            </a:pPr>
            <a:endParaRPr lang="en-US" dirty="0" smtClean="0"/>
          </a:p>
          <a:p>
            <a:pPr marL="4000500" lvl="8" indent="-285750"/>
            <a:endParaRPr lang="en-US" dirty="0" smtClean="0"/>
          </a:p>
          <a:p>
            <a:pPr marL="1200150" lvl="2" indent="-342900"/>
            <a:r>
              <a:rPr lang="en-US" dirty="0" smtClean="0"/>
              <a:t>Where matches (m) are within the range shown below and transpositions (t) are counted </a:t>
            </a:r>
          </a:p>
          <a:p>
            <a:pPr lvl="1"/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Obtain Jaro-Winkler score by determining if arbitrary boost threshold is met and apply boost prefix if so: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1200150" lvl="2" indent="-342900"/>
            <a:r>
              <a:rPr lang="en-US" dirty="0" smtClean="0"/>
              <a:t>Where l is the length of the common prefix of the strings and p is a constant scaling factor</a:t>
            </a:r>
          </a:p>
          <a:p>
            <a:pPr marL="1200150" lvl="2" indent="-342900"/>
            <a:r>
              <a:rPr lang="en-US" dirty="0" smtClean="0"/>
              <a:t>Some implementations do not make use of the boost threshold and would always fall in the otherwise formula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66" y="2174997"/>
            <a:ext cx="3333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347" y="3174811"/>
            <a:ext cx="1854314" cy="48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706" y="4237840"/>
            <a:ext cx="2903596" cy="55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7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73097"/>
            <a:ext cx="7661419" cy="829133"/>
          </a:xfrm>
        </p:spPr>
        <p:txBody>
          <a:bodyPr/>
          <a:lstStyle/>
          <a:p>
            <a:r>
              <a:rPr lang="en-US" dirty="0" smtClean="0"/>
              <a:t>Levenshtein’s vs. Jaro-Winkler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709046"/>
            <a:ext cx="4313864" cy="3777622"/>
          </a:xfrm>
        </p:spPr>
        <p:txBody>
          <a:bodyPr/>
          <a:lstStyle/>
          <a:p>
            <a:r>
              <a:rPr lang="en-US" dirty="0"/>
              <a:t>Using Emily Dickinson Poem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701668"/>
            <a:ext cx="4313864" cy="3777622"/>
          </a:xfrm>
        </p:spPr>
        <p:txBody>
          <a:bodyPr/>
          <a:lstStyle/>
          <a:p>
            <a:r>
              <a:rPr lang="en-US" dirty="0" smtClean="0"/>
              <a:t>Using Kevin’s input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477222"/>
              </p:ext>
            </p:extLst>
          </p:nvPr>
        </p:nvGraphicFramePr>
        <p:xfrm>
          <a:off x="1812470" y="2171689"/>
          <a:ext cx="4672589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281689"/>
              </p:ext>
            </p:extLst>
          </p:nvPr>
        </p:nvGraphicFramePr>
        <p:xfrm>
          <a:off x="6515100" y="2155360"/>
          <a:ext cx="4327071" cy="183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01597"/>
              </p:ext>
            </p:extLst>
          </p:nvPr>
        </p:nvGraphicFramePr>
        <p:xfrm>
          <a:off x="6515100" y="3992325"/>
          <a:ext cx="4327071" cy="1722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727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Jaro-Winkler 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94448"/>
              </p:ext>
            </p:extLst>
          </p:nvPr>
        </p:nvGraphicFramePr>
        <p:xfrm>
          <a:off x="4060033" y="20573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48630" y="5926876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133309"/>
              </p:ext>
            </p:extLst>
          </p:nvPr>
        </p:nvGraphicFramePr>
        <p:xfrm>
          <a:off x="2677886" y="1551213"/>
          <a:ext cx="7119257" cy="4180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127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Hunt-McIlroy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</a:p>
          <a:p>
            <a:pPr lvl="1"/>
            <a:r>
              <a:rPr lang="en-US" dirty="0" smtClean="0"/>
              <a:t>J. W. Hunt – Department </a:t>
            </a:r>
            <a:r>
              <a:rPr lang="en-US" dirty="0"/>
              <a:t>of Electrical Engineering at Stanford University </a:t>
            </a:r>
            <a:endParaRPr lang="en-US" dirty="0" smtClean="0"/>
          </a:p>
          <a:p>
            <a:pPr lvl="1"/>
            <a:r>
              <a:rPr lang="en-US" dirty="0"/>
              <a:t>M. D. </a:t>
            </a:r>
            <a:r>
              <a:rPr lang="en-US" dirty="0" smtClean="0"/>
              <a:t>McIlroy – Bell Laboratories</a:t>
            </a:r>
          </a:p>
          <a:p>
            <a:r>
              <a:rPr lang="en-US" dirty="0" smtClean="0"/>
              <a:t>Published in</a:t>
            </a:r>
          </a:p>
          <a:p>
            <a:pPr lvl="1"/>
            <a:r>
              <a:rPr lang="en-US" dirty="0"/>
              <a:t>Bell Laboratories Computing Science Technical Report #</a:t>
            </a:r>
            <a:r>
              <a:rPr lang="en-US" dirty="0" smtClean="0"/>
              <a:t>41</a:t>
            </a:r>
          </a:p>
          <a:p>
            <a:pPr lvl="1"/>
            <a:r>
              <a:rPr lang="en-US" u="sng" dirty="0"/>
              <a:t>An Algorithm for Differential File </a:t>
            </a:r>
            <a:r>
              <a:rPr lang="en-US" u="sng" dirty="0" smtClean="0"/>
              <a:t>Comparison</a:t>
            </a:r>
          </a:p>
          <a:p>
            <a:pPr lvl="1"/>
            <a:r>
              <a:rPr lang="en-US" dirty="0" smtClean="0"/>
              <a:t>1976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3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Hunt-McIlroy 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Hunt-McIlroy requires three parts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(note: only step 1 is used)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longest common subsequence</a:t>
                </a:r>
              </a:p>
              <a:p>
                <a:pPr marL="1257300" lvl="2" indent="-285750"/>
                <a:r>
                  <a:rPr lang="en-US" dirty="0" smtClean="0"/>
                  <a:t>Call file 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and file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=0, …, 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 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=0,…,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i="1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        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  </m:t>
                            </m:r>
                          </m:e>
                        </m:eqArr>
                        <m:r>
                          <a:rPr lang="en-US" i="1">
                            <a:latin typeface="Cambria Math"/>
                          </a:rPr>
                          <m:t>1≤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, 1≤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all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-candidates</a:t>
                </a:r>
              </a:p>
              <a:p>
                <a:pPr marL="1200150" lvl="2" indent="-342900"/>
                <a:r>
                  <a:rPr lang="en-US" dirty="0" smtClean="0"/>
                  <a:t>Compile an array of coordinates for all matches</a:t>
                </a:r>
              </a:p>
              <a:p>
                <a:pPr marL="1200150" lvl="2" indent="-342900"/>
                <a:r>
                  <a:rPr lang="en-US" dirty="0" smtClean="0"/>
                  <a:t>Example – (0,1)(1,5)(2,1)(4,3)…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Merge into new file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  <a:blipFill rotWithShape="0">
                <a:blip r:embed="rId2"/>
                <a:stretch>
                  <a:fillRect l="-479" t="-870"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541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430</TotalTime>
  <Words>734</Words>
  <Application>Microsoft Office PowerPoint</Application>
  <PresentationFormat>Custom</PresentationFormat>
  <Paragraphs>117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Wisp</vt:lpstr>
      <vt:lpstr>Digital Humanities</vt:lpstr>
      <vt:lpstr>What is the Digital Humanities Project?</vt:lpstr>
      <vt:lpstr>How Were the Goals Accomplished?</vt:lpstr>
      <vt:lpstr>Jaro-Winkler Algorithm</vt:lpstr>
      <vt:lpstr>How Jaro-Winkler works</vt:lpstr>
      <vt:lpstr>Levenshtein’s vs. Jaro-Winkler</vt:lpstr>
      <vt:lpstr>Time Complexity for Jaro-Winkler </vt:lpstr>
      <vt:lpstr>Hunt-McIlroy Algorithm</vt:lpstr>
      <vt:lpstr>How Hunt-McIlroy works</vt:lpstr>
      <vt:lpstr>Levenshtein’s vs Hunt-McIlroy</vt:lpstr>
      <vt:lpstr>Time Complexity for Hunt-McIlroy </vt:lpstr>
      <vt:lpstr>Needleman-Wunsch Algorithm</vt:lpstr>
      <vt:lpstr>How Needleman-Wunsch works</vt:lpstr>
      <vt:lpstr>Needleman-Wunsch Algorithm</vt:lpstr>
      <vt:lpstr>Time Complexity for Needleman-Wunsch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</dc:title>
  <dc:creator>mwilli29@my.athens.edu</dc:creator>
  <cp:lastModifiedBy>Greg Dawkins</cp:lastModifiedBy>
  <cp:revision>28</cp:revision>
  <dcterms:created xsi:type="dcterms:W3CDTF">2015-11-15T03:27:07Z</dcterms:created>
  <dcterms:modified xsi:type="dcterms:W3CDTF">2015-11-19T21:45:02Z</dcterms:modified>
</cp:coreProperties>
</file>