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72" r:id="rId13"/>
    <p:sldId id="27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8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0398976"/>
        <c:axId val="75847296"/>
      </c:barChart>
      <c:catAx>
        <c:axId val="11039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47296"/>
        <c:crosses val="autoZero"/>
        <c:auto val="1"/>
        <c:lblAlgn val="ctr"/>
        <c:lblOffset val="100"/>
        <c:noMultiLvlLbl val="0"/>
      </c:catAx>
      <c:valAx>
        <c:axId val="758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tests'!$B$12:$K$12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91552"/>
        <c:axId val="37828224"/>
      </c:barChart>
      <c:catAx>
        <c:axId val="3759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224"/>
        <c:crosses val="autoZero"/>
        <c:auto val="1"/>
        <c:lblAlgn val="ctr"/>
        <c:lblOffset val="100"/>
        <c:noMultiLvlLbl val="0"/>
      </c:catAx>
      <c:valAx>
        <c:axId val="3782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tests'!$A$15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explosion val="27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tests'!$B$15:$K$15</c:f>
              <c:numCache>
                <c:formatCode>General</c:formatCode>
                <c:ptCount val="10"/>
                <c:pt idx="0">
                  <c:v>59</c:v>
                </c:pt>
                <c:pt idx="1">
                  <c:v>85</c:v>
                </c:pt>
                <c:pt idx="2">
                  <c:v>84</c:v>
                </c:pt>
                <c:pt idx="3">
                  <c:v>109</c:v>
                </c:pt>
                <c:pt idx="4">
                  <c:v>69</c:v>
                </c:pt>
                <c:pt idx="5">
                  <c:v>66</c:v>
                </c:pt>
                <c:pt idx="6">
                  <c:v>59</c:v>
                </c:pt>
                <c:pt idx="7">
                  <c:v>98</c:v>
                </c:pt>
                <c:pt idx="8">
                  <c:v>85</c:v>
                </c:pt>
                <c:pt idx="9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92064"/>
        <c:axId val="37829952"/>
      </c:barChart>
      <c:catAx>
        <c:axId val="3759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952"/>
        <c:crosses val="autoZero"/>
        <c:auto val="1"/>
        <c:lblAlgn val="ctr"/>
        <c:lblOffset val="100"/>
        <c:noMultiLvlLbl val="0"/>
      </c:catAx>
      <c:valAx>
        <c:axId val="378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92576"/>
        <c:axId val="38405248"/>
      </c:barChart>
      <c:catAx>
        <c:axId val="375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5248"/>
        <c:crosses val="autoZero"/>
        <c:auto val="1"/>
        <c:lblAlgn val="ctr"/>
        <c:lblOffset val="100"/>
        <c:noMultiLvlLbl val="0"/>
      </c:catAx>
      <c:valAx>
        <c:axId val="3840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008320"/>
        <c:axId val="38406400"/>
      </c:barChart>
      <c:catAx>
        <c:axId val="380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6400"/>
        <c:crosses val="autoZero"/>
        <c:auto val="1"/>
        <c:lblAlgn val="ctr"/>
        <c:lblOffset val="100"/>
        <c:noMultiLvlLbl val="0"/>
      </c:catAx>
      <c:valAx>
        <c:axId val="384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8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1116288"/>
        <c:axId val="75849024"/>
      </c:barChart>
      <c:catAx>
        <c:axId val="1111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49024"/>
        <c:crosses val="autoZero"/>
        <c:auto val="1"/>
        <c:lblAlgn val="ctr"/>
        <c:lblOffset val="100"/>
        <c:noMultiLvlLbl val="0"/>
      </c:catAx>
      <c:valAx>
        <c:axId val="758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116800"/>
        <c:axId val="37192832"/>
      </c:barChart>
      <c:catAx>
        <c:axId val="11111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2832"/>
        <c:crosses val="autoZero"/>
        <c:auto val="1"/>
        <c:lblAlgn val="ctr"/>
        <c:lblOffset val="100"/>
        <c:noMultiLvlLbl val="0"/>
      </c:catAx>
      <c:valAx>
        <c:axId val="371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88992"/>
        <c:axId val="37194560"/>
      </c:barChart>
      <c:catAx>
        <c:axId val="375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4560"/>
        <c:crosses val="autoZero"/>
        <c:auto val="1"/>
        <c:lblAlgn val="ctr"/>
        <c:lblOffset val="100"/>
        <c:noMultiLvlLbl val="0"/>
      </c:catAx>
      <c:valAx>
        <c:axId val="371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56544"/>
        <c:axId val="37196288"/>
      </c:barChart>
      <c:catAx>
        <c:axId val="3735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288"/>
        <c:crosses val="autoZero"/>
        <c:auto val="1"/>
        <c:lblAlgn val="ctr"/>
        <c:lblOffset val="100"/>
        <c:noMultiLvlLbl val="0"/>
      </c:catAx>
      <c:valAx>
        <c:axId val="371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6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358080"/>
        <c:axId val="37199168"/>
      </c:barChart>
      <c:catAx>
        <c:axId val="373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168"/>
        <c:crosses val="autoZero"/>
        <c:auto val="1"/>
        <c:lblAlgn val="ctr"/>
        <c:lblOffset val="100"/>
        <c:noMultiLvlLbl val="0"/>
      </c:catAx>
      <c:valAx>
        <c:axId val="3719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37358592"/>
        <c:axId val="37823616"/>
      </c:barChart>
      <c:catAx>
        <c:axId val="3735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616"/>
        <c:crosses val="autoZero"/>
        <c:auto val="1"/>
        <c:lblAlgn val="ctr"/>
        <c:lblOffset val="100"/>
        <c:noMultiLvlLbl val="0"/>
      </c:catAx>
      <c:valAx>
        <c:axId val="3782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37359104"/>
        <c:axId val="37825344"/>
      </c:barChart>
      <c:catAx>
        <c:axId val="373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344"/>
        <c:crosses val="autoZero"/>
        <c:auto val="1"/>
        <c:lblAlgn val="ctr"/>
        <c:lblOffset val="100"/>
        <c:noMultiLvlLbl val="0"/>
      </c:catAx>
      <c:valAx>
        <c:axId val="378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85312"/>
        <c:axId val="38409856"/>
      </c:barChart>
      <c:catAx>
        <c:axId val="3348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9856"/>
        <c:crosses val="autoZero"/>
        <c:auto val="1"/>
        <c:lblAlgn val="ctr"/>
        <c:lblOffset val="100"/>
        <c:noMultiLvlLbl val="0"/>
      </c:catAx>
      <c:valAx>
        <c:axId val="38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85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Needleman-Wunsch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Saul </a:t>
            </a:r>
            <a:r>
              <a:rPr lang="en-US" dirty="0" smtClean="0"/>
              <a:t>B. </a:t>
            </a:r>
            <a:r>
              <a:rPr lang="en-US" dirty="0" smtClean="0"/>
              <a:t>Needleman and Christian </a:t>
            </a:r>
            <a:r>
              <a:rPr lang="en-US" dirty="0" smtClean="0"/>
              <a:t>D. </a:t>
            </a:r>
            <a:r>
              <a:rPr lang="en-US" dirty="0" smtClean="0"/>
              <a:t>Wunsch</a:t>
            </a:r>
          </a:p>
          <a:p>
            <a:pPr lvl="1"/>
            <a:r>
              <a:rPr lang="en-US" dirty="0" smtClean="0"/>
              <a:t>Around 1970</a:t>
            </a:r>
          </a:p>
          <a:p>
            <a:pPr lvl="1"/>
            <a:r>
              <a:rPr lang="en-US" dirty="0" smtClean="0"/>
              <a:t>Very useful in short string comparisons</a:t>
            </a:r>
          </a:p>
          <a:p>
            <a:pPr lvl="1"/>
            <a:r>
              <a:rPr lang="en-US" dirty="0" smtClean="0"/>
              <a:t>Greatest use in biometrics to align protein or DNA</a:t>
            </a:r>
            <a:endParaRPr lang="en-US" dirty="0"/>
          </a:p>
          <a:p>
            <a:pPr marL="457200" lvl="1" indent="0">
              <a:buNone/>
            </a:pPr>
            <a:endParaRPr lang="en-US" strike="dblStrike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29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Needleman-Wunsch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algorithm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853" y="640439"/>
            <a:ext cx="7873691" cy="1057732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Greg’s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596821"/>
              </p:ext>
            </p:extLst>
          </p:nvPr>
        </p:nvGraphicFramePr>
        <p:xfrm>
          <a:off x="6531429" y="2530928"/>
          <a:ext cx="4272641" cy="173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21312"/>
              </p:ext>
            </p:extLst>
          </p:nvPr>
        </p:nvGraphicFramePr>
        <p:xfrm>
          <a:off x="6531429" y="4245429"/>
          <a:ext cx="4272644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51052"/>
              </p:ext>
            </p:extLst>
          </p:nvPr>
        </p:nvGraphicFramePr>
        <p:xfrm>
          <a:off x="2090058" y="2537051"/>
          <a:ext cx="4376056" cy="33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</a:p>
          <a:p>
            <a:pPr lvl="1"/>
            <a:r>
              <a:rPr lang="en-US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Jaro-Winkler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requires 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/>
            <a:r>
              <a:rPr lang="en-US" dirty="0" smtClean="0"/>
              <a:t>Where matches (m) are within the range shown below and transpositions (t) are counted 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</a:t>
            </a:r>
            <a:r>
              <a:rPr lang="en-US" dirty="0" smtClean="0"/>
              <a:t> score </a:t>
            </a:r>
            <a:r>
              <a:rPr lang="en-US" dirty="0" smtClean="0"/>
              <a:t>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/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/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</TotalTime>
  <Words>736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How Needleman-Wunsch works</vt:lpstr>
      <vt:lpstr>Needleman-Wunsch Algorithm</vt:lpstr>
      <vt:lpstr>Time Complexity for Needleman-Wunsch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31</cp:revision>
  <dcterms:created xsi:type="dcterms:W3CDTF">2015-11-15T03:27:07Z</dcterms:created>
  <dcterms:modified xsi:type="dcterms:W3CDTF">2015-11-19T22:10:00Z</dcterms:modified>
</cp:coreProperties>
</file>