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3" r:id="rId5"/>
    <p:sldId id="271" r:id="rId6"/>
    <p:sldId id="269" r:id="rId7"/>
    <p:sldId id="270" r:id="rId8"/>
    <p:sldId id="264" r:id="rId9"/>
    <p:sldId id="26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84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ocuments\GitHub\DigitalHumanities\FinalExcelwithCharts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Needleman-Wunsch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(ED)'!$B$6:$D$6</c:f>
              <c:numCache>
                <c:formatCode>General</c:formatCode>
                <c:ptCount val="3"/>
                <c:pt idx="0">
                  <c:v>4.55319E-2</c:v>
                </c:pt>
                <c:pt idx="1">
                  <c:v>2.5718100000000004E-2</c:v>
                </c:pt>
                <c:pt idx="2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402880"/>
        <c:axId val="121735424"/>
      </c:barChart>
      <c:catAx>
        <c:axId val="121402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35424"/>
        <c:crosses val="autoZero"/>
        <c:auto val="1"/>
        <c:lblAlgn val="ctr"/>
        <c:lblOffset val="100"/>
        <c:noMultiLvlLbl val="0"/>
      </c:catAx>
      <c:valAx>
        <c:axId val="12173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02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438912"/>
        <c:axId val="110844096"/>
      </c:barChart>
      <c:catAx>
        <c:axId val="11043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844096"/>
        <c:crosses val="autoZero"/>
        <c:auto val="1"/>
        <c:lblAlgn val="ctr"/>
        <c:lblOffset val="100"/>
        <c:noMultiLvlLbl val="0"/>
      </c:catAx>
      <c:valAx>
        <c:axId val="11084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3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0439424"/>
        <c:axId val="121733120"/>
      </c:barChart>
      <c:catAx>
        <c:axId val="1104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33120"/>
        <c:crosses val="autoZero"/>
        <c:auto val="1"/>
        <c:lblAlgn val="ctr"/>
        <c:lblOffset val="100"/>
        <c:noMultiLvlLbl val="0"/>
      </c:catAx>
      <c:valAx>
        <c:axId val="1217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4394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649536"/>
        <c:axId val="121738304"/>
      </c:barChart>
      <c:catAx>
        <c:axId val="4364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38304"/>
        <c:crosses val="autoZero"/>
        <c:auto val="1"/>
        <c:lblAlgn val="ctr"/>
        <c:lblOffset val="100"/>
        <c:noMultiLvlLbl val="0"/>
      </c:catAx>
      <c:valAx>
        <c:axId val="12173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495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All Algorithms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'Greg''s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tests'!$B$3:$D$3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'Greg''s tests'!$A$4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8.771929824561377E-3"/>
                  <c:y val="4.2084228107850156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771929824561377E-3"/>
                  <c:y val="1.262526843235435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1695906432748537E-2"/>
                  <c:y val="7.99659985683607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tests'!$B$4:$D$4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ser>
          <c:idx val="2"/>
          <c:order val="2"/>
          <c:tx>
            <c:strRef>
              <c:f>'Greg''s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tests'!$B$5:$D$5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ser>
          <c:idx val="3"/>
          <c:order val="3"/>
          <c:tx>
            <c:strRef>
              <c:f>'Greg''s tests'!$A$6</c:f>
              <c:strCache>
                <c:ptCount val="1"/>
                <c:pt idx="0">
                  <c:v>Needleman-Wunsch Distance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'Greg''s tests'!$B$2:$D$2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'Greg''s tests'!$B$6:$D$6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917248"/>
        <c:axId val="121753536"/>
      </c:barChart>
      <c:catAx>
        <c:axId val="44917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3536"/>
        <c:crosses val="autoZero"/>
        <c:auto val="1"/>
        <c:lblAlgn val="ctr"/>
        <c:lblOffset val="100"/>
        <c:noMultiLvlLbl val="0"/>
      </c:catAx>
      <c:valAx>
        <c:axId val="121753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1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Run-time of Algorithms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'Time Complexity (ED)'!$B$1:$B$2</c:f>
              <c:strCache>
                <c:ptCount val="1"/>
                <c:pt idx="0">
                  <c:v>Avg Time Greg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(ED)'!$B$3:$B$6</c:f>
              <c:numCache>
                <c:formatCode>General</c:formatCode>
                <c:ptCount val="4"/>
                <c:pt idx="0">
                  <c:v>3.7692866999999998E-2</c:v>
                </c:pt>
                <c:pt idx="1">
                  <c:v>7.9305999999999995E-3</c:v>
                </c:pt>
                <c:pt idx="2">
                  <c:v>5.3359999999999996E-3</c:v>
                </c:pt>
                <c:pt idx="3">
                  <c:v>4.55319E-2</c:v>
                </c:pt>
              </c:numCache>
            </c:numRef>
          </c:val>
        </c:ser>
        <c:ser>
          <c:idx val="1"/>
          <c:order val="1"/>
          <c:tx>
            <c:strRef>
              <c:f>'Time Complexity (ED)'!$C$1:$C$2</c:f>
              <c:strCache>
                <c:ptCount val="1"/>
                <c:pt idx="0">
                  <c:v>Avg Time Kevin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(ED)'!$C$3:$C$6</c:f>
              <c:numCache>
                <c:formatCode>General</c:formatCode>
                <c:ptCount val="4"/>
                <c:pt idx="0">
                  <c:v>3.3205800000000001E-2</c:v>
                </c:pt>
                <c:pt idx="1">
                  <c:v>1.6921966666666666E-2</c:v>
                </c:pt>
                <c:pt idx="2">
                  <c:v>1.62769E-2</c:v>
                </c:pt>
                <c:pt idx="3">
                  <c:v>2.5718100000000004E-2</c:v>
                </c:pt>
              </c:numCache>
            </c:numRef>
          </c:val>
        </c:ser>
        <c:ser>
          <c:idx val="2"/>
          <c:order val="2"/>
          <c:tx>
            <c:strRef>
              <c:f>'Time Complexity (ED)'!$D$1:$D$2</c:f>
              <c:strCache>
                <c:ptCount val="1"/>
                <c:pt idx="0">
                  <c:v>Avg Time Marlene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'Time Complexity (ED)'!$A$3:$A$6</c:f>
              <c:strCache>
                <c:ptCount val="4"/>
                <c:pt idx="0">
                  <c:v>Levenshtein's Distance</c:v>
                </c:pt>
                <c:pt idx="1">
                  <c:v>Jaro-Winkler Distance</c:v>
                </c:pt>
                <c:pt idx="2">
                  <c:v>Hunt-McIlroy Distance</c:v>
                </c:pt>
                <c:pt idx="3">
                  <c:v>Needleman-Wunsch Distance</c:v>
                </c:pt>
              </c:strCache>
            </c:strRef>
          </c:cat>
          <c:val>
            <c:numRef>
              <c:f>'Time Complexity (ED)'!$D$3:$D$6</c:f>
              <c:numCache>
                <c:formatCode>General</c:formatCode>
                <c:ptCount val="4"/>
                <c:pt idx="0">
                  <c:v>3.6413833333333333E-2</c:v>
                </c:pt>
                <c:pt idx="1">
                  <c:v>7.8035999999999999E-3</c:v>
                </c:pt>
                <c:pt idx="2">
                  <c:v>7.8035999999999999E-3</c:v>
                </c:pt>
                <c:pt idx="3">
                  <c:v>2.3410799999999999E-2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3415424"/>
        <c:axId val="121755840"/>
      </c:barChart>
      <c:catAx>
        <c:axId val="5341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5840"/>
        <c:crosses val="autoZero"/>
        <c:auto val="1"/>
        <c:lblAlgn val="ctr"/>
        <c:lblOffset val="100"/>
        <c:noMultiLvlLbl val="0"/>
      </c:catAx>
      <c:valAx>
        <c:axId val="121755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061487442705364"/>
          <c:y val="0.90921606478596229"/>
          <c:w val="0.53730437642093176"/>
          <c:h val="6.9927970284902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7834" y="4794963"/>
            <a:ext cx="8067064" cy="1126283"/>
          </a:xfrm>
        </p:spPr>
        <p:txBody>
          <a:bodyPr>
            <a:normAutofit/>
          </a:bodyPr>
          <a:lstStyle/>
          <a:p>
            <a:r>
              <a:rPr lang="en-US" dirty="0"/>
              <a:t>CS452 – Senior Software Engineering Capstone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Fall 2015-16</a:t>
            </a:r>
            <a:endParaRPr lang="en-US" dirty="0"/>
          </a:p>
        </p:txBody>
      </p:sp>
      <p:pic>
        <p:nvPicPr>
          <p:cNvPr id="4" name="Picture 3" descr="ASU_MASTERLOGO_NO_BORDER_H_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34" y="1880088"/>
            <a:ext cx="8072867" cy="177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- Analysis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3591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78352388"/>
              </p:ext>
            </p:extLst>
          </p:nvPr>
        </p:nvGraphicFramePr>
        <p:xfrm>
          <a:off x="2708276" y="2258218"/>
          <a:ext cx="8663769" cy="3653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5145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</a:t>
            </a:r>
            <a:r>
              <a:rPr lang="en-US" dirty="0"/>
              <a:t>Distance method may still be the optimal choice for comparing larger data such as manuscript drafts. 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not found evidence to support any claims that the ordering assumed by our raw results could be of value.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Needleman-</a:t>
            </a:r>
            <a:r>
              <a:rPr lang="en-US" dirty="0" err="1"/>
              <a:t>Wunsch</a:t>
            </a:r>
            <a:r>
              <a:rPr lang="en-US" dirty="0"/>
              <a:t> results proved to be the closest match to </a:t>
            </a:r>
            <a:r>
              <a:rPr lang="en-US" dirty="0" err="1"/>
              <a:t>Levenshtein’s</a:t>
            </a:r>
            <a:r>
              <a:rPr lang="en-US" dirty="0"/>
              <a:t>, and at times provided a better distance value, but did not perform better overall.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all the algorithms we tested, only the Hunt-McIlroy method was intended to be used with large inputs, and though it was designed for comparing larger files line by line, it was intended to solve a different kind of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would recommend that further research should be done in regard to other more time-efficient algorithms, and the selection of larger input </a:t>
            </a:r>
            <a:r>
              <a:rPr lang="en-US" dirty="0" smtClean="0"/>
              <a:t>data.</a:t>
            </a:r>
          </a:p>
          <a:p>
            <a:r>
              <a:rPr lang="en-US" dirty="0"/>
              <a:t>A</a:t>
            </a:r>
            <a:r>
              <a:rPr lang="en-US" dirty="0" smtClean="0"/>
              <a:t>lgorithms </a:t>
            </a:r>
            <a:r>
              <a:rPr lang="en-US" dirty="0"/>
              <a:t>that are easily parallelizable would be preferable. </a:t>
            </a:r>
            <a:endParaRPr lang="en-US" dirty="0" smtClean="0"/>
          </a:p>
          <a:p>
            <a:r>
              <a:rPr lang="en-US" dirty="0" smtClean="0"/>
              <a:t>Algorithms </a:t>
            </a:r>
            <a:r>
              <a:rPr lang="en-US" dirty="0"/>
              <a:t>developed in more recent years, such as </a:t>
            </a:r>
            <a:r>
              <a:rPr lang="en-US" dirty="0" err="1"/>
              <a:t>Minkowski</a:t>
            </a:r>
            <a:r>
              <a:rPr lang="en-US" dirty="0"/>
              <a:t> Distance or trigrams would likely return results in less time and be better equipped to handle larger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0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‘Greg’ Dawkins, Kevin Woods, Marlene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6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the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Determining the sequential order of digital files.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1"/>
            <a:r>
              <a:rPr lang="en-US" dirty="0" smtClean="0"/>
              <a:t>Compare results</a:t>
            </a:r>
          </a:p>
          <a:p>
            <a:pPr lvl="1"/>
            <a:r>
              <a:rPr lang="en-US" dirty="0" smtClean="0"/>
              <a:t>Compare time management</a:t>
            </a:r>
          </a:p>
          <a:p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to the Team: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Research three alternative algorithms for comparison</a:t>
            </a:r>
          </a:p>
          <a:p>
            <a:pPr lvl="1"/>
            <a:r>
              <a:rPr lang="en-US" dirty="0" smtClean="0"/>
              <a:t>Code Levenshtein’s Distance algorithm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Each member codes the alternative algorithms picked</a:t>
            </a:r>
          </a:p>
          <a:p>
            <a:pPr lvl="1"/>
            <a:r>
              <a:rPr lang="en-US" dirty="0" smtClean="0"/>
              <a:t>Tests were run to compare</a:t>
            </a:r>
          </a:p>
          <a:p>
            <a:pPr lvl="1"/>
            <a:r>
              <a:rPr lang="en-US" dirty="0" smtClean="0"/>
              <a:t>Do comparisons</a:t>
            </a:r>
          </a:p>
          <a:p>
            <a:pPr lvl="2"/>
            <a:r>
              <a:rPr lang="en-US" dirty="0" smtClean="0"/>
              <a:t>Each member ran the program on individual computers</a:t>
            </a:r>
          </a:p>
          <a:p>
            <a:pPr lvl="2"/>
            <a:r>
              <a:rPr lang="en-US" dirty="0" smtClean="0"/>
              <a:t>Each member recorded results</a:t>
            </a:r>
          </a:p>
          <a:p>
            <a:pPr marL="400050">
              <a:buFont typeface="+mj-lt"/>
              <a:buAutoNum type="arabicPeriod"/>
            </a:pPr>
            <a:r>
              <a:rPr lang="en-US" dirty="0" smtClean="0"/>
              <a:t>Results and Writing</a:t>
            </a:r>
          </a:p>
          <a:p>
            <a:pPr lvl="1"/>
            <a:r>
              <a:rPr lang="en-US" dirty="0" smtClean="0"/>
              <a:t>Results were compared using Microsoft Excel charts</a:t>
            </a:r>
          </a:p>
          <a:p>
            <a:pPr lvl="1"/>
            <a:r>
              <a:rPr lang="en-US" dirty="0" smtClean="0"/>
              <a:t>Each member wrote about their individual algorithms</a:t>
            </a:r>
          </a:p>
          <a:p>
            <a:pPr lvl="1"/>
            <a:r>
              <a:rPr lang="en-US" dirty="0" smtClean="0"/>
              <a:t>Rough Draft and final draft was submitted to Ms. Mayfield for approval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614411"/>
            <a:ext cx="9122142" cy="3751220"/>
          </a:xfrm>
        </p:spPr>
        <p:txBody>
          <a:bodyPr>
            <a:normAutofit/>
          </a:bodyPr>
          <a:lstStyle/>
          <a:p>
            <a:r>
              <a:rPr lang="en-US" dirty="0" smtClean="0"/>
              <a:t>Grid Based String Comparison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algorithm assigns ASCII values to each string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Loops through the grid comparing adjoining grids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Assigns separate values  for string values that match and mismatch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algorithm recognizing gap in sequence – gap penalty is assigned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This assigns data to the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Then through recursion the alignment is traced back through grid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Resulting max separation value in the lower right corner of the grid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3714750" lvl="8" indent="0">
              <a:buNone/>
            </a:pPr>
            <a:endParaRPr lang="en-US" strike="dblStrike" dirty="0" smtClean="0"/>
          </a:p>
        </p:txBody>
      </p:sp>
    </p:spTree>
    <p:extLst>
      <p:ext uri="{BB962C8B-B14F-4D97-AF65-F5344CB8AC3E}">
        <p14:creationId xmlns:p14="http://schemas.microsoft.com/office/powerpoint/2010/main" val="2498370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387" y="624110"/>
            <a:ext cx="9372599" cy="1280890"/>
          </a:xfrm>
        </p:spPr>
        <p:txBody>
          <a:bodyPr/>
          <a:lstStyle/>
          <a:p>
            <a:r>
              <a:rPr lang="en-US" dirty="0" smtClean="0"/>
              <a:t>Time Complexity for Needleman-Wunsch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46601" y="5964584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838952"/>
              </p:ext>
            </p:extLst>
          </p:nvPr>
        </p:nvGraphicFramePr>
        <p:xfrm>
          <a:off x="2530929" y="1306285"/>
          <a:ext cx="8180614" cy="443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68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Jaro</a:t>
            </a:r>
            <a:r>
              <a:rPr lang="en-US" dirty="0" smtClean="0"/>
              <a:t>-Winkler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9122142" cy="489243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Jaro-Winkler requires two parts </a:t>
                </a: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Obtain the Jaro score of two strings being compared </a:t>
                </a:r>
              </a:p>
              <a:p>
                <a:pPr marL="12001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0                                  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200150" lvl="2" indent="-342900"/>
                <a:r>
                  <a:rPr lang="en-US" dirty="0"/>
                  <a:t>Where matches (m) are within the range shown below and transpositions (t) are counted </a:t>
                </a:r>
                <a:endParaRPr lang="en-US" dirty="0" smtClean="0"/>
              </a:p>
              <a:p>
                <a:pPr marL="1200150" lvl="2" indent="-342900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Obtain Jaro-Winkler  score by determining if arbitrary boost threshold is met and apply boost prefix if so:</a:t>
                </a:r>
              </a:p>
              <a:p>
                <a:pPr marL="1200150"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200150" lvl="2" indent="-342900"/>
                <a:r>
                  <a:rPr lang="en-US" dirty="0" smtClean="0"/>
                  <a:t>Where l is the length of the common prefix of the strings and p is a constant scaling factor</a:t>
                </a:r>
              </a:p>
              <a:p>
                <a:pPr marL="1200150" lvl="2" indent="-342900"/>
                <a:r>
                  <a:rPr lang="en-US" dirty="0" smtClean="0"/>
                  <a:t>Some implementations do not make use of the boost threshold and would always fall in the otherwise formula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9122142" cy="4892432"/>
              </a:xfrm>
              <a:blipFill rotWithShape="0">
                <a:blip r:embed="rId2"/>
                <a:stretch>
                  <a:fillRect l="-468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588</TotalTime>
  <Words>814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Digital Humanities</vt:lpstr>
      <vt:lpstr>The Goals of the Project </vt:lpstr>
      <vt:lpstr>Challenge to the Team:</vt:lpstr>
      <vt:lpstr>Needleman-Wunsch Algorithm</vt:lpstr>
      <vt:lpstr>Time Complexity for Needleman-Wunsch </vt:lpstr>
      <vt:lpstr>Jaro-Winkler Algorithm</vt:lpstr>
      <vt:lpstr>Time Complexity for Jaro-Winkler </vt:lpstr>
      <vt:lpstr>Hunt-McIlroy Algorithm</vt:lpstr>
      <vt:lpstr>Time Complexity for Hunt-McIlroy </vt:lpstr>
      <vt:lpstr>Final Results - Analysis</vt:lpstr>
      <vt:lpstr>Conclusions</vt:lpstr>
      <vt:lpstr>To Continue</vt:lpstr>
      <vt:lpstr>Thank you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45</cp:revision>
  <dcterms:created xsi:type="dcterms:W3CDTF">2015-11-15T03:27:07Z</dcterms:created>
  <dcterms:modified xsi:type="dcterms:W3CDTF">2015-12-01T01:01:31Z</dcterms:modified>
</cp:coreProperties>
</file>