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59" r:id="rId7"/>
    <p:sldId id="270" r:id="rId8"/>
    <p:sldId id="260" r:id="rId9"/>
    <p:sldId id="264" r:id="rId10"/>
    <p:sldId id="267" r:id="rId11"/>
    <p:sldId id="263" r:id="rId12"/>
    <p:sldId id="272" r:id="rId13"/>
    <p:sldId id="273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lclab\Documents\GitHub\DigitalHumanities\FinalExcelwithCharts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lclab\Documents\GitHub\DigitalHumanities\FinalExcelwithCharts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lclab\Documents\GitHub\DigitalHumanities\FinalExcelwithCharts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Jaro-Winkler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'Kevin''s Tests'!$A$11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Tests'!$B$11:$D$11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6328152"/>
        <c:axId val="256328544"/>
      </c:barChart>
      <c:catAx>
        <c:axId val="25632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328544"/>
        <c:crosses val="autoZero"/>
        <c:auto val="1"/>
        <c:lblAlgn val="ctr"/>
        <c:lblOffset val="100"/>
        <c:noMultiLvlLbl val="0"/>
      </c:catAx>
      <c:valAx>
        <c:axId val="25632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328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tests'!$B$12:$K$12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8250680"/>
        <c:axId val="308251072"/>
      </c:barChart>
      <c:catAx>
        <c:axId val="30825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251072"/>
        <c:crosses val="autoZero"/>
        <c:auto val="1"/>
        <c:lblAlgn val="ctr"/>
        <c:lblOffset val="100"/>
        <c:noMultiLvlLbl val="0"/>
      </c:catAx>
      <c:valAx>
        <c:axId val="30825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250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tests'!$A$15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explosion val="27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tests'!$B$15:$K$15</c:f>
              <c:numCache>
                <c:formatCode>General</c:formatCode>
                <c:ptCount val="10"/>
                <c:pt idx="0">
                  <c:v>59</c:v>
                </c:pt>
                <c:pt idx="1">
                  <c:v>85</c:v>
                </c:pt>
                <c:pt idx="2">
                  <c:v>84</c:v>
                </c:pt>
                <c:pt idx="3">
                  <c:v>109</c:v>
                </c:pt>
                <c:pt idx="4">
                  <c:v>69</c:v>
                </c:pt>
                <c:pt idx="5">
                  <c:v>66</c:v>
                </c:pt>
                <c:pt idx="6">
                  <c:v>59</c:v>
                </c:pt>
                <c:pt idx="7">
                  <c:v>98</c:v>
                </c:pt>
                <c:pt idx="8">
                  <c:v>85</c:v>
                </c:pt>
                <c:pt idx="9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8251856"/>
        <c:axId val="308252248"/>
      </c:barChart>
      <c:catAx>
        <c:axId val="30825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252248"/>
        <c:crosses val="autoZero"/>
        <c:auto val="1"/>
        <c:lblAlgn val="ctr"/>
        <c:lblOffset val="100"/>
        <c:noMultiLvlLbl val="0"/>
      </c:catAx>
      <c:valAx>
        <c:axId val="30825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25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tests'!$B$3:$D$3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'Greg''s tests'!$A$6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tests'!$B$6:$D$6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8702120"/>
        <c:axId val="308702512"/>
      </c:barChart>
      <c:catAx>
        <c:axId val="30870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02512"/>
        <c:crosses val="autoZero"/>
        <c:auto val="1"/>
        <c:lblAlgn val="ctr"/>
        <c:lblOffset val="100"/>
        <c:noMultiLvlLbl val="0"/>
      </c:catAx>
      <c:valAx>
        <c:axId val="3087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0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(ED)'!$B$6:$D$6</c:f>
              <c:numCache>
                <c:formatCode>General</c:formatCode>
                <c:ptCount val="3"/>
                <c:pt idx="0">
                  <c:v>4.55319E-2</c:v>
                </c:pt>
                <c:pt idx="1">
                  <c:v>2.5718100000000004E-2</c:v>
                </c:pt>
                <c:pt idx="2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8704080"/>
        <c:axId val="308704472"/>
      </c:barChart>
      <c:catAx>
        <c:axId val="30870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04472"/>
        <c:crosses val="autoZero"/>
        <c:auto val="1"/>
        <c:lblAlgn val="ctr"/>
        <c:lblOffset val="100"/>
        <c:noMultiLvlLbl val="0"/>
      </c:catAx>
      <c:valAx>
        <c:axId val="30870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04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Tests'!$B$2:$K$2</c:f>
              <c:numCache>
                <c:formatCode>General</c:formatCode>
                <c:ptCount val="10"/>
                <c:pt idx="0">
                  <c:v>20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6329328"/>
        <c:axId val="256778544"/>
      </c:barChart>
      <c:catAx>
        <c:axId val="25632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78544"/>
        <c:crosses val="autoZero"/>
        <c:auto val="1"/>
        <c:lblAlgn val="ctr"/>
        <c:lblOffset val="100"/>
        <c:noMultiLvlLbl val="0"/>
      </c:catAx>
      <c:valAx>
        <c:axId val="25677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32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Tests'!$A$3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Tests'!$B$3:$K$3</c:f>
              <c:numCache>
                <c:formatCode>General</c:formatCode>
                <c:ptCount val="10"/>
                <c:pt idx="0">
                  <c:v>0.89578800000000003</c:v>
                </c:pt>
                <c:pt idx="1">
                  <c:v>0.90329000000000004</c:v>
                </c:pt>
                <c:pt idx="2">
                  <c:v>0.89908699999999997</c:v>
                </c:pt>
                <c:pt idx="3">
                  <c:v>1</c:v>
                </c:pt>
                <c:pt idx="4">
                  <c:v>0.89473999999999998</c:v>
                </c:pt>
                <c:pt idx="5">
                  <c:v>0.88696900000000001</c:v>
                </c:pt>
                <c:pt idx="6">
                  <c:v>0.89578800000000003</c:v>
                </c:pt>
                <c:pt idx="7">
                  <c:v>0.94930099999999995</c:v>
                </c:pt>
                <c:pt idx="8">
                  <c:v>0.90329000000000004</c:v>
                </c:pt>
                <c:pt idx="9">
                  <c:v>0.89908699999999997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6780896"/>
        <c:axId val="256781288"/>
      </c:barChart>
      <c:catAx>
        <c:axId val="25678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81288"/>
        <c:crosses val="autoZero"/>
        <c:auto val="1"/>
        <c:lblAlgn val="ctr"/>
        <c:lblOffset val="100"/>
        <c:noMultiLvlLbl val="0"/>
      </c:catAx>
      <c:valAx>
        <c:axId val="25678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8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782072"/>
        <c:axId val="256942664"/>
      </c:barChart>
      <c:catAx>
        <c:axId val="256782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42664"/>
        <c:crosses val="autoZero"/>
        <c:auto val="1"/>
        <c:lblAlgn val="ctr"/>
        <c:lblOffset val="100"/>
        <c:noMultiLvlLbl val="0"/>
      </c:catAx>
      <c:valAx>
        <c:axId val="25694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82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3910288"/>
        <c:axId val="253910680"/>
      </c:barChart>
      <c:catAx>
        <c:axId val="25391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910680"/>
        <c:crosses val="autoZero"/>
        <c:auto val="1"/>
        <c:lblAlgn val="ctr"/>
        <c:lblOffset val="100"/>
        <c:noMultiLvlLbl val="0"/>
      </c:catAx>
      <c:valAx>
        <c:axId val="25391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9102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6944232"/>
        <c:axId val="256944624"/>
      </c:barChart>
      <c:catAx>
        <c:axId val="256944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44624"/>
        <c:crosses val="autoZero"/>
        <c:auto val="1"/>
        <c:lblAlgn val="ctr"/>
        <c:lblOffset val="100"/>
        <c:noMultiLvlLbl val="0"/>
      </c:catAx>
      <c:valAx>
        <c:axId val="25694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44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256945408"/>
        <c:axId val="256945800"/>
      </c:barChart>
      <c:catAx>
        <c:axId val="2569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45800"/>
        <c:crosses val="autoZero"/>
        <c:auto val="1"/>
        <c:lblAlgn val="ctr"/>
        <c:lblOffset val="100"/>
        <c:noMultiLvlLbl val="0"/>
      </c:catAx>
      <c:valAx>
        <c:axId val="25694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4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255606776"/>
        <c:axId val="308249896"/>
      </c:barChart>
      <c:catAx>
        <c:axId val="25560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249896"/>
        <c:crosses val="autoZero"/>
        <c:auto val="1"/>
        <c:lblAlgn val="ctr"/>
        <c:lblOffset val="100"/>
        <c:noMultiLvlLbl val="0"/>
      </c:catAx>
      <c:valAx>
        <c:axId val="308249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60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441944"/>
        <c:axId val="310442336"/>
      </c:barChart>
      <c:catAx>
        <c:axId val="310441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442336"/>
        <c:crosses val="autoZero"/>
        <c:auto val="1"/>
        <c:lblAlgn val="ctr"/>
        <c:lblOffset val="100"/>
        <c:noMultiLvlLbl val="0"/>
      </c:catAx>
      <c:valAx>
        <c:axId val="31044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4419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Input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Needleman-Wunsch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strike="dblStrike" dirty="0" smtClean="0"/>
              <a:t>Matthew A. Jaro – System Automation Corp./</a:t>
            </a:r>
            <a:r>
              <a:rPr lang="en-US" strike="dblStrike" dirty="0" err="1" smtClean="0"/>
              <a:t>MatchWare</a:t>
            </a:r>
            <a:r>
              <a:rPr lang="en-US" strike="dblStrike" dirty="0" smtClean="0"/>
              <a:t> Technologies, Inc.</a:t>
            </a:r>
          </a:p>
          <a:p>
            <a:pPr lvl="1"/>
            <a:r>
              <a:rPr lang="en-US" strike="dblStrike" dirty="0" smtClean="0"/>
              <a:t>Bill Winkler – U.S. Bureau of the Census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strike="dblStrike" dirty="0" smtClean="0"/>
              <a:t>Proceedings of the Section on Survey Research Methods (ASA) pp. 354-359</a:t>
            </a:r>
          </a:p>
          <a:p>
            <a:pPr lvl="1"/>
            <a:r>
              <a:rPr lang="en-US" u="sng" strike="dblStrike" dirty="0" smtClean="0"/>
              <a:t>String </a:t>
            </a:r>
            <a:r>
              <a:rPr lang="en-US" u="sng" strike="dblStrike" dirty="0"/>
              <a:t>Comparator Metrics and Enhanced Decision Rules in the </a:t>
            </a:r>
            <a:r>
              <a:rPr lang="en-US" u="sng" strike="dblStrike" dirty="0" err="1"/>
              <a:t>Fellegi-Sunter</a:t>
            </a:r>
            <a:r>
              <a:rPr lang="en-US" u="sng" strike="dblStrike" dirty="0"/>
              <a:t>  Model of Record Linkage</a:t>
            </a:r>
          </a:p>
          <a:p>
            <a:pPr lvl="1"/>
            <a:r>
              <a:rPr lang="en-US" strike="dblStrike" dirty="0" smtClean="0"/>
              <a:t>1990</a:t>
            </a:r>
            <a:endParaRPr lang="en-US" strike="dblStrike" dirty="0"/>
          </a:p>
        </p:txBody>
      </p:sp>
    </p:spTree>
    <p:extLst>
      <p:ext uri="{BB962C8B-B14F-4D97-AF65-F5344CB8AC3E}">
        <p14:creationId xmlns:p14="http://schemas.microsoft.com/office/powerpoint/2010/main" val="158929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Needleman-Wunsch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strike="dblStrike" dirty="0" smtClean="0"/>
              <a:t>Jaro-Winkler requires two parts </a:t>
            </a:r>
            <a:endParaRPr lang="en-US" strike="dblStrike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trike="dblStrike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strike="dblStrike" dirty="0" smtClean="0"/>
          </a:p>
          <a:p>
            <a:pPr marL="4000500" lvl="8" indent="-285750"/>
            <a:endParaRPr lang="en-US" strike="dblStrike" dirty="0" smtClean="0"/>
          </a:p>
          <a:p>
            <a:pPr marL="1200150" lvl="2" indent="-342900"/>
            <a:r>
              <a:rPr lang="en-US" strike="dblStrike" dirty="0" smtClean="0"/>
              <a:t>Where matches (m) are within the range shown below and transpositions (t) are counted </a:t>
            </a:r>
          </a:p>
          <a:p>
            <a:pPr marL="800100" lvl="1" indent="-342900">
              <a:buFont typeface="+mj-lt"/>
              <a:buAutoNum type="arabicPeriod"/>
            </a:pPr>
            <a:endParaRPr lang="en-US" strike="dblStrike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trike="dblStrike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strike="dblStrike" dirty="0" smtClean="0"/>
          </a:p>
          <a:p>
            <a:pPr marL="800100" lvl="1" indent="-342900">
              <a:buFont typeface="+mj-lt"/>
              <a:buAutoNum type="arabicPeriod"/>
            </a:pPr>
            <a:endParaRPr lang="en-US" strike="dblStrike" dirty="0"/>
          </a:p>
          <a:p>
            <a:pPr marL="1200150" lvl="2" indent="-342900"/>
            <a:r>
              <a:rPr lang="en-US" strike="dblStrike" dirty="0" smtClean="0"/>
              <a:t>Where l is the length of the common prefix of the strings and p is a constant scaling factor</a:t>
            </a:r>
          </a:p>
          <a:p>
            <a:pPr marL="1200150" lvl="2" indent="-342900"/>
            <a:r>
              <a:rPr lang="en-US" strike="dblStrike" dirty="0" smtClean="0"/>
              <a:t>Some implementations do not make use of the boost threshold and would always fall in the otherwise formula</a:t>
            </a:r>
            <a:endParaRPr lang="en-US" strike="dblStrik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74811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237840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7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7853" y="640439"/>
            <a:ext cx="7873691" cy="1057732"/>
          </a:xfrm>
        </p:spPr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Gregs</a:t>
            </a:r>
            <a:r>
              <a:rPr lang="en-US" dirty="0" smtClean="0"/>
              <a:t> </a:t>
            </a:r>
            <a:r>
              <a:rPr lang="en-US" dirty="0"/>
              <a:t>Input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596821"/>
              </p:ext>
            </p:extLst>
          </p:nvPr>
        </p:nvGraphicFramePr>
        <p:xfrm>
          <a:off x="6531429" y="2530928"/>
          <a:ext cx="4272641" cy="173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21312"/>
              </p:ext>
            </p:extLst>
          </p:nvPr>
        </p:nvGraphicFramePr>
        <p:xfrm>
          <a:off x="6531429" y="4245429"/>
          <a:ext cx="4272644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051052"/>
              </p:ext>
            </p:extLst>
          </p:nvPr>
        </p:nvGraphicFramePr>
        <p:xfrm>
          <a:off x="2090058" y="2537051"/>
          <a:ext cx="4376056" cy="334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387" y="624110"/>
            <a:ext cx="9372599" cy="1280890"/>
          </a:xfrm>
        </p:spPr>
        <p:txBody>
          <a:bodyPr/>
          <a:lstStyle/>
          <a:p>
            <a:r>
              <a:rPr lang="en-US" dirty="0" smtClean="0"/>
              <a:t>Time Complexity for Needleman-Wunsch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6601" y="5964584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38952"/>
              </p:ext>
            </p:extLst>
          </p:nvPr>
        </p:nvGraphicFramePr>
        <p:xfrm>
          <a:off x="2530929" y="1306285"/>
          <a:ext cx="8180614" cy="443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6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</a:p>
          <a:p>
            <a:pPr lvl="1"/>
            <a:r>
              <a:rPr lang="en-US" dirty="0" smtClean="0"/>
              <a:t>Bill Winkler – U.S. Bureau of the Census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Jaro-Winkler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dirty="0" smtClean="0"/>
              <a:t>Jaro-Winkler requires two parts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000500" lvl="8" indent="-285750"/>
            <a:endParaRPr lang="en-US" dirty="0" smtClean="0"/>
          </a:p>
          <a:p>
            <a:pPr marL="1200150" lvl="2" indent="-342900"/>
            <a:r>
              <a:rPr lang="en-US" dirty="0" smtClean="0"/>
              <a:t>Where matches (m) are within the range shown below and transpositions (t) are counted </a:t>
            </a:r>
          </a:p>
          <a:p>
            <a:pPr lvl="1"/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00150" lvl="2" indent="-342900"/>
            <a:r>
              <a:rPr lang="en-US" dirty="0" smtClean="0"/>
              <a:t>Where l is the length of the common prefix of the strings and p is a constant scaling factor</a:t>
            </a:r>
          </a:p>
          <a:p>
            <a:pPr marL="1200150" lvl="2" indent="-342900"/>
            <a:r>
              <a:rPr lang="en-US" dirty="0" smtClean="0"/>
              <a:t>Some implementations do not make use of the boost threshold and would always fall in the otherwise formula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74811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237840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73097"/>
            <a:ext cx="7661419" cy="829133"/>
          </a:xfrm>
        </p:spPr>
        <p:txBody>
          <a:bodyPr/>
          <a:lstStyle/>
          <a:p>
            <a:r>
              <a:rPr lang="en-US" dirty="0" smtClean="0"/>
              <a:t>Levenshtein’s vs. Jaro-Winkler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09046"/>
            <a:ext cx="4313864" cy="3777622"/>
          </a:xfrm>
        </p:spPr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01668"/>
            <a:ext cx="4313864" cy="3777622"/>
          </a:xfrm>
        </p:spPr>
        <p:txBody>
          <a:bodyPr/>
          <a:lstStyle/>
          <a:p>
            <a:r>
              <a:rPr lang="en-US" dirty="0" smtClean="0"/>
              <a:t>Using Kevin’s input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477222"/>
              </p:ext>
            </p:extLst>
          </p:nvPr>
        </p:nvGraphicFramePr>
        <p:xfrm>
          <a:off x="1812470" y="2171689"/>
          <a:ext cx="4672589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81689"/>
              </p:ext>
            </p:extLst>
          </p:nvPr>
        </p:nvGraphicFramePr>
        <p:xfrm>
          <a:off x="6515100" y="2155360"/>
          <a:ext cx="4327071" cy="183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1597"/>
              </p:ext>
            </p:extLst>
          </p:nvPr>
        </p:nvGraphicFramePr>
        <p:xfrm>
          <a:off x="6515100" y="3992325"/>
          <a:ext cx="4327071" cy="172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410</TotalTime>
  <Words>629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Wisp</vt:lpstr>
      <vt:lpstr>Digital Humanities</vt:lpstr>
      <vt:lpstr>What is the Digital Humanities Project?</vt:lpstr>
      <vt:lpstr>How Were the Goals Accomplished?</vt:lpstr>
      <vt:lpstr>Jaro-Winkler Algorithm</vt:lpstr>
      <vt:lpstr>How Jaro-Winkler works</vt:lpstr>
      <vt:lpstr>Levenshtein’s vs. Jaro-Winkler</vt:lpstr>
      <vt:lpstr>Time Complexity for Jaro-Winkler 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How Needleman-Wunsch works</vt:lpstr>
      <vt:lpstr>Needleman-Wunsch Algorithm</vt:lpstr>
      <vt:lpstr>Time Complexity for Needleman-Wunsch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TLC Lab</cp:lastModifiedBy>
  <cp:revision>25</cp:revision>
  <dcterms:created xsi:type="dcterms:W3CDTF">2015-11-15T03:27:07Z</dcterms:created>
  <dcterms:modified xsi:type="dcterms:W3CDTF">2015-11-19T18:43:33Z</dcterms:modified>
</cp:coreProperties>
</file>