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88886DC9-116D-4A1D-A6F8-2DFC24B7386E}" type="datetimeFigureOut">
              <a:rPr lang="en-CA" smtClean="0"/>
              <a:t>2017-09-11</a:t>
            </a:fld>
            <a:endParaRPr lang="en-CA"/>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77546AA-C743-4513-BA0A-3A94C0F2AD9D}" type="slidenum">
              <a:rPr lang="en-CA" smtClean="0"/>
              <a:t>‹#›</a:t>
            </a:fld>
            <a:endParaRPr lang="en-CA"/>
          </a:p>
        </p:txBody>
      </p:sp>
    </p:spTree>
    <p:extLst>
      <p:ext uri="{BB962C8B-B14F-4D97-AF65-F5344CB8AC3E}">
        <p14:creationId xmlns:p14="http://schemas.microsoft.com/office/powerpoint/2010/main" val="239749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4BAF-2045-440E-8614-933B380ECADB}"/>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69E72F69-4E6E-4F09-BE01-91342189C8D5}"/>
              </a:ext>
            </a:extLst>
          </p:cNvPr>
          <p:cNvSpPr>
            <a:spLocks noGrp="1"/>
          </p:cNvSpPr>
          <p:nvPr>
            <p:ph type="subTitle" idx="1"/>
          </p:nvPr>
        </p:nvSpPr>
        <p:spPr/>
        <p:txBody>
          <a:bodyPr/>
          <a:lstStyle/>
          <a:p>
            <a:endParaRPr lang="en-CA"/>
          </a:p>
        </p:txBody>
      </p:sp>
      <p:pic>
        <p:nvPicPr>
          <p:cNvPr id="5" name="Picture 4">
            <a:extLst>
              <a:ext uri="{FF2B5EF4-FFF2-40B4-BE49-F238E27FC236}">
                <a16:creationId xmlns:a16="http://schemas.microsoft.com/office/drawing/2014/main" id="{3A3C828F-30AF-4F33-BF32-41BAC36A01A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685" b="89831" l="9314" r="90523">
                        <a14:foregroundMark x1="20752" y1="25182" x2="27124" y2="22760"/>
                        <a14:foregroundMark x1="36765" y1="16707" x2="46895" y2="12833"/>
                        <a14:foregroundMark x1="33824" y1="21792" x2="33824" y2="21792"/>
                        <a14:foregroundMark x1="52288" y1="14044" x2="52288" y2="14044"/>
                        <a14:foregroundMark x1="55392" y1="14286" x2="52778" y2="14044"/>
                        <a14:foregroundMark x1="51634" y1="10896" x2="57026" y2="16707"/>
                        <a14:foregroundMark x1="57026" y1="14770" x2="54575" y2="10654"/>
                        <a14:foregroundMark x1="57026" y1="14044" x2="55392" y2="11138"/>
                        <a14:foregroundMark x1="51634" y1="18160" x2="51307" y2="16707"/>
                        <a14:foregroundMark x1="56863" y1="20339" x2="65196" y2="20339"/>
                        <a14:foregroundMark x1="65196" y1="20339" x2="66176" y2="21065"/>
                        <a14:foregroundMark x1="65523" y1="19370" x2="60784" y2="18644"/>
                        <a14:foregroundMark x1="65196" y1="18644" x2="60948" y2="18160"/>
                        <a14:foregroundMark x1="65196" y1="17676" x2="62745" y2="17191"/>
                        <a14:foregroundMark x1="13725" y1="43826" x2="18301" y2="29298"/>
                        <a14:foregroundMark x1="9477" y1="55448" x2="13562" y2="46005"/>
                        <a14:foregroundMark x1="17647" y1="29056" x2="24020" y2="20823"/>
                        <a14:foregroundMark x1="24020" y1="20823" x2="32680" y2="20339"/>
                        <a14:foregroundMark x1="32680" y1="20339" x2="40196" y2="14286"/>
                        <a14:foregroundMark x1="40196" y1="14286" x2="48366" y2="11622"/>
                        <a14:foregroundMark x1="48366" y1="11622" x2="57026" y2="11864"/>
                        <a14:foregroundMark x1="57026" y1="11864" x2="86765" y2="35351"/>
                        <a14:foregroundMark x1="86765" y1="35351" x2="89869" y2="47458"/>
                        <a14:foregroundMark x1="89869" y1="47458" x2="90523" y2="59322"/>
                        <a14:foregroundMark x1="78431" y1="27119" x2="79085" y2="26634"/>
                        <a14:foregroundMark x1="78595" y1="26877" x2="74837" y2="23487"/>
                        <a14:foregroundMark x1="77778" y1="26150" x2="73856" y2="23971"/>
                        <a14:foregroundMark x1="77451" y1="24213" x2="77451" y2="24213"/>
                        <a14:foregroundMark x1="63562" y1="16465" x2="68791" y2="22518"/>
                        <a14:foregroundMark x1="68137" y1="19128" x2="66667" y2="17918"/>
                        <a14:foregroundMark x1="67320" y1="17918" x2="64542" y2="17676"/>
                        <a14:foregroundMark x1="57680" y1="85472" x2="62286" y2="87840"/>
                        <a14:foregroundMark x1="72018" y1="83697" x2="72204" y2="83523"/>
                        <a14:foregroundMark x1="78665" y1="80975" x2="80012" y2="80505"/>
                        <a14:foregroundMark x1="83186" y1="73370" x2="84278" y2="69913"/>
                        <a14:foregroundMark x1="89866" y1="61668" x2="90523" y2="60775"/>
                        <a14:foregroundMark x1="84641" y1="68765" x2="89144" y2="62648"/>
                        <a14:foregroundMark x1="35784" y1="84504" x2="44444" y2="87409"/>
                        <a14:foregroundMark x1="44444" y1="87409" x2="51961" y2="82324"/>
                        <a14:foregroundMark x1="51961" y1="82324" x2="58170" y2="85230"/>
                        <a14:foregroundMark x1="16904" y1="76651" x2="16993" y2="77240"/>
                        <a14:foregroundMark x1="18017" y1="77408" x2="25817" y2="78692"/>
                        <a14:foregroundMark x1="16993" y1="77240" x2="17208" y2="77275"/>
                        <a14:foregroundMark x1="25817" y1="78692" x2="35621" y2="85472"/>
                        <a14:foregroundMark x1="15850" y1="64407" x2="10458" y2="56659"/>
                        <a14:foregroundMark x1="17810" y1="70944" x2="16176" y2="67070"/>
                        <a14:backgroundMark x1="72712" y1="84746" x2="78268" y2="82082"/>
                        <a14:backgroundMark x1="79575" y1="82082" x2="90523" y2="63196"/>
                        <a14:backgroundMark x1="90523" y1="63196" x2="89379" y2="63196"/>
                        <a14:backgroundMark x1="85131" y1="69492" x2="84314" y2="69976"/>
                        <a14:backgroundMark x1="61111" y1="91041" x2="69444" y2="87651"/>
                        <a14:backgroundMark x1="69444" y1="87651" x2="72712" y2="80145"/>
                        <a14:backgroundMark x1="71895" y1="84504" x2="73693" y2="82809"/>
                        <a14:backgroundMark x1="72059" y1="83535" x2="72059" y2="83535"/>
                        <a14:backgroundMark x1="72059" y1="83777" x2="71405" y2="84019"/>
                        <a14:backgroundMark x1="75654" y1="89104" x2="75654" y2="89104"/>
                        <a14:backgroundMark x1="17647" y1="76029" x2="10458" y2="61259"/>
                        <a14:backgroundMark x1="16830" y1="70218" x2="13401" y2="63661"/>
                        <a14:backgroundMark x1="11552" y1="60454" x2="10458" y2="60048"/>
                        <a14:backgroundMark x1="16993" y1="77240" x2="16993" y2="77240"/>
                        <a14:backgroundMark x1="16993" y1="76755" x2="16993" y2="76755"/>
                      </a14:backgroundRemoval>
                    </a14:imgEffect>
                  </a14:imgLayer>
                </a14:imgProps>
              </a:ext>
              <a:ext uri="{28A0092B-C50C-407E-A947-70E740481C1C}">
                <a14:useLocalDpi xmlns:a14="http://schemas.microsoft.com/office/drawing/2010/main" val="0"/>
              </a:ext>
            </a:extLst>
          </a:blip>
          <a:stretch>
            <a:fillRect/>
          </a:stretch>
        </p:blipFill>
        <p:spPr>
          <a:xfrm>
            <a:off x="5486400" y="-482195"/>
            <a:ext cx="3448050" cy="2326870"/>
          </a:xfrm>
          <a:prstGeom prst="rect">
            <a:avLst/>
          </a:prstGeom>
        </p:spPr>
      </p:pic>
    </p:spTree>
    <p:extLst>
      <p:ext uri="{BB962C8B-B14F-4D97-AF65-F5344CB8AC3E}">
        <p14:creationId xmlns:p14="http://schemas.microsoft.com/office/powerpoint/2010/main" val="363856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1652-FC6B-4D52-960A-E78017469394}"/>
              </a:ext>
            </a:extLst>
          </p:cNvPr>
          <p:cNvSpPr>
            <a:spLocks noGrp="1"/>
          </p:cNvSpPr>
          <p:nvPr>
            <p:ph type="title"/>
          </p:nvPr>
        </p:nvSpPr>
        <p:spPr/>
        <p:txBody>
          <a:bodyPr/>
          <a:lstStyle/>
          <a:p>
            <a:endParaRPr lang="en-CA"/>
          </a:p>
        </p:txBody>
      </p:sp>
      <p:pic>
        <p:nvPicPr>
          <p:cNvPr id="6" name="Content Placeholder 4">
            <a:extLst>
              <a:ext uri="{FF2B5EF4-FFF2-40B4-BE49-F238E27FC236}">
                <a16:creationId xmlns:a16="http://schemas.microsoft.com/office/drawing/2014/main" id="{EE793CB7-4374-4DEC-8020-D8BD285A086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634" b="92958" l="2198" r="96484">
                        <a14:foregroundMark x1="1099" y1="30986" x2="6593" y2="52113"/>
                        <a14:foregroundMark x1="6593" y1="52113" x2="2198" y2="80986"/>
                        <a14:foregroundMark x1="5495" y1="11268" x2="5495" y2="11268"/>
                        <a14:foregroundMark x1="14725" y1="6338" x2="14725" y2="6338"/>
                        <a14:foregroundMark x1="22637" y1="37324" x2="22637" y2="37324"/>
                        <a14:foregroundMark x1="8352" y1="80282" x2="8352" y2="80282"/>
                        <a14:foregroundMark x1="13407" y1="73239" x2="13407" y2="73239"/>
                        <a14:foregroundMark x1="2198" y1="91549" x2="7912" y2="78873"/>
                        <a14:foregroundMark x1="7912" y1="78873" x2="13626" y2="90141"/>
                        <a14:foregroundMark x1="23791" y1="82394" x2="24615" y2="80986"/>
                        <a14:foregroundMark x1="22986" y1="83770" x2="23791" y2="82394"/>
                        <a14:foregroundMark x1="21319" y1="86620" x2="21900" y2="85627"/>
                        <a14:foregroundMark x1="28352" y1="69718" x2="28352" y2="69718"/>
                        <a14:foregroundMark x1="34505" y1="65493" x2="34505" y2="65493"/>
                        <a14:foregroundMark x1="40659" y1="66901" x2="40659" y2="66901"/>
                        <a14:foregroundMark x1="55385" y1="73239" x2="55385" y2="73239"/>
                        <a14:foregroundMark x1="60659" y1="63380" x2="60659" y2="63380"/>
                        <a14:foregroundMark x1="67473" y1="76056" x2="67473" y2="76056"/>
                        <a14:foregroundMark x1="68352" y1="59155" x2="68132" y2="60563"/>
                        <a14:foregroundMark x1="65934" y1="80282" x2="65934" y2="80282"/>
                        <a14:foregroundMark x1="67033" y1="92958" x2="67033" y2="92958"/>
                        <a14:foregroundMark x1="68132" y1="92958" x2="68132" y2="92958"/>
                        <a14:foregroundMark x1="66374" y1="90141" x2="67253" y2="85211"/>
                        <a14:foregroundMark x1="69395" y1="84246" x2="69451" y2="88028"/>
                        <a14:foregroundMark x1="73635" y1="49386" x2="73626" y2="47887"/>
                        <a14:foregroundMark x1="73664" y1="54098" x2="73637" y2="49734"/>
                        <a14:foregroundMark x1="73720" y1="63322" x2="73719" y2="63105"/>
                        <a14:foregroundMark x1="76703" y1="83803" x2="76698" y2="83439"/>
                        <a14:foregroundMark x1="80440" y1="85211" x2="80000" y2="74648"/>
                        <a14:foregroundMark x1="86154" y1="71127" x2="86154" y2="68310"/>
                        <a14:foregroundMark x1="86154" y1="72082" x2="86154" y2="71127"/>
                        <a14:foregroundMark x1="86154" y1="78667" x2="86154" y2="75742"/>
                        <a14:foregroundMark x1="86154" y1="82394" x2="86154" y2="79145"/>
                        <a14:foregroundMark x1="90769" y1="80986" x2="90769" y2="78873"/>
                        <a14:foregroundMark x1="90769" y1="86620" x2="90769" y2="80986"/>
                        <a14:foregroundMark x1="90769" y1="88028" x2="90769" y2="86620"/>
                        <a14:foregroundMark x1="89865" y1="69765" x2="89670" y2="68310"/>
                        <a14:foregroundMark x1="90330" y1="73239" x2="90313" y2="73111"/>
                        <a14:foregroundMark x1="94066" y1="78873" x2="94066" y2="71127"/>
                        <a14:foregroundMark x1="94066" y1="80986" x2="94066" y2="78873"/>
                        <a14:foregroundMark x1="94066" y1="86620" x2="94066" y2="80986"/>
                        <a14:foregroundMark x1="94066" y1="88028" x2="94066" y2="86620"/>
                        <a14:foregroundMark x1="96044" y1="88028" x2="96044" y2="88028"/>
                        <a14:foregroundMark x1="74066" y1="88732" x2="74066" y2="88732"/>
                        <a14:foregroundMark x1="76703" y1="88028" x2="76703" y2="88028"/>
                        <a14:foregroundMark x1="85934" y1="86620" x2="85934" y2="86620"/>
                        <a14:foregroundMark x1="88352" y1="88732" x2="88352" y2="88732"/>
                        <a14:foregroundMark x1="67473" y1="80282" x2="67473" y2="80282"/>
                        <a14:foregroundMark x1="67473" y1="76056" x2="67473" y2="76056"/>
                        <a14:foregroundMark x1="67473" y1="74648" x2="67473" y2="74648"/>
                        <a14:foregroundMark x1="67473" y1="72535" x2="67473" y2="72535"/>
                        <a14:foregroundMark x1="67692" y1="66901" x2="67692" y2="66901"/>
                        <a14:foregroundMark x1="68571" y1="65493" x2="69011" y2="65493"/>
                        <a14:foregroundMark x1="66374" y1="85211" x2="69890" y2="83803"/>
                        <a14:foregroundMark x1="66154" y1="73239" x2="66154" y2="73239"/>
                        <a14:foregroundMark x1="66813" y1="63380" x2="66813" y2="63380"/>
                        <a14:foregroundMark x1="66154" y1="64789" x2="66154" y2="64789"/>
                        <a14:foregroundMark x1="65934" y1="71127" x2="65934" y2="71127"/>
                        <a14:foregroundMark x1="65934" y1="76056" x2="65934" y2="76056"/>
                        <a14:foregroundMark x1="66813" y1="61972" x2="66813" y2="61972"/>
                        <a14:foregroundMark x1="70330" y1="61972" x2="70330" y2="61972"/>
                        <a14:foregroundMark x1="70330" y1="60563" x2="70330" y2="60563"/>
                        <a14:foregroundMark x1="70769" y1="76056" x2="70769" y2="76056"/>
                        <a14:foregroundMark x1="70769" y1="76056" x2="70769" y2="76056"/>
                        <a14:foregroundMark x1="70989" y1="66901" x2="70989" y2="66901"/>
                        <a14:foregroundMark x1="70769" y1="72535" x2="70769" y2="72535"/>
                        <a14:foregroundMark x1="67473" y1="72535" x2="67473" y2="72535"/>
                        <a14:foregroundMark x1="73846" y1="76056" x2="73846" y2="76056"/>
                        <a14:foregroundMark x1="73846" y1="59155" x2="73846" y2="59155"/>
                        <a14:foregroundMark x1="74066" y1="80282" x2="74066" y2="80282"/>
                        <a14:foregroundMark x1="73846" y1="72535" x2="73846" y2="72535"/>
                        <a14:foregroundMark x1="73846" y1="69718" x2="73846" y2="69718"/>
                        <a14:foregroundMark x1="74066" y1="83803" x2="74066" y2="83803"/>
                        <a14:foregroundMark x1="76703" y1="68310" x2="76703" y2="68310"/>
                        <a14:foregroundMark x1="76703" y1="77465" x2="76703" y2="77465"/>
                        <a14:foregroundMark x1="76484" y1="72535" x2="76484" y2="72535"/>
                        <a14:foregroundMark x1="80000" y1="72535" x2="80000" y2="72535"/>
                        <a14:foregroundMark x1="80220" y1="68310" x2="80220" y2="68310"/>
                        <a14:foregroundMark x1="80440" y1="65493" x2="80440" y2="65493"/>
                        <a14:foregroundMark x1="82418" y1="71127" x2="82418" y2="71127"/>
                        <a14:foregroundMark x1="82418" y1="80986" x2="82418" y2="80986"/>
                        <a14:foregroundMark x1="88352" y1="85211" x2="88352" y2="85211"/>
                        <a14:foregroundMark x1="88352" y1="77465" x2="88352" y2="77465"/>
                        <a14:foregroundMark x1="88352" y1="72535" x2="88352" y2="72535"/>
                        <a14:foregroundMark x1="89011" y1="64789" x2="89011" y2="64789"/>
                        <a14:foregroundMark x1="89890" y1="63380" x2="89890" y2="63380"/>
                        <a14:foregroundMark x1="90549" y1="69718" x2="90549" y2="69718"/>
                        <a14:foregroundMark x1="90330" y1="71127" x2="90330" y2="71127"/>
                        <a14:foregroundMark x1="96484" y1="69718" x2="96484" y2="69718"/>
                        <a14:foregroundMark x1="82637" y1="65493" x2="82637" y2="65493"/>
                        <a14:foregroundMark x1="94725" y1="85211" x2="94725" y2="85211"/>
                        <a14:foregroundMark x1="94505" y1="86620" x2="94505" y2="86620"/>
                        <a14:foregroundMark x1="94286" y1="86620" x2="94286" y2="86620"/>
                        <a14:foregroundMark x1="94286" y1="88028" x2="94286" y2="88028"/>
                        <a14:foregroundMark x1="94066" y1="88028" x2="94066" y2="88028"/>
                        <a14:foregroundMark x1="67473" y1="60563" x2="67473" y2="60563"/>
                        <a14:backgroundMark x1="23077" y1="82394" x2="23077" y2="82394"/>
                        <a14:backgroundMark x1="22857" y1="85211" x2="22857" y2="85211"/>
                        <a14:backgroundMark x1="23077" y1="85211" x2="23077" y2="85211"/>
                        <a14:backgroundMark x1="22418" y1="85211" x2="22418" y2="85211"/>
                        <a14:backgroundMark x1="22637" y1="90141" x2="22637" y2="90141"/>
                        <a14:backgroundMark x1="23956" y1="85211" x2="23516" y2="88028"/>
                        <a14:backgroundMark x1="23077" y1="85211" x2="23077" y2="85211"/>
                        <a14:backgroundMark x1="23736" y1="83803" x2="23736" y2="83803"/>
                        <a14:backgroundMark x1="23736" y1="82394" x2="23736" y2="82394"/>
                        <a14:backgroundMark x1="23297" y1="82394" x2="23297" y2="82394"/>
                        <a14:backgroundMark x1="23077" y1="82394" x2="23077" y2="82394"/>
                        <a14:backgroundMark x1="22857" y1="83803" x2="22857" y2="83803"/>
                        <a14:backgroundMark x1="21978" y1="86620" x2="21978" y2="86620"/>
                        <a14:backgroundMark x1="23956" y1="83803" x2="23956" y2="83803"/>
                        <a14:backgroundMark x1="22857" y1="83803" x2="22857" y2="83803"/>
                        <a14:backgroundMark x1="22857" y1="83803" x2="22857" y2="83803"/>
                        <a14:backgroundMark x1="22857" y1="83803" x2="22857" y2="83803"/>
                        <a14:backgroundMark x1="22857" y1="83803" x2="22857" y2="83803"/>
                        <a14:backgroundMark x1="66813" y1="80986" x2="66813" y2="80986"/>
                        <a14:backgroundMark x1="67021" y1="73296" x2="67033" y2="72535"/>
                        <a14:backgroundMark x1="66978" y1="76056" x2="67000" y2="74648"/>
                        <a14:backgroundMark x1="66912" y1="80282" x2="66978" y2="76056"/>
                        <a14:backgroundMark x1="66878" y1="82475" x2="66912" y2="80282"/>
                        <a14:backgroundMark x1="67473" y1="65493" x2="67473" y2="65493"/>
                        <a14:backgroundMark x1="68352" y1="64789" x2="68352" y2="64789"/>
                        <a14:backgroundMark x1="73187" y1="57746" x2="73187" y2="49296"/>
                        <a14:backgroundMark x1="73187" y1="74648" x2="73187" y2="74648"/>
                        <a14:backgroundMark x1="73369" y1="80282" x2="73407" y2="83803"/>
                        <a14:backgroundMark x1="73339" y1="77465" x2="73369" y2="80282"/>
                        <a14:backgroundMark x1="73324" y1="76056" x2="73339" y2="77465"/>
                        <a14:backgroundMark x1="73286" y1="72535" x2="73324" y2="76056"/>
                        <a14:backgroundMark x1="73256" y1="69718" x2="73286" y2="72535"/>
                        <a14:backgroundMark x1="73241" y1="68310" x2="73256" y2="69718"/>
                        <a14:backgroundMark x1="73225" y1="66901" x2="73241" y2="68310"/>
                        <a14:backgroundMark x1="73187" y1="63380" x2="73225" y2="66901"/>
                        <a14:backgroundMark x1="73407" y1="51408" x2="73846" y2="47887"/>
                        <a14:backgroundMark x1="73187" y1="47887" x2="73187" y2="47887"/>
                        <a14:backgroundMark x1="73846" y1="49296" x2="73846" y2="49296"/>
                        <a14:backgroundMark x1="81319" y1="72535" x2="81319" y2="71127"/>
                        <a14:backgroundMark x1="81319" y1="77465" x2="81319" y2="72535"/>
                        <a14:backgroundMark x1="81319" y1="80986" x2="81319" y2="77465"/>
                        <a14:backgroundMark x1="80643" y1="77465" x2="80440" y2="73239"/>
                        <a14:backgroundMark x1="80812" y1="80986" x2="80643" y2="77465"/>
                        <a14:backgroundMark x1="80879" y1="82394" x2="80812" y2="80986"/>
                        <a14:backgroundMark x1="87033" y1="82394" x2="87692" y2="82394"/>
                        <a14:backgroundMark x1="89451" y1="72535" x2="89670" y2="72535"/>
                        <a14:backgroundMark x1="87033" y1="73239" x2="87033" y2="73239"/>
                        <a14:backgroundMark x1="87033" y1="72535" x2="87033" y2="72535"/>
                        <a14:backgroundMark x1="87033" y1="71127" x2="87253" y2="69718"/>
                        <a14:backgroundMark x1="89011" y1="68310" x2="89011" y2="68310"/>
                        <a14:backgroundMark x1="90110" y1="71127" x2="90110" y2="71127"/>
                        <a14:backgroundMark x1="89670" y1="71127" x2="89670" y2="71127"/>
                        <a14:backgroundMark x1="90066" y1="72535" x2="90110" y2="73239"/>
                        <a14:backgroundMark x1="89978" y1="71127" x2="90066" y2="72535"/>
                        <a14:backgroundMark x1="89890" y1="69718" x2="89978" y2="71127"/>
                        <a14:backgroundMark x1="86593" y1="72535" x2="86593" y2="71127"/>
                        <a14:backgroundMark x1="86593" y1="77465" x2="86593" y2="72535"/>
                        <a14:backgroundMark x1="86593" y1="80986" x2="86593" y2="77465"/>
                        <a14:backgroundMark x1="86593" y1="83803" x2="86593" y2="80986"/>
                        <a14:backgroundMark x1="89743" y1="69718" x2="89670" y2="68310"/>
                        <a14:backgroundMark x1="89817" y1="71127" x2="89743" y2="69718"/>
                        <a14:backgroundMark x1="89890" y1="72535" x2="89817" y2="71127"/>
                        <a14:backgroundMark x1="96044" y1="68310" x2="95604" y2="69718"/>
                        <a14:backgroundMark x1="94505" y1="78873" x2="94505" y2="78873"/>
                        <a14:backgroundMark x1="94505" y1="71127" x2="94505" y2="71127"/>
                        <a14:backgroundMark x1="94505" y1="78873" x2="94505" y2="78873"/>
                        <a14:backgroundMark x1="94286" y1="78873" x2="94286" y2="78873"/>
                        <a14:backgroundMark x1="94505" y1="80986" x2="94505" y2="80986"/>
                        <a14:backgroundMark x1="94066" y1="86620" x2="94066" y2="86620"/>
                        <a14:backgroundMark x1="94066" y1="90141" x2="94066" y2="90141"/>
                        <a14:backgroundMark x1="94066" y1="88732" x2="94066" y2="88732"/>
                        <a14:backgroundMark x1="93846" y1="88732" x2="93846" y2="88732"/>
                      </a14:backgroundRemoval>
                    </a14:imgEffect>
                  </a14:imgLayer>
                </a14:imgProps>
              </a:ext>
              <a:ext uri="{28A0092B-C50C-407E-A947-70E740481C1C}">
                <a14:useLocalDpi xmlns:a14="http://schemas.microsoft.com/office/drawing/2010/main" val="0"/>
              </a:ext>
            </a:extLst>
          </a:blip>
          <a:stretch>
            <a:fillRect/>
          </a:stretch>
        </p:blipFill>
        <p:spPr>
          <a:xfrm>
            <a:off x="-152400" y="2133600"/>
            <a:ext cx="9156940" cy="761999"/>
          </a:xfrm>
          <a:prstGeom prst="rect">
            <a:avLst/>
          </a:prstGeom>
        </p:spPr>
      </p:pic>
      <p:pic>
        <p:nvPicPr>
          <p:cNvPr id="4" name="Content Placeholder 3">
            <a:extLst>
              <a:ext uri="{FF2B5EF4-FFF2-40B4-BE49-F238E27FC236}">
                <a16:creationId xmlns:a16="http://schemas.microsoft.com/office/drawing/2014/main" id="{6F7F9748-2AE7-4743-9223-3BA8F761072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4283"/>
          <a:stretch/>
        </p:blipFill>
        <p:spPr>
          <a:xfrm>
            <a:off x="2916160" y="5867400"/>
            <a:ext cx="3311680" cy="258763"/>
          </a:xfrm>
        </p:spPr>
      </p:pic>
    </p:spTree>
    <p:extLst>
      <p:ext uri="{BB962C8B-B14F-4D97-AF65-F5344CB8AC3E}">
        <p14:creationId xmlns:p14="http://schemas.microsoft.com/office/powerpoint/2010/main" val="50426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2214-8E6D-4280-B1A6-00F8A71F0165}"/>
              </a:ext>
            </a:extLst>
          </p:cNvPr>
          <p:cNvSpPr>
            <a:spLocks noGrp="1"/>
          </p:cNvSpPr>
          <p:nvPr>
            <p:ph type="title"/>
          </p:nvPr>
        </p:nvSpPr>
        <p:spPr/>
        <p:txBody>
          <a:bodyPr/>
          <a:lstStyle/>
          <a:p>
            <a:endParaRPr lang="en-CA"/>
          </a:p>
        </p:txBody>
      </p:sp>
      <p:pic>
        <p:nvPicPr>
          <p:cNvPr id="11" name="Content Placeholder 10">
            <a:extLst>
              <a:ext uri="{FF2B5EF4-FFF2-40B4-BE49-F238E27FC236}">
                <a16:creationId xmlns:a16="http://schemas.microsoft.com/office/drawing/2014/main" id="{43ADD06D-DBC7-492F-A84B-FD3DC9B5B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97324"/>
            <a:ext cx="2674263" cy="1742091"/>
          </a:xfrm>
        </p:spPr>
      </p:pic>
      <p:pic>
        <p:nvPicPr>
          <p:cNvPr id="13" name="Picture 12">
            <a:extLst>
              <a:ext uri="{FF2B5EF4-FFF2-40B4-BE49-F238E27FC236}">
                <a16:creationId xmlns:a16="http://schemas.microsoft.com/office/drawing/2014/main" id="{B6376B08-F54A-4A55-9521-84C427389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75" y="5029200"/>
            <a:ext cx="2671388" cy="1767612"/>
          </a:xfrm>
          <a:prstGeom prst="rect">
            <a:avLst/>
          </a:prstGeom>
        </p:spPr>
      </p:pic>
      <p:pic>
        <p:nvPicPr>
          <p:cNvPr id="15" name="Picture 14">
            <a:extLst>
              <a:ext uri="{FF2B5EF4-FFF2-40B4-BE49-F238E27FC236}">
                <a16:creationId xmlns:a16="http://schemas.microsoft.com/office/drawing/2014/main" id="{896F5BA5-B55E-4C9F-89E9-DEBC33095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342290"/>
            <a:ext cx="2674264" cy="1763109"/>
          </a:xfrm>
          <a:prstGeom prst="rect">
            <a:avLst/>
          </a:prstGeom>
        </p:spPr>
      </p:pic>
    </p:spTree>
    <p:extLst>
      <p:ext uri="{BB962C8B-B14F-4D97-AF65-F5344CB8AC3E}">
        <p14:creationId xmlns:p14="http://schemas.microsoft.com/office/powerpoint/2010/main" val="345696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C90C-5B36-4410-883F-5F220C93D079}"/>
              </a:ext>
            </a:extLst>
          </p:cNvPr>
          <p:cNvSpPr>
            <a:spLocks noGrp="1"/>
          </p:cNvSpPr>
          <p:nvPr>
            <p:ph type="title"/>
          </p:nvPr>
        </p:nvSpPr>
        <p:spPr/>
        <p:txBody>
          <a:bodyPr/>
          <a:lstStyle/>
          <a:p>
            <a:endParaRPr lang="en-CA"/>
          </a:p>
        </p:txBody>
      </p:sp>
      <p:graphicFrame>
        <p:nvGraphicFramePr>
          <p:cNvPr id="9" name="Table 8">
            <a:extLst>
              <a:ext uri="{FF2B5EF4-FFF2-40B4-BE49-F238E27FC236}">
                <a16:creationId xmlns:a16="http://schemas.microsoft.com/office/drawing/2014/main" id="{374FA595-0B6B-40F7-8896-7E29434DAFFC}"/>
              </a:ext>
            </a:extLst>
          </p:cNvPr>
          <p:cNvGraphicFramePr>
            <a:graphicFrameLocks noGrp="1"/>
          </p:cNvGraphicFramePr>
          <p:nvPr>
            <p:extLst>
              <p:ext uri="{D42A27DB-BD31-4B8C-83A1-F6EECF244321}">
                <p14:modId xmlns:p14="http://schemas.microsoft.com/office/powerpoint/2010/main" val="2591844556"/>
              </p:ext>
            </p:extLst>
          </p:nvPr>
        </p:nvGraphicFramePr>
        <p:xfrm>
          <a:off x="0" y="807832"/>
          <a:ext cx="9137529" cy="2011680"/>
        </p:xfrm>
        <a:graphic>
          <a:graphicData uri="http://schemas.openxmlformats.org/drawingml/2006/table">
            <a:tbl>
              <a:tblPr firstRow="1" bandRow="1">
                <a:tableStyleId>{5C22544A-7EE6-4342-B048-85BDC9FD1C3A}</a:tableStyleId>
              </a:tblPr>
              <a:tblGrid>
                <a:gridCol w="3045843">
                  <a:extLst>
                    <a:ext uri="{9D8B030D-6E8A-4147-A177-3AD203B41FA5}">
                      <a16:colId xmlns:a16="http://schemas.microsoft.com/office/drawing/2014/main" val="1978369512"/>
                    </a:ext>
                  </a:extLst>
                </a:gridCol>
                <a:gridCol w="3045843">
                  <a:extLst>
                    <a:ext uri="{9D8B030D-6E8A-4147-A177-3AD203B41FA5}">
                      <a16:colId xmlns:a16="http://schemas.microsoft.com/office/drawing/2014/main" val="3010386304"/>
                    </a:ext>
                  </a:extLst>
                </a:gridCol>
                <a:gridCol w="3045843">
                  <a:extLst>
                    <a:ext uri="{9D8B030D-6E8A-4147-A177-3AD203B41FA5}">
                      <a16:colId xmlns:a16="http://schemas.microsoft.com/office/drawing/2014/main" val="2812449397"/>
                    </a:ext>
                  </a:extLst>
                </a:gridCol>
              </a:tblGrid>
              <a:tr h="1797434">
                <a:tc>
                  <a:txBody>
                    <a:bodyPr/>
                    <a:lstStyle/>
                    <a:p>
                      <a:endParaRPr lang="en-CA"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tx1"/>
                          </a:solidFill>
                          <a:effectLst/>
                          <a:latin typeface="+mn-lt"/>
                          <a:ea typeface="+mn-ea"/>
                          <a:cs typeface="+mn-cs"/>
                        </a:rPr>
                        <a:t>Frame constructions have been rigorously tested to simulate the home and transportation environments for improved durability. Corners are glued, blocked and stapled. Seats and back spring rails are cut from hardwood and engineered lumber. Stain- and abrasion-resistant </a:t>
                      </a:r>
                      <a:r>
                        <a:rPr lang="en-CA" sz="1400" b="0" i="0" kern="1200" dirty="0" err="1">
                          <a:solidFill>
                            <a:schemeClr val="tx1"/>
                          </a:solidFill>
                          <a:effectLst/>
                          <a:latin typeface="+mn-lt"/>
                          <a:ea typeface="+mn-ea"/>
                          <a:cs typeface="+mn-cs"/>
                        </a:rPr>
                        <a:t>Nuvella</a:t>
                      </a:r>
                      <a:r>
                        <a:rPr lang="en-CA" sz="1400" b="0" i="0" kern="1200" dirty="0">
                          <a:solidFill>
                            <a:schemeClr val="tx1"/>
                          </a:solidFill>
                          <a:effectLst/>
                          <a:latin typeface="+mn-lt"/>
                          <a:ea typeface="+mn-ea"/>
                          <a:cs typeface="+mn-cs"/>
                        </a:rPr>
                        <a:t>.</a:t>
                      </a:r>
                    </a:p>
                    <a:p>
                      <a:pPr algn="ctr"/>
                      <a:endParaRPr lang="en-CA" sz="1400" dirty="0">
                        <a:solidFill>
                          <a:schemeClr val="tx1"/>
                        </a:solidFill>
                      </a:endParaRPr>
                    </a:p>
                  </a:txBody>
                  <a:tcPr>
                    <a:solidFill>
                      <a:schemeClr val="accent1">
                        <a:lumMod val="20000"/>
                        <a:lumOff val="80000"/>
                      </a:schemeClr>
                    </a:solidFill>
                  </a:tcPr>
                </a:tc>
                <a:tc>
                  <a:txBody>
                    <a:bodyPr/>
                    <a:lstStyle/>
                    <a:p>
                      <a:pPr algn="ctr"/>
                      <a:r>
                        <a:rPr lang="pt-BR" sz="1400" b="1" dirty="0">
                          <a:solidFill>
                            <a:schemeClr val="tx1"/>
                          </a:solidFill>
                          <a:effectLst/>
                        </a:rPr>
                        <a:t>Inches: 80” W x 61” D x 38” H</a:t>
                      </a:r>
                    </a:p>
                    <a:p>
                      <a:pPr algn="ctr"/>
                      <a:r>
                        <a:rPr lang="en-CA" sz="1400" b="1" i="0" kern="1200" dirty="0">
                          <a:solidFill>
                            <a:schemeClr val="tx1"/>
                          </a:solidFill>
                          <a:effectLst/>
                          <a:latin typeface="+mn-lt"/>
                          <a:ea typeface="+mn-ea"/>
                          <a:cs typeface="+mn-cs"/>
                        </a:rPr>
                        <a:t>Minimum width of doorway for delivery 32.00"</a:t>
                      </a:r>
                      <a:br>
                        <a:rPr lang="en-CA" sz="1400" b="1" dirty="0">
                          <a:solidFill>
                            <a:schemeClr val="tx1"/>
                          </a:solidFill>
                        </a:rPr>
                      </a:br>
                      <a:r>
                        <a:rPr lang="en-CA" sz="1400" b="1" i="0" kern="1200" dirty="0">
                          <a:solidFill>
                            <a:schemeClr val="tx1"/>
                          </a:solidFill>
                          <a:effectLst/>
                          <a:latin typeface="+mn-lt"/>
                          <a:ea typeface="+mn-ea"/>
                          <a:cs typeface="+mn-cs"/>
                        </a:rPr>
                        <a:t>Seat depth 23.00"</a:t>
                      </a:r>
                      <a:br>
                        <a:rPr lang="en-CA" sz="1400" b="1" dirty="0">
                          <a:solidFill>
                            <a:schemeClr val="tx1"/>
                          </a:solidFill>
                        </a:rPr>
                      </a:br>
                      <a:r>
                        <a:rPr lang="en-CA" sz="1400" b="1" i="0" kern="1200" dirty="0">
                          <a:solidFill>
                            <a:schemeClr val="tx1"/>
                          </a:solidFill>
                          <a:effectLst/>
                          <a:latin typeface="+mn-lt"/>
                          <a:ea typeface="+mn-ea"/>
                          <a:cs typeface="+mn-cs"/>
                        </a:rPr>
                        <a:t>Seat height 21.00"</a:t>
                      </a:r>
                      <a:br>
                        <a:rPr lang="en-CA" sz="1400" b="1" dirty="0">
                          <a:solidFill>
                            <a:schemeClr val="tx1"/>
                          </a:solidFill>
                        </a:rPr>
                      </a:br>
                      <a:r>
                        <a:rPr lang="en-CA" sz="1400" b="1" i="0" kern="1200" dirty="0">
                          <a:solidFill>
                            <a:schemeClr val="tx1"/>
                          </a:solidFill>
                          <a:effectLst/>
                          <a:latin typeface="+mn-lt"/>
                          <a:ea typeface="+mn-ea"/>
                          <a:cs typeface="+mn-cs"/>
                        </a:rPr>
                        <a:t>Distance between arms 46.00"</a:t>
                      </a:r>
                      <a:br>
                        <a:rPr lang="en-CA" sz="1400" b="1" dirty="0">
                          <a:solidFill>
                            <a:schemeClr val="tx1"/>
                          </a:solidFill>
                        </a:rPr>
                      </a:br>
                      <a:r>
                        <a:rPr lang="en-CA" sz="1400" b="1" i="0" kern="1200" dirty="0">
                          <a:solidFill>
                            <a:schemeClr val="tx1"/>
                          </a:solidFill>
                          <a:effectLst/>
                          <a:latin typeface="+mn-lt"/>
                          <a:ea typeface="+mn-ea"/>
                          <a:cs typeface="+mn-cs"/>
                        </a:rPr>
                        <a:t>Top of cushion to top of</a:t>
                      </a:r>
                      <a:r>
                        <a:rPr lang="en-CA" sz="1800" b="1" i="0" kern="1200" dirty="0">
                          <a:solidFill>
                            <a:schemeClr val="tx1"/>
                          </a:solidFill>
                          <a:effectLst/>
                          <a:latin typeface="+mn-lt"/>
                          <a:ea typeface="+mn-ea"/>
                          <a:cs typeface="+mn-cs"/>
                        </a:rPr>
                        <a:t> </a:t>
                      </a:r>
                      <a:r>
                        <a:rPr lang="en-CA" sz="1400" b="1" i="0" kern="1200" dirty="0">
                          <a:solidFill>
                            <a:schemeClr val="tx1"/>
                          </a:solidFill>
                          <a:effectLst/>
                          <a:latin typeface="+mn-lt"/>
                          <a:ea typeface="+mn-ea"/>
                          <a:cs typeface="+mn-cs"/>
                        </a:rPr>
                        <a:t>back 19.00"</a:t>
                      </a:r>
                      <a:endParaRPr lang="pt-BR" sz="1400" b="1" dirty="0">
                        <a:solidFill>
                          <a:schemeClr val="tx1"/>
                        </a:solidFill>
                        <a:effectLst/>
                      </a:endParaRPr>
                    </a:p>
                    <a:p>
                      <a:endParaRPr lang="en-CA" dirty="0"/>
                    </a:p>
                  </a:txBody>
                  <a:tcPr>
                    <a:solidFill>
                      <a:schemeClr val="tx2">
                        <a:lumMod val="20000"/>
                        <a:lumOff val="80000"/>
                      </a:schemeClr>
                    </a:solidFill>
                  </a:tcPr>
                </a:tc>
                <a:extLst>
                  <a:ext uri="{0D108BD9-81ED-4DB2-BD59-A6C34878D82A}">
                    <a16:rowId xmlns:a16="http://schemas.microsoft.com/office/drawing/2014/main" val="1424025205"/>
                  </a:ext>
                </a:extLst>
              </a:tr>
            </a:tbl>
          </a:graphicData>
        </a:graphic>
      </p:graphicFrame>
      <p:pic>
        <p:nvPicPr>
          <p:cNvPr id="10" name="Content Placeholder 10">
            <a:extLst>
              <a:ext uri="{FF2B5EF4-FFF2-40B4-BE49-F238E27FC236}">
                <a16:creationId xmlns:a16="http://schemas.microsoft.com/office/drawing/2014/main" id="{45712BBB-1327-4259-B813-74F714139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62338"/>
            <a:ext cx="2658447" cy="1694135"/>
          </a:xfrm>
          <a:prstGeom prst="rect">
            <a:avLst/>
          </a:prstGeom>
        </p:spPr>
      </p:pic>
      <p:graphicFrame>
        <p:nvGraphicFramePr>
          <p:cNvPr id="11" name="Table 10">
            <a:extLst>
              <a:ext uri="{FF2B5EF4-FFF2-40B4-BE49-F238E27FC236}">
                <a16:creationId xmlns:a16="http://schemas.microsoft.com/office/drawing/2014/main" id="{166B4041-A7CE-4037-B153-B90832EB0979}"/>
              </a:ext>
            </a:extLst>
          </p:cNvPr>
          <p:cNvGraphicFramePr>
            <a:graphicFrameLocks noGrp="1"/>
          </p:cNvGraphicFramePr>
          <p:nvPr>
            <p:extLst>
              <p:ext uri="{D42A27DB-BD31-4B8C-83A1-F6EECF244321}">
                <p14:modId xmlns:p14="http://schemas.microsoft.com/office/powerpoint/2010/main" val="1123089411"/>
              </p:ext>
            </p:extLst>
          </p:nvPr>
        </p:nvGraphicFramePr>
        <p:xfrm>
          <a:off x="-19410" y="2740430"/>
          <a:ext cx="9156939" cy="1798320"/>
        </p:xfrm>
        <a:graphic>
          <a:graphicData uri="http://schemas.openxmlformats.org/drawingml/2006/table">
            <a:tbl>
              <a:tblPr firstRow="1" bandRow="1">
                <a:tableStyleId>{5C22544A-7EE6-4342-B048-85BDC9FD1C3A}</a:tableStyleId>
              </a:tblPr>
              <a:tblGrid>
                <a:gridCol w="3052313">
                  <a:extLst>
                    <a:ext uri="{9D8B030D-6E8A-4147-A177-3AD203B41FA5}">
                      <a16:colId xmlns:a16="http://schemas.microsoft.com/office/drawing/2014/main" val="2158375231"/>
                    </a:ext>
                  </a:extLst>
                </a:gridCol>
                <a:gridCol w="3052313">
                  <a:extLst>
                    <a:ext uri="{9D8B030D-6E8A-4147-A177-3AD203B41FA5}">
                      <a16:colId xmlns:a16="http://schemas.microsoft.com/office/drawing/2014/main" val="3357465122"/>
                    </a:ext>
                  </a:extLst>
                </a:gridCol>
                <a:gridCol w="3052313">
                  <a:extLst>
                    <a:ext uri="{9D8B030D-6E8A-4147-A177-3AD203B41FA5}">
                      <a16:colId xmlns:a16="http://schemas.microsoft.com/office/drawing/2014/main" val="1393121189"/>
                    </a:ext>
                  </a:extLst>
                </a:gridCol>
              </a:tblGrid>
              <a:tr h="1787891">
                <a:tc>
                  <a:txBody>
                    <a:bodyPr/>
                    <a:lstStyle/>
                    <a:p>
                      <a:endParaRPr lang="en-CA" sz="1400" dirty="0"/>
                    </a:p>
                  </a:txBody>
                  <a:tcPr>
                    <a:solidFill>
                      <a:schemeClr val="accent5">
                        <a:lumMod val="20000"/>
                        <a:lumOff val="80000"/>
                      </a:schemeClr>
                    </a:solidFill>
                  </a:tcPr>
                </a:tc>
                <a:tc>
                  <a:txBody>
                    <a:bodyPr/>
                    <a:lstStyle/>
                    <a:p>
                      <a:pPr algn="ctr"/>
                      <a:r>
                        <a:rPr lang="en-CA" sz="1400" b="0" i="0" kern="1200" dirty="0">
                          <a:solidFill>
                            <a:schemeClr val="tx1"/>
                          </a:solidFill>
                          <a:effectLst/>
                          <a:latin typeface="+mn-lt"/>
                          <a:ea typeface="+mn-ea"/>
                          <a:cs typeface="+mn-cs"/>
                        </a:rPr>
                        <a:t>Stripes and patterns are match cut. All fabrics are pre-approved for </a:t>
                      </a:r>
                      <a:r>
                        <a:rPr lang="en-CA" sz="1400" b="0" i="0" kern="1200" dirty="0" err="1">
                          <a:solidFill>
                            <a:schemeClr val="tx1"/>
                          </a:solidFill>
                          <a:effectLst/>
                          <a:latin typeface="+mn-lt"/>
                          <a:ea typeface="+mn-ea"/>
                          <a:cs typeface="+mn-cs"/>
                        </a:rPr>
                        <a:t>wearability</a:t>
                      </a:r>
                      <a:r>
                        <a:rPr lang="en-CA" sz="1400" b="0" i="0" kern="1200" dirty="0">
                          <a:solidFill>
                            <a:schemeClr val="tx1"/>
                          </a:solidFill>
                          <a:effectLst/>
                          <a:latin typeface="+mn-lt"/>
                          <a:ea typeface="+mn-ea"/>
                          <a:cs typeface="+mn-cs"/>
                        </a:rPr>
                        <a:t> and durability against AHFA standards. Style features a reversible chaise cushion that allows for use on the left or right side of the unit. </a:t>
                      </a:r>
                      <a:endParaRPr lang="en-CA" sz="1400" dirty="0"/>
                    </a:p>
                  </a:txBody>
                  <a:tcPr>
                    <a:solidFill>
                      <a:schemeClr val="tx2">
                        <a:lumMod val="20000"/>
                        <a:lumOff val="80000"/>
                      </a:schemeClr>
                    </a:solidFill>
                  </a:tcPr>
                </a:tc>
                <a:tc>
                  <a:txBody>
                    <a:bodyPr/>
                    <a:lstStyle/>
                    <a:p>
                      <a:pPr algn="ctr"/>
                      <a:r>
                        <a:rPr lang="pt-BR" sz="1400" b="1" dirty="0">
                          <a:solidFill>
                            <a:schemeClr val="tx1"/>
                          </a:solidFill>
                          <a:effectLst/>
                        </a:rPr>
                        <a:t>Inches: 80” W x 61” D x 38” H</a:t>
                      </a:r>
                    </a:p>
                    <a:p>
                      <a:pPr algn="ctr"/>
                      <a:r>
                        <a:rPr lang="en-CA" sz="1400" b="1" i="0" kern="1200" dirty="0">
                          <a:solidFill>
                            <a:schemeClr val="tx1"/>
                          </a:solidFill>
                          <a:effectLst/>
                          <a:latin typeface="+mn-lt"/>
                          <a:ea typeface="+mn-ea"/>
                          <a:cs typeface="+mn-cs"/>
                        </a:rPr>
                        <a:t>Minimum width of doorway for delivery 32.00"</a:t>
                      </a:r>
                      <a:br>
                        <a:rPr lang="en-CA" sz="1400" b="1" dirty="0">
                          <a:solidFill>
                            <a:schemeClr val="tx1"/>
                          </a:solidFill>
                        </a:rPr>
                      </a:br>
                      <a:r>
                        <a:rPr lang="en-CA" sz="1400" b="1" i="0" kern="1200" dirty="0">
                          <a:solidFill>
                            <a:schemeClr val="tx1"/>
                          </a:solidFill>
                          <a:effectLst/>
                          <a:latin typeface="+mn-lt"/>
                          <a:ea typeface="+mn-ea"/>
                          <a:cs typeface="+mn-cs"/>
                        </a:rPr>
                        <a:t>Seat depth 23.00"</a:t>
                      </a:r>
                      <a:br>
                        <a:rPr lang="en-CA" sz="1400" b="1" dirty="0">
                          <a:solidFill>
                            <a:schemeClr val="tx1"/>
                          </a:solidFill>
                        </a:rPr>
                      </a:br>
                      <a:r>
                        <a:rPr lang="en-CA" sz="1400" b="1" i="0" kern="1200" dirty="0">
                          <a:solidFill>
                            <a:schemeClr val="tx1"/>
                          </a:solidFill>
                          <a:effectLst/>
                          <a:latin typeface="+mn-lt"/>
                          <a:ea typeface="+mn-ea"/>
                          <a:cs typeface="+mn-cs"/>
                        </a:rPr>
                        <a:t>Seat height 21.00"</a:t>
                      </a:r>
                      <a:br>
                        <a:rPr lang="en-CA" sz="1400" b="1" dirty="0">
                          <a:solidFill>
                            <a:schemeClr val="tx1"/>
                          </a:solidFill>
                        </a:rPr>
                      </a:br>
                      <a:r>
                        <a:rPr lang="en-CA" sz="1400" b="1" i="0" kern="1200" dirty="0">
                          <a:solidFill>
                            <a:schemeClr val="tx1"/>
                          </a:solidFill>
                          <a:effectLst/>
                          <a:latin typeface="+mn-lt"/>
                          <a:ea typeface="+mn-ea"/>
                          <a:cs typeface="+mn-cs"/>
                        </a:rPr>
                        <a:t>Distance between arms 46.00"</a:t>
                      </a:r>
                      <a:br>
                        <a:rPr lang="en-CA" sz="1400" b="1" dirty="0">
                          <a:solidFill>
                            <a:schemeClr val="tx1"/>
                          </a:solidFill>
                        </a:rPr>
                      </a:br>
                      <a:r>
                        <a:rPr lang="en-CA" sz="1400" b="1" i="0" kern="1200" dirty="0">
                          <a:solidFill>
                            <a:schemeClr val="tx1"/>
                          </a:solidFill>
                          <a:effectLst/>
                          <a:latin typeface="+mn-lt"/>
                          <a:ea typeface="+mn-ea"/>
                          <a:cs typeface="+mn-cs"/>
                        </a:rPr>
                        <a:t>Top of cushion to top of back 19.00"</a:t>
                      </a:r>
                      <a:endParaRPr lang="pt-BR" sz="1400" b="1" dirty="0">
                        <a:solidFill>
                          <a:schemeClr val="tx1"/>
                        </a:solidFill>
                        <a:effectLst/>
                      </a:endParaRPr>
                    </a:p>
                    <a:p>
                      <a:endParaRPr lang="en-CA" sz="1400" dirty="0"/>
                    </a:p>
                  </a:txBody>
                  <a:tcPr>
                    <a:solidFill>
                      <a:schemeClr val="accent1">
                        <a:lumMod val="20000"/>
                        <a:lumOff val="80000"/>
                      </a:schemeClr>
                    </a:solidFill>
                  </a:tcPr>
                </a:tc>
                <a:extLst>
                  <a:ext uri="{0D108BD9-81ED-4DB2-BD59-A6C34878D82A}">
                    <a16:rowId xmlns:a16="http://schemas.microsoft.com/office/drawing/2014/main" val="52153774"/>
                  </a:ext>
                </a:extLst>
              </a:tr>
            </a:tbl>
          </a:graphicData>
        </a:graphic>
      </p:graphicFrame>
      <p:pic>
        <p:nvPicPr>
          <p:cNvPr id="12" name="Picture 11">
            <a:extLst>
              <a:ext uri="{FF2B5EF4-FFF2-40B4-BE49-F238E27FC236}">
                <a16:creationId xmlns:a16="http://schemas.microsoft.com/office/drawing/2014/main" id="{EAAD89E1-2029-4146-B9D4-10E275B60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 y="2733026"/>
            <a:ext cx="2658448" cy="1674451"/>
          </a:xfrm>
          <a:prstGeom prst="rect">
            <a:avLst/>
          </a:prstGeom>
        </p:spPr>
      </p:pic>
      <p:graphicFrame>
        <p:nvGraphicFramePr>
          <p:cNvPr id="13" name="Table 12">
            <a:extLst>
              <a:ext uri="{FF2B5EF4-FFF2-40B4-BE49-F238E27FC236}">
                <a16:creationId xmlns:a16="http://schemas.microsoft.com/office/drawing/2014/main" id="{1EF8BAE5-2F85-4FD4-83BC-4CC89E446022}"/>
              </a:ext>
            </a:extLst>
          </p:cNvPr>
          <p:cNvGraphicFramePr>
            <a:graphicFrameLocks noGrp="1"/>
          </p:cNvGraphicFramePr>
          <p:nvPr>
            <p:extLst>
              <p:ext uri="{D42A27DB-BD31-4B8C-83A1-F6EECF244321}">
                <p14:modId xmlns:p14="http://schemas.microsoft.com/office/powerpoint/2010/main" val="630486533"/>
              </p:ext>
            </p:extLst>
          </p:nvPr>
        </p:nvGraphicFramePr>
        <p:xfrm>
          <a:off x="-32350" y="4555402"/>
          <a:ext cx="9169878" cy="1813792"/>
        </p:xfrm>
        <a:graphic>
          <a:graphicData uri="http://schemas.openxmlformats.org/drawingml/2006/table">
            <a:tbl>
              <a:tblPr firstRow="1" bandRow="1">
                <a:tableStyleId>{5C22544A-7EE6-4342-B048-85BDC9FD1C3A}</a:tableStyleId>
              </a:tblPr>
              <a:tblGrid>
                <a:gridCol w="3056626">
                  <a:extLst>
                    <a:ext uri="{9D8B030D-6E8A-4147-A177-3AD203B41FA5}">
                      <a16:colId xmlns:a16="http://schemas.microsoft.com/office/drawing/2014/main" val="517597390"/>
                    </a:ext>
                  </a:extLst>
                </a:gridCol>
                <a:gridCol w="3056626">
                  <a:extLst>
                    <a:ext uri="{9D8B030D-6E8A-4147-A177-3AD203B41FA5}">
                      <a16:colId xmlns:a16="http://schemas.microsoft.com/office/drawing/2014/main" val="628205423"/>
                    </a:ext>
                  </a:extLst>
                </a:gridCol>
                <a:gridCol w="3056626">
                  <a:extLst>
                    <a:ext uri="{9D8B030D-6E8A-4147-A177-3AD203B41FA5}">
                      <a16:colId xmlns:a16="http://schemas.microsoft.com/office/drawing/2014/main" val="1378016295"/>
                    </a:ext>
                  </a:extLst>
                </a:gridCol>
              </a:tblGrid>
              <a:tr h="1813792">
                <a:tc>
                  <a:txBody>
                    <a:bodyPr/>
                    <a:lstStyle/>
                    <a:p>
                      <a:endParaRPr lang="en-CA"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tx1"/>
                          </a:solidFill>
                          <a:effectLst/>
                          <a:latin typeface="+mn-lt"/>
                          <a:ea typeface="+mn-ea"/>
                          <a:cs typeface="+mn-cs"/>
                        </a:rPr>
                        <a:t>Cushion cores are constructed of low melt fiber wrapped over high quality foam. Seats and back spring rails are cut from hardwood and engineered lumber. Stain- and abrasion-resistant </a:t>
                      </a:r>
                      <a:r>
                        <a:rPr lang="en-CA" sz="1400" b="0" i="0" kern="1200" dirty="0" err="1">
                          <a:solidFill>
                            <a:schemeClr val="tx1"/>
                          </a:solidFill>
                          <a:effectLst/>
                          <a:latin typeface="+mn-lt"/>
                          <a:ea typeface="+mn-ea"/>
                          <a:cs typeface="+mn-cs"/>
                        </a:rPr>
                        <a:t>Nuvella</a:t>
                      </a:r>
                      <a:r>
                        <a:rPr lang="en-CA" sz="1400" b="0" i="0" kern="1200" dirty="0">
                          <a:solidFill>
                            <a:schemeClr val="tx1"/>
                          </a:solidFill>
                          <a:effectLst/>
                          <a:latin typeface="+mn-lt"/>
                          <a:ea typeface="+mn-ea"/>
                          <a:cs typeface="+mn-cs"/>
                        </a:rPr>
                        <a:t>.</a:t>
                      </a:r>
                    </a:p>
                    <a:p>
                      <a:pPr algn="ctr"/>
                      <a:endParaRPr lang="en-CA" sz="1400" dirty="0"/>
                    </a:p>
                  </a:txBody>
                  <a:tcPr>
                    <a:solidFill>
                      <a:schemeClr val="accent1">
                        <a:lumMod val="20000"/>
                        <a:lumOff val="80000"/>
                      </a:schemeClr>
                    </a:solidFill>
                  </a:tcPr>
                </a:tc>
                <a:tc>
                  <a:txBody>
                    <a:bodyPr/>
                    <a:lstStyle/>
                    <a:p>
                      <a:pPr algn="ctr"/>
                      <a:r>
                        <a:rPr lang="pt-BR" sz="1400" b="1" dirty="0">
                          <a:solidFill>
                            <a:schemeClr val="tx1"/>
                          </a:solidFill>
                          <a:effectLst/>
                        </a:rPr>
                        <a:t>Inches: 58” W x 39” D x 38” H</a:t>
                      </a:r>
                    </a:p>
                    <a:p>
                      <a:pPr algn="ctr"/>
                      <a:r>
                        <a:rPr lang="en-CA" sz="1400" b="1" i="0" kern="1200" dirty="0">
                          <a:solidFill>
                            <a:schemeClr val="tx1"/>
                          </a:solidFill>
                          <a:effectLst/>
                          <a:latin typeface="+mn-lt"/>
                          <a:ea typeface="+mn-ea"/>
                          <a:cs typeface="+mn-cs"/>
                        </a:rPr>
                        <a:t>Minimum width of doorway for delivery 32.00"</a:t>
                      </a:r>
                      <a:br>
                        <a:rPr lang="en-CA" sz="1400" b="1" dirty="0">
                          <a:solidFill>
                            <a:schemeClr val="tx1"/>
                          </a:solidFill>
                        </a:rPr>
                      </a:br>
                      <a:r>
                        <a:rPr lang="en-CA" sz="1400" b="1" i="0" kern="1200" dirty="0">
                          <a:solidFill>
                            <a:schemeClr val="tx1"/>
                          </a:solidFill>
                          <a:effectLst/>
                          <a:latin typeface="+mn-lt"/>
                          <a:ea typeface="+mn-ea"/>
                          <a:cs typeface="+mn-cs"/>
                        </a:rPr>
                        <a:t>Seat depth 23.00"</a:t>
                      </a:r>
                      <a:br>
                        <a:rPr lang="en-CA" sz="1400" b="1" dirty="0">
                          <a:solidFill>
                            <a:schemeClr val="tx1"/>
                          </a:solidFill>
                        </a:rPr>
                      </a:br>
                      <a:r>
                        <a:rPr lang="en-CA" sz="1400" b="1" i="0" kern="1200" dirty="0">
                          <a:solidFill>
                            <a:schemeClr val="tx1"/>
                          </a:solidFill>
                          <a:effectLst/>
                          <a:latin typeface="+mn-lt"/>
                          <a:ea typeface="+mn-ea"/>
                          <a:cs typeface="+mn-cs"/>
                        </a:rPr>
                        <a:t>Seat height 21.00"</a:t>
                      </a:r>
                      <a:br>
                        <a:rPr lang="en-CA" sz="1400" b="1" dirty="0">
                          <a:solidFill>
                            <a:schemeClr val="tx1"/>
                          </a:solidFill>
                        </a:rPr>
                      </a:br>
                      <a:r>
                        <a:rPr lang="en-CA" sz="1400" b="1" i="0" kern="1200" dirty="0">
                          <a:solidFill>
                            <a:schemeClr val="tx1"/>
                          </a:solidFill>
                          <a:effectLst/>
                          <a:latin typeface="+mn-lt"/>
                          <a:ea typeface="+mn-ea"/>
                          <a:cs typeface="+mn-cs"/>
                        </a:rPr>
                        <a:t>Distance between arms 46.00"</a:t>
                      </a:r>
                      <a:br>
                        <a:rPr lang="en-CA" sz="1400" b="1" dirty="0">
                          <a:solidFill>
                            <a:schemeClr val="tx1"/>
                          </a:solidFill>
                        </a:rPr>
                      </a:br>
                      <a:r>
                        <a:rPr lang="en-CA" sz="1400" b="1" i="0" kern="1200" dirty="0">
                          <a:solidFill>
                            <a:schemeClr val="tx1"/>
                          </a:solidFill>
                          <a:effectLst/>
                          <a:latin typeface="+mn-lt"/>
                          <a:ea typeface="+mn-ea"/>
                          <a:cs typeface="+mn-cs"/>
                        </a:rPr>
                        <a:t>Top of cushion to top of back 19.00"</a:t>
                      </a:r>
                      <a:endParaRPr lang="pt-BR" sz="1400" b="1" dirty="0">
                        <a:solidFill>
                          <a:schemeClr val="tx1"/>
                        </a:solidFill>
                        <a:effectLst/>
                      </a:endParaRPr>
                    </a:p>
                  </a:txBody>
                  <a:tcPr anchor="ctr">
                    <a:solidFill>
                      <a:schemeClr val="tx2">
                        <a:lumMod val="20000"/>
                        <a:lumOff val="80000"/>
                      </a:schemeClr>
                    </a:solidFill>
                  </a:tcPr>
                </a:tc>
                <a:extLst>
                  <a:ext uri="{0D108BD9-81ED-4DB2-BD59-A6C34878D82A}">
                    <a16:rowId xmlns:a16="http://schemas.microsoft.com/office/drawing/2014/main" val="880208770"/>
                  </a:ext>
                </a:extLst>
              </a:tr>
            </a:tbl>
          </a:graphicData>
        </a:graphic>
      </p:graphicFrame>
      <p:pic>
        <p:nvPicPr>
          <p:cNvPr id="14" name="Picture 13">
            <a:extLst>
              <a:ext uri="{FF2B5EF4-FFF2-40B4-BE49-F238E27FC236}">
                <a16:creationId xmlns:a16="http://schemas.microsoft.com/office/drawing/2014/main" id="{871285D8-A43D-4DA7-B221-02CE56D49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73" y="4576726"/>
            <a:ext cx="2658448" cy="1737592"/>
          </a:xfrm>
          <a:prstGeom prst="rect">
            <a:avLst/>
          </a:prstGeom>
        </p:spPr>
      </p:pic>
      <p:sp>
        <p:nvSpPr>
          <p:cNvPr id="15" name="TextBox 14">
            <a:extLst>
              <a:ext uri="{FF2B5EF4-FFF2-40B4-BE49-F238E27FC236}">
                <a16:creationId xmlns:a16="http://schemas.microsoft.com/office/drawing/2014/main" id="{AAC155D8-F0EE-48C7-A2EB-ABD1D7C996F6}"/>
              </a:ext>
            </a:extLst>
          </p:cNvPr>
          <p:cNvSpPr txBox="1"/>
          <p:nvPr/>
        </p:nvSpPr>
        <p:spPr>
          <a:xfrm>
            <a:off x="-19410" y="6276342"/>
            <a:ext cx="9176348" cy="584775"/>
          </a:xfrm>
          <a:prstGeom prst="rect">
            <a:avLst/>
          </a:prstGeom>
          <a:noFill/>
        </p:spPr>
        <p:txBody>
          <a:bodyPr wrap="square" rtlCol="0">
            <a:spAutoFit/>
          </a:bodyPr>
          <a:lstStyle/>
          <a:p>
            <a:pPr algn="ctr"/>
            <a:r>
              <a:rPr lang="en-CA" sz="3200" b="1" dirty="0">
                <a:ln w="12700">
                  <a:solidFill>
                    <a:schemeClr val="accent5"/>
                  </a:solidFill>
                  <a:prstDash val="solid"/>
                </a:ln>
                <a:pattFill prst="ltDnDiag">
                  <a:fgClr>
                    <a:schemeClr val="accent5">
                      <a:lumMod val="60000"/>
                      <a:lumOff val="40000"/>
                    </a:schemeClr>
                  </a:fgClr>
                  <a:bgClr>
                    <a:schemeClr val="bg1"/>
                  </a:bgClr>
                </a:pattFill>
              </a:rPr>
              <a:t>Exclusively at Accents @ home</a:t>
            </a:r>
          </a:p>
        </p:txBody>
      </p:sp>
      <p:pic>
        <p:nvPicPr>
          <p:cNvPr id="18" name="Content Placeholder 4">
            <a:extLst>
              <a:ext uri="{FF2B5EF4-FFF2-40B4-BE49-F238E27FC236}">
                <a16:creationId xmlns:a16="http://schemas.microsoft.com/office/drawing/2014/main" id="{A36700CE-0E03-493D-AA43-8A7DDD59744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634" b="92958" l="2198" r="96484">
                        <a14:foregroundMark x1="1099" y1="30986" x2="6593" y2="52113"/>
                        <a14:foregroundMark x1="6593" y1="52113" x2="2198" y2="80986"/>
                        <a14:foregroundMark x1="5495" y1="11268" x2="5495" y2="11268"/>
                        <a14:foregroundMark x1="14725" y1="6338" x2="14725" y2="6338"/>
                        <a14:foregroundMark x1="22637" y1="37324" x2="22637" y2="37324"/>
                        <a14:foregroundMark x1="8352" y1="80282" x2="8352" y2="80282"/>
                        <a14:foregroundMark x1="13407" y1="73239" x2="13407" y2="73239"/>
                        <a14:foregroundMark x1="2198" y1="91549" x2="7912" y2="78873"/>
                        <a14:foregroundMark x1="7912" y1="78873" x2="13626" y2="90141"/>
                        <a14:foregroundMark x1="23791" y1="82394" x2="24615" y2="80986"/>
                        <a14:foregroundMark x1="22986" y1="83770" x2="23791" y2="82394"/>
                        <a14:foregroundMark x1="21319" y1="86620" x2="21900" y2="85627"/>
                        <a14:foregroundMark x1="28352" y1="69718" x2="28352" y2="69718"/>
                        <a14:foregroundMark x1="34505" y1="65493" x2="34505" y2="65493"/>
                        <a14:foregroundMark x1="40659" y1="66901" x2="40659" y2="66901"/>
                        <a14:foregroundMark x1="55385" y1="73239" x2="55385" y2="73239"/>
                        <a14:foregroundMark x1="60659" y1="63380" x2="60659" y2="63380"/>
                        <a14:foregroundMark x1="67473" y1="76056" x2="67473" y2="76056"/>
                        <a14:foregroundMark x1="68352" y1="59155" x2="68132" y2="60563"/>
                        <a14:foregroundMark x1="65934" y1="80282" x2="65934" y2="80282"/>
                        <a14:foregroundMark x1="67033" y1="92958" x2="67033" y2="92958"/>
                        <a14:foregroundMark x1="68132" y1="92958" x2="68132" y2="92958"/>
                        <a14:foregroundMark x1="66374" y1="90141" x2="67253" y2="85211"/>
                        <a14:foregroundMark x1="69395" y1="84246" x2="69451" y2="88028"/>
                        <a14:foregroundMark x1="73635" y1="49386" x2="73626" y2="47887"/>
                        <a14:foregroundMark x1="73664" y1="54098" x2="73637" y2="49734"/>
                        <a14:foregroundMark x1="73720" y1="63322" x2="73719" y2="63105"/>
                        <a14:foregroundMark x1="76703" y1="83803" x2="76698" y2="83439"/>
                        <a14:foregroundMark x1="80440" y1="85211" x2="80000" y2="74648"/>
                        <a14:foregroundMark x1="86154" y1="71127" x2="86154" y2="68310"/>
                        <a14:foregroundMark x1="86154" y1="72082" x2="86154" y2="71127"/>
                        <a14:foregroundMark x1="86154" y1="78667" x2="86154" y2="75742"/>
                        <a14:foregroundMark x1="86154" y1="82394" x2="86154" y2="79145"/>
                        <a14:foregroundMark x1="90769" y1="80986" x2="90769" y2="78873"/>
                        <a14:foregroundMark x1="90769" y1="86620" x2="90769" y2="80986"/>
                        <a14:foregroundMark x1="90769" y1="88028" x2="90769" y2="86620"/>
                        <a14:foregroundMark x1="89865" y1="69765" x2="89670" y2="68310"/>
                        <a14:foregroundMark x1="90330" y1="73239" x2="90313" y2="73111"/>
                        <a14:foregroundMark x1="94066" y1="78873" x2="94066" y2="71127"/>
                        <a14:foregroundMark x1="94066" y1="80986" x2="94066" y2="78873"/>
                        <a14:foregroundMark x1="94066" y1="86620" x2="94066" y2="80986"/>
                        <a14:foregroundMark x1="94066" y1="88028" x2="94066" y2="86620"/>
                        <a14:foregroundMark x1="96044" y1="88028" x2="96044" y2="88028"/>
                        <a14:foregroundMark x1="74066" y1="88732" x2="74066" y2="88732"/>
                        <a14:foregroundMark x1="76703" y1="88028" x2="76703" y2="88028"/>
                        <a14:foregroundMark x1="85934" y1="86620" x2="85934" y2="86620"/>
                        <a14:foregroundMark x1="88352" y1="88732" x2="88352" y2="88732"/>
                        <a14:foregroundMark x1="67473" y1="80282" x2="67473" y2="80282"/>
                        <a14:foregroundMark x1="67473" y1="76056" x2="67473" y2="76056"/>
                        <a14:foregroundMark x1="67473" y1="74648" x2="67473" y2="74648"/>
                        <a14:foregroundMark x1="67473" y1="72535" x2="67473" y2="72535"/>
                        <a14:foregroundMark x1="67692" y1="66901" x2="67692" y2="66901"/>
                        <a14:foregroundMark x1="68571" y1="65493" x2="69011" y2="65493"/>
                        <a14:foregroundMark x1="66374" y1="85211" x2="69890" y2="83803"/>
                        <a14:foregroundMark x1="66154" y1="73239" x2="66154" y2="73239"/>
                        <a14:foregroundMark x1="66813" y1="63380" x2="66813" y2="63380"/>
                        <a14:foregroundMark x1="66154" y1="64789" x2="66154" y2="64789"/>
                        <a14:foregroundMark x1="65934" y1="71127" x2="65934" y2="71127"/>
                        <a14:foregroundMark x1="65934" y1="76056" x2="65934" y2="76056"/>
                        <a14:foregroundMark x1="66813" y1="61972" x2="66813" y2="61972"/>
                        <a14:foregroundMark x1="70330" y1="61972" x2="70330" y2="61972"/>
                        <a14:foregroundMark x1="70330" y1="60563" x2="70330" y2="60563"/>
                        <a14:foregroundMark x1="70769" y1="76056" x2="70769" y2="76056"/>
                        <a14:foregroundMark x1="70769" y1="76056" x2="70769" y2="76056"/>
                        <a14:foregroundMark x1="70989" y1="66901" x2="70989" y2="66901"/>
                        <a14:foregroundMark x1="70769" y1="72535" x2="70769" y2="72535"/>
                        <a14:foregroundMark x1="67473" y1="72535" x2="67473" y2="72535"/>
                        <a14:foregroundMark x1="73846" y1="76056" x2="73846" y2="76056"/>
                        <a14:foregroundMark x1="73846" y1="59155" x2="73846" y2="59155"/>
                        <a14:foregroundMark x1="74066" y1="80282" x2="74066" y2="80282"/>
                        <a14:foregroundMark x1="73846" y1="72535" x2="73846" y2="72535"/>
                        <a14:foregroundMark x1="73846" y1="69718" x2="73846" y2="69718"/>
                        <a14:foregroundMark x1="74066" y1="83803" x2="74066" y2="83803"/>
                        <a14:foregroundMark x1="76703" y1="68310" x2="76703" y2="68310"/>
                        <a14:foregroundMark x1="76703" y1="77465" x2="76703" y2="77465"/>
                        <a14:foregroundMark x1="76484" y1="72535" x2="76484" y2="72535"/>
                        <a14:foregroundMark x1="80000" y1="72535" x2="80000" y2="72535"/>
                        <a14:foregroundMark x1="80220" y1="68310" x2="80220" y2="68310"/>
                        <a14:foregroundMark x1="80440" y1="65493" x2="80440" y2="65493"/>
                        <a14:foregroundMark x1="82418" y1="71127" x2="82418" y2="71127"/>
                        <a14:foregroundMark x1="82418" y1="80986" x2="82418" y2="80986"/>
                        <a14:foregroundMark x1="88352" y1="85211" x2="88352" y2="85211"/>
                        <a14:foregroundMark x1="88352" y1="77465" x2="88352" y2="77465"/>
                        <a14:foregroundMark x1="88352" y1="72535" x2="88352" y2="72535"/>
                        <a14:foregroundMark x1="89011" y1="64789" x2="89011" y2="64789"/>
                        <a14:foregroundMark x1="89890" y1="63380" x2="89890" y2="63380"/>
                        <a14:foregroundMark x1="90549" y1="69718" x2="90549" y2="69718"/>
                        <a14:foregroundMark x1="90330" y1="71127" x2="90330" y2="71127"/>
                        <a14:foregroundMark x1="96484" y1="69718" x2="96484" y2="69718"/>
                        <a14:foregroundMark x1="82637" y1="65493" x2="82637" y2="65493"/>
                        <a14:foregroundMark x1="94725" y1="85211" x2="94725" y2="85211"/>
                        <a14:foregroundMark x1="94505" y1="86620" x2="94505" y2="86620"/>
                        <a14:foregroundMark x1="94286" y1="86620" x2="94286" y2="86620"/>
                        <a14:foregroundMark x1="94286" y1="88028" x2="94286" y2="88028"/>
                        <a14:foregroundMark x1="94066" y1="88028" x2="94066" y2="88028"/>
                        <a14:foregroundMark x1="67473" y1="60563" x2="67473" y2="60563"/>
                        <a14:backgroundMark x1="23077" y1="82394" x2="23077" y2="82394"/>
                        <a14:backgroundMark x1="22857" y1="85211" x2="22857" y2="85211"/>
                        <a14:backgroundMark x1="23077" y1="85211" x2="23077" y2="85211"/>
                        <a14:backgroundMark x1="22418" y1="85211" x2="22418" y2="85211"/>
                        <a14:backgroundMark x1="22637" y1="90141" x2="22637" y2="90141"/>
                        <a14:backgroundMark x1="23956" y1="85211" x2="23516" y2="88028"/>
                        <a14:backgroundMark x1="23077" y1="85211" x2="23077" y2="85211"/>
                        <a14:backgroundMark x1="23736" y1="83803" x2="23736" y2="83803"/>
                        <a14:backgroundMark x1="23736" y1="82394" x2="23736" y2="82394"/>
                        <a14:backgroundMark x1="23297" y1="82394" x2="23297" y2="82394"/>
                        <a14:backgroundMark x1="23077" y1="82394" x2="23077" y2="82394"/>
                        <a14:backgroundMark x1="22857" y1="83803" x2="22857" y2="83803"/>
                        <a14:backgroundMark x1="21978" y1="86620" x2="21978" y2="86620"/>
                        <a14:backgroundMark x1="23956" y1="83803" x2="23956" y2="83803"/>
                        <a14:backgroundMark x1="22857" y1="83803" x2="22857" y2="83803"/>
                        <a14:backgroundMark x1="22857" y1="83803" x2="22857" y2="83803"/>
                        <a14:backgroundMark x1="22857" y1="83803" x2="22857" y2="83803"/>
                        <a14:backgroundMark x1="22857" y1="83803" x2="22857" y2="83803"/>
                        <a14:backgroundMark x1="66813" y1="80986" x2="66813" y2="80986"/>
                        <a14:backgroundMark x1="67021" y1="73296" x2="67033" y2="72535"/>
                        <a14:backgroundMark x1="66978" y1="76056" x2="67000" y2="74648"/>
                        <a14:backgroundMark x1="66912" y1="80282" x2="66978" y2="76056"/>
                        <a14:backgroundMark x1="66878" y1="82475" x2="66912" y2="80282"/>
                        <a14:backgroundMark x1="67473" y1="65493" x2="67473" y2="65493"/>
                        <a14:backgroundMark x1="68352" y1="64789" x2="68352" y2="64789"/>
                        <a14:backgroundMark x1="73187" y1="57746" x2="73187" y2="49296"/>
                        <a14:backgroundMark x1="73187" y1="74648" x2="73187" y2="74648"/>
                        <a14:backgroundMark x1="73369" y1="80282" x2="73407" y2="83803"/>
                        <a14:backgroundMark x1="73339" y1="77465" x2="73369" y2="80282"/>
                        <a14:backgroundMark x1="73324" y1="76056" x2="73339" y2="77465"/>
                        <a14:backgroundMark x1="73286" y1="72535" x2="73324" y2="76056"/>
                        <a14:backgroundMark x1="73256" y1="69718" x2="73286" y2="72535"/>
                        <a14:backgroundMark x1="73241" y1="68310" x2="73256" y2="69718"/>
                        <a14:backgroundMark x1="73225" y1="66901" x2="73241" y2="68310"/>
                        <a14:backgroundMark x1="73187" y1="63380" x2="73225" y2="66901"/>
                        <a14:backgroundMark x1="73407" y1="51408" x2="73846" y2="47887"/>
                        <a14:backgroundMark x1="73187" y1="47887" x2="73187" y2="47887"/>
                        <a14:backgroundMark x1="73846" y1="49296" x2="73846" y2="49296"/>
                        <a14:backgroundMark x1="81319" y1="72535" x2="81319" y2="71127"/>
                        <a14:backgroundMark x1="81319" y1="77465" x2="81319" y2="72535"/>
                        <a14:backgroundMark x1="81319" y1="80986" x2="81319" y2="77465"/>
                        <a14:backgroundMark x1="80643" y1="77465" x2="80440" y2="73239"/>
                        <a14:backgroundMark x1="80812" y1="80986" x2="80643" y2="77465"/>
                        <a14:backgroundMark x1="80879" y1="82394" x2="80812" y2="80986"/>
                        <a14:backgroundMark x1="87033" y1="82394" x2="87692" y2="82394"/>
                        <a14:backgroundMark x1="89451" y1="72535" x2="89670" y2="72535"/>
                        <a14:backgroundMark x1="87033" y1="73239" x2="87033" y2="73239"/>
                        <a14:backgroundMark x1="87033" y1="72535" x2="87033" y2="72535"/>
                        <a14:backgroundMark x1="87033" y1="71127" x2="87253" y2="69718"/>
                        <a14:backgroundMark x1="89011" y1="68310" x2="89011" y2="68310"/>
                        <a14:backgroundMark x1="90110" y1="71127" x2="90110" y2="71127"/>
                        <a14:backgroundMark x1="89670" y1="71127" x2="89670" y2="71127"/>
                        <a14:backgroundMark x1="90066" y1="72535" x2="90110" y2="73239"/>
                        <a14:backgroundMark x1="89978" y1="71127" x2="90066" y2="72535"/>
                        <a14:backgroundMark x1="89890" y1="69718" x2="89978" y2="71127"/>
                        <a14:backgroundMark x1="86593" y1="72535" x2="86593" y2="71127"/>
                        <a14:backgroundMark x1="86593" y1="77465" x2="86593" y2="72535"/>
                        <a14:backgroundMark x1="86593" y1="80986" x2="86593" y2="77465"/>
                        <a14:backgroundMark x1="86593" y1="83803" x2="86593" y2="80986"/>
                        <a14:backgroundMark x1="89743" y1="69718" x2="89670" y2="68310"/>
                        <a14:backgroundMark x1="89817" y1="71127" x2="89743" y2="69718"/>
                        <a14:backgroundMark x1="89890" y1="72535" x2="89817" y2="71127"/>
                        <a14:backgroundMark x1="96044" y1="68310" x2="95604" y2="69718"/>
                        <a14:backgroundMark x1="94505" y1="78873" x2="94505" y2="78873"/>
                        <a14:backgroundMark x1="94505" y1="71127" x2="94505" y2="71127"/>
                        <a14:backgroundMark x1="94505" y1="78873" x2="94505" y2="78873"/>
                        <a14:backgroundMark x1="94286" y1="78873" x2="94286" y2="78873"/>
                        <a14:backgroundMark x1="94505" y1="80986" x2="94505" y2="80986"/>
                        <a14:backgroundMark x1="94066" y1="86620" x2="94066" y2="86620"/>
                        <a14:backgroundMark x1="94066" y1="90141" x2="94066" y2="90141"/>
                        <a14:backgroundMark x1="94066" y1="88732" x2="94066" y2="88732"/>
                        <a14:backgroundMark x1="93846" y1="88732" x2="93846" y2="88732"/>
                      </a14:backgroundRemoval>
                    </a14:imgEffect>
                  </a14:imgLayer>
                </a14:imgProps>
              </a:ext>
              <a:ext uri="{28A0092B-C50C-407E-A947-70E740481C1C}">
                <a14:useLocalDpi xmlns:a14="http://schemas.microsoft.com/office/drawing/2010/main" val="0"/>
              </a:ext>
            </a:extLst>
          </a:blip>
          <a:stretch>
            <a:fillRect/>
          </a:stretch>
        </p:blipFill>
        <p:spPr>
          <a:xfrm>
            <a:off x="0" y="25249"/>
            <a:ext cx="9156940" cy="761999"/>
          </a:xfrm>
          <a:prstGeom prst="rect">
            <a:avLst/>
          </a:prstGeom>
        </p:spPr>
      </p:pic>
    </p:spTree>
    <p:extLst>
      <p:ext uri="{BB962C8B-B14F-4D97-AF65-F5344CB8AC3E}">
        <p14:creationId xmlns:p14="http://schemas.microsoft.com/office/powerpoint/2010/main" val="2625145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176</Words>
  <Application>Microsoft Office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Accents@home</dc:creator>
  <cp:lastModifiedBy>Accents PR</cp:lastModifiedBy>
  <cp:revision>8</cp:revision>
  <cp:lastPrinted>2017-09-09T00:35:50Z</cp:lastPrinted>
  <dcterms:created xsi:type="dcterms:W3CDTF">2006-08-16T00:00:00Z</dcterms:created>
  <dcterms:modified xsi:type="dcterms:W3CDTF">2017-09-12T01:47:47Z</dcterms:modified>
</cp:coreProperties>
</file>