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990033"/>
    <a:srgbClr val="009900"/>
    <a:srgbClr val="FF66FF"/>
    <a:srgbClr val="FF9900"/>
    <a:srgbClr val="333399"/>
    <a:srgbClr val="CCECFF"/>
    <a:srgbClr val="FFCC00"/>
    <a:srgbClr val="9966FF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7067-41AF-4C63-8535-BB1681B37E5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92F2-00A8-4916-BD8D-A19563302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67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7067-41AF-4C63-8535-BB1681B37E5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92F2-00A8-4916-BD8D-A19563302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13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7067-41AF-4C63-8535-BB1681B37E5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92F2-00A8-4916-BD8D-A19563302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03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7067-41AF-4C63-8535-BB1681B37E5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92F2-00A8-4916-BD8D-A19563302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12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7067-41AF-4C63-8535-BB1681B37E5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92F2-00A8-4916-BD8D-A19563302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97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7067-41AF-4C63-8535-BB1681B37E5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92F2-00A8-4916-BD8D-A19563302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26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7067-41AF-4C63-8535-BB1681B37E5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92F2-00A8-4916-BD8D-A19563302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38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7067-41AF-4C63-8535-BB1681B37E5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92F2-00A8-4916-BD8D-A19563302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74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7067-41AF-4C63-8535-BB1681B37E5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92F2-00A8-4916-BD8D-A19563302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27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7067-41AF-4C63-8535-BB1681B37E5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92F2-00A8-4916-BD8D-A19563302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44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7067-41AF-4C63-8535-BB1681B37E5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92F2-00A8-4916-BD8D-A19563302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73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97067-41AF-4C63-8535-BB1681B37E5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392F2-00A8-4916-BD8D-A19563302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17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393517"/>
              </p:ext>
            </p:extLst>
          </p:nvPr>
        </p:nvGraphicFramePr>
        <p:xfrm>
          <a:off x="-58367" y="719666"/>
          <a:ext cx="11826209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384"/>
                <a:gridCol w="3592830"/>
                <a:gridCol w="662499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rgbClr val="CC0066"/>
                          </a:solidFill>
                        </a:rPr>
                        <a:t>전체 </a:t>
                      </a:r>
                      <a:r>
                        <a:rPr lang="ko-KR" altLang="en-US" sz="1600" dirty="0" err="1" smtClean="0">
                          <a:solidFill>
                            <a:srgbClr val="CC0066"/>
                          </a:solidFill>
                        </a:rPr>
                        <a:t>선택자</a:t>
                      </a:r>
                      <a:endParaRPr lang="ko-KR" altLang="en-US" sz="1600" dirty="0">
                        <a:solidFill>
                          <a:srgbClr val="CC00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&lt;html&gt;</a:t>
                      </a:r>
                      <a:r>
                        <a:rPr lang="ko-KR" altLang="en-US" sz="1200" dirty="0" smtClean="0"/>
                        <a:t>에 있는 모든 태그에 적용되는 스타일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rgbClr val="CC0066"/>
                          </a:solidFill>
                        </a:rPr>
                        <a:t>태그 </a:t>
                      </a:r>
                      <a:r>
                        <a:rPr lang="ko-KR" altLang="en-US" sz="1600" dirty="0" err="1" smtClean="0">
                          <a:solidFill>
                            <a:srgbClr val="CC0066"/>
                          </a:solidFill>
                        </a:rPr>
                        <a:t>선택자</a:t>
                      </a:r>
                      <a:endParaRPr lang="ko-KR" altLang="en-US" sz="1600" dirty="0">
                        <a:solidFill>
                          <a:srgbClr val="CC00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태그</a:t>
                      </a:r>
                      <a:r>
                        <a:rPr lang="en-US" altLang="ko-KR" sz="1600" dirty="0" smtClean="0"/>
                        <a:t>(h1,</a:t>
                      </a:r>
                      <a:r>
                        <a:rPr lang="en-US" altLang="ko-KR" sz="1600" baseline="0" dirty="0" smtClean="0"/>
                        <a:t> p, li </a:t>
                      </a:r>
                      <a:r>
                        <a:rPr lang="ko-KR" altLang="en-US" sz="1600" baseline="0" dirty="0" smtClean="0"/>
                        <a:t>등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특정 태그에 적용되는 스타일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rgbClr val="CC0066"/>
                          </a:solidFill>
                        </a:rPr>
                        <a:t>아이디 </a:t>
                      </a:r>
                      <a:r>
                        <a:rPr lang="ko-KR" altLang="en-US" sz="1600" dirty="0" err="1" smtClean="0">
                          <a:solidFill>
                            <a:srgbClr val="CC0066"/>
                          </a:solidFill>
                        </a:rPr>
                        <a:t>선택자</a:t>
                      </a:r>
                      <a:endParaRPr lang="ko-KR" altLang="en-US" sz="1600" dirty="0">
                        <a:solidFill>
                          <a:srgbClr val="CC00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#</a:t>
                      </a:r>
                      <a:r>
                        <a:rPr lang="ko-KR" altLang="en-US" sz="1600" dirty="0" err="1" smtClean="0"/>
                        <a:t>아이디명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태그 속성 </a:t>
                      </a:r>
                      <a:r>
                        <a:rPr lang="en-US" altLang="ko-KR" sz="1200" dirty="0" smtClean="0"/>
                        <a:t>id</a:t>
                      </a:r>
                      <a:r>
                        <a:rPr lang="ko-KR" altLang="en-US" sz="1200" dirty="0" smtClean="0"/>
                        <a:t>를 설정하고 </a:t>
                      </a:r>
                      <a:r>
                        <a:rPr lang="en-US" altLang="ko-KR" sz="1200" dirty="0" smtClean="0"/>
                        <a:t>id </a:t>
                      </a:r>
                      <a:r>
                        <a:rPr lang="ko-KR" altLang="en-US" sz="1200" dirty="0" smtClean="0"/>
                        <a:t>값을 </a:t>
                      </a:r>
                      <a:r>
                        <a:rPr lang="ko-KR" altLang="en-US" sz="1200" dirty="0" err="1" smtClean="0"/>
                        <a:t>선택자로</a:t>
                      </a:r>
                      <a:r>
                        <a:rPr lang="ko-KR" altLang="en-US" sz="1200" dirty="0" smtClean="0"/>
                        <a:t> 하는 것</a:t>
                      </a:r>
                      <a:r>
                        <a:rPr lang="en-US" altLang="ko-KR" sz="1200" dirty="0" smtClean="0"/>
                        <a:t>(#)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rgbClr val="CC0066"/>
                          </a:solidFill>
                        </a:rPr>
                        <a:t>클래스 </a:t>
                      </a:r>
                      <a:r>
                        <a:rPr lang="ko-KR" altLang="en-US" sz="1600" dirty="0" err="1" smtClean="0">
                          <a:solidFill>
                            <a:srgbClr val="CC0066"/>
                          </a:solidFill>
                        </a:rPr>
                        <a:t>선택자</a:t>
                      </a:r>
                      <a:endParaRPr lang="ko-KR" altLang="en-US" sz="1600" dirty="0">
                        <a:solidFill>
                          <a:srgbClr val="CC00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.</a:t>
                      </a:r>
                      <a:r>
                        <a:rPr lang="ko-KR" altLang="en-US" sz="1600" dirty="0" err="1" smtClean="0"/>
                        <a:t>클래스명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태그 속성을 </a:t>
                      </a:r>
                      <a:r>
                        <a:rPr lang="en-US" altLang="ko-KR" sz="1200" dirty="0" smtClean="0"/>
                        <a:t>class</a:t>
                      </a:r>
                      <a:r>
                        <a:rPr lang="ko-KR" altLang="en-US" sz="1200" dirty="0" smtClean="0"/>
                        <a:t>로 설정하고 </a:t>
                      </a:r>
                      <a:r>
                        <a:rPr lang="en-US" altLang="ko-KR" sz="1200" dirty="0" smtClean="0"/>
                        <a:t>class</a:t>
                      </a:r>
                      <a:r>
                        <a:rPr lang="ko-KR" altLang="en-US" sz="1200" dirty="0" smtClean="0"/>
                        <a:t>값을 </a:t>
                      </a:r>
                      <a:r>
                        <a:rPr lang="ko-KR" altLang="en-US" sz="1200" dirty="0" err="1" smtClean="0"/>
                        <a:t>선택자로</a:t>
                      </a:r>
                      <a:r>
                        <a:rPr lang="ko-KR" altLang="en-US" sz="1200" dirty="0" smtClean="0"/>
                        <a:t> 하는 것</a:t>
                      </a:r>
                      <a:r>
                        <a:rPr lang="en-US" altLang="ko-KR" sz="1200" dirty="0" smtClean="0"/>
                        <a:t>(.)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rgbClr val="009999"/>
                          </a:solidFill>
                        </a:rPr>
                        <a:t>자손 </a:t>
                      </a:r>
                      <a:r>
                        <a:rPr lang="ko-KR" altLang="en-US" sz="1600" dirty="0" err="1" smtClean="0">
                          <a:solidFill>
                            <a:srgbClr val="009999"/>
                          </a:solidFill>
                        </a:rPr>
                        <a:t>선택자</a:t>
                      </a:r>
                      <a:endParaRPr lang="ko-KR" altLang="en-US" sz="1600" dirty="0">
                        <a:solidFill>
                          <a:srgbClr val="00999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선택자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후손선택자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rgbClr val="009999"/>
                          </a:solidFill>
                        </a:rPr>
                        <a:t>후손 </a:t>
                      </a:r>
                      <a:r>
                        <a:rPr lang="ko-KR" altLang="en-US" sz="1600" dirty="0" err="1" smtClean="0">
                          <a:solidFill>
                            <a:srgbClr val="009999"/>
                          </a:solidFill>
                        </a:rPr>
                        <a:t>선택자</a:t>
                      </a:r>
                      <a:endParaRPr lang="ko-KR" altLang="en-US" sz="1600" dirty="0">
                        <a:solidFill>
                          <a:srgbClr val="00999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선택자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&gt; </a:t>
                      </a:r>
                      <a:r>
                        <a:rPr lang="ko-KR" altLang="en-US" sz="1600" dirty="0" err="1" smtClean="0"/>
                        <a:t>자손선택자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* </a:t>
                      </a:r>
                      <a:r>
                        <a:rPr lang="ko-KR" altLang="en-US" sz="1200" dirty="0" smtClean="0"/>
                        <a:t>여러 개 자손을 선택 가능하다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선택자</a:t>
                      </a:r>
                      <a:r>
                        <a:rPr lang="en-US" altLang="ko-KR" sz="1200" dirty="0" smtClean="0"/>
                        <a:t>&gt;</a:t>
                      </a:r>
                      <a:r>
                        <a:rPr lang="ko-KR" altLang="en-US" sz="1200" dirty="0" smtClean="0"/>
                        <a:t>자손</a:t>
                      </a:r>
                      <a:r>
                        <a:rPr lang="en-US" altLang="ko-KR" sz="1200" dirty="0" smtClean="0"/>
                        <a:t>&gt;</a:t>
                      </a:r>
                      <a:r>
                        <a:rPr lang="ko-KR" altLang="en-US" sz="1200" dirty="0" smtClean="0"/>
                        <a:t>자손</a:t>
                      </a:r>
                      <a:r>
                        <a:rPr lang="en-US" altLang="ko-KR" sz="1200" dirty="0" smtClean="0"/>
                        <a:t>&gt;…)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rgbClr val="9966FF"/>
                          </a:solidFill>
                        </a:rPr>
                        <a:t>속성 </a:t>
                      </a:r>
                      <a:r>
                        <a:rPr lang="ko-KR" altLang="en-US" sz="1600" dirty="0" err="1" smtClean="0">
                          <a:solidFill>
                            <a:srgbClr val="9966FF"/>
                          </a:solidFill>
                        </a:rPr>
                        <a:t>선택자</a:t>
                      </a:r>
                      <a:endParaRPr lang="ko-KR" altLang="en-US" sz="1600" dirty="0">
                        <a:solidFill>
                          <a:srgbClr val="9966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선택자</a:t>
                      </a:r>
                      <a:r>
                        <a:rPr lang="en-US" altLang="ko-KR" sz="1600" dirty="0" smtClean="0"/>
                        <a:t>[</a:t>
                      </a:r>
                      <a:r>
                        <a:rPr lang="ko-KR" altLang="en-US" sz="1600" dirty="0" smtClean="0"/>
                        <a:t>속성</a:t>
                      </a:r>
                      <a:r>
                        <a:rPr lang="en-US" altLang="ko-KR" sz="1600" dirty="0" smtClean="0"/>
                        <a:t>=</a:t>
                      </a:r>
                      <a:r>
                        <a:rPr lang="ko-KR" altLang="en-US" sz="1600" dirty="0" smtClean="0"/>
                        <a:t>값</a:t>
                      </a:r>
                      <a:r>
                        <a:rPr lang="en-US" altLang="ko-KR" sz="1600" dirty="0" smtClean="0"/>
                        <a:t>] / </a:t>
                      </a:r>
                      <a:r>
                        <a:rPr lang="ko-KR" altLang="en-US" sz="1600" dirty="0" err="1" smtClean="0"/>
                        <a:t>선택자</a:t>
                      </a:r>
                      <a:r>
                        <a:rPr lang="en-US" altLang="ko-KR" sz="1600" dirty="0" smtClean="0"/>
                        <a:t>[</a:t>
                      </a:r>
                      <a:r>
                        <a:rPr lang="ko-KR" altLang="en-US" sz="1600" dirty="0" smtClean="0"/>
                        <a:t>속성</a:t>
                      </a:r>
                      <a:r>
                        <a:rPr lang="en-US" altLang="ko-KR" sz="1600" dirty="0" smtClean="0"/>
                        <a:t>~=</a:t>
                      </a:r>
                      <a:r>
                        <a:rPr lang="ko-KR" altLang="en-US" sz="1600" dirty="0" smtClean="0"/>
                        <a:t>값</a:t>
                      </a:r>
                      <a:r>
                        <a:rPr lang="en-US" altLang="ko-KR" sz="1600" dirty="0" smtClean="0"/>
                        <a:t>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속성값에 특정 값을 단어로 포함하는 태그를 선택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띄어쓰기로 구분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선택자</a:t>
                      </a:r>
                      <a:r>
                        <a:rPr lang="en-US" altLang="ko-KR" sz="1600" dirty="0" smtClean="0"/>
                        <a:t>[</a:t>
                      </a:r>
                      <a:r>
                        <a:rPr lang="ko-KR" altLang="en-US" sz="1600" dirty="0" smtClean="0"/>
                        <a:t>속성</a:t>
                      </a:r>
                      <a:r>
                        <a:rPr lang="en-US" altLang="ko-KR" sz="1600" dirty="0" smtClean="0"/>
                        <a:t>|=</a:t>
                      </a:r>
                      <a:r>
                        <a:rPr lang="ko-KR" altLang="en-US" sz="1600" dirty="0" smtClean="0"/>
                        <a:t>값</a:t>
                      </a:r>
                      <a:r>
                        <a:rPr lang="en-US" altLang="ko-KR" sz="1600" dirty="0" smtClean="0"/>
                        <a:t>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속성값에 특정 값을 단어로 포함하는 태그를 선택</a:t>
                      </a:r>
                      <a:r>
                        <a:rPr lang="en-US" altLang="ko-KR" sz="1200" dirty="0" smtClean="0"/>
                        <a:t>, -</a:t>
                      </a:r>
                      <a:r>
                        <a:rPr lang="ko-KR" altLang="en-US" sz="1200" dirty="0" smtClean="0"/>
                        <a:t>로 구분</a:t>
                      </a:r>
                      <a:r>
                        <a:rPr lang="en-US" altLang="ko-KR" sz="1200" dirty="0" smtClean="0"/>
                        <a:t>, - </a:t>
                      </a:r>
                      <a:r>
                        <a:rPr lang="ko-KR" altLang="en-US" sz="1200" dirty="0" smtClean="0"/>
                        <a:t>앞의 내용의 값이 동일해야 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선택자</a:t>
                      </a:r>
                      <a:r>
                        <a:rPr lang="en-US" altLang="ko-KR" sz="1600" dirty="0" smtClean="0"/>
                        <a:t>[</a:t>
                      </a:r>
                      <a:r>
                        <a:rPr lang="ko-KR" altLang="en-US" sz="1600" dirty="0" smtClean="0"/>
                        <a:t>속성</a:t>
                      </a:r>
                      <a:r>
                        <a:rPr lang="en-US" altLang="ko-KR" sz="1600" dirty="0" smtClean="0"/>
                        <a:t>^=</a:t>
                      </a:r>
                      <a:r>
                        <a:rPr lang="ko-KR" altLang="en-US" sz="1600" dirty="0" smtClean="0"/>
                        <a:t>값</a:t>
                      </a:r>
                      <a:r>
                        <a:rPr lang="en-US" altLang="ko-KR" sz="1600" dirty="0" smtClean="0"/>
                        <a:t>]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속성값이 특정 값으로 시작하는 태그 선택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99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선택자</a:t>
                      </a:r>
                      <a:r>
                        <a:rPr lang="en-US" altLang="ko-KR" sz="1600" dirty="0" smtClean="0"/>
                        <a:t>[</a:t>
                      </a:r>
                      <a:r>
                        <a:rPr lang="ko-KR" altLang="en-US" sz="1600" dirty="0" smtClean="0"/>
                        <a:t>속성</a:t>
                      </a:r>
                      <a:r>
                        <a:rPr lang="en-US" altLang="ko-KR" sz="1600" dirty="0" smtClean="0"/>
                        <a:t>$=</a:t>
                      </a:r>
                      <a:r>
                        <a:rPr lang="ko-KR" altLang="en-US" sz="1600" dirty="0" smtClean="0"/>
                        <a:t>값</a:t>
                      </a:r>
                      <a:r>
                        <a:rPr lang="en-US" altLang="ko-KR" sz="1600" dirty="0" smtClean="0"/>
                        <a:t>]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속성값이 특정</a:t>
                      </a:r>
                      <a:r>
                        <a:rPr lang="ko-KR" altLang="en-US" sz="1200" baseline="0" dirty="0" smtClean="0"/>
                        <a:t> 값으로 끝나는 태그 선택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99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선택자</a:t>
                      </a:r>
                      <a:r>
                        <a:rPr lang="en-US" altLang="ko-KR" sz="1600" dirty="0" smtClean="0"/>
                        <a:t>[</a:t>
                      </a:r>
                      <a:r>
                        <a:rPr lang="ko-KR" altLang="en-US" sz="1600" dirty="0" smtClean="0"/>
                        <a:t>속성</a:t>
                      </a:r>
                      <a:r>
                        <a:rPr lang="en-US" altLang="ko-KR" sz="1600" dirty="0" smtClean="0"/>
                        <a:t>*=</a:t>
                      </a:r>
                      <a:r>
                        <a:rPr lang="ko-KR" altLang="en-US" sz="1600" dirty="0" smtClean="0"/>
                        <a:t>값</a:t>
                      </a:r>
                      <a:r>
                        <a:rPr lang="en-US" altLang="ko-KR" sz="1600" dirty="0" smtClean="0"/>
                        <a:t>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속성값이 특정 값으로 포함하는 태그 선택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rgbClr val="FFCC00"/>
                          </a:solidFill>
                        </a:rPr>
                        <a:t>동위 </a:t>
                      </a:r>
                      <a:r>
                        <a:rPr lang="ko-KR" altLang="en-US" sz="1600" dirty="0" err="1" smtClean="0">
                          <a:solidFill>
                            <a:srgbClr val="FFCC00"/>
                          </a:solidFill>
                        </a:rPr>
                        <a:t>선택자</a:t>
                      </a:r>
                      <a:endParaRPr lang="ko-KR" altLang="en-US" sz="1600" dirty="0">
                        <a:solidFill>
                          <a:srgbClr val="FFCC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선택자</a:t>
                      </a:r>
                      <a:r>
                        <a:rPr lang="en-US" altLang="ko-KR" sz="1600" dirty="0" smtClean="0"/>
                        <a:t>a+</a:t>
                      </a:r>
                      <a:r>
                        <a:rPr lang="ko-KR" altLang="en-US" sz="1600" dirty="0" err="1" smtClean="0"/>
                        <a:t>선택자</a:t>
                      </a:r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동위 </a:t>
                      </a:r>
                      <a:r>
                        <a:rPr lang="ko-KR" altLang="en-US" sz="1200" dirty="0" err="1" smtClean="0"/>
                        <a:t>선택자</a:t>
                      </a:r>
                      <a:r>
                        <a:rPr lang="en-US" altLang="ko-KR" sz="1200" dirty="0" smtClean="0"/>
                        <a:t>a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바로 뒤에 있는 한 개의 </a:t>
                      </a:r>
                      <a:r>
                        <a:rPr lang="ko-KR" altLang="en-US" sz="1200" baseline="0" dirty="0" err="1" smtClean="0"/>
                        <a:t>선택자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b</a:t>
                      </a:r>
                      <a:r>
                        <a:rPr lang="ko-KR" altLang="en-US" sz="1200" baseline="0" dirty="0" smtClean="0"/>
                        <a:t>만 선택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FFCC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선택자</a:t>
                      </a:r>
                      <a:r>
                        <a:rPr lang="en-US" altLang="ko-KR" sz="1600" dirty="0" smtClean="0"/>
                        <a:t>a~</a:t>
                      </a:r>
                      <a:r>
                        <a:rPr lang="ko-KR" altLang="en-US" sz="1600" dirty="0" err="1" smtClean="0"/>
                        <a:t>선택자</a:t>
                      </a:r>
                      <a:r>
                        <a:rPr lang="en-US" altLang="ko-KR" sz="1600" dirty="0" smtClean="0"/>
                        <a:t>b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동위 </a:t>
                      </a:r>
                      <a:r>
                        <a:rPr lang="ko-KR" altLang="en-US" sz="1200" dirty="0" err="1" smtClean="0"/>
                        <a:t>선택자</a:t>
                      </a:r>
                      <a:r>
                        <a:rPr lang="en-US" altLang="ko-KR" sz="1200" dirty="0" smtClean="0"/>
                        <a:t>a</a:t>
                      </a:r>
                      <a:r>
                        <a:rPr lang="ko-KR" altLang="en-US" sz="1200" dirty="0" smtClean="0"/>
                        <a:t>의 뒤에 있는 </a:t>
                      </a:r>
                      <a:r>
                        <a:rPr lang="ko-KR" altLang="en-US" sz="1200" dirty="0" err="1" smtClean="0"/>
                        <a:t>선택자</a:t>
                      </a:r>
                      <a:r>
                        <a:rPr lang="en-US" altLang="ko-KR" sz="1200" dirty="0" smtClean="0"/>
                        <a:t>b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모두를 선택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54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250809"/>
              </p:ext>
            </p:extLst>
          </p:nvPr>
        </p:nvGraphicFramePr>
        <p:xfrm>
          <a:off x="-749101" y="731520"/>
          <a:ext cx="13524387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525"/>
                <a:gridCol w="4877293"/>
                <a:gridCol w="676356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rgbClr val="333399"/>
                          </a:solidFill>
                        </a:rPr>
                        <a:t>일반 구조 </a:t>
                      </a:r>
                      <a:r>
                        <a:rPr lang="ko-KR" altLang="en-US" sz="1600" dirty="0" err="1" smtClean="0">
                          <a:solidFill>
                            <a:srgbClr val="333399"/>
                          </a:solidFill>
                        </a:rPr>
                        <a:t>선택자</a:t>
                      </a:r>
                      <a:endParaRPr lang="en-US" altLang="ko-KR" sz="1600" dirty="0" smtClean="0">
                        <a:solidFill>
                          <a:srgbClr val="333399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i="0" dirty="0" smtClean="0">
                          <a:solidFill>
                            <a:srgbClr val="333399"/>
                          </a:solidFill>
                        </a:rPr>
                        <a:t>(</a:t>
                      </a:r>
                      <a:r>
                        <a:rPr lang="ko-KR" altLang="en-US" sz="1100" i="0" dirty="0" smtClean="0">
                          <a:solidFill>
                            <a:srgbClr val="333399"/>
                          </a:solidFill>
                        </a:rPr>
                        <a:t>특정 위치의 </a:t>
                      </a:r>
                      <a:endParaRPr lang="en-US" altLang="ko-KR" sz="1100" i="0" dirty="0" smtClean="0">
                        <a:solidFill>
                          <a:srgbClr val="333399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i="0" dirty="0" smtClean="0">
                          <a:solidFill>
                            <a:srgbClr val="333399"/>
                          </a:solidFill>
                        </a:rPr>
                        <a:t>태그 선택</a:t>
                      </a:r>
                      <a:endParaRPr lang="en-US" altLang="ko-KR" sz="1100" i="0" dirty="0" smtClean="0">
                        <a:solidFill>
                          <a:srgbClr val="333399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b="1" i="0" dirty="0" smtClean="0">
                          <a:solidFill>
                            <a:srgbClr val="FF0000"/>
                          </a:solidFill>
                        </a:rPr>
                        <a:t>위치로만 구분</a:t>
                      </a:r>
                      <a:r>
                        <a:rPr lang="en-US" altLang="ko-KR" sz="1100" i="0" dirty="0" smtClean="0">
                          <a:solidFill>
                            <a:srgbClr val="333399"/>
                          </a:solidFill>
                        </a:rPr>
                        <a:t>)</a:t>
                      </a:r>
                      <a:endParaRPr lang="ko-KR" altLang="en-US" sz="2800" i="0" dirty="0">
                        <a:solidFill>
                          <a:srgbClr val="33339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 smtClean="0"/>
                        <a:t>선택자</a:t>
                      </a:r>
                      <a:r>
                        <a:rPr lang="en-US" altLang="ko-KR" sz="1400" dirty="0" smtClean="0"/>
                        <a:t>:first-child/</a:t>
                      </a:r>
                      <a:r>
                        <a:rPr lang="ko-KR" altLang="en-US" sz="1400" dirty="0" err="1" smtClean="0"/>
                        <a:t>선택자</a:t>
                      </a:r>
                      <a:r>
                        <a:rPr lang="en-US" altLang="ko-KR" sz="1400" dirty="0" smtClean="0"/>
                        <a:t>:last-child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형제 관계 태그 중 </a:t>
                      </a:r>
                      <a:r>
                        <a:rPr lang="ko-KR" altLang="en-US" sz="1400" dirty="0" err="1" smtClean="0"/>
                        <a:t>첫번째</a:t>
                      </a:r>
                      <a:r>
                        <a:rPr lang="ko-KR" altLang="en-US" sz="1400" dirty="0" smtClean="0"/>
                        <a:t> 태그 선택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형제 관계 태그 중 마지막 태그 선택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 smtClean="0"/>
                        <a:t>선택자</a:t>
                      </a:r>
                      <a:r>
                        <a:rPr lang="en-US" altLang="ko-KR" sz="1400" dirty="0" smtClean="0"/>
                        <a:t>:nth-child(</a:t>
                      </a:r>
                      <a:r>
                        <a:rPr lang="ko-KR" altLang="en-US" sz="1400" dirty="0" smtClean="0"/>
                        <a:t>수열</a:t>
                      </a:r>
                      <a:r>
                        <a:rPr lang="en-US" altLang="ko-KR" sz="1400" dirty="0" smtClean="0"/>
                        <a:t>) / </a:t>
                      </a:r>
                      <a:r>
                        <a:rPr lang="ko-KR" altLang="en-US" sz="1400" dirty="0" err="1" smtClean="0"/>
                        <a:t>선택자</a:t>
                      </a:r>
                      <a:r>
                        <a:rPr lang="en-US" altLang="ko-KR" sz="1400" dirty="0" smtClean="0"/>
                        <a:t>:nth-child(</a:t>
                      </a:r>
                      <a:r>
                        <a:rPr lang="ko-KR" altLang="en-US" sz="1400" dirty="0" smtClean="0"/>
                        <a:t>수열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형제 관계 태그 중 앞에서 수열 번째 태그 선택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형제 관계 태그 중 뒤에서 수열 번째 태그 선택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rgbClr val="333399"/>
                          </a:solidFill>
                        </a:rPr>
                        <a:t>형태 구조 </a:t>
                      </a:r>
                      <a:r>
                        <a:rPr lang="ko-KR" altLang="en-US" sz="1600" dirty="0" err="1" smtClean="0">
                          <a:solidFill>
                            <a:srgbClr val="333399"/>
                          </a:solidFill>
                        </a:rPr>
                        <a:t>선택자</a:t>
                      </a:r>
                      <a:endParaRPr lang="en-US" altLang="ko-KR" sz="1600" dirty="0" smtClean="0">
                        <a:solidFill>
                          <a:srgbClr val="333399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i="0" dirty="0" smtClean="0">
                          <a:solidFill>
                            <a:srgbClr val="333399"/>
                          </a:solidFill>
                        </a:rPr>
                        <a:t>(</a:t>
                      </a:r>
                      <a:r>
                        <a:rPr lang="ko-KR" altLang="en-US" sz="1100" i="0" dirty="0" smtClean="0">
                          <a:solidFill>
                            <a:srgbClr val="333399"/>
                          </a:solidFill>
                        </a:rPr>
                        <a:t>특정 위치의 </a:t>
                      </a:r>
                      <a:endParaRPr lang="en-US" altLang="ko-KR" sz="1100" i="0" dirty="0" smtClean="0">
                        <a:solidFill>
                          <a:srgbClr val="333399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i="0" dirty="0" smtClean="0">
                          <a:solidFill>
                            <a:srgbClr val="333399"/>
                          </a:solidFill>
                        </a:rPr>
                        <a:t>태그 선택</a:t>
                      </a:r>
                      <a:endParaRPr lang="en-US" altLang="ko-KR" sz="1100" i="0" dirty="0" smtClean="0">
                        <a:solidFill>
                          <a:srgbClr val="333399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b="1" i="0" dirty="0" smtClean="0">
                          <a:solidFill>
                            <a:srgbClr val="FF0000"/>
                          </a:solidFill>
                        </a:rPr>
                        <a:t>태그 별로 구분</a:t>
                      </a:r>
                      <a:r>
                        <a:rPr lang="en-US" altLang="ko-KR" sz="1100" i="0" dirty="0" smtClean="0">
                          <a:solidFill>
                            <a:srgbClr val="333399"/>
                          </a:solidFill>
                        </a:rPr>
                        <a:t>)</a:t>
                      </a:r>
                      <a:endParaRPr lang="ko-KR" altLang="en-US" sz="1100" i="0" dirty="0" smtClean="0">
                        <a:solidFill>
                          <a:srgbClr val="33339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 smtClean="0"/>
                        <a:t>선택자</a:t>
                      </a:r>
                      <a:r>
                        <a:rPr lang="en-US" altLang="ko-KR" sz="1400" dirty="0" smtClean="0"/>
                        <a:t>:first-of-type</a:t>
                      </a:r>
                      <a:r>
                        <a:rPr lang="en-US" altLang="ko-KR" sz="1400" baseline="0" dirty="0" smtClean="0"/>
                        <a:t> / </a:t>
                      </a:r>
                      <a:r>
                        <a:rPr lang="ko-KR" altLang="en-US" sz="1400" dirty="0" err="1" smtClean="0"/>
                        <a:t>선택자</a:t>
                      </a:r>
                      <a:r>
                        <a:rPr lang="en-US" altLang="ko-KR" sz="1400" dirty="0" smtClean="0"/>
                        <a:t>:last-of-type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형제 관계 태그 중 </a:t>
                      </a:r>
                      <a:r>
                        <a:rPr lang="ko-KR" altLang="en-US" sz="1400" dirty="0" err="1" smtClean="0"/>
                        <a:t>첫번째</a:t>
                      </a:r>
                      <a:r>
                        <a:rPr lang="ko-KR" altLang="en-US" sz="1400" dirty="0" smtClean="0"/>
                        <a:t> 태그 선택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형제 관계 태그 중 마지막 태그 선택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 smtClean="0"/>
                        <a:t>선택자</a:t>
                      </a:r>
                      <a:r>
                        <a:rPr lang="en-US" altLang="ko-KR" sz="1400" dirty="0" smtClean="0"/>
                        <a:t>:nth-of-type(</a:t>
                      </a:r>
                      <a:r>
                        <a:rPr lang="ko-KR" altLang="en-US" sz="1400" dirty="0" smtClean="0"/>
                        <a:t>수열</a:t>
                      </a:r>
                      <a:r>
                        <a:rPr lang="en-US" altLang="ko-KR" sz="1400" dirty="0" smtClean="0"/>
                        <a:t>) / </a:t>
                      </a:r>
                      <a:r>
                        <a:rPr lang="ko-KR" altLang="en-US" sz="1400" dirty="0" err="1" smtClean="0"/>
                        <a:t>선택자</a:t>
                      </a:r>
                      <a:r>
                        <a:rPr lang="en-US" altLang="ko-KR" sz="1400" dirty="0" smtClean="0"/>
                        <a:t>:nth-last-of-type(</a:t>
                      </a:r>
                      <a:r>
                        <a:rPr lang="ko-KR" altLang="en-US" sz="1400" dirty="0" smtClean="0"/>
                        <a:t>수열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형제 관계 태그 중 앞에서 수열 번째 태그 선택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형제 관계 태그 중 뒤에서 수열 번째 태그 선택</a:t>
                      </a:r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rgbClr val="FF9900"/>
                          </a:solidFill>
                        </a:rPr>
                        <a:t>반응 </a:t>
                      </a:r>
                      <a:r>
                        <a:rPr lang="ko-KR" altLang="en-US" sz="1600" dirty="0" err="1" smtClean="0">
                          <a:solidFill>
                            <a:srgbClr val="FF9900"/>
                          </a:solidFill>
                        </a:rPr>
                        <a:t>선택자</a:t>
                      </a:r>
                      <a:endParaRPr lang="ko-KR" altLang="en-US" sz="1600" dirty="0">
                        <a:solidFill>
                          <a:srgbClr val="FF99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선택자</a:t>
                      </a:r>
                      <a:r>
                        <a:rPr lang="en-US" altLang="ko-KR" sz="1400" dirty="0" smtClean="0"/>
                        <a:t>:active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사용자의 움직임에 따라 클릭한 태그를 선택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999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선택자</a:t>
                      </a:r>
                      <a:r>
                        <a:rPr lang="en-US" altLang="ko-KR" sz="1400" dirty="0" smtClean="0"/>
                        <a:t>:hover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사용자의 움직임에 따라 마우스가 올라가 있는 태그를 선택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rgbClr val="FF66FF"/>
                          </a:solidFill>
                        </a:rPr>
                        <a:t>상태선택자</a:t>
                      </a:r>
                      <a:endParaRPr lang="ko-KR" altLang="en-US" sz="1600" dirty="0">
                        <a:solidFill>
                          <a:srgbClr val="FF66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input</a:t>
                      </a:r>
                      <a:r>
                        <a:rPr lang="ko-KR" altLang="en-US" sz="1400" dirty="0" smtClean="0"/>
                        <a:t>태그</a:t>
                      </a:r>
                      <a:r>
                        <a:rPr lang="en-US" altLang="ko-KR" sz="1400" dirty="0" smtClean="0"/>
                        <a:t>:checked / </a:t>
                      </a:r>
                      <a:r>
                        <a:rPr lang="en-US" altLang="ko-KR" sz="1400" dirty="0" smtClean="0"/>
                        <a:t>input</a:t>
                      </a:r>
                      <a:r>
                        <a:rPr lang="ko-KR" altLang="en-US" sz="1400" dirty="0" smtClean="0"/>
                        <a:t>태그</a:t>
                      </a:r>
                      <a:r>
                        <a:rPr lang="en-US" altLang="ko-KR" sz="1400" dirty="0" smtClean="0"/>
                        <a:t>:focus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체크상태의 </a:t>
                      </a:r>
                      <a:r>
                        <a:rPr lang="en-US" altLang="ko-KR" sz="1400" dirty="0" smtClean="0"/>
                        <a:t>input</a:t>
                      </a:r>
                      <a:r>
                        <a:rPr lang="ko-KR" altLang="en-US" sz="1400" dirty="0" smtClean="0"/>
                        <a:t>태그 선택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초점이 맞춰진 </a:t>
                      </a:r>
                      <a:r>
                        <a:rPr lang="en-US" altLang="ko-KR" sz="1400" dirty="0" smtClean="0"/>
                        <a:t>input</a:t>
                      </a:r>
                      <a:r>
                        <a:rPr lang="ko-KR" altLang="en-US" sz="1400" dirty="0" smtClean="0"/>
                        <a:t>태그 선택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999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input</a:t>
                      </a:r>
                      <a:r>
                        <a:rPr lang="ko-KR" altLang="en-US" sz="1400" dirty="0" smtClean="0"/>
                        <a:t>태그</a:t>
                      </a:r>
                      <a:r>
                        <a:rPr lang="en-US" altLang="ko-KR" sz="1400" dirty="0" smtClean="0"/>
                        <a:t>:enabled / </a:t>
                      </a:r>
                      <a:r>
                        <a:rPr lang="en-US" altLang="ko-KR" sz="1400" dirty="0" smtClean="0"/>
                        <a:t>input</a:t>
                      </a:r>
                      <a:r>
                        <a:rPr lang="ko-KR" altLang="en-US" sz="1400" dirty="0" smtClean="0"/>
                        <a:t>태그</a:t>
                      </a:r>
                      <a:r>
                        <a:rPr lang="en-US" altLang="ko-KR" sz="1400" dirty="0" smtClean="0"/>
                        <a:t>:disabled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사용 가능한 </a:t>
                      </a:r>
                      <a:r>
                        <a:rPr lang="en-US" altLang="ko-KR" sz="1400" dirty="0" smtClean="0"/>
                        <a:t>input</a:t>
                      </a:r>
                      <a:r>
                        <a:rPr lang="ko-KR" altLang="en-US" sz="1400" dirty="0" smtClean="0"/>
                        <a:t>태그 선택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사용 불가능한 </a:t>
                      </a:r>
                      <a:r>
                        <a:rPr lang="en-US" altLang="ko-KR" sz="1400" dirty="0" smtClean="0"/>
                        <a:t>input</a:t>
                      </a:r>
                      <a:r>
                        <a:rPr lang="ko-KR" altLang="en-US" sz="1400" dirty="0" smtClean="0"/>
                        <a:t>태그 선택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rgbClr val="009900"/>
                          </a:solidFill>
                        </a:rPr>
                        <a:t>문자 </a:t>
                      </a:r>
                      <a:r>
                        <a:rPr lang="ko-KR" altLang="en-US" sz="1600" dirty="0" err="1" smtClean="0">
                          <a:solidFill>
                            <a:srgbClr val="009900"/>
                          </a:solidFill>
                        </a:rPr>
                        <a:t>선택자</a:t>
                      </a:r>
                      <a:endParaRPr lang="ko-KR" altLang="en-US" sz="1600" dirty="0">
                        <a:solidFill>
                          <a:srgbClr val="0099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::first-letter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태그 내부에서 첫 번째 글자를 선택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::first-line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태그 내부에서 첫 번째 줄을 선택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::after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태그 내부에서 태그 뒤에 위치하는 공간을 선택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99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::before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태그 내부에서 태그 앞에 위치하는 공간을 선택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99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::selection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태그 내부에서 사용자가 드래그한 글자 선택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rgbClr val="990033"/>
                          </a:solidFill>
                        </a:rPr>
                        <a:t>링크 </a:t>
                      </a:r>
                      <a:r>
                        <a:rPr lang="ko-KR" altLang="en-US" sz="1600" dirty="0" err="1" smtClean="0">
                          <a:solidFill>
                            <a:srgbClr val="990033"/>
                          </a:solidFill>
                        </a:rPr>
                        <a:t>선택자</a:t>
                      </a:r>
                      <a:endParaRPr lang="ko-KR" altLang="en-US" sz="1600" dirty="0">
                        <a:solidFill>
                          <a:srgbClr val="99003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:link / visited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방문하지 않은 링크를 선택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이미 방문한 링크를 선택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rgbClr val="00CCFF"/>
                          </a:solidFill>
                        </a:rPr>
                        <a:t>부정선택자</a:t>
                      </a:r>
                      <a:endParaRPr lang="ko-KR" altLang="en-US" sz="1600" dirty="0">
                        <a:solidFill>
                          <a:srgbClr val="00CC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선택자</a:t>
                      </a:r>
                      <a:r>
                        <a:rPr lang="en-US" altLang="ko-KR" sz="1400" smtClean="0"/>
                        <a:t>:not(</a:t>
                      </a:r>
                      <a:r>
                        <a:rPr lang="ko-KR" altLang="en-US" sz="1400" smtClean="0"/>
                        <a:t>선택자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지금까지의 </a:t>
                      </a:r>
                      <a:r>
                        <a:rPr lang="ko-KR" altLang="en-US" sz="1400" dirty="0" err="1" smtClean="0"/>
                        <a:t>선택자에</a:t>
                      </a:r>
                      <a:r>
                        <a:rPr lang="ko-KR" altLang="en-US" sz="1400" dirty="0" smtClean="0"/>
                        <a:t> 대해 반대로 적용하여 선택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482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472</Words>
  <Application>Microsoft Office PowerPoint</Application>
  <PresentationFormat>와이드스크린</PresentationFormat>
  <Paragraphs>82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5</cp:revision>
  <dcterms:created xsi:type="dcterms:W3CDTF">2021-10-27T11:55:25Z</dcterms:created>
  <dcterms:modified xsi:type="dcterms:W3CDTF">2021-10-27T12:35:38Z</dcterms:modified>
</cp:coreProperties>
</file>