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5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4A55CD-E9AD-441E-8FFE-048764BE80B6}"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34519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A55CD-E9AD-441E-8FFE-048764BE80B6}"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327747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A55CD-E9AD-441E-8FFE-048764BE80B6}"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161825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A55CD-E9AD-441E-8FFE-048764BE80B6}"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384698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4A55CD-E9AD-441E-8FFE-048764BE80B6}"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64418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4A55CD-E9AD-441E-8FFE-048764BE80B6}"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55416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4A55CD-E9AD-441E-8FFE-048764BE80B6}"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102503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4A55CD-E9AD-441E-8FFE-048764BE80B6}"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309829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A55CD-E9AD-441E-8FFE-048764BE80B6}" type="datetimeFigureOut">
              <a:rPr lang="en-US" smtClean="0"/>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296915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A55CD-E9AD-441E-8FFE-048764BE80B6}"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213624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A55CD-E9AD-441E-8FFE-048764BE80B6}"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82E3-7551-48E0-BBB8-7AD1918398C8}" type="slidenum">
              <a:rPr lang="en-US" smtClean="0"/>
              <a:t>‹#›</a:t>
            </a:fld>
            <a:endParaRPr lang="en-US"/>
          </a:p>
        </p:txBody>
      </p:sp>
    </p:spTree>
    <p:extLst>
      <p:ext uri="{BB962C8B-B14F-4D97-AF65-F5344CB8AC3E}">
        <p14:creationId xmlns:p14="http://schemas.microsoft.com/office/powerpoint/2010/main" val="348408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A55CD-E9AD-441E-8FFE-048764BE80B6}" type="datetimeFigureOut">
              <a:rPr lang="en-US" smtClean="0"/>
              <a:t>3/5/2018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82E3-7551-48E0-BBB8-7AD1918398C8}" type="slidenum">
              <a:rPr lang="en-US" smtClean="0"/>
              <a:t>‹#›</a:t>
            </a:fld>
            <a:endParaRPr lang="en-US"/>
          </a:p>
        </p:txBody>
      </p:sp>
    </p:spTree>
    <p:extLst>
      <p:ext uri="{BB962C8B-B14F-4D97-AF65-F5344CB8AC3E}">
        <p14:creationId xmlns:p14="http://schemas.microsoft.com/office/powerpoint/2010/main" val="2031404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5592762"/>
          </a:xfrm>
        </p:spPr>
        <p:txBody>
          <a:bodyPr>
            <a:normAutofit/>
          </a:bodyPr>
          <a:lstStyle/>
          <a:p>
            <a:r>
              <a:rPr lang="en-US" sz="5400" b="1" dirty="0" smtClean="0">
                <a:solidFill>
                  <a:schemeClr val="tx2"/>
                </a:solidFill>
              </a:rPr>
              <a:t>COMPUTER ARCHITECTURE Lect1</a:t>
            </a:r>
            <a:endParaRPr lang="en-US" sz="5400" b="1" dirty="0">
              <a:solidFill>
                <a:schemeClr val="tx2"/>
              </a:solidFill>
            </a:endParaRPr>
          </a:p>
        </p:txBody>
      </p:sp>
    </p:spTree>
    <p:extLst>
      <p:ext uri="{BB962C8B-B14F-4D97-AF65-F5344CB8AC3E}">
        <p14:creationId xmlns:p14="http://schemas.microsoft.com/office/powerpoint/2010/main" val="2578146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marL="0" indent="0">
              <a:buNone/>
            </a:pPr>
            <a:r>
              <a:rPr lang="en-US" dirty="0"/>
              <a:t>This type of signal is called digital signal. </a:t>
            </a:r>
            <a:endParaRPr lang="en-US" dirty="0" smtClean="0"/>
          </a:p>
          <a:p>
            <a:pPr marL="0" indent="0">
              <a:buNone/>
            </a:pPr>
            <a:r>
              <a:rPr lang="en-US" dirty="0"/>
              <a:t> </a:t>
            </a:r>
            <a:r>
              <a:rPr lang="en-US" dirty="0" smtClean="0"/>
              <a:t>Examples </a:t>
            </a:r>
            <a:r>
              <a:rPr lang="en-US" dirty="0"/>
              <a:t>of the digital signal are following. </a:t>
            </a:r>
          </a:p>
          <a:p>
            <a:r>
              <a:rPr lang="en-US" dirty="0" smtClean="0"/>
              <a:t>Binary </a:t>
            </a:r>
            <a:r>
              <a:rPr lang="en-US" dirty="0"/>
              <a:t>Signal </a:t>
            </a:r>
          </a:p>
          <a:p>
            <a:r>
              <a:rPr lang="en-US" dirty="0" smtClean="0"/>
              <a:t>Octal </a:t>
            </a:r>
            <a:r>
              <a:rPr lang="en-US" dirty="0"/>
              <a:t>Signal </a:t>
            </a:r>
          </a:p>
          <a:p>
            <a:r>
              <a:rPr lang="en-US" dirty="0" smtClean="0"/>
              <a:t>Hexadecimal </a:t>
            </a:r>
            <a:r>
              <a:rPr lang="en-US" dirty="0"/>
              <a:t>Signal </a:t>
            </a:r>
          </a:p>
          <a:p>
            <a:pPr marL="0" indent="0">
              <a:buNone/>
            </a:pPr>
            <a:endParaRPr lang="en-US" dirty="0"/>
          </a:p>
        </p:txBody>
      </p:sp>
    </p:spTree>
    <p:extLst>
      <p:ext uri="{BB962C8B-B14F-4D97-AF65-F5344CB8AC3E}">
        <p14:creationId xmlns:p14="http://schemas.microsoft.com/office/powerpoint/2010/main" val="3918868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86800" cy="1143000"/>
          </a:xfrm>
        </p:spPr>
        <p:txBody>
          <a:bodyPr>
            <a:normAutofit fontScale="90000"/>
          </a:bodyPr>
          <a:lstStyle/>
          <a:p>
            <a:r>
              <a:rPr lang="en-US" b="1" dirty="0"/>
              <a:t>Graphical Representation of Digital Signal (Binary) </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828801"/>
            <a:ext cx="7162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830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marL="0" indent="0">
              <a:buNone/>
            </a:pPr>
            <a:r>
              <a:rPr lang="en-US" dirty="0"/>
              <a:t>The circuits that process the digital signals are called digital systems or digital circuits. Examples of the digital systems are following. </a:t>
            </a:r>
          </a:p>
          <a:p>
            <a:pPr>
              <a:buFont typeface="Wingdings" pitchFamily="2" charset="2"/>
              <a:buChar char="Ø"/>
            </a:pPr>
            <a:r>
              <a:rPr lang="en-US" dirty="0" smtClean="0"/>
              <a:t>Registers </a:t>
            </a:r>
            <a:endParaRPr lang="en-US" dirty="0"/>
          </a:p>
          <a:p>
            <a:pPr>
              <a:buFont typeface="Wingdings" pitchFamily="2" charset="2"/>
              <a:buChar char="Ø"/>
            </a:pPr>
            <a:r>
              <a:rPr lang="en-US" dirty="0" smtClean="0"/>
              <a:t> </a:t>
            </a:r>
            <a:r>
              <a:rPr lang="en-US" dirty="0"/>
              <a:t>Flip-flop </a:t>
            </a:r>
          </a:p>
          <a:p>
            <a:pPr>
              <a:buFont typeface="Wingdings" pitchFamily="2" charset="2"/>
              <a:buChar char="Ø"/>
            </a:pPr>
            <a:r>
              <a:rPr lang="en-US" dirty="0" smtClean="0"/>
              <a:t>Counters </a:t>
            </a:r>
            <a:endParaRPr lang="en-US" dirty="0"/>
          </a:p>
          <a:p>
            <a:pPr>
              <a:buFont typeface="Wingdings" pitchFamily="2" charset="2"/>
              <a:buChar char="Ø"/>
            </a:pPr>
            <a:r>
              <a:rPr lang="en-US" dirty="0" smtClean="0"/>
              <a:t> </a:t>
            </a:r>
            <a:r>
              <a:rPr lang="en-US" dirty="0"/>
              <a:t>Microprocessors </a:t>
            </a:r>
          </a:p>
          <a:p>
            <a:pPr>
              <a:buFont typeface="Wingdings" pitchFamily="2" charset="2"/>
              <a:buChar char="Ø"/>
            </a:pPr>
            <a:endParaRPr lang="en-US" dirty="0"/>
          </a:p>
        </p:txBody>
      </p:sp>
    </p:spTree>
    <p:extLst>
      <p:ext uri="{BB962C8B-B14F-4D97-AF65-F5344CB8AC3E}">
        <p14:creationId xmlns:p14="http://schemas.microsoft.com/office/powerpoint/2010/main" val="546869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00800"/>
          </a:xfrm>
        </p:spPr>
        <p:txBody>
          <a:bodyPr/>
          <a:lstStyle/>
          <a:p>
            <a:pPr marL="0" indent="0">
              <a:buNone/>
            </a:pPr>
            <a:r>
              <a:rPr lang="en-US" b="1" dirty="0" smtClean="0"/>
              <a:t>   Advantage </a:t>
            </a:r>
            <a:r>
              <a:rPr lang="en-US" b="1" dirty="0"/>
              <a:t>of Digital Systems </a:t>
            </a:r>
            <a:endParaRPr lang="en-US" dirty="0"/>
          </a:p>
          <a:p>
            <a:pPr>
              <a:buFont typeface="Wingdings" pitchFamily="2" charset="2"/>
              <a:buChar char="Ø"/>
            </a:pPr>
            <a:r>
              <a:rPr lang="en-US" dirty="0" smtClean="0"/>
              <a:t>More </a:t>
            </a:r>
            <a:r>
              <a:rPr lang="en-US" dirty="0"/>
              <a:t>accuracy </a:t>
            </a:r>
          </a:p>
          <a:p>
            <a:pPr>
              <a:buFont typeface="Wingdings" pitchFamily="2" charset="2"/>
              <a:buChar char="Ø"/>
            </a:pPr>
            <a:r>
              <a:rPr lang="en-US" dirty="0" smtClean="0"/>
              <a:t>More </a:t>
            </a:r>
            <a:r>
              <a:rPr lang="en-US" dirty="0"/>
              <a:t>versatility </a:t>
            </a:r>
          </a:p>
          <a:p>
            <a:pPr>
              <a:buFont typeface="Wingdings" pitchFamily="2" charset="2"/>
              <a:buChar char="Ø"/>
            </a:pPr>
            <a:r>
              <a:rPr lang="en-US" dirty="0" smtClean="0"/>
              <a:t>Less </a:t>
            </a:r>
            <a:r>
              <a:rPr lang="en-US" dirty="0"/>
              <a:t>distortion </a:t>
            </a:r>
          </a:p>
          <a:p>
            <a:pPr>
              <a:buFont typeface="Wingdings" pitchFamily="2" charset="2"/>
              <a:buChar char="Ø"/>
            </a:pPr>
            <a:r>
              <a:rPr lang="en-US" dirty="0" smtClean="0"/>
              <a:t>Easy </a:t>
            </a:r>
            <a:r>
              <a:rPr lang="en-US" dirty="0"/>
              <a:t>communicate </a:t>
            </a:r>
          </a:p>
          <a:p>
            <a:pPr>
              <a:buFont typeface="Wingdings" pitchFamily="2" charset="2"/>
              <a:buChar char="Ø"/>
            </a:pPr>
            <a:r>
              <a:rPr lang="en-US" dirty="0" smtClean="0"/>
              <a:t>Possible </a:t>
            </a:r>
            <a:r>
              <a:rPr lang="en-US" dirty="0"/>
              <a:t>storage of information </a:t>
            </a:r>
          </a:p>
          <a:p>
            <a:pPr marL="0" indent="0">
              <a:buNone/>
            </a:pPr>
            <a:endParaRPr lang="en-US" dirty="0"/>
          </a:p>
        </p:txBody>
      </p:sp>
    </p:spTree>
    <p:extLst>
      <p:ext uri="{BB962C8B-B14F-4D97-AF65-F5344CB8AC3E}">
        <p14:creationId xmlns:p14="http://schemas.microsoft.com/office/powerpoint/2010/main" val="1738036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143000"/>
          </a:xfrm>
        </p:spPr>
        <p:txBody>
          <a:bodyPr>
            <a:normAutofit fontScale="90000"/>
          </a:bodyPr>
          <a:lstStyle/>
          <a:p>
            <a:r>
              <a:rPr lang="en-US" b="1" dirty="0"/>
              <a:t>Comparison of Analog </a:t>
            </a:r>
            <a:r>
              <a:rPr lang="en-US" b="1" dirty="0" smtClean="0"/>
              <a:t>and Digital </a:t>
            </a:r>
            <a:r>
              <a:rPr lang="en-US" b="1" dirty="0"/>
              <a:t>Signal</a:t>
            </a:r>
            <a:endParaRPr lang="en-US" dirty="0"/>
          </a:p>
        </p:txBody>
      </p:sp>
      <p:pic>
        <p:nvPicPr>
          <p:cNvPr id="4" name="Content Placeholder 3"/>
          <p:cNvPicPr>
            <a:picLocks noGrp="1"/>
          </p:cNvPicPr>
          <p:nvPr>
            <p:ph idx="1"/>
          </p:nvPr>
        </p:nvPicPr>
        <p:blipFill rotWithShape="1">
          <a:blip r:embed="rId2"/>
          <a:srcRect l="14467" t="23154" r="11939" b="31496"/>
          <a:stretch/>
        </p:blipFill>
        <p:spPr bwMode="auto">
          <a:xfrm>
            <a:off x="381000" y="1295400"/>
            <a:ext cx="8153400" cy="3352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5925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Comparison of Analog and Digital Signal</a:t>
            </a:r>
            <a:endParaRPr lang="en-US" dirty="0"/>
          </a:p>
        </p:txBody>
      </p:sp>
      <p:pic>
        <p:nvPicPr>
          <p:cNvPr id="4" name="Content Placeholder 3"/>
          <p:cNvPicPr>
            <a:picLocks noGrp="1"/>
          </p:cNvPicPr>
          <p:nvPr>
            <p:ph idx="1"/>
          </p:nvPr>
        </p:nvPicPr>
        <p:blipFill rotWithShape="1">
          <a:blip r:embed="rId2"/>
          <a:srcRect l="14466" t="30425" r="12399" b="44508"/>
          <a:stretch/>
        </p:blipFill>
        <p:spPr bwMode="auto">
          <a:xfrm>
            <a:off x="0" y="2057400"/>
            <a:ext cx="8991600" cy="243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0748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066800"/>
          </a:xfrm>
        </p:spPr>
        <p:txBody>
          <a:bodyPr>
            <a:normAutofit fontScale="90000"/>
          </a:bodyPr>
          <a:lstStyle/>
          <a:p>
            <a:r>
              <a:rPr lang="en-US" dirty="0"/>
              <a:t/>
            </a:r>
            <a:br>
              <a:rPr lang="en-US" dirty="0"/>
            </a:br>
            <a:r>
              <a:rPr lang="en-US" b="1" dirty="0"/>
              <a:t>OVERVIEW</a:t>
            </a:r>
            <a:r>
              <a:rPr lang="en-US" dirty="0"/>
              <a:t> </a:t>
            </a:r>
            <a:br>
              <a:rPr lang="en-US" dirty="0"/>
            </a:br>
            <a:r>
              <a:rPr lang="en-US" dirty="0"/>
              <a:t/>
            </a:r>
            <a:br>
              <a:rPr lang="en-US" dirty="0"/>
            </a:br>
            <a:endParaRPr lang="en-US" dirty="0"/>
          </a:p>
        </p:txBody>
      </p:sp>
      <p:sp>
        <p:nvSpPr>
          <p:cNvPr id="3" name="Content Placeholder 2"/>
          <p:cNvSpPr>
            <a:spLocks noGrp="1"/>
          </p:cNvSpPr>
          <p:nvPr>
            <p:ph idx="1"/>
          </p:nvPr>
        </p:nvSpPr>
        <p:spPr>
          <a:xfrm>
            <a:off x="152400" y="1066800"/>
            <a:ext cx="8763000" cy="5486400"/>
          </a:xfrm>
        </p:spPr>
        <p:txBody>
          <a:bodyPr/>
          <a:lstStyle/>
          <a:p>
            <a:pPr marL="0" indent="0">
              <a:buNone/>
            </a:pPr>
            <a:r>
              <a:rPr lang="en-US" dirty="0"/>
              <a:t>In the modern world of electronics, the term </a:t>
            </a:r>
            <a:r>
              <a:rPr lang="en-US" b="1" dirty="0"/>
              <a:t>Digital </a:t>
            </a:r>
            <a:r>
              <a:rPr lang="en-US" dirty="0"/>
              <a:t>is generally associated with a computer because the term </a:t>
            </a:r>
            <a:r>
              <a:rPr lang="en-US" b="1" dirty="0"/>
              <a:t>Digital </a:t>
            </a:r>
            <a:r>
              <a:rPr lang="en-US" dirty="0"/>
              <a:t>is derived from the way computers perform operation, by counting digits. </a:t>
            </a:r>
            <a:endParaRPr lang="en-US" dirty="0" smtClean="0"/>
          </a:p>
          <a:p>
            <a:pPr marL="0" indent="0">
              <a:buNone/>
            </a:pPr>
            <a:r>
              <a:rPr lang="en-US" dirty="0" smtClean="0"/>
              <a:t>For </a:t>
            </a:r>
            <a:r>
              <a:rPr lang="en-US" dirty="0"/>
              <a:t>many years, the application of digital electronics was only in the computer system. </a:t>
            </a:r>
            <a:endParaRPr lang="en-US" dirty="0" smtClean="0"/>
          </a:p>
          <a:p>
            <a:pPr marL="0" indent="0">
              <a:buNone/>
            </a:pPr>
            <a:r>
              <a:rPr lang="en-US" dirty="0" smtClean="0"/>
              <a:t>But </a:t>
            </a:r>
            <a:r>
              <a:rPr lang="en-US" dirty="0"/>
              <a:t>now-a-days, digital electronics is used in many other applications. </a:t>
            </a:r>
            <a:endParaRPr lang="en-US" dirty="0" smtClean="0"/>
          </a:p>
          <a:p>
            <a:pPr marL="0" indent="0">
              <a:buNone/>
            </a:pPr>
            <a:endParaRPr lang="en-US" dirty="0"/>
          </a:p>
        </p:txBody>
      </p:sp>
    </p:spTree>
    <p:extLst>
      <p:ext uri="{BB962C8B-B14F-4D97-AF65-F5344CB8AC3E}">
        <p14:creationId xmlns:p14="http://schemas.microsoft.com/office/powerpoint/2010/main" val="1832606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Following are some of the examples in which </a:t>
            </a:r>
            <a:r>
              <a:rPr lang="en-US" b="1" dirty="0"/>
              <a:t>Digital electronics </a:t>
            </a:r>
            <a:r>
              <a:rPr lang="en-US" dirty="0"/>
              <a:t>is heavily used. </a:t>
            </a:r>
          </a:p>
          <a:p>
            <a:pPr>
              <a:buFont typeface="Wingdings" pitchFamily="2" charset="2"/>
              <a:buChar char="Ø"/>
            </a:pPr>
            <a:r>
              <a:rPr lang="en-US" dirty="0" smtClean="0"/>
              <a:t>Industrial </a:t>
            </a:r>
            <a:r>
              <a:rPr lang="en-US" dirty="0"/>
              <a:t>process control </a:t>
            </a:r>
          </a:p>
          <a:p>
            <a:pPr>
              <a:buFont typeface="Wingdings" pitchFamily="2" charset="2"/>
              <a:buChar char="Ø"/>
            </a:pPr>
            <a:r>
              <a:rPr lang="en-US" dirty="0" smtClean="0"/>
              <a:t>Military </a:t>
            </a:r>
            <a:r>
              <a:rPr lang="en-US" dirty="0"/>
              <a:t>system </a:t>
            </a:r>
          </a:p>
          <a:p>
            <a:pPr>
              <a:buFont typeface="Wingdings" pitchFamily="2" charset="2"/>
              <a:buChar char="Ø"/>
            </a:pPr>
            <a:r>
              <a:rPr lang="en-US" dirty="0" smtClean="0"/>
              <a:t>Television </a:t>
            </a:r>
            <a:endParaRPr lang="en-US" dirty="0"/>
          </a:p>
          <a:p>
            <a:pPr>
              <a:buFont typeface="Wingdings" pitchFamily="2" charset="2"/>
              <a:buChar char="Ø"/>
            </a:pPr>
            <a:r>
              <a:rPr lang="en-US" dirty="0" smtClean="0"/>
              <a:t> </a:t>
            </a:r>
            <a:r>
              <a:rPr lang="en-US" dirty="0"/>
              <a:t>Communication system </a:t>
            </a:r>
          </a:p>
          <a:p>
            <a:pPr>
              <a:buFont typeface="Wingdings" pitchFamily="2" charset="2"/>
              <a:buChar char="Ø"/>
            </a:pPr>
            <a:r>
              <a:rPr lang="en-US" dirty="0" smtClean="0"/>
              <a:t> </a:t>
            </a:r>
            <a:r>
              <a:rPr lang="en-US" dirty="0"/>
              <a:t>Medical equipment </a:t>
            </a:r>
          </a:p>
          <a:p>
            <a:pPr>
              <a:buFont typeface="Wingdings" pitchFamily="2" charset="2"/>
              <a:buChar char="Ø"/>
            </a:pPr>
            <a:r>
              <a:rPr lang="en-US" dirty="0" smtClean="0"/>
              <a:t>Radar </a:t>
            </a:r>
            <a:endParaRPr lang="en-US" dirty="0"/>
          </a:p>
          <a:p>
            <a:pPr>
              <a:buFont typeface="Wingdings" pitchFamily="2" charset="2"/>
              <a:buChar char="Ø"/>
            </a:pPr>
            <a:r>
              <a:rPr lang="en-US" dirty="0" smtClean="0"/>
              <a:t> </a:t>
            </a:r>
            <a:r>
              <a:rPr lang="en-US" dirty="0"/>
              <a:t>Navigation </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82156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OVERVIEW(cont.)</a:t>
            </a:r>
            <a:endParaRPr lang="en-US" dirty="0"/>
          </a:p>
        </p:txBody>
      </p:sp>
      <p:sp>
        <p:nvSpPr>
          <p:cNvPr id="3" name="Content Placeholder 2"/>
          <p:cNvSpPr>
            <a:spLocks noGrp="1"/>
          </p:cNvSpPr>
          <p:nvPr>
            <p:ph idx="1"/>
          </p:nvPr>
        </p:nvSpPr>
        <p:spPr/>
        <p:txBody>
          <a:bodyPr/>
          <a:lstStyle/>
          <a:p>
            <a:pPr marL="0" indent="0">
              <a:buNone/>
            </a:pPr>
            <a:r>
              <a:rPr lang="en-US" b="1" dirty="0" smtClean="0"/>
              <a:t>Signal</a:t>
            </a:r>
          </a:p>
          <a:p>
            <a:pPr marL="0" indent="0">
              <a:buNone/>
            </a:pPr>
            <a:r>
              <a:rPr lang="en-US" b="1" dirty="0" smtClean="0"/>
              <a:t> Signal </a:t>
            </a:r>
            <a:r>
              <a:rPr lang="en-US" dirty="0"/>
              <a:t>can be defined as a physical quantity, which contains some information. It is a function of one or more than one independent variables. Signals are of two types. </a:t>
            </a:r>
          </a:p>
          <a:p>
            <a:r>
              <a:rPr lang="en-US" dirty="0" smtClean="0"/>
              <a:t>Analog </a:t>
            </a:r>
            <a:r>
              <a:rPr lang="en-US" dirty="0"/>
              <a:t>Signal </a:t>
            </a:r>
          </a:p>
          <a:p>
            <a:r>
              <a:rPr lang="en-US" dirty="0" smtClean="0"/>
              <a:t>Digital </a:t>
            </a:r>
            <a:r>
              <a:rPr lang="en-US" dirty="0"/>
              <a:t>Signal </a:t>
            </a:r>
          </a:p>
          <a:p>
            <a:pPr marL="0" indent="0">
              <a:buNone/>
            </a:pPr>
            <a:endParaRPr lang="en-US" dirty="0"/>
          </a:p>
        </p:txBody>
      </p:sp>
    </p:spTree>
    <p:extLst>
      <p:ext uri="{BB962C8B-B14F-4D97-AF65-F5344CB8AC3E}">
        <p14:creationId xmlns:p14="http://schemas.microsoft.com/office/powerpoint/2010/main" val="1477007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15400" cy="990600"/>
          </a:xfrm>
        </p:spPr>
        <p:txBody>
          <a:bodyPr/>
          <a:lstStyle/>
          <a:p>
            <a:r>
              <a:rPr lang="en-US" b="1" dirty="0" smtClean="0"/>
              <a:t>OVERVIEW(cont.)</a:t>
            </a:r>
            <a:endParaRPr lang="en-US" dirty="0"/>
          </a:p>
        </p:txBody>
      </p:sp>
      <p:sp>
        <p:nvSpPr>
          <p:cNvPr id="3" name="Content Placeholder 2"/>
          <p:cNvSpPr>
            <a:spLocks noGrp="1"/>
          </p:cNvSpPr>
          <p:nvPr>
            <p:ph idx="1"/>
          </p:nvPr>
        </p:nvSpPr>
        <p:spPr>
          <a:xfrm>
            <a:off x="76200" y="838200"/>
            <a:ext cx="8915400" cy="5867400"/>
          </a:xfrm>
        </p:spPr>
        <p:txBody>
          <a:bodyPr>
            <a:normAutofit fontScale="92500" lnSpcReduction="10000"/>
          </a:bodyPr>
          <a:lstStyle/>
          <a:p>
            <a:pPr marL="0" indent="0">
              <a:buNone/>
            </a:pPr>
            <a:r>
              <a:rPr lang="en-US" b="1" dirty="0" smtClean="0"/>
              <a:t>    Analog Signal</a:t>
            </a:r>
          </a:p>
          <a:p>
            <a:r>
              <a:rPr lang="en-US" dirty="0"/>
              <a:t>An </a:t>
            </a:r>
            <a:r>
              <a:rPr lang="en-US" b="1" dirty="0"/>
              <a:t>analog signal </a:t>
            </a:r>
            <a:r>
              <a:rPr lang="en-US" dirty="0"/>
              <a:t>is defined as the signal having continuous values. Analog signal can have infinite number of different values. In real world scenario, most of the things observed in nature are analog. Examples of the analog signals are following. </a:t>
            </a:r>
          </a:p>
          <a:p>
            <a:r>
              <a:rPr lang="en-US" dirty="0" smtClean="0"/>
              <a:t>Temperature </a:t>
            </a:r>
            <a:endParaRPr lang="en-US" dirty="0"/>
          </a:p>
          <a:p>
            <a:r>
              <a:rPr lang="en-US" dirty="0" smtClean="0"/>
              <a:t>Pressure </a:t>
            </a:r>
            <a:endParaRPr lang="en-US" dirty="0"/>
          </a:p>
          <a:p>
            <a:r>
              <a:rPr lang="en-US" dirty="0" smtClean="0"/>
              <a:t>Distance </a:t>
            </a:r>
            <a:endParaRPr lang="en-US" dirty="0"/>
          </a:p>
          <a:p>
            <a:r>
              <a:rPr lang="en-US" dirty="0" smtClean="0"/>
              <a:t> </a:t>
            </a:r>
            <a:r>
              <a:rPr lang="en-US" dirty="0"/>
              <a:t>Sound </a:t>
            </a:r>
          </a:p>
          <a:p>
            <a:r>
              <a:rPr lang="en-US" dirty="0" smtClean="0"/>
              <a:t>Voltage </a:t>
            </a:r>
            <a:endParaRPr lang="en-US" dirty="0"/>
          </a:p>
          <a:p>
            <a:r>
              <a:rPr lang="en-US" dirty="0" smtClean="0"/>
              <a:t>Current </a:t>
            </a:r>
            <a:endParaRPr lang="en-US" dirty="0"/>
          </a:p>
          <a:p>
            <a:pPr marL="0" indent="0">
              <a:buNone/>
            </a:pPr>
            <a:endParaRPr lang="en-US" dirty="0"/>
          </a:p>
        </p:txBody>
      </p:sp>
    </p:spTree>
    <p:extLst>
      <p:ext uri="{BB962C8B-B14F-4D97-AF65-F5344CB8AC3E}">
        <p14:creationId xmlns:p14="http://schemas.microsoft.com/office/powerpoint/2010/main" val="819914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fontScale="90000"/>
          </a:bodyPr>
          <a:lstStyle/>
          <a:p>
            <a:r>
              <a:rPr lang="en-US" b="1" dirty="0"/>
              <a:t>Graphical Representation of Analog Signal (Temperature)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848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142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477000"/>
          </a:xfrm>
        </p:spPr>
        <p:txBody>
          <a:bodyPr/>
          <a:lstStyle/>
          <a:p>
            <a:pPr marL="0" indent="0">
              <a:buNone/>
            </a:pPr>
            <a:r>
              <a:rPr lang="en-US" dirty="0" smtClean="0"/>
              <a:t>  </a:t>
            </a:r>
            <a:r>
              <a:rPr lang="en-US" dirty="0"/>
              <a:t>The circuits that process the analog signals are called as analog circuits or system. Examples of the analog system are following. </a:t>
            </a:r>
          </a:p>
          <a:p>
            <a:pPr>
              <a:buFont typeface="Wingdings" pitchFamily="2" charset="2"/>
              <a:buChar char="Ø"/>
            </a:pPr>
            <a:r>
              <a:rPr lang="en-US" dirty="0" smtClean="0"/>
              <a:t> </a:t>
            </a:r>
            <a:r>
              <a:rPr lang="en-US" dirty="0"/>
              <a:t>Filter </a:t>
            </a:r>
          </a:p>
          <a:p>
            <a:pPr>
              <a:buFont typeface="Wingdings" pitchFamily="2" charset="2"/>
              <a:buChar char="Ø"/>
            </a:pPr>
            <a:r>
              <a:rPr lang="en-US" dirty="0" smtClean="0"/>
              <a:t>Amplifiers </a:t>
            </a:r>
            <a:endParaRPr lang="en-US" dirty="0"/>
          </a:p>
          <a:p>
            <a:pPr>
              <a:buFont typeface="Wingdings" pitchFamily="2" charset="2"/>
              <a:buChar char="Ø"/>
            </a:pPr>
            <a:r>
              <a:rPr lang="en-US" dirty="0" smtClean="0"/>
              <a:t>Television </a:t>
            </a:r>
            <a:r>
              <a:rPr lang="en-US" dirty="0"/>
              <a:t>receiver </a:t>
            </a:r>
          </a:p>
          <a:p>
            <a:pPr>
              <a:buFont typeface="Wingdings" pitchFamily="2" charset="2"/>
              <a:buChar char="Ø"/>
            </a:pPr>
            <a:r>
              <a:rPr lang="en-US" dirty="0" smtClean="0"/>
              <a:t> </a:t>
            </a:r>
            <a:r>
              <a:rPr lang="en-US" dirty="0"/>
              <a:t>Motor speed controller </a:t>
            </a:r>
          </a:p>
          <a:p>
            <a:pPr marL="0" indent="0">
              <a:buNone/>
            </a:pPr>
            <a:endParaRPr lang="en-US" dirty="0"/>
          </a:p>
        </p:txBody>
      </p:sp>
    </p:spTree>
    <p:extLst>
      <p:ext uri="{BB962C8B-B14F-4D97-AF65-F5344CB8AC3E}">
        <p14:creationId xmlns:p14="http://schemas.microsoft.com/office/powerpoint/2010/main" val="265255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553200"/>
          </a:xfrm>
        </p:spPr>
        <p:txBody>
          <a:bodyPr/>
          <a:lstStyle/>
          <a:p>
            <a:pPr marL="0" indent="0">
              <a:buNone/>
            </a:pPr>
            <a:r>
              <a:rPr lang="en-US" b="1" dirty="0" smtClean="0"/>
              <a:t>   Disadvantage </a:t>
            </a:r>
            <a:r>
              <a:rPr lang="en-US" b="1" dirty="0"/>
              <a:t>of Analog Systems </a:t>
            </a:r>
            <a:endParaRPr lang="en-US" dirty="0"/>
          </a:p>
          <a:p>
            <a:pPr>
              <a:buFont typeface="Wingdings" pitchFamily="2" charset="2"/>
              <a:buChar char="Ø"/>
            </a:pPr>
            <a:r>
              <a:rPr lang="en-US" dirty="0" smtClean="0"/>
              <a:t>Less </a:t>
            </a:r>
            <a:r>
              <a:rPr lang="en-US" dirty="0"/>
              <a:t>accuracy </a:t>
            </a:r>
          </a:p>
          <a:p>
            <a:pPr>
              <a:buFont typeface="Wingdings" pitchFamily="2" charset="2"/>
              <a:buChar char="Ø"/>
            </a:pPr>
            <a:r>
              <a:rPr lang="en-US" dirty="0" smtClean="0"/>
              <a:t> </a:t>
            </a:r>
            <a:r>
              <a:rPr lang="en-US" dirty="0"/>
              <a:t>Less versatility </a:t>
            </a:r>
          </a:p>
          <a:p>
            <a:pPr>
              <a:buFont typeface="Wingdings" pitchFamily="2" charset="2"/>
              <a:buChar char="Ø"/>
            </a:pPr>
            <a:r>
              <a:rPr lang="en-US" dirty="0" smtClean="0"/>
              <a:t>More </a:t>
            </a:r>
            <a:r>
              <a:rPr lang="en-US" dirty="0"/>
              <a:t>noise effect </a:t>
            </a:r>
          </a:p>
          <a:p>
            <a:pPr>
              <a:buFont typeface="Wingdings" pitchFamily="2" charset="2"/>
              <a:buChar char="Ø"/>
            </a:pPr>
            <a:r>
              <a:rPr lang="en-US" dirty="0" smtClean="0"/>
              <a:t>More </a:t>
            </a:r>
            <a:r>
              <a:rPr lang="en-US" dirty="0"/>
              <a:t>distortion </a:t>
            </a:r>
          </a:p>
          <a:p>
            <a:pPr>
              <a:buFont typeface="Wingdings" pitchFamily="2" charset="2"/>
              <a:buChar char="Ø"/>
            </a:pPr>
            <a:r>
              <a:rPr lang="en-US" dirty="0" smtClean="0"/>
              <a:t>More </a:t>
            </a:r>
            <a:r>
              <a:rPr lang="en-US" dirty="0"/>
              <a:t>effect of weather </a:t>
            </a:r>
          </a:p>
          <a:p>
            <a:pPr marL="0" indent="0">
              <a:buNone/>
            </a:pPr>
            <a:endParaRPr lang="en-US" dirty="0"/>
          </a:p>
        </p:txBody>
      </p:sp>
    </p:spTree>
    <p:extLst>
      <p:ext uri="{BB962C8B-B14F-4D97-AF65-F5344CB8AC3E}">
        <p14:creationId xmlns:p14="http://schemas.microsoft.com/office/powerpoint/2010/main" val="597508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Digital Signal</a:t>
            </a:r>
            <a:endParaRPr lang="en-US" dirty="0"/>
          </a:p>
        </p:txBody>
      </p:sp>
      <p:sp>
        <p:nvSpPr>
          <p:cNvPr id="3" name="Content Placeholder 2"/>
          <p:cNvSpPr>
            <a:spLocks noGrp="1"/>
          </p:cNvSpPr>
          <p:nvPr>
            <p:ph idx="1"/>
          </p:nvPr>
        </p:nvSpPr>
        <p:spPr>
          <a:xfrm>
            <a:off x="152400" y="1219200"/>
            <a:ext cx="8839200" cy="5410200"/>
          </a:xfrm>
        </p:spPr>
        <p:txBody>
          <a:bodyPr/>
          <a:lstStyle/>
          <a:p>
            <a:pPr marL="0" indent="0">
              <a:buNone/>
            </a:pPr>
            <a:r>
              <a:rPr lang="en-US" dirty="0"/>
              <a:t>A </a:t>
            </a:r>
            <a:r>
              <a:rPr lang="en-US" b="1" dirty="0"/>
              <a:t>digital signal </a:t>
            </a:r>
            <a:r>
              <a:rPr lang="en-US" dirty="0"/>
              <a:t>is defined as the signal which has only a finite number of distinct values. </a:t>
            </a:r>
            <a:endParaRPr lang="en-US" dirty="0" smtClean="0"/>
          </a:p>
          <a:p>
            <a:pPr marL="0" indent="0">
              <a:buNone/>
            </a:pPr>
            <a:r>
              <a:rPr lang="en-US" dirty="0" smtClean="0"/>
              <a:t>Digital </a:t>
            </a:r>
            <a:r>
              <a:rPr lang="en-US" dirty="0"/>
              <a:t>signals are not continuous signals. In the digital electronic calculator, the input is given with the help of switches. </a:t>
            </a:r>
            <a:endParaRPr lang="en-US" dirty="0" smtClean="0"/>
          </a:p>
          <a:p>
            <a:pPr marL="0" indent="0">
              <a:buNone/>
            </a:pPr>
            <a:r>
              <a:rPr lang="en-US" dirty="0" smtClean="0"/>
              <a:t>This </a:t>
            </a:r>
            <a:r>
              <a:rPr lang="en-US" dirty="0"/>
              <a:t>input is converted into electrical signal which have two discrete values or levels. </a:t>
            </a:r>
            <a:endParaRPr lang="en-US" dirty="0" smtClean="0"/>
          </a:p>
          <a:p>
            <a:pPr marL="0" indent="0">
              <a:buNone/>
            </a:pPr>
            <a:r>
              <a:rPr lang="en-US" dirty="0" smtClean="0"/>
              <a:t>One </a:t>
            </a:r>
            <a:r>
              <a:rPr lang="en-US" dirty="0"/>
              <a:t>of these may be called low level and another is called high level. The signal will always be one of the two levels. </a:t>
            </a:r>
          </a:p>
        </p:txBody>
      </p:sp>
    </p:spTree>
    <p:extLst>
      <p:ext uri="{BB962C8B-B14F-4D97-AF65-F5344CB8AC3E}">
        <p14:creationId xmlns:p14="http://schemas.microsoft.com/office/powerpoint/2010/main" val="2587476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428</Words>
  <Application>Microsoft Office PowerPoint</Application>
  <PresentationFormat>On-screen Show (4:3)</PresentationFormat>
  <Paragraphs>64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COMPUTER ARCHITECTURE Lect1</vt:lpstr>
      <vt:lpstr> OVERVIEW   </vt:lpstr>
      <vt:lpstr>OVERVIEW(cont.)</vt:lpstr>
      <vt:lpstr>OVERVIEW(cont.)</vt:lpstr>
      <vt:lpstr>OVERVIEW(cont.)</vt:lpstr>
      <vt:lpstr>Graphical Representation of Analog Signal (Temperature) </vt:lpstr>
      <vt:lpstr>PowerPoint Presentation</vt:lpstr>
      <vt:lpstr>PowerPoint Presentation</vt:lpstr>
      <vt:lpstr>Digital Signal</vt:lpstr>
      <vt:lpstr>PowerPoint Presentation</vt:lpstr>
      <vt:lpstr>Graphical Representation of Digital Signal (Binary) </vt:lpstr>
      <vt:lpstr>PowerPoint Presentation</vt:lpstr>
      <vt:lpstr>PowerPoint Presentation</vt:lpstr>
      <vt:lpstr>Comparison of Analog and Digital Signal</vt:lpstr>
      <vt:lpstr>Comparison of Analog and Digital Signal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bravea</dc:creator>
  <cp:lastModifiedBy>bravea</cp:lastModifiedBy>
  <cp:revision>10</cp:revision>
  <dcterms:created xsi:type="dcterms:W3CDTF">2017-09-20T16:36:45Z</dcterms:created>
  <dcterms:modified xsi:type="dcterms:W3CDTF">2018-03-05T06:11:14Z</dcterms:modified>
</cp:coreProperties>
</file>