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8" autoAdjust="0"/>
    <p:restoredTop sz="94671" autoAdjust="0"/>
  </p:normalViewPr>
  <p:slideViewPr>
    <p:cSldViewPr>
      <p:cViewPr>
        <p:scale>
          <a:sx n="70" d="100"/>
          <a:sy n="70" d="100"/>
        </p:scale>
        <p:origin x="-123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E:\New%20folder\employee%20%20data%20%20project(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New%20folder\employee%20%20data%20%20project(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4"/>
    </mc:Choice>
    <mc:Fallback>
      <c:style val="44"/>
    </mc:Fallback>
  </mc:AlternateContent>
  <c:pivotSource>
    <c:name>[employee  data  project(2).xlsx]Sheet4!PivotTable1</c:name>
    <c:fmtId val="4"/>
  </c:pivotSource>
  <c:chart>
    <c:title>
      <c:tx>
        <c:rich>
          <a:bodyPr/>
          <a:lstStyle/>
          <a:p>
            <a:pPr>
              <a:defRPr/>
            </a:pPr>
            <a:r>
              <a:rPr lang="en-IN" dirty="0"/>
              <a:t>Employee Performance Analysis</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s>
    <c:plotArea>
      <c:layout/>
      <c:barChart>
        <c:barDir val="col"/>
        <c:grouping val="clustered"/>
        <c:varyColors val="0"/>
        <c:ser>
          <c:idx val="0"/>
          <c:order val="0"/>
          <c:tx>
            <c:strRef>
              <c:f>Sheet4!$B$3:$B$4</c:f>
              <c:strCache>
                <c:ptCount val="1"/>
                <c:pt idx="0">
                  <c:v>HIGH</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Sheet4!$C$3:$C$4</c:f>
              <c:strCache>
                <c:ptCount val="1"/>
                <c:pt idx="0">
                  <c:v>LOW</c:v>
                </c:pt>
              </c:strCache>
            </c:strRef>
          </c:tx>
          <c:invertIfNegative val="0"/>
          <c:trendline>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Sheet4!$D$3:$D$4</c:f>
              <c:strCache>
                <c:ptCount val="1"/>
                <c:pt idx="0">
                  <c:v>MED</c:v>
                </c:pt>
              </c:strCache>
            </c:strRef>
          </c:tx>
          <c:invertIfNegative val="0"/>
          <c:trendline>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Sheet4!$E$3:$E$4</c:f>
              <c:strCache>
                <c:ptCount val="1"/>
                <c:pt idx="0">
                  <c:v>VERY HIGH</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121080832"/>
        <c:axId val="121252864"/>
      </c:barChart>
      <c:catAx>
        <c:axId val="121080832"/>
        <c:scaling>
          <c:orientation val="minMax"/>
        </c:scaling>
        <c:delete val="0"/>
        <c:axPos val="b"/>
        <c:majorTickMark val="out"/>
        <c:minorTickMark val="none"/>
        <c:tickLblPos val="nextTo"/>
        <c:crossAx val="121252864"/>
        <c:crosses val="autoZero"/>
        <c:auto val="1"/>
        <c:lblAlgn val="ctr"/>
        <c:lblOffset val="100"/>
        <c:noMultiLvlLbl val="0"/>
      </c:catAx>
      <c:valAx>
        <c:axId val="121252864"/>
        <c:scaling>
          <c:orientation val="minMax"/>
        </c:scaling>
        <c:delete val="0"/>
        <c:axPos val="l"/>
        <c:majorGridlines/>
        <c:numFmt formatCode="General" sourceLinked="1"/>
        <c:majorTickMark val="out"/>
        <c:minorTickMark val="none"/>
        <c:tickLblPos val="nextTo"/>
        <c:crossAx val="12108083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  data  project(2).xlsx]Sheet4!PivotTable1</c:name>
    <c:fmtId val="7"/>
  </c:pivotSource>
  <c:chart>
    <c:title>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
        <c:idx val="3"/>
        <c:marker>
          <c:symbol val="none"/>
        </c:marker>
        <c:dLbl>
          <c:idx val="0"/>
          <c:spPr/>
          <c:txPr>
            <a:bodyPr/>
            <a:lstStyle/>
            <a:p>
              <a:pPr>
                <a:defRPr/>
              </a:pPr>
              <a:endParaRPr lang="en-US"/>
            </a:p>
          </c:txPr>
          <c:showLegendKey val="0"/>
          <c:showVal val="0"/>
          <c:showCatName val="0"/>
          <c:showSerName val="0"/>
          <c:showPercent val="1"/>
          <c:showBubbleSize val="0"/>
        </c:dLbl>
      </c:pivotFmt>
      <c:pivotFmt>
        <c:idx val="4"/>
        <c:marker>
          <c:symbol val="none"/>
        </c:marker>
        <c:dLbl>
          <c:idx val="0"/>
          <c:spPr/>
          <c:txPr>
            <a:bodyPr/>
            <a:lstStyle/>
            <a:p>
              <a:pPr>
                <a:defRPr/>
              </a:pPr>
              <a:endParaRPr lang="en-US"/>
            </a:p>
          </c:txPr>
          <c:showLegendKey val="0"/>
          <c:showVal val="0"/>
          <c:showCatName val="0"/>
          <c:showSerName val="0"/>
          <c:showPercent val="1"/>
          <c:showBubbleSize val="0"/>
        </c:dLbl>
      </c:pivotFmt>
      <c:pivotFmt>
        <c:idx val="5"/>
        <c:marker>
          <c:symbol val="none"/>
        </c:marker>
        <c:dLbl>
          <c:idx val="0"/>
          <c:spPr/>
          <c:txPr>
            <a:bodyPr/>
            <a:lstStyle/>
            <a:p>
              <a:pPr>
                <a:defRPr/>
              </a:pPr>
              <a:endParaRPr lang="en-US"/>
            </a:p>
          </c:txPr>
          <c:showLegendKey val="0"/>
          <c:showVal val="0"/>
          <c:showCatName val="0"/>
          <c:showSerName val="0"/>
          <c:showPercent val="1"/>
          <c:showBubbleSize val="0"/>
        </c:dLbl>
      </c:pivotFmt>
      <c:pivotFmt>
        <c:idx val="6"/>
        <c:marker>
          <c:symbol val="none"/>
        </c:marker>
        <c:dLbl>
          <c:idx val="0"/>
          <c:spPr/>
          <c:txPr>
            <a:bodyPr/>
            <a:lstStyle/>
            <a:p>
              <a:pPr>
                <a:defRPr/>
              </a:pPr>
              <a:endParaRPr lang="en-US"/>
            </a:p>
          </c:txPr>
          <c:showLegendKey val="0"/>
          <c:showVal val="0"/>
          <c:showCatName val="0"/>
          <c:showSerName val="0"/>
          <c:showPercent val="1"/>
          <c:showBubbleSize val="0"/>
        </c:dLbl>
      </c:pivotFmt>
      <c:pivotFmt>
        <c:idx val="7"/>
        <c:marker>
          <c:symbol val="none"/>
        </c:marker>
        <c:dLbl>
          <c:idx val="0"/>
          <c:spPr/>
          <c:txPr>
            <a:bodyPr/>
            <a:lstStyle/>
            <a:p>
              <a:pPr>
                <a:defRPr/>
              </a:pPr>
              <a:endParaRPr lang="en-US"/>
            </a:p>
          </c:txPr>
          <c:showLegendKey val="0"/>
          <c:showVal val="0"/>
          <c:showCatName val="0"/>
          <c:showSerName val="0"/>
          <c:showPercent val="1"/>
          <c:showBubbleSize val="0"/>
        </c:dLbl>
      </c:pivotFmt>
      <c:pivotFmt>
        <c:idx val="8"/>
        <c:marker>
          <c:symbol val="none"/>
        </c:marker>
        <c:dLbl>
          <c:idx val="0"/>
          <c:spPr/>
          <c:txPr>
            <a:bodyPr/>
            <a:lstStyle/>
            <a:p>
              <a:pPr>
                <a:defRPr/>
              </a:pPr>
              <a:endParaRPr lang="en-US"/>
            </a:p>
          </c:txPr>
          <c:showLegendKey val="0"/>
          <c:showVal val="0"/>
          <c:showCatName val="0"/>
          <c:showSerName val="0"/>
          <c:showPercent val="1"/>
          <c:showBubbleSize val="0"/>
        </c:dLbl>
      </c:pivotFmt>
      <c:pivotFmt>
        <c:idx val="9"/>
        <c:marker>
          <c:symbol val="none"/>
        </c:marker>
        <c:dLbl>
          <c:idx val="0"/>
          <c:spPr/>
          <c:txPr>
            <a:bodyPr/>
            <a:lstStyle/>
            <a:p>
              <a:pPr>
                <a:defRPr/>
              </a:pPr>
              <a:endParaRPr lang="en-US"/>
            </a:p>
          </c:txPr>
          <c:showLegendKey val="0"/>
          <c:showVal val="0"/>
          <c:showCatName val="0"/>
          <c:showSerName val="0"/>
          <c:showPercent val="1"/>
          <c:showBubbleSize val="0"/>
        </c:dLbl>
      </c:pivotFmt>
      <c:pivotFmt>
        <c:idx val="10"/>
        <c:marker>
          <c:symbol val="none"/>
        </c:marker>
        <c:dLbl>
          <c:idx val="0"/>
          <c:spPr/>
          <c:txPr>
            <a:bodyPr/>
            <a:lstStyle/>
            <a:p>
              <a:pPr>
                <a:defRPr/>
              </a:pPr>
              <a:endParaRPr lang="en-US"/>
            </a:p>
          </c:txPr>
          <c:showLegendKey val="0"/>
          <c:showVal val="0"/>
          <c:showCatName val="0"/>
          <c:showSerName val="0"/>
          <c:showPercent val="1"/>
          <c:showBubbleSize val="0"/>
        </c:dLbl>
      </c:pivotFmt>
      <c:pivotFmt>
        <c:idx val="11"/>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pieChart>
        <c:varyColors val="1"/>
        <c:ser>
          <c:idx val="0"/>
          <c:order val="0"/>
          <c:tx>
            <c:strRef>
              <c:f>Sheet4!$B$3:$B$4</c:f>
              <c:strCache>
                <c:ptCount val="1"/>
                <c:pt idx="0">
                  <c:v>HIGH</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Sheet4!$C$3:$C$4</c:f>
              <c:strCache>
                <c:ptCount val="1"/>
                <c:pt idx="0">
                  <c:v>LOW</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Sheet4!$D$3:$D$4</c:f>
              <c:strCache>
                <c:ptCount val="1"/>
                <c:pt idx="0">
                  <c:v>MED</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Sheet4!$E$3:$E$4</c:f>
              <c:strCache>
                <c:ptCount val="1"/>
                <c:pt idx="0">
                  <c:v>VERY HIGH</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EC4D9-AD74-44FE-81F1-BE7CF6960628}" type="datetimeFigureOut">
              <a:rPr lang="en-IN" smtClean="0"/>
              <a:t>31-08-2024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0EBB6-6E0F-4125-8185-5C86EDDD3E59}" type="slidenum">
              <a:rPr lang="en-IN" smtClean="0"/>
              <a:t>‹#›</a:t>
            </a:fld>
            <a:endParaRPr lang="en-IN" dirty="0"/>
          </a:p>
        </p:txBody>
      </p:sp>
    </p:spTree>
    <p:extLst>
      <p:ext uri="{BB962C8B-B14F-4D97-AF65-F5344CB8AC3E}">
        <p14:creationId xmlns:p14="http://schemas.microsoft.com/office/powerpoint/2010/main" val="203834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4</a:t>
            </a:fld>
            <a:endParaRPr lang="en-IN" dirty="0"/>
          </a:p>
        </p:txBody>
      </p:sp>
    </p:spTree>
    <p:extLst>
      <p:ext uri="{BB962C8B-B14F-4D97-AF65-F5344CB8AC3E}">
        <p14:creationId xmlns:p14="http://schemas.microsoft.com/office/powerpoint/2010/main" val="17269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690EBB6-6E0F-4125-8185-5C86EDDD3E59}" type="slidenum">
              <a:rPr lang="en-IN" smtClean="0"/>
              <a:t>5</a:t>
            </a:fld>
            <a:endParaRPr lang="en-IN" dirty="0"/>
          </a:p>
        </p:txBody>
      </p:sp>
    </p:spTree>
    <p:extLst>
      <p:ext uri="{BB962C8B-B14F-4D97-AF65-F5344CB8AC3E}">
        <p14:creationId xmlns:p14="http://schemas.microsoft.com/office/powerpoint/2010/main" val="213423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6</a:t>
            </a:fld>
            <a:endParaRPr lang="en-IN" dirty="0"/>
          </a:p>
        </p:txBody>
      </p:sp>
    </p:spTree>
    <p:extLst>
      <p:ext uri="{BB962C8B-B14F-4D97-AF65-F5344CB8AC3E}">
        <p14:creationId xmlns:p14="http://schemas.microsoft.com/office/powerpoint/2010/main" val="63973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7</a:t>
            </a:fld>
            <a:endParaRPr lang="en-IN" dirty="0"/>
          </a:p>
        </p:txBody>
      </p:sp>
    </p:spTree>
    <p:extLst>
      <p:ext uri="{BB962C8B-B14F-4D97-AF65-F5344CB8AC3E}">
        <p14:creationId xmlns:p14="http://schemas.microsoft.com/office/powerpoint/2010/main" val="76817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8</a:t>
            </a:fld>
            <a:endParaRPr lang="en-IN" dirty="0"/>
          </a:p>
        </p:txBody>
      </p:sp>
    </p:spTree>
    <p:extLst>
      <p:ext uri="{BB962C8B-B14F-4D97-AF65-F5344CB8AC3E}">
        <p14:creationId xmlns:p14="http://schemas.microsoft.com/office/powerpoint/2010/main" val="159497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9</a:t>
            </a:fld>
            <a:endParaRPr lang="en-IN" dirty="0"/>
          </a:p>
        </p:txBody>
      </p:sp>
    </p:spTree>
    <p:extLst>
      <p:ext uri="{BB962C8B-B14F-4D97-AF65-F5344CB8AC3E}">
        <p14:creationId xmlns:p14="http://schemas.microsoft.com/office/powerpoint/2010/main" val="378134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690EBB6-6E0F-4125-8185-5C86EDDD3E59}" type="slidenum">
              <a:rPr lang="en-IN" smtClean="0"/>
              <a:t>10</a:t>
            </a:fld>
            <a:endParaRPr lang="en-IN" dirty="0"/>
          </a:p>
        </p:txBody>
      </p:sp>
    </p:spTree>
    <p:extLst>
      <p:ext uri="{BB962C8B-B14F-4D97-AF65-F5344CB8AC3E}">
        <p14:creationId xmlns:p14="http://schemas.microsoft.com/office/powerpoint/2010/main" val="165539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690EBB6-6E0F-4125-8185-5C86EDDD3E59}" type="slidenum">
              <a:rPr lang="en-IN" smtClean="0"/>
              <a:t>14</a:t>
            </a:fld>
            <a:endParaRPr lang="en-IN" dirty="0"/>
          </a:p>
        </p:txBody>
      </p:sp>
    </p:spTree>
    <p:extLst>
      <p:ext uri="{BB962C8B-B14F-4D97-AF65-F5344CB8AC3E}">
        <p14:creationId xmlns:p14="http://schemas.microsoft.com/office/powerpoint/2010/main" val="170419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318FD-F0ED-4F4B-A87B-D2311E3D7704}"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318FD-F0ED-4F4B-A87B-D2311E3D770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318FD-F0ED-4F4B-A87B-D2311E3D7704}" type="slidenum">
              <a:rPr lang="en-IN" smtClean="0"/>
              <a:t>‹#›</a:t>
            </a:fld>
            <a:endParaRPr lang="en-IN"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2"/>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318FD-F0ED-4F4B-A87B-D2311E3D7704}" type="slidenum">
              <a:rPr lang="en-IN" smtClean="0"/>
              <a:t>‹#›</a:t>
            </a:fld>
            <a:endParaRPr lang="en-IN"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9"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1"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90" y="4074176"/>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9"/>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318FD-F0ED-4F4B-A87B-D2311E3D7704}"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8318FD-F0ED-4F4B-A87B-D2311E3D7704}" type="slidenum">
              <a:rPr lang="en-IN" smtClean="0"/>
              <a:t>‹#›</a:t>
            </a:fld>
            <a:endParaRPr lang="en-IN"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3" y="3429002"/>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2"/>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68318FD-F0ED-4F4B-A87B-D2311E3D7704}"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68318FD-F0ED-4F4B-A87B-D2311E3D770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68318FD-F0ED-4F4B-A87B-D2311E3D7704}"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8318FD-F0ED-4F4B-A87B-D2311E3D7704}" type="slidenum">
              <a:rPr lang="en-IN" smtClean="0"/>
              <a:t>‹#›</a:t>
            </a:fld>
            <a:endParaRPr lang="en-IN" dirty="0"/>
          </a:p>
        </p:txBody>
      </p:sp>
      <p:sp>
        <p:nvSpPr>
          <p:cNvPr id="4" name="Text Placeholder 3"/>
          <p:cNvSpPr>
            <a:spLocks noGrp="1"/>
          </p:cNvSpPr>
          <p:nvPr>
            <p:ph type="body" sz="half" idx="2"/>
          </p:nvPr>
        </p:nvSpPr>
        <p:spPr>
          <a:xfrm>
            <a:off x="914400" y="3581402"/>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3"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6"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4"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46A38-0A9F-4E7D-9A0B-368554D6665C}" type="datetimeFigureOut">
              <a:rPr lang="en-IN" smtClean="0"/>
              <a:t>31-08-2024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8318FD-F0ED-4F4B-A87B-D2311E3D7704}" type="slidenum">
              <a:rPr lang="en-IN" smtClean="0"/>
              <a:t>‹#›</a:t>
            </a:fld>
            <a:endParaRPr lang="en-IN"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6"/>
            <a:ext cx="3786690" cy="365125"/>
          </a:xfrm>
          <a:prstGeom prst="rect">
            <a:avLst/>
          </a:prstGeom>
        </p:spPr>
        <p:txBody>
          <a:bodyPr vert="horz" lIns="91440" tIns="45720" rIns="91440" bIns="45720" rtlCol="0" anchor="ctr"/>
          <a:lstStyle>
            <a:lvl1pPr algn="r">
              <a:defRPr sz="1000">
                <a:solidFill>
                  <a:schemeClr val="tx2"/>
                </a:solidFill>
              </a:defRPr>
            </a:lvl1pPr>
          </a:lstStyle>
          <a:p>
            <a:fld id="{03C46A38-0A9F-4E7D-9A0B-368554D6665C}" type="datetimeFigureOut">
              <a:rPr lang="en-IN" smtClean="0"/>
              <a:t>31-08-2024</a:t>
            </a:fld>
            <a:endParaRPr lang="en-IN" dirty="0"/>
          </a:p>
        </p:txBody>
      </p:sp>
      <p:sp>
        <p:nvSpPr>
          <p:cNvPr id="5" name="Footer Placeholder 4"/>
          <p:cNvSpPr>
            <a:spLocks noGrp="1"/>
          </p:cNvSpPr>
          <p:nvPr>
            <p:ph type="ftr" sz="quarter" idx="3"/>
          </p:nvPr>
        </p:nvSpPr>
        <p:spPr>
          <a:xfrm>
            <a:off x="193639" y="6250166"/>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dirty="0"/>
          </a:p>
        </p:txBody>
      </p:sp>
      <p:sp>
        <p:nvSpPr>
          <p:cNvPr id="6" name="Slide Number Placeholder 5"/>
          <p:cNvSpPr>
            <a:spLocks noGrp="1"/>
          </p:cNvSpPr>
          <p:nvPr>
            <p:ph type="sldNum" sz="quarter" idx="4"/>
          </p:nvPr>
        </p:nvSpPr>
        <p:spPr>
          <a:xfrm>
            <a:off x="3991089" y="6250165"/>
            <a:ext cx="1161826" cy="365125"/>
          </a:xfrm>
          <a:prstGeom prst="rect">
            <a:avLst/>
          </a:prstGeom>
        </p:spPr>
        <p:txBody>
          <a:bodyPr vert="horz" lIns="91440" tIns="45720" rIns="91440" bIns="45720" rtlCol="0" anchor="ctr"/>
          <a:lstStyle>
            <a:lvl1pPr algn="ctr">
              <a:defRPr sz="1000">
                <a:solidFill>
                  <a:schemeClr val="tx2"/>
                </a:solidFill>
              </a:defRPr>
            </a:lvl1pPr>
          </a:lstStyle>
          <a:p>
            <a:fld id="{068318FD-F0ED-4F4B-A87B-D2311E3D7704}" type="slidenum">
              <a:rPr lang="en-IN" smtClean="0"/>
              <a:t>‹#›</a:t>
            </a:fld>
            <a:endParaRPr lang="en-IN" dirty="0"/>
          </a:p>
        </p:txBody>
      </p:sp>
      <p:sp>
        <p:nvSpPr>
          <p:cNvPr id="3" name="Text Placeholder 2"/>
          <p:cNvSpPr>
            <a:spLocks noGrp="1"/>
          </p:cNvSpPr>
          <p:nvPr>
            <p:ph type="body" idx="1"/>
          </p:nvPr>
        </p:nvSpPr>
        <p:spPr>
          <a:xfrm>
            <a:off x="872068"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774632" cy="864096"/>
          </a:xfrm>
        </p:spPr>
        <p:txBody>
          <a:bodyPr>
            <a:normAutofit/>
          </a:bodyPr>
          <a:lstStyle/>
          <a:p>
            <a:r>
              <a:rPr lang="en-US" sz="3200" b="1" u="sng" dirty="0">
                <a:solidFill>
                  <a:srgbClr val="0F0F0F"/>
                </a:solidFill>
                <a:latin typeface="Times New Roman" panose="02020603050405020304" pitchFamily="18" charset="0"/>
                <a:cs typeface="Times New Roman" panose="02020603050405020304" pitchFamily="18" charset="0"/>
              </a:rPr>
              <a:t>Employee Data Analysis using Excel</a:t>
            </a:r>
            <a:endParaRPr lang="en-IN" sz="3200" u="sng" dirty="0"/>
          </a:p>
        </p:txBody>
      </p:sp>
      <p:sp>
        <p:nvSpPr>
          <p:cNvPr id="3" name="Subtitle 2"/>
          <p:cNvSpPr>
            <a:spLocks noGrp="1"/>
          </p:cNvSpPr>
          <p:nvPr>
            <p:ph type="subTitle" idx="1"/>
          </p:nvPr>
        </p:nvSpPr>
        <p:spPr>
          <a:xfrm>
            <a:off x="786282" y="2204864"/>
            <a:ext cx="7560840" cy="2736304"/>
          </a:xfrm>
        </p:spPr>
        <p:txBody>
          <a:bodyPr>
            <a:noAutofit/>
          </a:bodyPr>
          <a:lstStyle/>
          <a:p>
            <a:pPr algn="l"/>
            <a:r>
              <a:rPr lang="en-US" sz="2400" b="1" dirty="0">
                <a:solidFill>
                  <a:schemeClr val="tx1"/>
                </a:solidFill>
                <a:latin typeface="Times New Roman" pitchFamily="18" charset="0"/>
                <a:cs typeface="Times New Roman" pitchFamily="18" charset="0"/>
              </a:rPr>
              <a:t>STUDENT NAME: </a:t>
            </a:r>
            <a:r>
              <a:rPr lang="en-US" sz="2400" dirty="0">
                <a:solidFill>
                  <a:schemeClr val="tx1"/>
                </a:solidFill>
                <a:latin typeface="Times New Roman" pitchFamily="18" charset="0"/>
                <a:cs typeface="Times New Roman" pitchFamily="18" charset="0"/>
              </a:rPr>
              <a:t>Athimozhi T</a:t>
            </a:r>
          </a:p>
          <a:p>
            <a:pPr algn="l"/>
            <a:r>
              <a:rPr lang="en-US" sz="2400" b="1" dirty="0">
                <a:solidFill>
                  <a:schemeClr val="tx1"/>
                </a:solidFill>
                <a:latin typeface="Times New Roman" pitchFamily="18" charset="0"/>
                <a:cs typeface="Times New Roman" pitchFamily="18" charset="0"/>
              </a:rPr>
              <a:t>REGISTER NO: </a:t>
            </a:r>
            <a:r>
              <a:rPr lang="en-US" sz="2400" dirty="0">
                <a:solidFill>
                  <a:schemeClr val="tx1"/>
                </a:solidFill>
                <a:latin typeface="Times New Roman" pitchFamily="18" charset="0"/>
                <a:cs typeface="Times New Roman" pitchFamily="18" charset="0"/>
              </a:rPr>
              <a:t>312209964</a:t>
            </a:r>
            <a:r>
              <a:rPr lang="en-US" sz="2400" b="1" dirty="0">
                <a:solidFill>
                  <a:schemeClr val="tx1"/>
                </a:solidFill>
                <a:latin typeface="Times New Roman" pitchFamily="18" charset="0"/>
                <a:cs typeface="Times New Roman" pitchFamily="18" charset="0"/>
              </a:rPr>
              <a:t> </a:t>
            </a:r>
            <a:endParaRPr lang="en-US" sz="2400" b="1"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Email: </a:t>
            </a:r>
            <a:r>
              <a:rPr lang="en-US" sz="2400" dirty="0" smtClean="0">
                <a:solidFill>
                  <a:schemeClr val="tx1"/>
                </a:solidFill>
                <a:latin typeface="Times New Roman" pitchFamily="18" charset="0"/>
                <a:cs typeface="Times New Roman" pitchFamily="18" charset="0"/>
              </a:rPr>
              <a:t>thamizhaadhimozhi2005@gmail.com</a:t>
            </a:r>
            <a:endParaRPr lang="en-US" sz="2400" dirty="0" smtClean="0">
              <a:solidFill>
                <a:schemeClr val="tx1"/>
              </a:solidFill>
              <a:latin typeface="Times New Roman" pitchFamily="18" charset="0"/>
              <a:cs typeface="Times New Roman" pitchFamily="18" charset="0"/>
            </a:endParaRPr>
          </a:p>
          <a:p>
            <a:pPr algn="l"/>
            <a:r>
              <a:rPr lang="en-US" sz="2400" b="1" dirty="0">
                <a:solidFill>
                  <a:schemeClr val="tx1"/>
                </a:solidFill>
                <a:latin typeface="Times New Roman" pitchFamily="18" charset="0"/>
                <a:cs typeface="Times New Roman" pitchFamily="18" charset="0"/>
              </a:rPr>
              <a:t>NM ID: </a:t>
            </a:r>
            <a:r>
              <a:rPr lang="en-US" sz="2400" dirty="0">
                <a:solidFill>
                  <a:schemeClr val="tx1"/>
                </a:solidFill>
                <a:latin typeface="Times New Roman" pitchFamily="18" charset="0"/>
                <a:cs typeface="Times New Roman" pitchFamily="18" charset="0"/>
              </a:rPr>
              <a:t>4A483532E0B3CAFB9754BFC6DA071AEF</a:t>
            </a:r>
          </a:p>
          <a:p>
            <a:pPr algn="l"/>
            <a:r>
              <a:rPr lang="en-US" sz="2400" b="1" dirty="0">
                <a:solidFill>
                  <a:schemeClr val="tx1"/>
                </a:solidFill>
                <a:latin typeface="Times New Roman" pitchFamily="18" charset="0"/>
                <a:cs typeface="Times New Roman" pitchFamily="18" charset="0"/>
              </a:rPr>
              <a:t>DEPARTMENT: </a:t>
            </a:r>
            <a:r>
              <a:rPr lang="en-US" sz="2400" dirty="0">
                <a:solidFill>
                  <a:schemeClr val="tx1"/>
                </a:solidFill>
                <a:latin typeface="Times New Roman" pitchFamily="18" charset="0"/>
                <a:cs typeface="Times New Roman" pitchFamily="18" charset="0"/>
              </a:rPr>
              <a:t>B.com(General)</a:t>
            </a:r>
          </a:p>
          <a:p>
            <a:pPr algn="l"/>
            <a:r>
              <a:rPr lang="en-US" sz="2400" b="1" dirty="0">
                <a:solidFill>
                  <a:schemeClr val="tx1"/>
                </a:solidFill>
                <a:latin typeface="Times New Roman" pitchFamily="18" charset="0"/>
                <a:cs typeface="Times New Roman" pitchFamily="18" charset="0"/>
              </a:rPr>
              <a:t>COLLEGE: </a:t>
            </a:r>
            <a:r>
              <a:rPr lang="en-US" sz="2400" dirty="0">
                <a:solidFill>
                  <a:schemeClr val="tx1"/>
                </a:solidFill>
                <a:latin typeface="Times New Roman" pitchFamily="18" charset="0"/>
                <a:cs typeface="Times New Roman" pitchFamily="18" charset="0"/>
              </a:rPr>
              <a:t>Valliammal College For Women</a:t>
            </a:r>
          </a:p>
          <a:p>
            <a:pPr algn="l"/>
            <a:r>
              <a:rPr lang="en-US" sz="2400" b="1" dirty="0">
                <a:solidFill>
                  <a:schemeClr val="tx1"/>
                </a:solidFill>
                <a:latin typeface="Times New Roman" pitchFamily="18" charset="0"/>
                <a:cs typeface="Times New Roman" pitchFamily="18" charset="0"/>
              </a:rPr>
              <a:t>           </a:t>
            </a:r>
            <a:endParaRPr lang="en-IN" sz="2400" b="1" dirty="0">
              <a:solidFill>
                <a:schemeClr val="tx1"/>
              </a:solidFill>
              <a:latin typeface="Times New Roman" pitchFamily="18" charset="0"/>
              <a:cs typeface="Times New Roman" pitchFamily="18" charset="0"/>
            </a:endParaRPr>
          </a:p>
          <a:p>
            <a:pPr algn="just"/>
            <a:endParaRPr lang="en-IN" dirty="0"/>
          </a:p>
        </p:txBody>
      </p:sp>
      <p:sp>
        <p:nvSpPr>
          <p:cNvPr id="4" name="Hexagon 3"/>
          <p:cNvSpPr/>
          <p:nvPr/>
        </p:nvSpPr>
        <p:spPr>
          <a:xfrm>
            <a:off x="304572" y="629159"/>
            <a:ext cx="955060" cy="783619"/>
          </a:xfrm>
          <a:prstGeom prst="hexagon">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66442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2"/>
            <a:ext cx="8568952" cy="4752528"/>
          </a:xfrm>
        </p:spPr>
        <p:txBody>
          <a:bodyPr>
            <a:noAutofit/>
          </a:bodyPr>
          <a:lstStyle/>
          <a:p>
            <a:pPr marL="0" indent="0">
              <a:buNone/>
            </a:pPr>
            <a:r>
              <a:rPr lang="en-US" sz="2000" dirty="0" smtClean="0">
                <a:solidFill>
                  <a:schemeClr val="tx1"/>
                </a:solidFill>
                <a:latin typeface="Times New Roman" pitchFamily="18" charset="0"/>
                <a:cs typeface="Times New Roman" pitchFamily="18" charset="0"/>
              </a:rPr>
              <a:t>Data collection</a:t>
            </a:r>
          </a:p>
          <a:p>
            <a:pPr marL="457200" indent="-457200">
              <a:buClr>
                <a:schemeClr val="tx1"/>
              </a:buClr>
              <a:buAutoNum type="arabicParenR"/>
            </a:pPr>
            <a:r>
              <a:rPr lang="en-US" sz="2000" dirty="0" smtClean="0">
                <a:solidFill>
                  <a:schemeClr val="tx1"/>
                </a:solidFill>
                <a:latin typeface="Times New Roman" pitchFamily="18" charset="0"/>
                <a:cs typeface="Times New Roman" pitchFamily="18" charset="0"/>
              </a:rPr>
              <a:t>Employee data’s collected from kaggle.</a:t>
            </a:r>
          </a:p>
          <a:p>
            <a:pPr marL="457200" indent="-457200">
              <a:buClr>
                <a:schemeClr val="tx1"/>
              </a:buClr>
              <a:buAutoNum type="arabicParenR"/>
            </a:pPr>
            <a:r>
              <a:rPr lang="en-US" sz="2000" dirty="0" smtClean="0">
                <a:solidFill>
                  <a:schemeClr val="tx1"/>
                </a:solidFill>
                <a:latin typeface="Times New Roman" pitchFamily="18" charset="0"/>
                <a:cs typeface="Times New Roman" pitchFamily="18" charset="0"/>
              </a:rPr>
              <a:t>Used it on excel.</a:t>
            </a:r>
          </a:p>
          <a:p>
            <a:pPr marL="0" indent="0">
              <a:buClr>
                <a:schemeClr val="tx1"/>
              </a:buClr>
              <a:buNone/>
            </a:pPr>
            <a:r>
              <a:rPr lang="en-US" sz="2000" dirty="0" smtClean="0">
                <a:solidFill>
                  <a:schemeClr val="tx1"/>
                </a:solidFill>
                <a:latin typeface="Times New Roman" pitchFamily="18" charset="0"/>
                <a:cs typeface="Times New Roman" pitchFamily="18" charset="0"/>
              </a:rPr>
              <a:t>Features collection</a:t>
            </a:r>
          </a:p>
          <a:p>
            <a:pPr marL="342900" indent="-342900">
              <a:buClr>
                <a:schemeClr val="tx1"/>
              </a:buClr>
              <a:buAutoNum type="arabicParenR"/>
            </a:pPr>
            <a:r>
              <a:rPr lang="en-US" sz="2000" dirty="0" smtClean="0">
                <a:solidFill>
                  <a:schemeClr val="tx1"/>
                </a:solidFill>
                <a:latin typeface="Times New Roman" pitchFamily="18" charset="0"/>
                <a:cs typeface="Times New Roman" pitchFamily="18" charset="0"/>
              </a:rPr>
              <a:t>Selected the particular columns – 9 column.</a:t>
            </a:r>
          </a:p>
          <a:p>
            <a:pPr marL="342900" indent="-342900">
              <a:buClr>
                <a:schemeClr val="tx1"/>
              </a:buClr>
              <a:buAutoNum type="arabicParenR"/>
            </a:pPr>
            <a:r>
              <a:rPr lang="en-US" sz="2000" dirty="0" smtClean="0">
                <a:solidFill>
                  <a:schemeClr val="tx1"/>
                </a:solidFill>
                <a:latin typeface="Times New Roman" pitchFamily="18" charset="0"/>
                <a:cs typeface="Times New Roman" pitchFamily="18" charset="0"/>
              </a:rPr>
              <a:t>Used conditional formatting for highlighting cells.</a:t>
            </a:r>
          </a:p>
          <a:p>
            <a:pPr marL="0" indent="0">
              <a:buClr>
                <a:schemeClr val="tx1"/>
              </a:buClr>
              <a:buNone/>
            </a:pPr>
            <a:r>
              <a:rPr lang="en-US" sz="2000" dirty="0" smtClean="0">
                <a:solidFill>
                  <a:schemeClr val="tx1"/>
                </a:solidFill>
                <a:latin typeface="Times New Roman" pitchFamily="18" charset="0"/>
                <a:cs typeface="Times New Roman" pitchFamily="18" charset="0"/>
              </a:rPr>
              <a:t>Data cleaning</a:t>
            </a:r>
          </a:p>
          <a:p>
            <a:pPr marL="342900" indent="-342900">
              <a:buClr>
                <a:schemeClr val="tx1"/>
              </a:buClr>
              <a:buAutoNum type="arabicParenR"/>
            </a:pPr>
            <a:r>
              <a:rPr lang="en-US" sz="2000" dirty="0" smtClean="0">
                <a:solidFill>
                  <a:schemeClr val="tx1"/>
                </a:solidFill>
                <a:latin typeface="Times New Roman" pitchFamily="18" charset="0"/>
                <a:cs typeface="Times New Roman" pitchFamily="18" charset="0"/>
              </a:rPr>
              <a:t>Then filtered the blank cells in “exit date”.</a:t>
            </a:r>
          </a:p>
          <a:p>
            <a:pPr marL="0" indent="0">
              <a:buClr>
                <a:schemeClr val="tx1"/>
              </a:buClr>
              <a:buNone/>
            </a:pPr>
            <a:r>
              <a:rPr lang="en-US" sz="2000" dirty="0" smtClean="0">
                <a:solidFill>
                  <a:schemeClr val="tx1"/>
                </a:solidFill>
                <a:latin typeface="Times New Roman" pitchFamily="18" charset="0"/>
                <a:cs typeface="Times New Roman" pitchFamily="18" charset="0"/>
              </a:rPr>
              <a:t>Performance:</a:t>
            </a:r>
          </a:p>
          <a:p>
            <a:pPr marL="0" indent="0">
              <a:buClr>
                <a:schemeClr val="tx1"/>
              </a:buClr>
              <a:buNone/>
            </a:pPr>
            <a:r>
              <a:rPr lang="en-US" sz="2000" dirty="0" smtClean="0">
                <a:solidFill>
                  <a:schemeClr val="tx1"/>
                </a:solidFill>
                <a:latin typeface="Times New Roman" pitchFamily="18" charset="0"/>
                <a:cs typeface="Times New Roman" pitchFamily="18" charset="0"/>
              </a:rPr>
              <a:t>1)   By using formula, get to know about the performance level of employee.</a:t>
            </a:r>
          </a:p>
          <a:p>
            <a:pPr marL="0" indent="0">
              <a:buClr>
                <a:schemeClr val="tx1"/>
              </a:buClr>
              <a:buNone/>
            </a:pPr>
            <a:r>
              <a:rPr lang="en-US" sz="2000" dirty="0" smtClean="0">
                <a:solidFill>
                  <a:schemeClr val="tx1"/>
                </a:solidFill>
                <a:latin typeface="Times New Roman" pitchFamily="18" charset="0"/>
                <a:cs typeface="Times New Roman" pitchFamily="18" charset="0"/>
              </a:rPr>
              <a:t>Summery</a:t>
            </a:r>
          </a:p>
          <a:p>
            <a:pPr marL="0" indent="0">
              <a:buClr>
                <a:schemeClr val="tx1"/>
              </a:buClr>
              <a:buNone/>
            </a:pPr>
            <a:r>
              <a:rPr lang="en-IN" sz="2000" dirty="0">
                <a:solidFill>
                  <a:schemeClr val="tx1"/>
                </a:solidFill>
                <a:latin typeface="Times New Roman" pitchFamily="18" charset="0"/>
                <a:cs typeface="Times New Roman" pitchFamily="18" charset="0"/>
              </a:rPr>
              <a:t>Data analysis involves examining, transforming, and </a:t>
            </a:r>
            <a:r>
              <a:rPr lang="en-IN" sz="2000" dirty="0" smtClean="0">
                <a:solidFill>
                  <a:schemeClr val="tx1"/>
                </a:solidFill>
                <a:latin typeface="Times New Roman" pitchFamily="18" charset="0"/>
                <a:cs typeface="Times New Roman" pitchFamily="18" charset="0"/>
              </a:rPr>
              <a:t>modelling </a:t>
            </a:r>
            <a:r>
              <a:rPr lang="en-IN" sz="2000" dirty="0">
                <a:solidFill>
                  <a:schemeClr val="tx1"/>
                </a:solidFill>
                <a:latin typeface="Times New Roman" pitchFamily="18" charset="0"/>
                <a:cs typeface="Times New Roman" pitchFamily="18" charset="0"/>
              </a:rPr>
              <a:t>data to extract meaningful insights, identify patterns, and support decision-making</a:t>
            </a:r>
            <a:r>
              <a:rPr lang="en-IN" sz="2000" dirty="0" smtClean="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l"/>
            <a:r>
              <a:rPr lang="en-US" b="1" dirty="0" smtClean="0">
                <a:solidFill>
                  <a:schemeClr val="tx1"/>
                </a:solidFill>
                <a:latin typeface="Times New Roman" pitchFamily="18" charset="0"/>
                <a:cs typeface="Times New Roman" pitchFamily="18" charset="0"/>
              </a:rPr>
              <a:t>Modeling Approach</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1045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188640"/>
            <a:ext cx="8229600" cy="1146456"/>
          </a:xfrm>
        </p:spPr>
        <p:txBody>
          <a:bodyPr>
            <a:normAutofit/>
          </a:bodyPr>
          <a:lstStyle/>
          <a:p>
            <a:pPr algn="l"/>
            <a:r>
              <a:rPr lang="en-US" b="1" dirty="0" smtClean="0">
                <a:solidFill>
                  <a:schemeClr val="tx1"/>
                </a:solidFill>
                <a:latin typeface="Times New Roman" pitchFamily="18" charset="0"/>
                <a:cs typeface="Times New Roman" pitchFamily="18" charset="0"/>
              </a:rPr>
              <a:t>Result: </a:t>
            </a:r>
            <a:r>
              <a:rPr lang="en-US" dirty="0" smtClean="0">
                <a:solidFill>
                  <a:schemeClr val="tx1"/>
                </a:solidFill>
                <a:latin typeface="Times New Roman" pitchFamily="18" charset="0"/>
                <a:cs typeface="Times New Roman" pitchFamily="18" charset="0"/>
              </a:rPr>
              <a:t>(graph)</a:t>
            </a:r>
            <a:endParaRPr lang="en-IN" b="1" dirty="0">
              <a:solidFill>
                <a:schemeClr val="tx1"/>
              </a:solidFill>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826618513"/>
              </p:ext>
            </p:extLst>
          </p:nvPr>
        </p:nvGraphicFramePr>
        <p:xfrm>
          <a:off x="323528" y="2348880"/>
          <a:ext cx="8640960" cy="4176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86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pPr algn="l"/>
            <a:r>
              <a:rPr lang="en-US" b="1" dirty="0" smtClean="0">
                <a:solidFill>
                  <a:schemeClr val="tx1"/>
                </a:solidFill>
                <a:latin typeface="Times New Roman" pitchFamily="18" charset="0"/>
                <a:cs typeface="Times New Roman" pitchFamily="18" charset="0"/>
              </a:rPr>
              <a:t>Result: </a:t>
            </a:r>
            <a:r>
              <a:rPr lang="en-US" dirty="0" smtClean="0">
                <a:solidFill>
                  <a:schemeClr val="tx1"/>
                </a:solidFill>
                <a:latin typeface="Times New Roman" pitchFamily="18" charset="0"/>
                <a:cs typeface="Times New Roman" pitchFamily="18" charset="0"/>
              </a:rPr>
              <a:t>(pivot table)</a:t>
            </a:r>
            <a:endParaRPr lang="en-IN" b="1"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89519730"/>
              </p:ext>
            </p:extLst>
          </p:nvPr>
        </p:nvGraphicFramePr>
        <p:xfrm>
          <a:off x="1187624" y="2780928"/>
          <a:ext cx="6192688" cy="3816420"/>
        </p:xfrm>
        <a:graphic>
          <a:graphicData uri="http://schemas.openxmlformats.org/drawingml/2006/table">
            <a:tbl>
              <a:tblPr>
                <a:tableStyleId>{284E427A-3D55-4303-BF80-6455036E1DE7}</a:tableStyleId>
              </a:tblPr>
              <a:tblGrid>
                <a:gridCol w="1700469"/>
                <a:gridCol w="1507632"/>
                <a:gridCol w="490857"/>
                <a:gridCol w="473327"/>
                <a:gridCol w="981715"/>
                <a:gridCol w="1038688"/>
              </a:tblGrid>
              <a:tr h="254428">
                <a:tc>
                  <a:txBody>
                    <a:bodyPr/>
                    <a:lstStyle/>
                    <a:p>
                      <a:pPr algn="l" fontAlgn="b"/>
                      <a:r>
                        <a:rPr lang="en-IN" sz="1100" u="none" strike="noStrike" dirty="0" smtClean="0">
                          <a:effectLst/>
                        </a:rPr>
                        <a:t>Gender Code</a:t>
                      </a:r>
                      <a:endParaRPr lang="en-IN" sz="1100" b="0"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(All)</a:t>
                      </a:r>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Count of </a:t>
                      </a:r>
                      <a:r>
                        <a:rPr lang="en-IN" sz="1100" u="none" strike="noStrike" dirty="0" smtClean="0">
                          <a:effectLst/>
                        </a:rPr>
                        <a:t>First Name</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Row Labels</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HIGH</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LOW</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MED</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VERY HIGH</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BPC</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150</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CCDR</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18</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47</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65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145</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EW</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78</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154</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MSC</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17</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92</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157</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NEL</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77</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154</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PL</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69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12</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143</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PYZ</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157</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SVG</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82</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167</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TNS</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150</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WBL</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156</a:t>
                      </a:r>
                      <a:endParaRPr lang="en-IN" sz="1100" b="0" i="0" u="none" strike="noStrike" dirty="0">
                        <a:solidFill>
                          <a:srgbClr val="000000"/>
                        </a:solidFill>
                        <a:effectLst/>
                        <a:latin typeface="Calibri"/>
                      </a:endParaRPr>
                    </a:p>
                  </a:txBody>
                  <a:tcPr marL="9525" marR="9525" marT="9525" marB="0" anchor="b"/>
                </a:tc>
              </a:tr>
              <a:tr h="254428">
                <a:tc>
                  <a:txBody>
                    <a:bodyPr/>
                    <a:lstStyle/>
                    <a:p>
                      <a:pPr algn="l" fontAlgn="b"/>
                      <a:r>
                        <a:rPr lang="en-IN" sz="1100" u="none" strike="noStrike" dirty="0">
                          <a:effectLst/>
                        </a:rPr>
                        <a:t>Grand Total</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220</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398</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778</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137</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1533</a:t>
                      </a:r>
                      <a:endParaRPr lang="en-IN"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8582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b="1" dirty="0" smtClean="0">
                <a:solidFill>
                  <a:schemeClr val="tx1"/>
                </a:solidFill>
                <a:latin typeface="Times New Roman" pitchFamily="18" charset="0"/>
                <a:cs typeface="Times New Roman" pitchFamily="18" charset="0"/>
              </a:rPr>
              <a:t>Result : </a:t>
            </a:r>
            <a:r>
              <a:rPr lang="en-US" dirty="0" smtClean="0">
                <a:solidFill>
                  <a:schemeClr val="tx1"/>
                </a:solidFill>
                <a:latin typeface="Times New Roman" pitchFamily="18" charset="0"/>
                <a:cs typeface="Times New Roman" pitchFamily="18" charset="0"/>
              </a:rPr>
              <a:t>(Slicer &amp; pie chart)</a:t>
            </a:r>
            <a:endParaRPr lang="en-IN"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80" y="2924944"/>
            <a:ext cx="2295020" cy="3167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Chart 4"/>
          <p:cNvGraphicFramePr>
            <a:graphicFrameLocks/>
          </p:cNvGraphicFramePr>
          <p:nvPr>
            <p:extLst>
              <p:ext uri="{D42A27DB-BD31-4B8C-83A1-F6EECF244321}">
                <p14:modId xmlns:p14="http://schemas.microsoft.com/office/powerpoint/2010/main" val="2310488167"/>
              </p:ext>
            </p:extLst>
          </p:nvPr>
        </p:nvGraphicFramePr>
        <p:xfrm>
          <a:off x="3275856" y="2924944"/>
          <a:ext cx="4824536" cy="31676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67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2564904"/>
            <a:ext cx="8928992" cy="4104456"/>
          </a:xfrm>
        </p:spPr>
        <p:txBody>
          <a:bodyPr/>
          <a:lstStyle/>
          <a:p>
            <a:pPr marL="0" indent="0">
              <a:buNone/>
            </a:pPr>
            <a:r>
              <a:rPr lang="en-IN" b="1" dirty="0" smtClean="0">
                <a:solidFill>
                  <a:schemeClr val="tx1"/>
                </a:solidFill>
                <a:latin typeface="Times New Roman" pitchFamily="18" charset="0"/>
                <a:cs typeface="Times New Roman" pitchFamily="18" charset="0"/>
              </a:rPr>
              <a:t>     In </a:t>
            </a:r>
            <a:r>
              <a:rPr lang="en-IN" b="1" dirty="0">
                <a:solidFill>
                  <a:schemeClr val="tx1"/>
                </a:solidFill>
                <a:latin typeface="Times New Roman" pitchFamily="18" charset="0"/>
                <a:cs typeface="Times New Roman" pitchFamily="18" charset="0"/>
              </a:rPr>
              <a:t>simple terms, the analysis sought to measure and improve staff productivity using certain assessment indicators. The goal was to discover strengths and opportunities for growth among staff. </a:t>
            </a:r>
            <a:endParaRPr lang="en-IN" b="1" dirty="0" smtClean="0">
              <a:solidFill>
                <a:schemeClr val="tx1"/>
              </a:solidFill>
              <a:latin typeface="Times New Roman" pitchFamily="18" charset="0"/>
              <a:cs typeface="Times New Roman" pitchFamily="18" charset="0"/>
            </a:endParaRPr>
          </a:p>
          <a:p>
            <a:pPr marL="0" indent="0">
              <a:buNone/>
            </a:pPr>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The </a:t>
            </a:r>
            <a:r>
              <a:rPr lang="en-IN" b="1" dirty="0">
                <a:solidFill>
                  <a:schemeClr val="tx1"/>
                </a:solidFill>
                <a:latin typeface="Times New Roman" pitchFamily="18" charset="0"/>
                <a:cs typeface="Times New Roman" pitchFamily="18" charset="0"/>
              </a:rPr>
              <a:t>solution required creating a structured feedback system and individualized development strategies to accelerate progress. This technique has resulted in enhanced performance and engagement</a:t>
            </a:r>
            <a:r>
              <a:rPr lang="en-IN" b="1" dirty="0" smtClean="0">
                <a:solidFill>
                  <a:schemeClr val="tx1"/>
                </a:solidFill>
                <a:latin typeface="Times New Roman" pitchFamily="18" charset="0"/>
                <a:cs typeface="Times New Roman" pitchFamily="18" charset="0"/>
              </a:rPr>
              <a:t>.</a:t>
            </a:r>
          </a:p>
          <a:p>
            <a:pPr marL="0" indent="0">
              <a:buNone/>
            </a:pPr>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a:t>
            </a:r>
            <a:r>
              <a:rPr lang="en-IN" b="1" dirty="0">
                <a:solidFill>
                  <a:schemeClr val="tx1"/>
                </a:solidFill>
                <a:latin typeface="Times New Roman" pitchFamily="18" charset="0"/>
                <a:cs typeface="Times New Roman" pitchFamily="18" charset="0"/>
              </a:rPr>
              <a:t>Moving forward, continuous monitoring and modifications will guarantee long-term gains and alignment with company goals.</a:t>
            </a:r>
            <a:endParaRPr lang="en-US" b="1" dirty="0" smtClean="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a:xfrm>
            <a:off x="348017" y="409434"/>
            <a:ext cx="8229600" cy="935104"/>
          </a:xfrm>
        </p:spPr>
        <p:txBody>
          <a:bodyPr/>
          <a:lstStyle/>
          <a:p>
            <a:pPr algn="l"/>
            <a:r>
              <a:rPr lang="en-US" b="1" dirty="0" smtClean="0">
                <a:solidFill>
                  <a:schemeClr val="tx1"/>
                </a:solidFill>
                <a:latin typeface="Times New Roman" pitchFamily="18" charset="0"/>
                <a:cs typeface="Times New Roman" pitchFamily="18" charset="0"/>
              </a:rPr>
              <a:t>Conclusion</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773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564906"/>
            <a:ext cx="8064896" cy="1689637"/>
          </a:xfrm>
        </p:spPr>
        <p:txBody>
          <a:bodyPr>
            <a:normAutofit/>
          </a:bodyPr>
          <a:lstStyle/>
          <a:p>
            <a:pPr marL="0" indent="0">
              <a:buNone/>
            </a:pP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a:p>
            <a:endParaRPr lang="en-IN" sz="4400" dirty="0"/>
          </a:p>
        </p:txBody>
      </p:sp>
      <p:sp>
        <p:nvSpPr>
          <p:cNvPr id="3" name="Title 2"/>
          <p:cNvSpPr>
            <a:spLocks noGrp="1"/>
          </p:cNvSpPr>
          <p:nvPr>
            <p:ph type="title"/>
          </p:nvPr>
        </p:nvSpPr>
        <p:spPr>
          <a:xfrm>
            <a:off x="467544" y="260648"/>
            <a:ext cx="4834880" cy="1074448"/>
          </a:xfrm>
        </p:spPr>
        <p:txBody>
          <a:bodyPr/>
          <a:lstStyle/>
          <a:p>
            <a:pPr algn="l"/>
            <a:r>
              <a:rPr lang="en-IN" b="1" spc="5" dirty="0">
                <a:solidFill>
                  <a:schemeClr val="tx1"/>
                </a:solidFill>
                <a:latin typeface="Times New Roman" pitchFamily="18" charset="0"/>
                <a:cs typeface="Times New Roman" pitchFamily="18" charset="0"/>
              </a:rPr>
              <a:t>PROJECT</a:t>
            </a:r>
            <a:r>
              <a:rPr lang="en-IN" b="1" spc="-85" dirty="0">
                <a:solidFill>
                  <a:schemeClr val="tx1"/>
                </a:solidFill>
                <a:latin typeface="Times New Roman" pitchFamily="18" charset="0"/>
                <a:cs typeface="Times New Roman" pitchFamily="18" charset="0"/>
              </a:rPr>
              <a:t> </a:t>
            </a:r>
            <a:r>
              <a:rPr lang="en-IN" b="1" spc="25" dirty="0">
                <a:solidFill>
                  <a:schemeClr val="tx1"/>
                </a:solidFill>
                <a:latin typeface="Times New Roman" pitchFamily="18" charset="0"/>
                <a:cs typeface="Times New Roman" pitchFamily="18" charset="0"/>
              </a:rPr>
              <a:t>TITLE</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51591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3" y="2564904"/>
            <a:ext cx="4824536" cy="3450696"/>
          </a:xfrm>
        </p:spPr>
        <p:txBody>
          <a:bodyPr>
            <a:normAutofit lnSpcReduction="10000"/>
          </a:bodyPr>
          <a:lstStyle/>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Problem Statement</a:t>
            </a:r>
          </a:p>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Project </a:t>
            </a:r>
            <a:r>
              <a:rPr lang="en-US" b="1" dirty="0">
                <a:solidFill>
                  <a:srgbClr val="0D0D0D"/>
                </a:solidFill>
                <a:latin typeface="Times New Roman" panose="02020603050405020304" pitchFamily="18" charset="0"/>
                <a:cs typeface="Times New Roman" panose="02020603050405020304" pitchFamily="18" charset="0"/>
              </a:rPr>
              <a:t>Overview</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End Users</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Our Solution and Proposition</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Dataset Description</a:t>
            </a:r>
          </a:p>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Modeling </a:t>
            </a:r>
            <a:r>
              <a:rPr lang="en-US" b="1" dirty="0">
                <a:solidFill>
                  <a:srgbClr val="0D0D0D"/>
                </a:solidFill>
                <a:latin typeface="Times New Roman" panose="02020603050405020304" pitchFamily="18" charset="0"/>
                <a:cs typeface="Times New Roman" panose="02020603050405020304" pitchFamily="18" charset="0"/>
              </a:rPr>
              <a:t>Approach</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Results and Discussion</a:t>
            </a:r>
          </a:p>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Conclusion</a:t>
            </a:r>
            <a:endParaRPr lang="en-US" b="1" dirty="0">
              <a:solidFill>
                <a:srgbClr val="0D0D0D"/>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7544" y="260648"/>
            <a:ext cx="2962672" cy="930432"/>
          </a:xfrm>
        </p:spPr>
        <p:txBody>
          <a:bodyPr/>
          <a:lstStyle/>
          <a:p>
            <a:pPr algn="l"/>
            <a:r>
              <a:rPr lang="en-IN" b="1" spc="25" dirty="0">
                <a:solidFill>
                  <a:schemeClr val="tx1"/>
                </a:solidFill>
                <a:latin typeface="Times New Roman" pitchFamily="18" charset="0"/>
                <a:cs typeface="Times New Roman" pitchFamily="18" charset="0"/>
              </a:rPr>
              <a:t>A</a:t>
            </a:r>
            <a:r>
              <a:rPr lang="en-IN" b="1" spc="-5" dirty="0">
                <a:solidFill>
                  <a:schemeClr val="tx1"/>
                </a:solidFill>
                <a:latin typeface="Times New Roman" pitchFamily="18" charset="0"/>
                <a:cs typeface="Times New Roman" pitchFamily="18" charset="0"/>
              </a:rPr>
              <a:t>G</a:t>
            </a:r>
            <a:r>
              <a:rPr lang="en-IN" b="1" spc="-35" dirty="0">
                <a:solidFill>
                  <a:schemeClr val="tx1"/>
                </a:solidFill>
                <a:latin typeface="Times New Roman" pitchFamily="18" charset="0"/>
                <a:cs typeface="Times New Roman" pitchFamily="18" charset="0"/>
              </a:rPr>
              <a:t>E</a:t>
            </a:r>
            <a:r>
              <a:rPr lang="en-IN" b="1" spc="15" dirty="0">
                <a:solidFill>
                  <a:schemeClr val="tx1"/>
                </a:solidFill>
                <a:latin typeface="Times New Roman" pitchFamily="18" charset="0"/>
                <a:cs typeface="Times New Roman" pitchFamily="18" charset="0"/>
              </a:rPr>
              <a:t>N</a:t>
            </a:r>
            <a:r>
              <a:rPr lang="en-IN" b="1" dirty="0">
                <a:solidFill>
                  <a:schemeClr val="tx1"/>
                </a:solidFill>
                <a:latin typeface="Times New Roman" pitchFamily="18" charset="0"/>
                <a:cs typeface="Times New Roman" pitchFamily="18" charset="0"/>
              </a:rPr>
              <a:t>DA</a:t>
            </a:r>
          </a:p>
        </p:txBody>
      </p:sp>
      <p:pic>
        <p:nvPicPr>
          <p:cNvPr id="5" name="object 19"/>
          <p:cNvPicPr/>
          <p:nvPr/>
        </p:nvPicPr>
        <p:blipFill>
          <a:blip r:embed="rId2" cstate="print"/>
          <a:stretch>
            <a:fillRect/>
          </a:stretch>
        </p:blipFill>
        <p:spPr>
          <a:xfrm>
            <a:off x="5707532" y="6307774"/>
            <a:ext cx="3040932" cy="188580"/>
          </a:xfrm>
          <a:prstGeom prst="rect">
            <a:avLst/>
          </a:prstGeom>
        </p:spPr>
      </p:pic>
      <p:pic>
        <p:nvPicPr>
          <p:cNvPr id="7" name="object 20"/>
          <p:cNvPicPr/>
          <p:nvPr/>
        </p:nvPicPr>
        <p:blipFill>
          <a:blip r:embed="rId3" cstate="print"/>
          <a:stretch>
            <a:fillRect/>
          </a:stretch>
        </p:blipFill>
        <p:spPr>
          <a:xfrm>
            <a:off x="6345153" y="3501008"/>
            <a:ext cx="2415654" cy="3146433"/>
          </a:xfrm>
          <a:prstGeom prst="rect">
            <a:avLst/>
          </a:prstGeom>
        </p:spPr>
      </p:pic>
    </p:spTree>
    <p:extLst>
      <p:ext uri="{BB962C8B-B14F-4D97-AF65-F5344CB8AC3E}">
        <p14:creationId xmlns:p14="http://schemas.microsoft.com/office/powerpoint/2010/main" val="2834684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708920"/>
            <a:ext cx="8424936" cy="3600400"/>
          </a:xfrm>
        </p:spPr>
        <p:txBody>
          <a:bodyPr>
            <a:normAutofit lnSpcReduction="10000"/>
          </a:bodyPr>
          <a:lstStyle/>
          <a:p>
            <a:pPr>
              <a:buFont typeface="Wingdings" pitchFamily="2" charset="2"/>
              <a:buChar char="q"/>
            </a:pPr>
            <a:r>
              <a:rPr lang="en-US" sz="2800" b="1" dirty="0" smtClean="0">
                <a:solidFill>
                  <a:schemeClr val="tx1"/>
                </a:solidFill>
                <a:latin typeface="Times New Roman" pitchFamily="18" charset="0"/>
                <a:cs typeface="Times New Roman" pitchFamily="18" charset="0"/>
              </a:rPr>
              <a:t> Employee performance analysis identifies strength, weakness, and trends, allowing for more informed decision about training, promotions, and workforce optimization.</a:t>
            </a:r>
          </a:p>
          <a:p>
            <a:pPr>
              <a:buFont typeface="Wingdings" pitchFamily="2" charset="2"/>
              <a:buChar char="q"/>
            </a:pPr>
            <a:r>
              <a:rPr lang="en-US" sz="2800" b="1" dirty="0" smtClean="0">
                <a:solidFill>
                  <a:schemeClr val="tx1"/>
                </a:solidFill>
                <a:latin typeface="Times New Roman" pitchFamily="18" charset="0"/>
                <a:cs typeface="Times New Roman" pitchFamily="18" charset="0"/>
              </a:rPr>
              <a:t> It ensures that staffs are in sync with the organization’s aims.</a:t>
            </a:r>
          </a:p>
          <a:p>
            <a:pPr>
              <a:buFont typeface="Wingdings" pitchFamily="2" charset="2"/>
              <a:buChar char="q"/>
            </a:pPr>
            <a:r>
              <a:rPr lang="en-US" sz="2800" b="1" dirty="0" smtClean="0">
                <a:solidFill>
                  <a:schemeClr val="tx1"/>
                </a:solidFill>
                <a:latin typeface="Times New Roman" pitchFamily="18" charset="0"/>
                <a:cs typeface="Times New Roman" pitchFamily="18" charset="0"/>
              </a:rPr>
              <a:t> Performance analysis identifies top performers for prospective promotions or prizes</a:t>
            </a:r>
            <a:r>
              <a:rPr lang="en-US" sz="2800" dirty="0">
                <a:solidFill>
                  <a:schemeClr val="tx1"/>
                </a:solidFill>
              </a:rPr>
              <a:t>.</a:t>
            </a:r>
            <a:endParaRPr lang="en-US" sz="2800" dirty="0" smtClean="0">
              <a:solidFill>
                <a:schemeClr val="tx1"/>
              </a:solidFill>
            </a:endParaRPr>
          </a:p>
        </p:txBody>
      </p:sp>
      <p:sp>
        <p:nvSpPr>
          <p:cNvPr id="3" name="Title 2"/>
          <p:cNvSpPr>
            <a:spLocks noGrp="1"/>
          </p:cNvSpPr>
          <p:nvPr>
            <p:ph type="title"/>
          </p:nvPr>
        </p:nvSpPr>
        <p:spPr>
          <a:xfrm>
            <a:off x="395536" y="260648"/>
            <a:ext cx="8229600" cy="1080120"/>
          </a:xfrm>
        </p:spPr>
        <p:txBody>
          <a:bodyPr/>
          <a:lstStyle/>
          <a:p>
            <a:pPr algn="l"/>
            <a:r>
              <a:rPr lang="en-IN" b="1" spc="-20" dirty="0" smtClean="0">
                <a:solidFill>
                  <a:schemeClr val="tx1"/>
                </a:solidFill>
                <a:latin typeface="Times New Roman" pitchFamily="18" charset="0"/>
                <a:cs typeface="Times New Roman" pitchFamily="18" charset="0"/>
              </a:rPr>
              <a:t>P</a:t>
            </a:r>
            <a:r>
              <a:rPr lang="en-IN" b="1" spc="15" dirty="0" smtClean="0">
                <a:solidFill>
                  <a:schemeClr val="tx1"/>
                </a:solidFill>
                <a:latin typeface="Times New Roman" pitchFamily="18" charset="0"/>
                <a:cs typeface="Times New Roman" pitchFamily="18" charset="0"/>
              </a:rPr>
              <a:t>ROB</a:t>
            </a:r>
            <a:r>
              <a:rPr lang="en-IN" b="1" spc="55" dirty="0" smtClean="0">
                <a:solidFill>
                  <a:schemeClr val="tx1"/>
                </a:solidFill>
                <a:latin typeface="Times New Roman" pitchFamily="18" charset="0"/>
                <a:cs typeface="Times New Roman" pitchFamily="18" charset="0"/>
              </a:rPr>
              <a:t>L</a:t>
            </a:r>
            <a:r>
              <a:rPr lang="en-IN" b="1" spc="-20" dirty="0" smtClean="0">
                <a:solidFill>
                  <a:schemeClr val="tx1"/>
                </a:solidFill>
                <a:latin typeface="Times New Roman" pitchFamily="18" charset="0"/>
                <a:cs typeface="Times New Roman" pitchFamily="18" charset="0"/>
              </a:rPr>
              <a:t>E</a:t>
            </a:r>
            <a:r>
              <a:rPr lang="en-IN" b="1" spc="20" dirty="0" smtClean="0">
                <a:solidFill>
                  <a:schemeClr val="tx1"/>
                </a:solidFill>
                <a:latin typeface="Times New Roman" pitchFamily="18" charset="0"/>
                <a:cs typeface="Times New Roman" pitchFamily="18" charset="0"/>
              </a:rPr>
              <a:t>M</a:t>
            </a:r>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a:t>
            </a:r>
            <a:r>
              <a:rPr lang="en-IN" b="1" spc="10" dirty="0" smtClean="0">
                <a:solidFill>
                  <a:schemeClr val="tx1"/>
                </a:solidFill>
                <a:latin typeface="Times New Roman" pitchFamily="18" charset="0"/>
                <a:cs typeface="Times New Roman" pitchFamily="18" charset="0"/>
              </a:rPr>
              <a:t>S</a:t>
            </a:r>
            <a:r>
              <a:rPr lang="en-IN" b="1" spc="-370" dirty="0" smtClean="0">
                <a:solidFill>
                  <a:schemeClr val="tx1"/>
                </a:solidFill>
                <a:latin typeface="Times New Roman" pitchFamily="18" charset="0"/>
                <a:cs typeface="Times New Roman" pitchFamily="18" charset="0"/>
              </a:rPr>
              <a:t>T</a:t>
            </a:r>
            <a:r>
              <a:rPr lang="en-IN" b="1" spc="-375" dirty="0" smtClean="0">
                <a:solidFill>
                  <a:schemeClr val="tx1"/>
                </a:solidFill>
                <a:latin typeface="Times New Roman" pitchFamily="18" charset="0"/>
                <a:cs typeface="Times New Roman" pitchFamily="18" charset="0"/>
              </a:rPr>
              <a:t>A</a:t>
            </a:r>
            <a:r>
              <a:rPr lang="en-IN" b="1" spc="15" dirty="0" smtClean="0">
                <a:solidFill>
                  <a:schemeClr val="tx1"/>
                </a:solidFill>
                <a:latin typeface="Times New Roman" pitchFamily="18" charset="0"/>
                <a:cs typeface="Times New Roman" pitchFamily="18" charset="0"/>
              </a:rPr>
              <a:t>T</a:t>
            </a:r>
            <a:r>
              <a:rPr lang="en-IN" b="1" spc="-10" dirty="0" smtClean="0">
                <a:solidFill>
                  <a:schemeClr val="tx1"/>
                </a:solidFill>
                <a:latin typeface="Times New Roman" pitchFamily="18" charset="0"/>
                <a:cs typeface="Times New Roman" pitchFamily="18" charset="0"/>
              </a:rPr>
              <a:t>E</a:t>
            </a:r>
            <a:r>
              <a:rPr lang="en-IN" b="1" spc="-20" dirty="0" smtClean="0">
                <a:solidFill>
                  <a:schemeClr val="tx1"/>
                </a:solidFill>
                <a:latin typeface="Times New Roman" pitchFamily="18" charset="0"/>
                <a:cs typeface="Times New Roman" pitchFamily="18" charset="0"/>
              </a:rPr>
              <a:t>ME</a:t>
            </a:r>
            <a:r>
              <a:rPr lang="en-IN" b="1" spc="10" dirty="0" smtClean="0">
                <a:solidFill>
                  <a:schemeClr val="tx1"/>
                </a:solidFill>
                <a:latin typeface="Times New Roman" pitchFamily="18" charset="0"/>
                <a:cs typeface="Times New Roman" pitchFamily="18" charset="0"/>
              </a:rPr>
              <a:t>NT</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12192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420888"/>
            <a:ext cx="8496944" cy="3705275"/>
          </a:xfrm>
        </p:spPr>
        <p:txBody>
          <a:bodyPr>
            <a:noAutofit/>
          </a:bodyPr>
          <a:lstStyle/>
          <a:p>
            <a:pPr marL="0" indent="0">
              <a:buNone/>
            </a:pPr>
            <a:r>
              <a:rPr lang="en-IN" dirty="0" smtClean="0">
                <a:solidFill>
                  <a:schemeClr val="tx1"/>
                </a:solidFill>
                <a:latin typeface="Times New Roman" pitchFamily="18" charset="0"/>
                <a:cs typeface="Times New Roman" pitchFamily="18" charset="0"/>
              </a:rPr>
              <a:t>     The </a:t>
            </a:r>
            <a:r>
              <a:rPr lang="en-IN" dirty="0">
                <a:solidFill>
                  <a:schemeClr val="tx1"/>
                </a:solidFill>
                <a:latin typeface="Times New Roman" pitchFamily="18" charset="0"/>
                <a:cs typeface="Times New Roman" pitchFamily="18" charset="0"/>
              </a:rPr>
              <a:t>performance </a:t>
            </a:r>
            <a:r>
              <a:rPr lang="en-IN" dirty="0" smtClean="0">
                <a:solidFill>
                  <a:schemeClr val="tx1"/>
                </a:solidFill>
                <a:latin typeface="Times New Roman" pitchFamily="18" charset="0"/>
                <a:cs typeface="Times New Roman" pitchFamily="18" charset="0"/>
              </a:rPr>
              <a:t>analysis assesses </a:t>
            </a:r>
            <a:r>
              <a:rPr lang="en-IN" dirty="0">
                <a:solidFill>
                  <a:schemeClr val="tx1"/>
                </a:solidFill>
                <a:latin typeface="Times New Roman" pitchFamily="18" charset="0"/>
                <a:cs typeface="Times New Roman" pitchFamily="18" charset="0"/>
              </a:rPr>
              <a:t>workers across company divisions, concentrating on their names, performance levels, and credit scores. It also includes gender statistics to provide a holistic picture of the workforce. Performance levels emphasize individual accomplishments and opportunities for progress, whereas credit ratings demonstrate financial dependability and accountability. </a:t>
            </a:r>
          </a:p>
          <a:p>
            <a:pPr marL="0" indent="0">
              <a:buNone/>
            </a:pPr>
            <a:r>
              <a:rPr lang="en-IN" dirty="0" smtClean="0">
                <a:solidFill>
                  <a:schemeClr val="tx1"/>
                </a:solidFill>
                <a:latin typeface="Times New Roman" pitchFamily="18" charset="0"/>
                <a:cs typeface="Times New Roman" pitchFamily="18" charset="0"/>
              </a:rPr>
              <a:t>     Gender </a:t>
            </a:r>
            <a:r>
              <a:rPr lang="en-IN" dirty="0">
                <a:solidFill>
                  <a:schemeClr val="tx1"/>
                </a:solidFill>
                <a:latin typeface="Times New Roman" pitchFamily="18" charset="0"/>
                <a:cs typeface="Times New Roman" pitchFamily="18" charset="0"/>
              </a:rPr>
              <a:t>distribution analysis may be used to examine diversity in performance measures. This data helps to identify patterns, give insights into employee capabilities, and assist focused development efforts. Overall, the study helps to make more informed decisions that improve organizational performance and employee growth.</a:t>
            </a:r>
            <a:r>
              <a:rPr lang="en-IN" dirty="0"/>
              <a:t/>
            </a:r>
            <a:br>
              <a:rPr lang="en-IN" dirty="0"/>
            </a:br>
            <a:endParaRPr lang="en-IN" dirty="0">
              <a:solidFill>
                <a:schemeClr val="tx1"/>
              </a:solidFill>
            </a:endParaRPr>
          </a:p>
        </p:txBody>
      </p:sp>
      <p:sp>
        <p:nvSpPr>
          <p:cNvPr id="3" name="Title 2"/>
          <p:cNvSpPr>
            <a:spLocks noGrp="1"/>
          </p:cNvSpPr>
          <p:nvPr>
            <p:ph type="title"/>
          </p:nvPr>
        </p:nvSpPr>
        <p:spPr>
          <a:xfrm>
            <a:off x="395536" y="260648"/>
            <a:ext cx="8229600" cy="1002440"/>
          </a:xfrm>
        </p:spPr>
        <p:txBody>
          <a:bodyPr/>
          <a:lstStyle/>
          <a:p>
            <a:pPr algn="l"/>
            <a:r>
              <a:rPr lang="en-IN" b="1" spc="5" dirty="0">
                <a:solidFill>
                  <a:schemeClr val="tx1"/>
                </a:solidFill>
                <a:latin typeface="Times New Roman" pitchFamily="18" charset="0"/>
                <a:cs typeface="Times New Roman" pitchFamily="18" charset="0"/>
              </a:rPr>
              <a:t>PROJECT	</a:t>
            </a:r>
            <a:r>
              <a:rPr lang="en-IN" b="1" spc="-20" dirty="0">
                <a:solidFill>
                  <a:schemeClr val="tx1"/>
                </a:solidFill>
                <a:latin typeface="Times New Roman" pitchFamily="18" charset="0"/>
                <a:cs typeface="Times New Roman" pitchFamily="18" charset="0"/>
              </a:rPr>
              <a:t>OVERVIEW</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7017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636912"/>
            <a:ext cx="8352928" cy="4221088"/>
          </a:xfrm>
        </p:spPr>
        <p:txBody>
          <a:bodyPr>
            <a:normAutofit/>
          </a:bodyPr>
          <a:lstStyle/>
          <a:p>
            <a:pPr marL="0" indent="0">
              <a:buNone/>
            </a:pPr>
            <a:r>
              <a:rPr lang="en-US" dirty="0" smtClean="0">
                <a:solidFill>
                  <a:schemeClr val="tx1"/>
                </a:solidFill>
              </a:rPr>
              <a:t>The end users are:</a:t>
            </a: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r>
              <a:rPr lang="en-US" sz="1400" dirty="0" smtClean="0">
                <a:solidFill>
                  <a:schemeClr val="tx1"/>
                </a:solidFill>
              </a:rPr>
              <a:t>HR MANAGER                EMPLOYEES                      MANAGER                           COMPANY</a:t>
            </a:r>
          </a:p>
          <a:p>
            <a:pPr marL="0" indent="0">
              <a:buNone/>
            </a:pPr>
            <a:r>
              <a:rPr lang="en-US" sz="1400" dirty="0">
                <a:solidFill>
                  <a:schemeClr val="tx1"/>
                </a:solidFill>
              </a:rPr>
              <a:t> </a:t>
            </a:r>
            <a:r>
              <a:rPr lang="en-US" sz="1400" dirty="0" smtClean="0">
                <a:solidFill>
                  <a:schemeClr val="tx1"/>
                </a:solidFill>
              </a:rPr>
              <a:t>                                                                                                                                         EXECUTIVE</a:t>
            </a:r>
          </a:p>
          <a:p>
            <a:pPr marL="0" indent="0">
              <a:buNone/>
            </a:pPr>
            <a:endParaRPr lang="en-US" sz="1400" dirty="0">
              <a:solidFill>
                <a:schemeClr val="tx1"/>
              </a:solidFill>
            </a:endParaRPr>
          </a:p>
          <a:p>
            <a:pPr marL="0" indent="0">
              <a:buNone/>
            </a:pPr>
            <a:endParaRPr lang="en-US" sz="1400" dirty="0" smtClean="0">
              <a:solidFill>
                <a:schemeClr val="tx1"/>
              </a:solidFill>
            </a:endParaRPr>
          </a:p>
          <a:p>
            <a:pPr marL="0" indent="0">
              <a:buNone/>
            </a:pPr>
            <a:r>
              <a:rPr lang="en-US" sz="1400" dirty="0" smtClean="0">
                <a:solidFill>
                  <a:schemeClr val="tx1"/>
                </a:solidFill>
              </a:rPr>
              <a:t>                                                                                            </a:t>
            </a:r>
            <a:endParaRPr lang="en-US" sz="1400" dirty="0">
              <a:solidFill>
                <a:schemeClr val="tx1"/>
              </a:solidFill>
            </a:endParaRPr>
          </a:p>
          <a:p>
            <a:pPr marL="0" indent="0">
              <a:buNone/>
            </a:pPr>
            <a:endParaRPr lang="en-US" sz="1400" dirty="0" smtClean="0">
              <a:solidFill>
                <a:schemeClr val="tx1"/>
              </a:solidFill>
            </a:endParaRPr>
          </a:p>
          <a:p>
            <a:pPr marL="0" indent="0">
              <a:buNone/>
            </a:pPr>
            <a:endParaRPr lang="en-US" sz="1400" dirty="0">
              <a:solidFill>
                <a:schemeClr val="tx1"/>
              </a:solidFill>
            </a:endParaRPr>
          </a:p>
          <a:p>
            <a:pPr marL="0" indent="0">
              <a:buNone/>
            </a:pPr>
            <a:r>
              <a:rPr lang="en-US" sz="1400" dirty="0" smtClean="0">
                <a:solidFill>
                  <a:schemeClr val="tx1"/>
                </a:solidFill>
              </a:rPr>
              <a:t>             TRANINIG AND DEVELOPMENT                </a:t>
            </a:r>
          </a:p>
          <a:p>
            <a:pPr marL="0" indent="0">
              <a:buNone/>
            </a:pPr>
            <a:r>
              <a:rPr lang="en-US" sz="1400" dirty="0">
                <a:solidFill>
                  <a:schemeClr val="tx1"/>
                </a:solidFill>
              </a:rPr>
              <a:t> </a:t>
            </a:r>
            <a:r>
              <a:rPr lang="en-US" sz="1400" dirty="0" smtClean="0">
                <a:solidFill>
                  <a:schemeClr val="tx1"/>
                </a:solidFill>
              </a:rPr>
              <a:t>                                TEAM                                       ORGANIZATONAL PLANNERS</a:t>
            </a:r>
          </a:p>
        </p:txBody>
      </p:sp>
      <p:sp>
        <p:nvSpPr>
          <p:cNvPr id="3" name="Title 2"/>
          <p:cNvSpPr>
            <a:spLocks noGrp="1"/>
          </p:cNvSpPr>
          <p:nvPr>
            <p:ph type="title"/>
          </p:nvPr>
        </p:nvSpPr>
        <p:spPr>
          <a:xfrm>
            <a:off x="467544" y="260648"/>
            <a:ext cx="8229600" cy="1080120"/>
          </a:xfrm>
        </p:spPr>
        <p:txBody>
          <a:bodyPr/>
          <a:lstStyle/>
          <a:p>
            <a:pPr algn="l"/>
            <a:r>
              <a:rPr lang="en-IN" b="1" spc="25" dirty="0">
                <a:solidFill>
                  <a:schemeClr val="tx1"/>
                </a:solidFill>
                <a:latin typeface="Times New Roman" pitchFamily="18" charset="0"/>
                <a:cs typeface="Times New Roman" pitchFamily="18" charset="0"/>
              </a:rPr>
              <a:t>W</a:t>
            </a:r>
            <a:r>
              <a:rPr lang="en-IN" b="1" spc="-20" dirty="0">
                <a:solidFill>
                  <a:schemeClr val="tx1"/>
                </a:solidFill>
                <a:latin typeface="Times New Roman" pitchFamily="18" charset="0"/>
                <a:cs typeface="Times New Roman" pitchFamily="18" charset="0"/>
              </a:rPr>
              <a:t>H</a:t>
            </a:r>
            <a:r>
              <a:rPr lang="en-IN" b="1" spc="20" dirty="0">
                <a:solidFill>
                  <a:schemeClr val="tx1"/>
                </a:solidFill>
                <a:latin typeface="Times New Roman" pitchFamily="18" charset="0"/>
                <a:cs typeface="Times New Roman" pitchFamily="18" charset="0"/>
              </a:rPr>
              <a:t>O</a:t>
            </a:r>
            <a:r>
              <a:rPr lang="en-IN" b="1" spc="-235" dirty="0">
                <a:solidFill>
                  <a:schemeClr val="tx1"/>
                </a:solidFill>
                <a:latin typeface="Times New Roman" pitchFamily="18" charset="0"/>
                <a:cs typeface="Times New Roman" pitchFamily="18" charset="0"/>
              </a:rPr>
              <a:t> </a:t>
            </a:r>
            <a:r>
              <a:rPr lang="en-IN" b="1" spc="-10" dirty="0">
                <a:solidFill>
                  <a:schemeClr val="tx1"/>
                </a:solidFill>
                <a:latin typeface="Times New Roman" pitchFamily="18" charset="0"/>
                <a:cs typeface="Times New Roman" pitchFamily="18" charset="0"/>
              </a:rPr>
              <a:t>AR</a:t>
            </a:r>
            <a:r>
              <a:rPr lang="en-IN" b="1" spc="15" dirty="0">
                <a:solidFill>
                  <a:schemeClr val="tx1"/>
                </a:solidFill>
                <a:latin typeface="Times New Roman" pitchFamily="18" charset="0"/>
                <a:cs typeface="Times New Roman" pitchFamily="18" charset="0"/>
              </a:rPr>
              <a:t>E</a:t>
            </a:r>
            <a:r>
              <a:rPr lang="en-IN" b="1" spc="-35" dirty="0">
                <a:solidFill>
                  <a:schemeClr val="tx1"/>
                </a:solidFill>
                <a:latin typeface="Times New Roman" pitchFamily="18" charset="0"/>
                <a:cs typeface="Times New Roman" pitchFamily="18" charset="0"/>
              </a:rPr>
              <a:t> </a:t>
            </a:r>
            <a:r>
              <a:rPr lang="en-IN" b="1" spc="-10" dirty="0">
                <a:solidFill>
                  <a:schemeClr val="tx1"/>
                </a:solidFill>
                <a:latin typeface="Times New Roman" pitchFamily="18" charset="0"/>
                <a:cs typeface="Times New Roman" pitchFamily="18" charset="0"/>
              </a:rPr>
              <a:t>T</a:t>
            </a:r>
            <a:r>
              <a:rPr lang="en-IN" b="1" spc="-15" dirty="0">
                <a:solidFill>
                  <a:schemeClr val="tx1"/>
                </a:solidFill>
                <a:latin typeface="Times New Roman" pitchFamily="18" charset="0"/>
                <a:cs typeface="Times New Roman" pitchFamily="18" charset="0"/>
              </a:rPr>
              <a:t>H</a:t>
            </a:r>
            <a:r>
              <a:rPr lang="en-IN" b="1" spc="15" dirty="0">
                <a:solidFill>
                  <a:schemeClr val="tx1"/>
                </a:solidFill>
                <a:latin typeface="Times New Roman" pitchFamily="18" charset="0"/>
                <a:cs typeface="Times New Roman" pitchFamily="18" charset="0"/>
              </a:rPr>
              <a:t>E</a:t>
            </a:r>
            <a:r>
              <a:rPr lang="en-IN" b="1" spc="-35" dirty="0">
                <a:solidFill>
                  <a:schemeClr val="tx1"/>
                </a:solidFill>
                <a:latin typeface="Times New Roman" pitchFamily="18" charset="0"/>
                <a:cs typeface="Times New Roman" pitchFamily="18" charset="0"/>
              </a:rPr>
              <a:t> </a:t>
            </a:r>
            <a:r>
              <a:rPr lang="en-IN" b="1" spc="-20" dirty="0">
                <a:solidFill>
                  <a:schemeClr val="tx1"/>
                </a:solidFill>
                <a:latin typeface="Times New Roman" pitchFamily="18" charset="0"/>
                <a:cs typeface="Times New Roman" pitchFamily="18" charset="0"/>
              </a:rPr>
              <a:t>E</a:t>
            </a:r>
            <a:r>
              <a:rPr lang="en-IN" b="1" spc="30" dirty="0">
                <a:solidFill>
                  <a:schemeClr val="tx1"/>
                </a:solidFill>
                <a:latin typeface="Times New Roman" pitchFamily="18" charset="0"/>
                <a:cs typeface="Times New Roman" pitchFamily="18" charset="0"/>
              </a:rPr>
              <a:t>N</a:t>
            </a:r>
            <a:r>
              <a:rPr lang="en-IN" b="1" spc="15" dirty="0">
                <a:solidFill>
                  <a:schemeClr val="tx1"/>
                </a:solidFill>
                <a:latin typeface="Times New Roman" pitchFamily="18" charset="0"/>
                <a:cs typeface="Times New Roman" pitchFamily="18" charset="0"/>
              </a:rPr>
              <a:t>D</a:t>
            </a:r>
            <a:r>
              <a:rPr lang="en-IN" b="1" spc="-45" dirty="0">
                <a:solidFill>
                  <a:schemeClr val="tx1"/>
                </a:solidFill>
                <a:latin typeface="Times New Roman" pitchFamily="18" charset="0"/>
                <a:cs typeface="Times New Roman" pitchFamily="18" charset="0"/>
              </a:rPr>
              <a:t> </a:t>
            </a:r>
            <a:r>
              <a:rPr lang="en-IN" b="1" dirty="0">
                <a:solidFill>
                  <a:schemeClr val="tx1"/>
                </a:solidFill>
                <a:latin typeface="Times New Roman" pitchFamily="18" charset="0"/>
                <a:cs typeface="Times New Roman" pitchFamily="18" charset="0"/>
              </a:rPr>
              <a:t>U</a:t>
            </a:r>
            <a:r>
              <a:rPr lang="en-IN" b="1" spc="10" dirty="0">
                <a:solidFill>
                  <a:schemeClr val="tx1"/>
                </a:solidFill>
                <a:latin typeface="Times New Roman" pitchFamily="18" charset="0"/>
                <a:cs typeface="Times New Roman" pitchFamily="18" charset="0"/>
              </a:rPr>
              <a:t>S</a:t>
            </a:r>
            <a:r>
              <a:rPr lang="en-IN" b="1" spc="-25" dirty="0">
                <a:solidFill>
                  <a:schemeClr val="tx1"/>
                </a:solidFill>
                <a:latin typeface="Times New Roman" pitchFamily="18" charset="0"/>
                <a:cs typeface="Times New Roman" pitchFamily="18" charset="0"/>
              </a:rPr>
              <a:t>E</a:t>
            </a:r>
            <a:r>
              <a:rPr lang="en-IN" b="1" spc="-10" dirty="0">
                <a:solidFill>
                  <a:schemeClr val="tx1"/>
                </a:solidFill>
                <a:latin typeface="Times New Roman" pitchFamily="18" charset="0"/>
                <a:cs typeface="Times New Roman" pitchFamily="18" charset="0"/>
              </a:rPr>
              <a:t>R</a:t>
            </a:r>
            <a:r>
              <a:rPr lang="en-IN" b="1" spc="5" dirty="0">
                <a:solidFill>
                  <a:schemeClr val="tx1"/>
                </a:solidFill>
                <a:latin typeface="Times New Roman" pitchFamily="18" charset="0"/>
                <a:cs typeface="Times New Roman" pitchFamily="18" charset="0"/>
              </a:rPr>
              <a:t>S</a:t>
            </a:r>
            <a:endParaRPr lang="en-IN" b="1"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140968"/>
            <a:ext cx="1130380" cy="11303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140" y="3140968"/>
            <a:ext cx="1659559" cy="129614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9618" y="3140968"/>
            <a:ext cx="1316732" cy="1210672"/>
          </a:xfrm>
          <a:prstGeom prst="rect">
            <a:avLst/>
          </a:prstGeom>
          <a:ln>
            <a:noFill/>
          </a:ln>
          <a:effectLst>
            <a:outerShdw blurRad="292100" dist="139700" dir="2700000" algn="tl" rotWithShape="0">
              <a:srgbClr val="333333">
                <a:alpha val="65000"/>
              </a:srgbClr>
            </a:outerShdw>
          </a:effectLst>
        </p:spPr>
      </p:pic>
      <p:sp>
        <p:nvSpPr>
          <p:cNvPr id="7" name="AutoShape 4" descr="Customer service Icon | Pretty Office 11 Iconpack | Custom Icon Desig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6" descr="Customer service Icon | Pretty Office 11 Iconpack | Custom Icon Desig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6149" y="2948931"/>
            <a:ext cx="1418858" cy="141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7624" y="4538773"/>
            <a:ext cx="1748615" cy="174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rotWithShape="1">
          <a:blip r:embed="rId8">
            <a:extLst>
              <a:ext uri="{28A0092B-C50C-407E-A947-70E740481C1C}">
                <a14:useLocalDpi xmlns:a14="http://schemas.microsoft.com/office/drawing/2010/main" val="0"/>
              </a:ext>
            </a:extLst>
          </a:blip>
          <a:srcRect l="34802"/>
          <a:stretch/>
        </p:blipFill>
        <p:spPr bwMode="auto">
          <a:xfrm>
            <a:off x="4082374" y="4709454"/>
            <a:ext cx="1413775" cy="15442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7308304" y="5301208"/>
            <a:ext cx="576064" cy="504056"/>
          </a:xfrm>
          <a:prstGeom prst="ellipse">
            <a:avLst/>
          </a:prstGeom>
          <a:noFill/>
          <a:effectLst>
            <a:innerShdw blurRad="63500" dist="50800" dir="16200000">
              <a:prstClr val="black">
                <a:alpha val="50000"/>
              </a:prstClr>
            </a:innerShd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p:nvSpPr>
        <p:spPr>
          <a:xfrm>
            <a:off x="7740352" y="5553236"/>
            <a:ext cx="432048" cy="396044"/>
          </a:xfrm>
          <a:prstGeom prst="ellipse">
            <a:avLst/>
          </a:prstGeom>
          <a:noFill/>
          <a:effectLst>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p:cNvSpPr/>
          <p:nvPr/>
        </p:nvSpPr>
        <p:spPr>
          <a:xfrm>
            <a:off x="7372505" y="4717671"/>
            <a:ext cx="864096" cy="936104"/>
          </a:xfrm>
          <a:prstGeom prst="ellipse">
            <a:avLst/>
          </a:prstGeom>
          <a:noFill/>
          <a:effectLst>
            <a:outerShdw blurRad="50800" dist="38100" dir="2700000" algn="tl" rotWithShape="0">
              <a:prstClr val="black">
                <a:alpha val="40000"/>
              </a:prstClr>
            </a:outerShd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0303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5696" y="2708921"/>
            <a:ext cx="7128792" cy="3240359"/>
          </a:xfrm>
        </p:spPr>
        <p:txBody>
          <a:bodyPr>
            <a:normAutofit/>
          </a:bodyPr>
          <a:lstStyle/>
          <a:p>
            <a:pPr marL="457200" indent="-457200">
              <a:buFont typeface="+mj-lt"/>
              <a:buAutoNum type="arabicPeriod"/>
            </a:pPr>
            <a:r>
              <a:rPr lang="en-IN" sz="2000" dirty="0" smtClean="0">
                <a:solidFill>
                  <a:schemeClr val="tx1"/>
                </a:solidFill>
                <a:latin typeface="Times New Roman" pitchFamily="18" charset="0"/>
                <a:cs typeface="Times New Roman" pitchFamily="18" charset="0"/>
              </a:rPr>
              <a:t>Conditional </a:t>
            </a:r>
            <a:r>
              <a:rPr lang="en-IN" sz="2000" dirty="0">
                <a:solidFill>
                  <a:schemeClr val="tx1"/>
                </a:solidFill>
                <a:latin typeface="Times New Roman" pitchFamily="18" charset="0"/>
                <a:cs typeface="Times New Roman" pitchFamily="18" charset="0"/>
              </a:rPr>
              <a:t>Formatting: To highlight cells.</a:t>
            </a:r>
          </a:p>
          <a:p>
            <a:pPr marL="457200" indent="-457200">
              <a:buFont typeface="+mj-lt"/>
              <a:buAutoNum type="arabicPeriod"/>
            </a:pPr>
            <a:r>
              <a:rPr lang="en-IN" sz="2000" dirty="0">
                <a:solidFill>
                  <a:schemeClr val="tx1"/>
                </a:solidFill>
                <a:latin typeface="Times New Roman" pitchFamily="18" charset="0"/>
                <a:cs typeface="Times New Roman" pitchFamily="18" charset="0"/>
              </a:rPr>
              <a:t>Sort &amp; Filter: for remove the blank cells and missing values.</a:t>
            </a:r>
          </a:p>
          <a:p>
            <a:pPr marL="457200" indent="-457200">
              <a:buFont typeface="+mj-lt"/>
              <a:buAutoNum type="arabicPeriod"/>
            </a:pPr>
            <a:r>
              <a:rPr lang="en-IN" sz="2000" dirty="0">
                <a:solidFill>
                  <a:schemeClr val="tx1"/>
                </a:solidFill>
                <a:latin typeface="Times New Roman" pitchFamily="18" charset="0"/>
                <a:cs typeface="Times New Roman" pitchFamily="18" charset="0"/>
              </a:rPr>
              <a:t>Use of Formula: to create new column "performance level" by using credit rating column.</a:t>
            </a:r>
          </a:p>
          <a:p>
            <a:pPr marL="457200" indent="-457200">
              <a:buFont typeface="+mj-lt"/>
              <a:buAutoNum type="arabicPeriod"/>
            </a:pPr>
            <a:r>
              <a:rPr lang="en-IN" sz="2000" dirty="0">
                <a:solidFill>
                  <a:schemeClr val="tx1"/>
                </a:solidFill>
                <a:latin typeface="Times New Roman" pitchFamily="18" charset="0"/>
                <a:cs typeface="Times New Roman" pitchFamily="18" charset="0"/>
              </a:rPr>
              <a:t>Pivot table: for summery the complicated columns.</a:t>
            </a:r>
          </a:p>
          <a:p>
            <a:pPr marL="457200" indent="-457200">
              <a:buFont typeface="+mj-lt"/>
              <a:buAutoNum type="arabicPeriod"/>
            </a:pPr>
            <a:r>
              <a:rPr lang="en-IN" sz="2000" dirty="0">
                <a:solidFill>
                  <a:schemeClr val="tx1"/>
                </a:solidFill>
                <a:latin typeface="Times New Roman" pitchFamily="18" charset="0"/>
                <a:cs typeface="Times New Roman" pitchFamily="18" charset="0"/>
              </a:rPr>
              <a:t>slicer: it makes easier to filter the pivot table.</a:t>
            </a:r>
          </a:p>
          <a:p>
            <a:pPr marL="457200" indent="-457200">
              <a:buFont typeface="+mj-lt"/>
              <a:buAutoNum type="arabicPeriod"/>
            </a:pPr>
            <a:r>
              <a:rPr lang="en-IN" sz="2000" dirty="0">
                <a:solidFill>
                  <a:schemeClr val="tx1"/>
                </a:solidFill>
                <a:latin typeface="Times New Roman" pitchFamily="18" charset="0"/>
                <a:cs typeface="Times New Roman" pitchFamily="18" charset="0"/>
              </a:rPr>
              <a:t>graph: for data </a:t>
            </a:r>
            <a:r>
              <a:rPr lang="en-IN" sz="2000" dirty="0" smtClean="0">
                <a:solidFill>
                  <a:schemeClr val="tx1"/>
                </a:solidFill>
                <a:latin typeface="Times New Roman" pitchFamily="18" charset="0"/>
                <a:cs typeface="Times New Roman" pitchFamily="18" charset="0"/>
              </a:rPr>
              <a:t>visualization.</a:t>
            </a:r>
            <a:endParaRPr lang="en-IN" sz="2000" dirty="0">
              <a:solidFill>
                <a:schemeClr val="tx1"/>
              </a:solidFill>
              <a:latin typeface="Times New Roman" pitchFamily="18" charset="0"/>
              <a:cs typeface="Times New Roman" pitchFamily="18" charset="0"/>
            </a:endParaRPr>
          </a:p>
          <a:p>
            <a:pPr marL="457200" indent="-457200">
              <a:buFont typeface="+mj-lt"/>
              <a:buAutoNum type="arabicPeriod"/>
            </a:pPr>
            <a:r>
              <a:rPr lang="en-IN" sz="2000" dirty="0">
                <a:solidFill>
                  <a:schemeClr val="tx1"/>
                </a:solidFill>
                <a:latin typeface="Times New Roman" pitchFamily="18" charset="0"/>
                <a:cs typeface="Times New Roman" pitchFamily="18" charset="0"/>
              </a:rPr>
              <a:t>pie chart: </a:t>
            </a:r>
            <a:r>
              <a:rPr lang="en-IN" sz="2000" dirty="0" smtClean="0">
                <a:solidFill>
                  <a:schemeClr val="tx1"/>
                </a:solidFill>
                <a:latin typeface="Times New Roman" pitchFamily="18" charset="0"/>
                <a:cs typeface="Times New Roman" pitchFamily="18" charset="0"/>
              </a:rPr>
              <a:t>for show the particular data</a:t>
            </a:r>
            <a:endParaRPr lang="en-IN" sz="2000" dirty="0" smtClean="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a:xfrm>
            <a:off x="319759" y="340194"/>
            <a:ext cx="8732476" cy="794436"/>
          </a:xfrm>
        </p:spPr>
        <p:txBody>
          <a:bodyPr>
            <a:normAutofit/>
          </a:bodyPr>
          <a:lstStyle/>
          <a:p>
            <a:pPr algn="l"/>
            <a:r>
              <a:rPr lang="en-IN" sz="2800" b="1" spc="10" dirty="0" smtClean="0">
                <a:solidFill>
                  <a:schemeClr val="tx1"/>
                </a:solidFill>
                <a:latin typeface="Times New Roman" pitchFamily="18" charset="0"/>
                <a:cs typeface="Times New Roman" pitchFamily="18" charset="0"/>
              </a:rPr>
              <a:t>O</a:t>
            </a:r>
            <a:r>
              <a:rPr lang="en-IN" sz="2800" b="1" spc="25" dirty="0" smtClean="0">
                <a:solidFill>
                  <a:schemeClr val="tx1"/>
                </a:solidFill>
                <a:latin typeface="Times New Roman" pitchFamily="18" charset="0"/>
                <a:cs typeface="Times New Roman" pitchFamily="18" charset="0"/>
              </a:rPr>
              <a:t>U</a:t>
            </a:r>
            <a:r>
              <a:rPr lang="en-IN" sz="2800" b="1" dirty="0" smtClean="0">
                <a:solidFill>
                  <a:schemeClr val="tx1"/>
                </a:solidFill>
                <a:latin typeface="Times New Roman" pitchFamily="18" charset="0"/>
                <a:cs typeface="Times New Roman" pitchFamily="18" charset="0"/>
              </a:rPr>
              <a:t>R</a:t>
            </a:r>
            <a:r>
              <a:rPr lang="en-IN" sz="2800" b="1" spc="5" dirty="0" smtClean="0">
                <a:solidFill>
                  <a:schemeClr val="tx1"/>
                </a:solidFill>
                <a:latin typeface="Times New Roman" pitchFamily="18" charset="0"/>
                <a:cs typeface="Times New Roman" pitchFamily="18" charset="0"/>
              </a:rPr>
              <a:t> </a:t>
            </a:r>
            <a:r>
              <a:rPr lang="en-IN" sz="2800" b="1" spc="25" dirty="0" smtClean="0">
                <a:solidFill>
                  <a:schemeClr val="tx1"/>
                </a:solidFill>
                <a:latin typeface="Times New Roman" pitchFamily="18" charset="0"/>
                <a:cs typeface="Times New Roman" pitchFamily="18" charset="0"/>
              </a:rPr>
              <a:t>S</a:t>
            </a:r>
            <a:r>
              <a:rPr lang="en-IN" sz="2800" b="1" spc="10" dirty="0" smtClean="0">
                <a:solidFill>
                  <a:schemeClr val="tx1"/>
                </a:solidFill>
                <a:latin typeface="Times New Roman" pitchFamily="18" charset="0"/>
                <a:cs typeface="Times New Roman" pitchFamily="18" charset="0"/>
              </a:rPr>
              <a:t>O</a:t>
            </a:r>
            <a:r>
              <a:rPr lang="en-IN" sz="2800" b="1" spc="25" dirty="0" smtClean="0">
                <a:solidFill>
                  <a:schemeClr val="tx1"/>
                </a:solidFill>
                <a:latin typeface="Times New Roman" pitchFamily="18" charset="0"/>
                <a:cs typeface="Times New Roman" pitchFamily="18" charset="0"/>
              </a:rPr>
              <a:t>LU</a:t>
            </a:r>
            <a:r>
              <a:rPr lang="en-IN" sz="2800" b="1" spc="-35" dirty="0" smtClean="0">
                <a:solidFill>
                  <a:schemeClr val="tx1"/>
                </a:solidFill>
                <a:latin typeface="Times New Roman" pitchFamily="18" charset="0"/>
                <a:cs typeface="Times New Roman" pitchFamily="18" charset="0"/>
              </a:rPr>
              <a:t>T</a:t>
            </a:r>
            <a:r>
              <a:rPr lang="en-IN" sz="2800" b="1" spc="-30" dirty="0" smtClean="0">
                <a:solidFill>
                  <a:schemeClr val="tx1"/>
                </a:solidFill>
                <a:latin typeface="Times New Roman" pitchFamily="18" charset="0"/>
                <a:cs typeface="Times New Roman" pitchFamily="18" charset="0"/>
              </a:rPr>
              <a:t>I</a:t>
            </a:r>
            <a:r>
              <a:rPr lang="en-IN" sz="2800" b="1" spc="10" dirty="0" smtClean="0">
                <a:solidFill>
                  <a:schemeClr val="tx1"/>
                </a:solidFill>
                <a:latin typeface="Times New Roman" pitchFamily="18" charset="0"/>
                <a:cs typeface="Times New Roman" pitchFamily="18" charset="0"/>
              </a:rPr>
              <a:t>O</a:t>
            </a:r>
            <a:r>
              <a:rPr lang="en-IN" sz="2800" b="1" dirty="0" smtClean="0">
                <a:solidFill>
                  <a:schemeClr val="tx1"/>
                </a:solidFill>
                <a:latin typeface="Times New Roman" pitchFamily="18" charset="0"/>
                <a:cs typeface="Times New Roman" pitchFamily="18" charset="0"/>
              </a:rPr>
              <a:t>N</a:t>
            </a:r>
            <a:r>
              <a:rPr lang="en-IN" sz="2800" b="1" spc="-345" dirty="0" smtClean="0">
                <a:solidFill>
                  <a:schemeClr val="tx1"/>
                </a:solidFill>
                <a:latin typeface="Times New Roman" pitchFamily="18" charset="0"/>
                <a:cs typeface="Times New Roman" pitchFamily="18" charset="0"/>
              </a:rPr>
              <a:t> </a:t>
            </a:r>
            <a:r>
              <a:rPr lang="en-IN" sz="2800" b="1" spc="-35" dirty="0" smtClean="0">
                <a:solidFill>
                  <a:schemeClr val="tx1"/>
                </a:solidFill>
                <a:latin typeface="Times New Roman" pitchFamily="18" charset="0"/>
                <a:cs typeface="Times New Roman" pitchFamily="18" charset="0"/>
              </a:rPr>
              <a:t>A</a:t>
            </a:r>
            <a:r>
              <a:rPr lang="en-IN" sz="2800" b="1" spc="-5" dirty="0" smtClean="0">
                <a:solidFill>
                  <a:schemeClr val="tx1"/>
                </a:solidFill>
                <a:latin typeface="Times New Roman" pitchFamily="18" charset="0"/>
                <a:cs typeface="Times New Roman" pitchFamily="18" charset="0"/>
              </a:rPr>
              <a:t>N</a:t>
            </a:r>
            <a:r>
              <a:rPr lang="en-IN" sz="2800" b="1" dirty="0" smtClean="0">
                <a:solidFill>
                  <a:schemeClr val="tx1"/>
                </a:solidFill>
                <a:latin typeface="Times New Roman" pitchFamily="18" charset="0"/>
                <a:cs typeface="Times New Roman" pitchFamily="18" charset="0"/>
              </a:rPr>
              <a:t>D</a:t>
            </a:r>
            <a:r>
              <a:rPr lang="en-IN" sz="2800" b="1" spc="35" dirty="0" smtClean="0">
                <a:solidFill>
                  <a:schemeClr val="tx1"/>
                </a:solidFill>
                <a:latin typeface="Times New Roman" pitchFamily="18" charset="0"/>
                <a:cs typeface="Times New Roman" pitchFamily="18" charset="0"/>
              </a:rPr>
              <a:t> </a:t>
            </a:r>
            <a:r>
              <a:rPr lang="en-IN" sz="2800" b="1" spc="-30" dirty="0">
                <a:solidFill>
                  <a:schemeClr val="tx1"/>
                </a:solidFill>
                <a:latin typeface="Times New Roman" pitchFamily="18" charset="0"/>
                <a:cs typeface="Times New Roman" pitchFamily="18" charset="0"/>
              </a:rPr>
              <a:t>I</a:t>
            </a:r>
            <a:r>
              <a:rPr lang="en-IN" sz="2800" b="1" spc="-35" dirty="0">
                <a:solidFill>
                  <a:schemeClr val="tx1"/>
                </a:solidFill>
                <a:latin typeface="Times New Roman" pitchFamily="18" charset="0"/>
                <a:cs typeface="Times New Roman" pitchFamily="18" charset="0"/>
              </a:rPr>
              <a:t>T</a:t>
            </a:r>
            <a:r>
              <a:rPr lang="en-IN" sz="2800" b="1" dirty="0">
                <a:solidFill>
                  <a:schemeClr val="tx1"/>
                </a:solidFill>
                <a:latin typeface="Times New Roman" pitchFamily="18" charset="0"/>
                <a:cs typeface="Times New Roman" pitchFamily="18" charset="0"/>
              </a:rPr>
              <a:t>S</a:t>
            </a:r>
            <a:r>
              <a:rPr lang="en-IN" sz="2800" b="1" spc="60" dirty="0">
                <a:solidFill>
                  <a:schemeClr val="tx1"/>
                </a:solidFill>
                <a:latin typeface="Times New Roman" pitchFamily="18" charset="0"/>
                <a:cs typeface="Times New Roman" pitchFamily="18" charset="0"/>
              </a:rPr>
              <a:t> </a:t>
            </a:r>
            <a:r>
              <a:rPr lang="en-IN" sz="2800" b="1" spc="-295" dirty="0">
                <a:solidFill>
                  <a:schemeClr val="tx1"/>
                </a:solidFill>
                <a:latin typeface="Times New Roman" pitchFamily="18" charset="0"/>
                <a:cs typeface="Times New Roman" pitchFamily="18" charset="0"/>
              </a:rPr>
              <a:t>V</a:t>
            </a:r>
            <a:r>
              <a:rPr lang="en-IN" sz="2800" b="1" spc="-35" dirty="0">
                <a:solidFill>
                  <a:schemeClr val="tx1"/>
                </a:solidFill>
                <a:latin typeface="Times New Roman" pitchFamily="18" charset="0"/>
                <a:cs typeface="Times New Roman" pitchFamily="18" charset="0"/>
              </a:rPr>
              <a:t>A</a:t>
            </a:r>
            <a:r>
              <a:rPr lang="en-IN" sz="2800" b="1" spc="25" dirty="0">
                <a:solidFill>
                  <a:schemeClr val="tx1"/>
                </a:solidFill>
                <a:latin typeface="Times New Roman" pitchFamily="18" charset="0"/>
                <a:cs typeface="Times New Roman" pitchFamily="18" charset="0"/>
              </a:rPr>
              <a:t>LU</a:t>
            </a:r>
            <a:r>
              <a:rPr lang="en-IN" sz="2800" b="1" dirty="0">
                <a:solidFill>
                  <a:schemeClr val="tx1"/>
                </a:solidFill>
                <a:latin typeface="Times New Roman" pitchFamily="18" charset="0"/>
                <a:cs typeface="Times New Roman" pitchFamily="18" charset="0"/>
              </a:rPr>
              <a:t>E</a:t>
            </a:r>
            <a:r>
              <a:rPr lang="en-IN" sz="2800" b="1" spc="-65" dirty="0">
                <a:solidFill>
                  <a:schemeClr val="tx1"/>
                </a:solidFill>
                <a:latin typeface="Times New Roman" pitchFamily="18" charset="0"/>
                <a:cs typeface="Times New Roman" pitchFamily="18" charset="0"/>
              </a:rPr>
              <a:t> </a:t>
            </a:r>
            <a:r>
              <a:rPr lang="en-IN" sz="2800" b="1" spc="-15" dirty="0" smtClean="0">
                <a:solidFill>
                  <a:schemeClr val="tx1"/>
                </a:solidFill>
                <a:latin typeface="Times New Roman" pitchFamily="18" charset="0"/>
                <a:cs typeface="Times New Roman" pitchFamily="18" charset="0"/>
              </a:rPr>
              <a:t>P</a:t>
            </a:r>
            <a:r>
              <a:rPr lang="en-IN" sz="2800" b="1" spc="-30" dirty="0" smtClean="0">
                <a:solidFill>
                  <a:schemeClr val="tx1"/>
                </a:solidFill>
                <a:latin typeface="Times New Roman" pitchFamily="18" charset="0"/>
                <a:cs typeface="Times New Roman" pitchFamily="18" charset="0"/>
              </a:rPr>
              <a:t>R</a:t>
            </a:r>
            <a:r>
              <a:rPr lang="en-IN" sz="2800" b="1" spc="10" dirty="0" smtClean="0">
                <a:solidFill>
                  <a:schemeClr val="tx1"/>
                </a:solidFill>
                <a:latin typeface="Times New Roman" pitchFamily="18" charset="0"/>
                <a:cs typeface="Times New Roman" pitchFamily="18" charset="0"/>
              </a:rPr>
              <a:t>O</a:t>
            </a:r>
            <a:r>
              <a:rPr lang="en-IN" sz="2800" b="1" spc="-15" dirty="0" smtClean="0">
                <a:solidFill>
                  <a:schemeClr val="tx1"/>
                </a:solidFill>
                <a:latin typeface="Times New Roman" pitchFamily="18" charset="0"/>
                <a:cs typeface="Times New Roman" pitchFamily="18" charset="0"/>
              </a:rPr>
              <a:t>P</a:t>
            </a:r>
            <a:r>
              <a:rPr lang="en-IN" sz="2800" b="1" spc="10" dirty="0" smtClean="0">
                <a:solidFill>
                  <a:schemeClr val="tx1"/>
                </a:solidFill>
                <a:latin typeface="Times New Roman" pitchFamily="18" charset="0"/>
                <a:cs typeface="Times New Roman" pitchFamily="18" charset="0"/>
              </a:rPr>
              <a:t>O</a:t>
            </a:r>
            <a:r>
              <a:rPr lang="en-IN" sz="2800" b="1" spc="25" dirty="0" smtClean="0">
                <a:solidFill>
                  <a:schemeClr val="tx1"/>
                </a:solidFill>
                <a:latin typeface="Times New Roman" pitchFamily="18" charset="0"/>
                <a:cs typeface="Times New Roman" pitchFamily="18" charset="0"/>
              </a:rPr>
              <a:t>S</a:t>
            </a:r>
            <a:r>
              <a:rPr lang="en-IN" sz="2800" b="1" spc="-30" dirty="0" smtClean="0">
                <a:solidFill>
                  <a:schemeClr val="tx1"/>
                </a:solidFill>
                <a:latin typeface="Times New Roman" pitchFamily="18" charset="0"/>
                <a:cs typeface="Times New Roman" pitchFamily="18" charset="0"/>
              </a:rPr>
              <a:t>I</a:t>
            </a:r>
            <a:r>
              <a:rPr lang="en-IN" sz="2800" b="1" spc="-35" dirty="0" smtClean="0">
                <a:solidFill>
                  <a:schemeClr val="tx1"/>
                </a:solidFill>
                <a:latin typeface="Times New Roman" pitchFamily="18" charset="0"/>
                <a:cs typeface="Times New Roman" pitchFamily="18" charset="0"/>
              </a:rPr>
              <a:t>T</a:t>
            </a:r>
            <a:r>
              <a:rPr lang="en-IN" sz="2800" b="1" spc="-30" dirty="0" smtClean="0">
                <a:solidFill>
                  <a:schemeClr val="tx1"/>
                </a:solidFill>
                <a:latin typeface="Times New Roman" pitchFamily="18" charset="0"/>
                <a:cs typeface="Times New Roman" pitchFamily="18" charset="0"/>
              </a:rPr>
              <a:t>I</a:t>
            </a:r>
            <a:r>
              <a:rPr lang="en-IN" sz="2800" b="1" spc="10" dirty="0" smtClean="0">
                <a:solidFill>
                  <a:schemeClr val="tx1"/>
                </a:solidFill>
                <a:latin typeface="Times New Roman" pitchFamily="18" charset="0"/>
                <a:cs typeface="Times New Roman" pitchFamily="18" charset="0"/>
              </a:rPr>
              <a:t>O</a:t>
            </a:r>
            <a:r>
              <a:rPr lang="en-IN" sz="2800" b="1" dirty="0" smtClean="0">
                <a:solidFill>
                  <a:schemeClr val="tx1"/>
                </a:solidFill>
                <a:latin typeface="Times New Roman" pitchFamily="18" charset="0"/>
                <a:cs typeface="Times New Roman" pitchFamily="18" charset="0"/>
              </a:rPr>
              <a:t>N</a:t>
            </a:r>
            <a:endParaRPr lang="en-IN" sz="2800" b="1" dirty="0">
              <a:solidFill>
                <a:schemeClr val="tx1"/>
              </a:solidFill>
              <a:latin typeface="Times New Roman" pitchFamily="18" charset="0"/>
              <a:cs typeface="Times New Roman" pitchFamily="18" charset="0"/>
            </a:endParaRPr>
          </a:p>
        </p:txBody>
      </p:sp>
      <p:pic>
        <p:nvPicPr>
          <p:cNvPr id="4" name="object 2"/>
          <p:cNvPicPr/>
          <p:nvPr/>
        </p:nvPicPr>
        <p:blipFill rotWithShape="1">
          <a:blip r:embed="rId3" cstate="print"/>
          <a:srcRect l="15005" r="22870"/>
          <a:stretch/>
        </p:blipFill>
        <p:spPr>
          <a:xfrm>
            <a:off x="-249" y="2763510"/>
            <a:ext cx="1746913" cy="3329786"/>
          </a:xfrm>
          <a:prstGeom prst="rect">
            <a:avLst/>
          </a:prstGeom>
        </p:spPr>
      </p:pic>
    </p:spTree>
    <p:extLst>
      <p:ext uri="{BB962C8B-B14F-4D97-AF65-F5344CB8AC3E}">
        <p14:creationId xmlns:p14="http://schemas.microsoft.com/office/powerpoint/2010/main" val="328752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238233"/>
            <a:ext cx="8496944" cy="4246168"/>
          </a:xfrm>
        </p:spPr>
        <p:txBody>
          <a:bodyPr>
            <a:noAutofit/>
          </a:bodyPr>
          <a:lstStyle/>
          <a:p>
            <a:pPr marL="0" indent="0">
              <a:buNone/>
            </a:pPr>
            <a:r>
              <a:rPr lang="en-US" sz="1600" dirty="0" smtClean="0">
                <a:solidFill>
                  <a:schemeClr val="tx1"/>
                </a:solidFill>
                <a:latin typeface="Times New Roman" pitchFamily="18" charset="0"/>
                <a:cs typeface="Times New Roman" pitchFamily="18" charset="0"/>
              </a:rPr>
              <a:t>Employee Data – from Kaggle.</a:t>
            </a:r>
          </a:p>
          <a:p>
            <a:pPr marL="0" indent="0">
              <a:buNone/>
            </a:pPr>
            <a:r>
              <a:rPr lang="en-US" sz="1600" dirty="0" smtClean="0">
                <a:solidFill>
                  <a:schemeClr val="tx1"/>
                </a:solidFill>
                <a:latin typeface="Times New Roman" pitchFamily="18" charset="0"/>
                <a:cs typeface="Times New Roman" pitchFamily="18" charset="0"/>
              </a:rPr>
              <a:t>In that 26 features are given, from that 9 features particularly taken for performance analysis of employee.</a:t>
            </a:r>
          </a:p>
          <a:p>
            <a:pPr marL="0" indent="0">
              <a:buNone/>
            </a:pPr>
            <a:r>
              <a:rPr lang="en-US" sz="1600" dirty="0" smtClean="0">
                <a:solidFill>
                  <a:schemeClr val="tx1"/>
                </a:solidFill>
                <a:latin typeface="Times New Roman" pitchFamily="18" charset="0"/>
                <a:cs typeface="Times New Roman" pitchFamily="18" charset="0"/>
              </a:rPr>
              <a:t>They are;</a:t>
            </a:r>
          </a:p>
          <a:p>
            <a:pPr marL="342900" indent="-342900">
              <a:buFont typeface="+mj-lt"/>
              <a:buAutoNum type="arabicPeriod"/>
            </a:pPr>
            <a:r>
              <a:rPr lang="en-IN" sz="1600" dirty="0">
                <a:solidFill>
                  <a:schemeClr val="tx1"/>
                </a:solidFill>
                <a:latin typeface="Times New Roman" pitchFamily="18" charset="0"/>
                <a:cs typeface="Times New Roman" pitchFamily="18" charset="0"/>
              </a:rPr>
              <a:t>EMPLOYEE ID 
FIRST NAME
LAST NAME
BUSINESS UNIT 
EMPLOYEE TYPE
EMPLOYEE CLASSIFICATION TYPE
GENDER
PERFORMANCE SCORE
CURRENT EMPLOYEE RATE
PERFORMANCE LEVEL</a:t>
            </a:r>
          </a:p>
          <a:p>
            <a:endParaRPr lang="en-US" sz="1600" dirty="0">
              <a:solidFill>
                <a:schemeClr val="tx1"/>
              </a:solidFill>
              <a:latin typeface="Times New Roman" pitchFamily="18" charset="0"/>
              <a:cs typeface="Times New Roman" pitchFamily="18" charset="0"/>
            </a:endParaRPr>
          </a:p>
          <a:p>
            <a:pPr marL="0" indent="0">
              <a:buNone/>
            </a:pPr>
            <a:endParaRPr lang="en-US" sz="1600" dirty="0">
              <a:solidFill>
                <a:schemeClr val="tx1"/>
              </a:solidFill>
              <a:latin typeface="Times New Roman" pitchFamily="18" charset="0"/>
              <a:cs typeface="Times New Roman" pitchFamily="18" charset="0"/>
            </a:endParaRPr>
          </a:p>
          <a:p>
            <a:pPr marL="0" indent="0">
              <a:buNone/>
            </a:pPr>
            <a:endParaRPr lang="en-US" sz="1600" dirty="0" smtClean="0">
              <a:solidFill>
                <a:schemeClr val="tx1"/>
              </a:solidFill>
              <a:latin typeface="Times New Roman" pitchFamily="18" charset="0"/>
              <a:cs typeface="Times New Roman" pitchFamily="18" charset="0"/>
            </a:endParaRPr>
          </a:p>
          <a:p>
            <a:pPr marL="0" indent="0">
              <a:buNone/>
            </a:pPr>
            <a:endParaRPr lang="en-IN" sz="16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a:xfrm>
            <a:off x="457200" y="160907"/>
            <a:ext cx="8229600" cy="1252728"/>
          </a:xfrm>
        </p:spPr>
        <p:txBody>
          <a:bodyPr/>
          <a:lstStyle/>
          <a:p>
            <a:pPr algn="l"/>
            <a:r>
              <a:rPr lang="en-IN" b="1" dirty="0">
                <a:solidFill>
                  <a:schemeClr val="tx1"/>
                </a:solidFill>
                <a:latin typeface="Times New Roman" pitchFamily="18" charset="0"/>
                <a:cs typeface="Times New Roman" pitchFamily="18" charset="0"/>
              </a:rPr>
              <a:t>Dataset Description</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0960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675467"/>
            <a:ext cx="6048671" cy="3450696"/>
          </a:xfrm>
        </p:spPr>
        <p:txBody>
          <a:bodyPr/>
          <a:lstStyle/>
          <a:p>
            <a:pPr marL="0" indent="0">
              <a:buNone/>
            </a:pPr>
            <a:r>
              <a:rPr lang="en-US" dirty="0" smtClean="0">
                <a:solidFill>
                  <a:schemeClr val="tx1"/>
                </a:solidFill>
                <a:latin typeface="Times New Roman" pitchFamily="18" charset="0"/>
                <a:cs typeface="Times New Roman" pitchFamily="18" charset="0"/>
              </a:rPr>
              <a:t>By using credit rating of employee, the performance level have found out.</a:t>
            </a:r>
          </a:p>
          <a:p>
            <a:pPr marL="0" indent="0">
              <a:buNone/>
            </a:pPr>
            <a:r>
              <a:rPr lang="en-US" dirty="0" smtClean="0">
                <a:solidFill>
                  <a:schemeClr val="tx1"/>
                </a:solidFill>
                <a:latin typeface="Times New Roman" pitchFamily="18" charset="0"/>
                <a:cs typeface="Times New Roman" pitchFamily="18" charset="0"/>
              </a:rPr>
              <a:t>With the formula:</a:t>
            </a:r>
          </a:p>
          <a:p>
            <a:pPr marL="0" indent="0">
              <a:buNone/>
            </a:pPr>
            <a:r>
              <a:rPr lang="en-IN" dirty="0">
                <a:solidFill>
                  <a:srgbClr val="FF0000"/>
                </a:solidFill>
                <a:latin typeface="Times New Roman" pitchFamily="18" charset="0"/>
                <a:cs typeface="Times New Roman" pitchFamily="18" charset="0"/>
              </a:rPr>
              <a:t>=IFS(Z9&gt;=5,”VERY HIGH”,Z9&gt;=4,”HIGH”,Z9&gt;=3,”MED”,TRUE,”LOW”)</a:t>
            </a:r>
            <a:endParaRPr lang="en-IN" dirty="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a:xfrm>
            <a:off x="251520" y="332656"/>
            <a:ext cx="8229600" cy="864096"/>
          </a:xfrm>
        </p:spPr>
        <p:txBody>
          <a:bodyPr/>
          <a:lstStyle/>
          <a:p>
            <a:pPr algn="l"/>
            <a:r>
              <a:rPr lang="en-US" b="1" dirty="0" smtClean="0">
                <a:solidFill>
                  <a:schemeClr val="tx1"/>
                </a:solidFill>
                <a:latin typeface="Times New Roman" pitchFamily="18" charset="0"/>
                <a:cs typeface="Times New Roman" pitchFamily="18" charset="0"/>
              </a:rPr>
              <a:t>The wow in our solution</a:t>
            </a:r>
            <a:endParaRPr lang="en-IN" b="1" dirty="0">
              <a:solidFill>
                <a:schemeClr val="tx1"/>
              </a:solidFill>
              <a:latin typeface="Times New Roman" pitchFamily="18" charset="0"/>
              <a:cs typeface="Times New Roman" pitchFamily="18" charset="0"/>
            </a:endParaRPr>
          </a:p>
        </p:txBody>
      </p:sp>
      <p:pic>
        <p:nvPicPr>
          <p:cNvPr id="4" name="object 6"/>
          <p:cNvPicPr/>
          <p:nvPr/>
        </p:nvPicPr>
        <p:blipFill>
          <a:blip r:embed="rId3" cstate="print"/>
          <a:stretch>
            <a:fillRect/>
          </a:stretch>
        </p:blipFill>
        <p:spPr>
          <a:xfrm>
            <a:off x="6659339" y="3284984"/>
            <a:ext cx="2466975" cy="3419475"/>
          </a:xfrm>
          <a:prstGeom prst="rect">
            <a:avLst/>
          </a:prstGeom>
        </p:spPr>
      </p:pic>
    </p:spTree>
    <p:extLst>
      <p:ext uri="{BB962C8B-B14F-4D97-AF65-F5344CB8AC3E}">
        <p14:creationId xmlns:p14="http://schemas.microsoft.com/office/powerpoint/2010/main" val="3083899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374</TotalTime>
  <Words>682</Words>
  <Application>Microsoft Office PowerPoint</Application>
  <PresentationFormat>On-screen Show (4:3)</PresentationFormat>
  <Paragraphs>165</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 Approach</vt:lpstr>
      <vt:lpstr>Result: (graph)</vt:lpstr>
      <vt:lpstr>Result: (pivot table)</vt:lpstr>
      <vt:lpstr>Result : (Slicer &amp; pie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Dell</dc:creator>
  <cp:lastModifiedBy>Dell</cp:lastModifiedBy>
  <cp:revision>32</cp:revision>
  <dcterms:created xsi:type="dcterms:W3CDTF">2024-08-28T14:41:15Z</dcterms:created>
  <dcterms:modified xsi:type="dcterms:W3CDTF">2024-08-31T07:24:35Z</dcterms:modified>
</cp:coreProperties>
</file>