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258" r:id="rId4"/>
    <p:sldId id="259" r:id="rId5"/>
    <p:sldId id="260" r:id="rId6"/>
    <p:sldId id="261" r:id="rId7"/>
    <p:sldId id="264" r:id="rId8"/>
    <p:sldId id="262" r:id="rId9"/>
    <p:sldId id="265" r:id="rId10"/>
    <p:sldId id="266" r:id="rId11"/>
    <p:sldId id="268" r:id="rId12"/>
    <p:sldId id="270" r:id="rId13"/>
    <p:sldId id="269" r:id="rId14"/>
    <p:sldId id="271" r:id="rId15"/>
    <p:sldId id="272" r:id="rId16"/>
    <p:sldId id="274" r:id="rId17"/>
    <p:sldId id="273"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67" r:id="rId33"/>
    <p:sldId id="289" r:id="rId34"/>
    <p:sldId id="291" r:id="rId35"/>
    <p:sldId id="290" r:id="rId36"/>
    <p:sldId id="292" r:id="rId37"/>
    <p:sldId id="294" r:id="rId38"/>
    <p:sldId id="293" r:id="rId39"/>
    <p:sldId id="296" r:id="rId40"/>
    <p:sldId id="297" r:id="rId41"/>
    <p:sldId id="298" r:id="rId42"/>
    <p:sldId id="299" r:id="rId43"/>
    <p:sldId id="300" r:id="rId44"/>
    <p:sldId id="301" r:id="rId45"/>
    <p:sldId id="303" r:id="rId46"/>
    <p:sldId id="304" r:id="rId47"/>
    <p:sldId id="305" r:id="rId48"/>
    <p:sldId id="302" r:id="rId49"/>
    <p:sldId id="306" r:id="rId50"/>
    <p:sldId id="307"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155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D12AE8-C541-47A6-91AF-BF84626633FF}" type="datetimeFigureOut">
              <a:rPr lang="en-IN" smtClean="0"/>
              <a:pPr/>
              <a:t>15-09-2022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6B78A0-AF9D-40C8-A5C4-18D1E7428F4A}" type="slidenum">
              <a:rPr lang="en-IN" smtClean="0"/>
              <a:pPr/>
              <a:t>‹#›</a:t>
            </a:fld>
            <a:endParaRPr lang="en-IN"/>
          </a:p>
        </p:txBody>
      </p:sp>
    </p:spTree>
    <p:extLst>
      <p:ext uri="{BB962C8B-B14F-4D97-AF65-F5344CB8AC3E}">
        <p14:creationId xmlns:p14="http://schemas.microsoft.com/office/powerpoint/2010/main" val="760345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6B78A0-AF9D-40C8-A5C4-18D1E7428F4A}" type="slidenum">
              <a:rPr lang="en-IN" smtClean="0"/>
              <a:pPr/>
              <a:t>15</a:t>
            </a:fld>
            <a:endParaRPr lang="en-IN"/>
          </a:p>
        </p:txBody>
      </p:sp>
    </p:spTree>
    <p:extLst>
      <p:ext uri="{BB962C8B-B14F-4D97-AF65-F5344CB8AC3E}">
        <p14:creationId xmlns:p14="http://schemas.microsoft.com/office/powerpoint/2010/main" val="1775353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6B78A0-AF9D-40C8-A5C4-18D1E7428F4A}" type="slidenum">
              <a:rPr lang="en-IN" smtClean="0"/>
              <a:pPr/>
              <a:t>24</a:t>
            </a:fld>
            <a:endParaRPr lang="en-IN"/>
          </a:p>
        </p:txBody>
      </p:sp>
    </p:spTree>
    <p:extLst>
      <p:ext uri="{BB962C8B-B14F-4D97-AF65-F5344CB8AC3E}">
        <p14:creationId xmlns:p14="http://schemas.microsoft.com/office/powerpoint/2010/main" val="2576883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6B78A0-AF9D-40C8-A5C4-18D1E7428F4A}" type="slidenum">
              <a:rPr lang="en-IN" smtClean="0"/>
              <a:pPr/>
              <a:t>25</a:t>
            </a:fld>
            <a:endParaRPr lang="en-IN"/>
          </a:p>
        </p:txBody>
      </p:sp>
    </p:spTree>
    <p:extLst>
      <p:ext uri="{BB962C8B-B14F-4D97-AF65-F5344CB8AC3E}">
        <p14:creationId xmlns:p14="http://schemas.microsoft.com/office/powerpoint/2010/main" val="3182978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6B78A0-AF9D-40C8-A5C4-18D1E7428F4A}" type="slidenum">
              <a:rPr lang="en-IN" smtClean="0"/>
              <a:pPr/>
              <a:t>26</a:t>
            </a:fld>
            <a:endParaRPr lang="en-IN"/>
          </a:p>
        </p:txBody>
      </p:sp>
    </p:spTree>
    <p:extLst>
      <p:ext uri="{BB962C8B-B14F-4D97-AF65-F5344CB8AC3E}">
        <p14:creationId xmlns:p14="http://schemas.microsoft.com/office/powerpoint/2010/main" val="2823585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6B78A0-AF9D-40C8-A5C4-18D1E7428F4A}" type="slidenum">
              <a:rPr lang="en-IN" smtClean="0"/>
              <a:pPr/>
              <a:t>27</a:t>
            </a:fld>
            <a:endParaRPr lang="en-IN"/>
          </a:p>
        </p:txBody>
      </p:sp>
    </p:spTree>
    <p:extLst>
      <p:ext uri="{BB962C8B-B14F-4D97-AF65-F5344CB8AC3E}">
        <p14:creationId xmlns:p14="http://schemas.microsoft.com/office/powerpoint/2010/main" val="4196460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6B78A0-AF9D-40C8-A5C4-18D1E7428F4A}" type="slidenum">
              <a:rPr lang="en-IN" smtClean="0"/>
              <a:pPr/>
              <a:t>28</a:t>
            </a:fld>
            <a:endParaRPr lang="en-IN"/>
          </a:p>
        </p:txBody>
      </p:sp>
    </p:spTree>
    <p:extLst>
      <p:ext uri="{BB962C8B-B14F-4D97-AF65-F5344CB8AC3E}">
        <p14:creationId xmlns:p14="http://schemas.microsoft.com/office/powerpoint/2010/main" val="25122273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6B78A0-AF9D-40C8-A5C4-18D1E7428F4A}" type="slidenum">
              <a:rPr lang="en-IN" smtClean="0"/>
              <a:pPr/>
              <a:t>29</a:t>
            </a:fld>
            <a:endParaRPr lang="en-IN"/>
          </a:p>
        </p:txBody>
      </p:sp>
    </p:spTree>
    <p:extLst>
      <p:ext uri="{BB962C8B-B14F-4D97-AF65-F5344CB8AC3E}">
        <p14:creationId xmlns:p14="http://schemas.microsoft.com/office/powerpoint/2010/main" val="3945262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6B78A0-AF9D-40C8-A5C4-18D1E7428F4A}" type="slidenum">
              <a:rPr lang="en-IN" smtClean="0"/>
              <a:pPr/>
              <a:t>30</a:t>
            </a:fld>
            <a:endParaRPr lang="en-IN"/>
          </a:p>
        </p:txBody>
      </p:sp>
    </p:spTree>
    <p:extLst>
      <p:ext uri="{BB962C8B-B14F-4D97-AF65-F5344CB8AC3E}">
        <p14:creationId xmlns:p14="http://schemas.microsoft.com/office/powerpoint/2010/main" val="3682089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6B78A0-AF9D-40C8-A5C4-18D1E7428F4A}" type="slidenum">
              <a:rPr lang="en-IN" smtClean="0"/>
              <a:pPr/>
              <a:t>31</a:t>
            </a:fld>
            <a:endParaRPr lang="en-IN"/>
          </a:p>
        </p:txBody>
      </p:sp>
    </p:spTree>
    <p:extLst>
      <p:ext uri="{BB962C8B-B14F-4D97-AF65-F5344CB8AC3E}">
        <p14:creationId xmlns:p14="http://schemas.microsoft.com/office/powerpoint/2010/main" val="4187590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6B78A0-AF9D-40C8-A5C4-18D1E7428F4A}" type="slidenum">
              <a:rPr lang="en-IN" smtClean="0"/>
              <a:pPr/>
              <a:t>16</a:t>
            </a:fld>
            <a:endParaRPr lang="en-IN"/>
          </a:p>
        </p:txBody>
      </p:sp>
    </p:spTree>
    <p:extLst>
      <p:ext uri="{BB962C8B-B14F-4D97-AF65-F5344CB8AC3E}">
        <p14:creationId xmlns:p14="http://schemas.microsoft.com/office/powerpoint/2010/main" val="1370388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6B78A0-AF9D-40C8-A5C4-18D1E7428F4A}" type="slidenum">
              <a:rPr lang="en-IN" smtClean="0"/>
              <a:pPr/>
              <a:t>17</a:t>
            </a:fld>
            <a:endParaRPr lang="en-IN"/>
          </a:p>
        </p:txBody>
      </p:sp>
    </p:spTree>
    <p:extLst>
      <p:ext uri="{BB962C8B-B14F-4D97-AF65-F5344CB8AC3E}">
        <p14:creationId xmlns:p14="http://schemas.microsoft.com/office/powerpoint/2010/main" val="2435709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6B78A0-AF9D-40C8-A5C4-18D1E7428F4A}" type="slidenum">
              <a:rPr lang="en-IN" smtClean="0"/>
              <a:pPr/>
              <a:t>18</a:t>
            </a:fld>
            <a:endParaRPr lang="en-IN"/>
          </a:p>
        </p:txBody>
      </p:sp>
    </p:spTree>
    <p:extLst>
      <p:ext uri="{BB962C8B-B14F-4D97-AF65-F5344CB8AC3E}">
        <p14:creationId xmlns:p14="http://schemas.microsoft.com/office/powerpoint/2010/main" val="504749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6B78A0-AF9D-40C8-A5C4-18D1E7428F4A}" type="slidenum">
              <a:rPr lang="en-IN" smtClean="0"/>
              <a:pPr/>
              <a:t>19</a:t>
            </a:fld>
            <a:endParaRPr lang="en-IN"/>
          </a:p>
        </p:txBody>
      </p:sp>
    </p:spTree>
    <p:extLst>
      <p:ext uri="{BB962C8B-B14F-4D97-AF65-F5344CB8AC3E}">
        <p14:creationId xmlns:p14="http://schemas.microsoft.com/office/powerpoint/2010/main" val="1597225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6B78A0-AF9D-40C8-A5C4-18D1E7428F4A}" type="slidenum">
              <a:rPr lang="en-IN" smtClean="0"/>
              <a:pPr/>
              <a:t>20</a:t>
            </a:fld>
            <a:endParaRPr lang="en-IN"/>
          </a:p>
        </p:txBody>
      </p:sp>
    </p:spTree>
    <p:extLst>
      <p:ext uri="{BB962C8B-B14F-4D97-AF65-F5344CB8AC3E}">
        <p14:creationId xmlns:p14="http://schemas.microsoft.com/office/powerpoint/2010/main" val="1629931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6B78A0-AF9D-40C8-A5C4-18D1E7428F4A}" type="slidenum">
              <a:rPr lang="en-IN" smtClean="0"/>
              <a:pPr/>
              <a:t>21</a:t>
            </a:fld>
            <a:endParaRPr lang="en-IN"/>
          </a:p>
        </p:txBody>
      </p:sp>
    </p:spTree>
    <p:extLst>
      <p:ext uri="{BB962C8B-B14F-4D97-AF65-F5344CB8AC3E}">
        <p14:creationId xmlns:p14="http://schemas.microsoft.com/office/powerpoint/2010/main" val="3215694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6B78A0-AF9D-40C8-A5C4-18D1E7428F4A}" type="slidenum">
              <a:rPr lang="en-IN" smtClean="0"/>
              <a:pPr/>
              <a:t>22</a:t>
            </a:fld>
            <a:endParaRPr lang="en-IN"/>
          </a:p>
        </p:txBody>
      </p:sp>
    </p:spTree>
    <p:extLst>
      <p:ext uri="{BB962C8B-B14F-4D97-AF65-F5344CB8AC3E}">
        <p14:creationId xmlns:p14="http://schemas.microsoft.com/office/powerpoint/2010/main" val="1470378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6B78A0-AF9D-40C8-A5C4-18D1E7428F4A}" type="slidenum">
              <a:rPr lang="en-IN" smtClean="0"/>
              <a:pPr/>
              <a:t>23</a:t>
            </a:fld>
            <a:endParaRPr lang="en-IN"/>
          </a:p>
        </p:txBody>
      </p:sp>
    </p:spTree>
    <p:extLst>
      <p:ext uri="{BB962C8B-B14F-4D97-AF65-F5344CB8AC3E}">
        <p14:creationId xmlns:p14="http://schemas.microsoft.com/office/powerpoint/2010/main" val="2855782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slideplayer.com/slide/13501163/"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470025"/>
          </a:xfrm>
        </p:spPr>
        <p:txBody>
          <a:bodyPr/>
          <a:lstStyle/>
          <a:p>
            <a:r>
              <a:rPr lang="en-US" dirty="0"/>
              <a:t>UNIT-2</a:t>
            </a:r>
          </a:p>
        </p:txBody>
      </p:sp>
      <p:sp>
        <p:nvSpPr>
          <p:cNvPr id="3" name="Subtitle 2"/>
          <p:cNvSpPr>
            <a:spLocks noGrp="1"/>
          </p:cNvSpPr>
          <p:nvPr>
            <p:ph type="subTitle" idx="1"/>
          </p:nvPr>
        </p:nvSpPr>
        <p:spPr>
          <a:xfrm>
            <a:off x="1524000" y="2819400"/>
            <a:ext cx="6400800" cy="1752600"/>
          </a:xfrm>
        </p:spPr>
        <p:txBody>
          <a:bodyPr>
            <a:normAutofit/>
          </a:bodyPr>
          <a:lstStyle/>
          <a:p>
            <a:r>
              <a:rPr lang="en-US" sz="5400" u="sng" dirty="0">
                <a:solidFill>
                  <a:srgbClr val="FF0000"/>
                </a:solidFill>
                <a:latin typeface="Times New Roman" pitchFamily="18" charset="0"/>
                <a:cs typeface="Times New Roman" pitchFamily="18" charset="0"/>
              </a:rPr>
              <a:t>Virtualization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sz="2800" b="1" u="sng" dirty="0">
                <a:solidFill>
                  <a:srgbClr val="FF0000"/>
                </a:solidFill>
                <a:latin typeface="Times New Roman" pitchFamily="18" charset="0"/>
                <a:cs typeface="Times New Roman" pitchFamily="18" charset="0"/>
              </a:rPr>
              <a:t>TAXONOMY OF VIRTUALIZATION TECHNIQUES: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105400"/>
          </a:xfrm>
        </p:spPr>
        <p:txBody>
          <a:bodyPr/>
          <a:lstStyle/>
          <a:p>
            <a:pPr marL="514350" indent="-514350">
              <a:buAutoNum type="arabicPeriod"/>
            </a:pPr>
            <a:r>
              <a:rPr lang="en-US" sz="2800" dirty="0">
                <a:latin typeface="Times New Roman" pitchFamily="18" charset="0"/>
                <a:cs typeface="Times New Roman" pitchFamily="18" charset="0"/>
              </a:rPr>
              <a:t>Execution Virtualization</a:t>
            </a:r>
          </a:p>
          <a:p>
            <a:pPr marL="514350" indent="-514350">
              <a:buNone/>
            </a:pPr>
            <a:endParaRPr lang="en-US" sz="800" dirty="0">
              <a:latin typeface="Times New Roman" pitchFamily="18" charset="0"/>
              <a:cs typeface="Times New Roman" pitchFamily="18" charset="0"/>
            </a:endParaRPr>
          </a:p>
          <a:p>
            <a:pPr marL="571500" indent="-571500">
              <a:buFont typeface="+mj-lt"/>
              <a:buAutoNum type="romanUcPeriod"/>
            </a:pPr>
            <a:r>
              <a:rPr lang="en-US" sz="2800" dirty="0">
                <a:latin typeface="Times New Roman" pitchFamily="18" charset="0"/>
                <a:cs typeface="Times New Roman" pitchFamily="18" charset="0"/>
              </a:rPr>
              <a:t>Machine Reference Model</a:t>
            </a:r>
          </a:p>
          <a:p>
            <a:pPr marL="571500" indent="-571500">
              <a:buFont typeface="+mj-lt"/>
              <a:buAutoNum type="romanUcPeriod"/>
            </a:pPr>
            <a:r>
              <a:rPr lang="en-US" sz="2800" dirty="0">
                <a:latin typeface="Times New Roman" pitchFamily="18" charset="0"/>
                <a:cs typeface="Times New Roman" pitchFamily="18" charset="0"/>
              </a:rPr>
              <a:t>Hardware-Level Virtualization</a:t>
            </a:r>
          </a:p>
          <a:p>
            <a:pPr marL="571500" indent="-571500">
              <a:buFont typeface="+mj-lt"/>
              <a:buAutoNum type="romanUcPeriod"/>
            </a:pPr>
            <a:r>
              <a:rPr lang="en-US" sz="2800" dirty="0">
                <a:latin typeface="Times New Roman" pitchFamily="18" charset="0"/>
                <a:cs typeface="Times New Roman" pitchFamily="18" charset="0"/>
              </a:rPr>
              <a:t>Hardware Virtualization Techniques</a:t>
            </a:r>
          </a:p>
          <a:p>
            <a:pPr marL="571500" indent="-571500">
              <a:buFont typeface="+mj-lt"/>
              <a:buAutoNum type="romanUcPeriod"/>
            </a:pPr>
            <a:r>
              <a:rPr lang="en-US" sz="2800" dirty="0">
                <a:latin typeface="Times New Roman" pitchFamily="18" charset="0"/>
                <a:cs typeface="Times New Roman" pitchFamily="18" charset="0"/>
              </a:rPr>
              <a:t>Operating System Level Virtualization</a:t>
            </a:r>
          </a:p>
          <a:p>
            <a:pPr marL="571500" indent="-571500">
              <a:buFont typeface="+mj-lt"/>
              <a:buAutoNum type="romanUcPeriod"/>
            </a:pPr>
            <a:r>
              <a:rPr lang="en-US" sz="2800" dirty="0">
                <a:latin typeface="Times New Roman" pitchFamily="18" charset="0"/>
                <a:cs typeface="Times New Roman" pitchFamily="18" charset="0"/>
              </a:rPr>
              <a:t>Programming Language Level Virtualization</a:t>
            </a:r>
          </a:p>
          <a:p>
            <a:pPr marL="571500" indent="-571500">
              <a:buFont typeface="+mj-lt"/>
              <a:buAutoNum type="romanUcPeriod"/>
            </a:pPr>
            <a:r>
              <a:rPr lang="en-US" sz="2800" dirty="0">
                <a:latin typeface="Times New Roman" pitchFamily="18" charset="0"/>
                <a:cs typeface="Times New Roman" pitchFamily="18" charset="0"/>
              </a:rPr>
              <a:t>Application Level Virtualization </a:t>
            </a:r>
          </a:p>
          <a:p>
            <a:pPr marL="571500" indent="-571500">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pPr algn="l"/>
            <a:r>
              <a:rPr lang="en-US" sz="2800" b="1" u="sng" dirty="0">
                <a:solidFill>
                  <a:srgbClr val="FF0000"/>
                </a:solidFill>
                <a:latin typeface="Times New Roman" pitchFamily="18" charset="0"/>
                <a:cs typeface="Times New Roman" pitchFamily="18" charset="0"/>
              </a:rPr>
              <a:t>TAXONOMY OF VIRTUALIZATION TECHNIQUES: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47580"/>
            <a:ext cx="8229600" cy="1066800"/>
          </a:xfrm>
        </p:spPr>
        <p:txBody>
          <a:bodyPr/>
          <a:lstStyle/>
          <a:p>
            <a:pPr marL="514350" indent="-514350">
              <a:buAutoNum type="arabicPeriod"/>
            </a:pPr>
            <a:r>
              <a:rPr lang="en-US" sz="2800" dirty="0">
                <a:solidFill>
                  <a:srgbClr val="00B050"/>
                </a:solidFill>
                <a:latin typeface="Times New Roman" pitchFamily="18" charset="0"/>
                <a:cs typeface="Times New Roman" pitchFamily="18" charset="0"/>
              </a:rPr>
              <a:t>Execution Virtualization</a:t>
            </a:r>
            <a:endParaRPr lang="en-US" sz="800" dirty="0">
              <a:solidFill>
                <a:srgbClr val="00B050"/>
              </a:solidFill>
              <a:latin typeface="Times New Roman" pitchFamily="18" charset="0"/>
              <a:cs typeface="Times New Roman" pitchFamily="18" charset="0"/>
            </a:endParaRPr>
          </a:p>
          <a:p>
            <a:pPr marL="571500" indent="-571500">
              <a:buFont typeface="+mj-lt"/>
              <a:buAutoNum type="romanUcPeriod"/>
            </a:pPr>
            <a:r>
              <a:rPr lang="en-US" sz="2800" dirty="0">
                <a:solidFill>
                  <a:srgbClr val="00B050"/>
                </a:solidFill>
                <a:latin typeface="Times New Roman" pitchFamily="18" charset="0"/>
                <a:cs typeface="Times New Roman" pitchFamily="18" charset="0"/>
              </a:rPr>
              <a:t>Machine Reference Model</a:t>
            </a:r>
          </a:p>
          <a:p>
            <a:pPr marL="571500" indent="-571500">
              <a:buNone/>
            </a:pPr>
            <a:endParaRPr lang="en-US" dirty="0"/>
          </a:p>
        </p:txBody>
      </p:sp>
      <p:pic>
        <p:nvPicPr>
          <p:cNvPr id="4" name="Picture 3"/>
          <p:cNvPicPr>
            <a:picLocks noChangeAspect="1"/>
          </p:cNvPicPr>
          <p:nvPr/>
        </p:nvPicPr>
        <p:blipFill>
          <a:blip r:embed="rId2" cstate="print"/>
          <a:stretch>
            <a:fillRect/>
          </a:stretch>
        </p:blipFill>
        <p:spPr>
          <a:xfrm>
            <a:off x="914400" y="2209800"/>
            <a:ext cx="7010400" cy="3624263"/>
          </a:xfrm>
          <a:prstGeom prst="rect">
            <a:avLst/>
          </a:prstGeom>
        </p:spPr>
      </p:pic>
    </p:spTree>
    <p:extLst>
      <p:ext uri="{BB962C8B-B14F-4D97-AF65-F5344CB8AC3E}">
        <p14:creationId xmlns:p14="http://schemas.microsoft.com/office/powerpoint/2010/main" val="3770341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pPr algn="l"/>
            <a:r>
              <a:rPr lang="en-US" sz="2800" b="1" u="sng" dirty="0">
                <a:solidFill>
                  <a:srgbClr val="FF0000"/>
                </a:solidFill>
                <a:latin typeface="Times New Roman" pitchFamily="18" charset="0"/>
                <a:cs typeface="Times New Roman" pitchFamily="18" charset="0"/>
              </a:rPr>
              <a:t>TAXONOMY OF VIRTUALIZATION TECHNIQUES: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47580"/>
            <a:ext cx="8229600" cy="1066800"/>
          </a:xfrm>
        </p:spPr>
        <p:txBody>
          <a:bodyPr/>
          <a:lstStyle/>
          <a:p>
            <a:pPr marL="514350" indent="-514350">
              <a:buAutoNum type="arabicPeriod"/>
            </a:pPr>
            <a:r>
              <a:rPr lang="en-US" sz="2800" dirty="0">
                <a:solidFill>
                  <a:srgbClr val="00B050"/>
                </a:solidFill>
                <a:latin typeface="Times New Roman" pitchFamily="18" charset="0"/>
                <a:cs typeface="Times New Roman" pitchFamily="18" charset="0"/>
              </a:rPr>
              <a:t>Execution Virtualization</a:t>
            </a:r>
            <a:endParaRPr lang="en-US" sz="800" dirty="0">
              <a:solidFill>
                <a:srgbClr val="00B050"/>
              </a:solidFill>
              <a:latin typeface="Times New Roman" pitchFamily="18" charset="0"/>
              <a:cs typeface="Times New Roman" pitchFamily="18" charset="0"/>
            </a:endParaRPr>
          </a:p>
          <a:p>
            <a:pPr marL="571500" indent="-571500">
              <a:buFont typeface="+mj-lt"/>
              <a:buAutoNum type="romanUcPeriod"/>
            </a:pPr>
            <a:r>
              <a:rPr lang="en-US" sz="2800" dirty="0">
                <a:solidFill>
                  <a:srgbClr val="00B050"/>
                </a:solidFill>
                <a:latin typeface="Times New Roman" pitchFamily="18" charset="0"/>
                <a:cs typeface="Times New Roman" pitchFamily="18" charset="0"/>
              </a:rPr>
              <a:t>Machine Reference Model</a:t>
            </a:r>
          </a:p>
          <a:p>
            <a:pPr marL="571500" indent="-571500">
              <a:buNone/>
            </a:pPr>
            <a:endParaRPr lang="en-US" dirty="0"/>
          </a:p>
        </p:txBody>
      </p:sp>
      <p:pic>
        <p:nvPicPr>
          <p:cNvPr id="5" name="Picture 4"/>
          <p:cNvPicPr>
            <a:picLocks noChangeAspect="1"/>
          </p:cNvPicPr>
          <p:nvPr/>
        </p:nvPicPr>
        <p:blipFill>
          <a:blip r:embed="rId2" cstate="print"/>
          <a:stretch>
            <a:fillRect/>
          </a:stretch>
        </p:blipFill>
        <p:spPr>
          <a:xfrm>
            <a:off x="1371600" y="2286000"/>
            <a:ext cx="5867400" cy="4038600"/>
          </a:xfrm>
          <a:prstGeom prst="rect">
            <a:avLst/>
          </a:prstGeom>
        </p:spPr>
      </p:pic>
    </p:spTree>
    <p:extLst>
      <p:ext uri="{BB962C8B-B14F-4D97-AF65-F5344CB8AC3E}">
        <p14:creationId xmlns:p14="http://schemas.microsoft.com/office/powerpoint/2010/main" val="3317226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pPr algn="l"/>
            <a:r>
              <a:rPr lang="en-US" sz="2800" b="1" u="sng" dirty="0">
                <a:solidFill>
                  <a:srgbClr val="FF0000"/>
                </a:solidFill>
                <a:latin typeface="Times New Roman" pitchFamily="18" charset="0"/>
                <a:cs typeface="Times New Roman" pitchFamily="18" charset="0"/>
              </a:rPr>
              <a:t>TAXONOMY OF VIRTUALIZATION TECHNIQUES: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47580"/>
            <a:ext cx="8229600" cy="1066800"/>
          </a:xfrm>
        </p:spPr>
        <p:txBody>
          <a:bodyPr/>
          <a:lstStyle/>
          <a:p>
            <a:pPr marL="514350" indent="-514350">
              <a:buAutoNum type="arabicPeriod"/>
            </a:pPr>
            <a:r>
              <a:rPr lang="en-US" sz="2800" dirty="0">
                <a:solidFill>
                  <a:srgbClr val="00B050"/>
                </a:solidFill>
                <a:latin typeface="Times New Roman" pitchFamily="18" charset="0"/>
                <a:cs typeface="Times New Roman" pitchFamily="18" charset="0"/>
              </a:rPr>
              <a:t>Execution Virtualization</a:t>
            </a:r>
            <a:endParaRPr lang="en-US" sz="800" dirty="0">
              <a:solidFill>
                <a:srgbClr val="00B050"/>
              </a:solidFill>
              <a:latin typeface="Times New Roman" pitchFamily="18" charset="0"/>
              <a:cs typeface="Times New Roman" pitchFamily="18" charset="0"/>
            </a:endParaRPr>
          </a:p>
          <a:p>
            <a:pPr marL="571500" indent="-571500">
              <a:buFont typeface="+mj-lt"/>
              <a:buAutoNum type="romanUcPeriod" startAt="2"/>
            </a:pPr>
            <a:r>
              <a:rPr lang="en-US" sz="2800" dirty="0">
                <a:solidFill>
                  <a:srgbClr val="00B050"/>
                </a:solidFill>
                <a:latin typeface="Times New Roman" pitchFamily="18" charset="0"/>
                <a:cs typeface="Times New Roman" pitchFamily="18" charset="0"/>
              </a:rPr>
              <a:t>Hardware-Level Virtualization</a:t>
            </a:r>
          </a:p>
          <a:p>
            <a:pPr marL="571500" indent="-571500">
              <a:buNone/>
            </a:pPr>
            <a:endParaRPr lang="en-US" dirty="0"/>
          </a:p>
        </p:txBody>
      </p:sp>
      <p:pic>
        <p:nvPicPr>
          <p:cNvPr id="5" name="Picture 4"/>
          <p:cNvPicPr>
            <a:picLocks noChangeAspect="1"/>
          </p:cNvPicPr>
          <p:nvPr/>
        </p:nvPicPr>
        <p:blipFill>
          <a:blip r:embed="rId2" cstate="print"/>
          <a:stretch>
            <a:fillRect/>
          </a:stretch>
        </p:blipFill>
        <p:spPr>
          <a:xfrm>
            <a:off x="1143000" y="2209800"/>
            <a:ext cx="6705600" cy="3733800"/>
          </a:xfrm>
          <a:prstGeom prst="rect">
            <a:avLst/>
          </a:prstGeom>
        </p:spPr>
      </p:pic>
    </p:spTree>
    <p:extLst>
      <p:ext uri="{BB962C8B-B14F-4D97-AF65-F5344CB8AC3E}">
        <p14:creationId xmlns:p14="http://schemas.microsoft.com/office/powerpoint/2010/main" val="3054895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pPr algn="l"/>
            <a:r>
              <a:rPr lang="en-US" sz="2800" b="1" u="sng" dirty="0">
                <a:solidFill>
                  <a:srgbClr val="FF0000"/>
                </a:solidFill>
                <a:latin typeface="Times New Roman" pitchFamily="18" charset="0"/>
                <a:cs typeface="Times New Roman" pitchFamily="18" charset="0"/>
              </a:rPr>
              <a:t>TAXONOMY OF VIRTUALIZATION TECHNIQUES: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47580"/>
            <a:ext cx="8229600" cy="5248420"/>
          </a:xfrm>
        </p:spPr>
        <p:txBody>
          <a:bodyPr/>
          <a:lstStyle/>
          <a:p>
            <a:pPr marL="514350" indent="-514350">
              <a:buAutoNum type="arabicPeriod"/>
            </a:pPr>
            <a:r>
              <a:rPr lang="en-US" sz="2400" b="1" dirty="0">
                <a:solidFill>
                  <a:srgbClr val="00B050"/>
                </a:solidFill>
                <a:latin typeface="Times New Roman" pitchFamily="18" charset="0"/>
                <a:cs typeface="Times New Roman" pitchFamily="18" charset="0"/>
              </a:rPr>
              <a:t>Execution Virtualization</a:t>
            </a:r>
          </a:p>
          <a:p>
            <a:pPr marL="571500" indent="-571500">
              <a:buFont typeface="+mj-lt"/>
              <a:buAutoNum type="romanUcPeriod" startAt="2"/>
            </a:pPr>
            <a:r>
              <a:rPr lang="en-US" sz="2400" b="1" dirty="0">
                <a:solidFill>
                  <a:srgbClr val="00B050"/>
                </a:solidFill>
                <a:latin typeface="Times New Roman" pitchFamily="18" charset="0"/>
                <a:cs typeface="Times New Roman" pitchFamily="18" charset="0"/>
              </a:rPr>
              <a:t>Hardware-Level Virtualization</a:t>
            </a:r>
          </a:p>
          <a:p>
            <a:pPr marL="571500" indent="-571500">
              <a:buNone/>
            </a:pPr>
            <a:r>
              <a:rPr lang="en-US" b="1" u="sng" dirty="0"/>
              <a:t>Hypervisors:</a:t>
            </a:r>
          </a:p>
          <a:p>
            <a:r>
              <a:rPr lang="en-US" sz="1600" b="1" dirty="0">
                <a:latin typeface="Times New Roman" panose="02020603050405020304" pitchFamily="18" charset="0"/>
                <a:cs typeface="Times New Roman" panose="02020603050405020304" pitchFamily="18" charset="0"/>
              </a:rPr>
              <a:t>A fundamental element of hardware virtualization is </a:t>
            </a:r>
            <a:r>
              <a:rPr lang="en-US" sz="1600" b="1" dirty="0">
                <a:solidFill>
                  <a:schemeClr val="tx2"/>
                </a:solidFill>
                <a:latin typeface="Times New Roman" panose="02020603050405020304" pitchFamily="18" charset="0"/>
                <a:cs typeface="Times New Roman" panose="02020603050405020304" pitchFamily="18" charset="0"/>
              </a:rPr>
              <a:t>the hypervisor, or virtual machine manager (VMM)</a:t>
            </a:r>
            <a:r>
              <a:rPr lang="en-US" sz="1600" b="1" dirty="0">
                <a:latin typeface="Times New Roman" panose="02020603050405020304" pitchFamily="18" charset="0"/>
                <a:cs typeface="Times New Roman" panose="02020603050405020304" pitchFamily="18" charset="0"/>
              </a:rPr>
              <a:t>. It recreates a hardware environment in which guest operating systems are installed. </a:t>
            </a:r>
          </a:p>
          <a:p>
            <a:r>
              <a:rPr lang="en-US" sz="1600" b="1" dirty="0">
                <a:latin typeface="Times New Roman" panose="02020603050405020304" pitchFamily="18" charset="0"/>
                <a:cs typeface="Times New Roman" panose="02020603050405020304" pitchFamily="18" charset="0"/>
              </a:rPr>
              <a:t>There are two major types of hypervisor: </a:t>
            </a:r>
            <a:r>
              <a:rPr lang="en-US" sz="1600" b="1" dirty="0">
                <a:solidFill>
                  <a:schemeClr val="tx2"/>
                </a:solidFill>
                <a:latin typeface="Times New Roman" panose="02020603050405020304" pitchFamily="18" charset="0"/>
                <a:cs typeface="Times New Roman" panose="02020603050405020304" pitchFamily="18" charset="0"/>
              </a:rPr>
              <a:t>Type I and Type II </a:t>
            </a:r>
            <a:r>
              <a:rPr lang="en-US" sz="1600" b="1" dirty="0">
                <a:latin typeface="Times New Roman" panose="02020603050405020304" pitchFamily="18" charset="0"/>
                <a:cs typeface="Times New Roman" panose="02020603050405020304" pitchFamily="18" charset="0"/>
              </a:rPr>
              <a:t>(see Figure 3.7).</a:t>
            </a:r>
          </a:p>
          <a:p>
            <a:r>
              <a:rPr lang="en-US" sz="1600" b="1" dirty="0">
                <a:solidFill>
                  <a:schemeClr val="tx2"/>
                </a:solidFill>
                <a:latin typeface="Times New Roman" panose="02020603050405020304" pitchFamily="18" charset="0"/>
                <a:cs typeface="Times New Roman" panose="02020603050405020304" pitchFamily="18" charset="0"/>
              </a:rPr>
              <a:t>Type I</a:t>
            </a:r>
            <a:r>
              <a:rPr lang="en-US" sz="1600" b="1" dirty="0">
                <a:latin typeface="Times New Roman" panose="02020603050405020304" pitchFamily="18" charset="0"/>
                <a:cs typeface="Times New Roman" panose="02020603050405020304" pitchFamily="18" charset="0"/>
              </a:rPr>
              <a:t> hypervisors run directly on top of the hardware. Therefore, they take the place of the operating systems and interact directly with the ISA interface exposed by the underlying hardware, and they emulate this interface in order to allow the management of guest operating systems. This type of hypervisor is also called a native virtual machine since it runs natively on hardware.</a:t>
            </a:r>
          </a:p>
          <a:p>
            <a:r>
              <a:rPr lang="en-US" sz="1600" b="1" dirty="0">
                <a:solidFill>
                  <a:schemeClr val="tx2"/>
                </a:solidFill>
                <a:latin typeface="Times New Roman" panose="02020603050405020304" pitchFamily="18" charset="0"/>
                <a:cs typeface="Times New Roman" panose="02020603050405020304" pitchFamily="18" charset="0"/>
              </a:rPr>
              <a:t>Type II </a:t>
            </a:r>
            <a:r>
              <a:rPr lang="en-US" sz="1600" b="1" dirty="0">
                <a:latin typeface="Times New Roman" panose="02020603050405020304" pitchFamily="18" charset="0"/>
                <a:cs typeface="Times New Roman" panose="02020603050405020304" pitchFamily="18" charset="0"/>
              </a:rPr>
              <a:t>hypervisors require the support of an operating system to provide virtualization services. This means that they are programs managed by the operating system, which interact with it through the ABI and emulate the ISA of virtual hardware for guest operating systems. This type of hypervisor is also called a hosted virtual machine since it is hosted within an operating system.</a:t>
            </a:r>
          </a:p>
        </p:txBody>
      </p:sp>
    </p:spTree>
    <p:extLst>
      <p:ext uri="{BB962C8B-B14F-4D97-AF65-F5344CB8AC3E}">
        <p14:creationId xmlns:p14="http://schemas.microsoft.com/office/powerpoint/2010/main" val="1545123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pPr algn="l"/>
            <a:r>
              <a:rPr lang="en-US" sz="2800" b="1" u="sng" dirty="0">
                <a:solidFill>
                  <a:srgbClr val="FF0000"/>
                </a:solidFill>
                <a:latin typeface="Times New Roman" pitchFamily="18" charset="0"/>
                <a:cs typeface="Times New Roman" pitchFamily="18" charset="0"/>
              </a:rPr>
              <a:t>TAXONOMY OF VIRTUALIZATION TECHNIQUES: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47580"/>
            <a:ext cx="8229600" cy="1438420"/>
          </a:xfrm>
        </p:spPr>
        <p:txBody>
          <a:bodyPr>
            <a:normAutofit lnSpcReduction="10000"/>
          </a:bodyPr>
          <a:lstStyle/>
          <a:p>
            <a:pPr marL="514350" indent="-514350">
              <a:buAutoNum type="arabicPeriod"/>
            </a:pPr>
            <a:r>
              <a:rPr lang="en-US" sz="2400" b="1" dirty="0">
                <a:solidFill>
                  <a:srgbClr val="00B050"/>
                </a:solidFill>
                <a:latin typeface="Times New Roman" pitchFamily="18" charset="0"/>
                <a:cs typeface="Times New Roman" pitchFamily="18" charset="0"/>
              </a:rPr>
              <a:t>Execution Virtualization</a:t>
            </a:r>
          </a:p>
          <a:p>
            <a:pPr marL="571500" indent="-571500">
              <a:buFont typeface="+mj-lt"/>
              <a:buAutoNum type="romanUcPeriod" startAt="2"/>
            </a:pPr>
            <a:r>
              <a:rPr lang="en-US" sz="2400" b="1" dirty="0">
                <a:solidFill>
                  <a:srgbClr val="00B050"/>
                </a:solidFill>
                <a:latin typeface="Times New Roman" pitchFamily="18" charset="0"/>
                <a:cs typeface="Times New Roman" pitchFamily="18" charset="0"/>
              </a:rPr>
              <a:t>Hardware-Level Virtualization</a:t>
            </a:r>
          </a:p>
          <a:p>
            <a:pPr marL="571500" indent="-571500">
              <a:buNone/>
            </a:pPr>
            <a:r>
              <a:rPr lang="en-US" b="1" dirty="0"/>
              <a:t>Hypervisors:</a:t>
            </a:r>
          </a:p>
        </p:txBody>
      </p:sp>
      <p:graphicFrame>
        <p:nvGraphicFramePr>
          <p:cNvPr id="4" name="Object 3"/>
          <p:cNvGraphicFramePr>
            <a:graphicFrameLocks noChangeAspect="1"/>
          </p:cNvGraphicFramePr>
          <p:nvPr>
            <p:extLst>
              <p:ext uri="{D42A27DB-BD31-4B8C-83A1-F6EECF244321}">
                <p14:modId xmlns:p14="http://schemas.microsoft.com/office/powerpoint/2010/main" val="2321630973"/>
              </p:ext>
            </p:extLst>
          </p:nvPr>
        </p:nvGraphicFramePr>
        <p:xfrm>
          <a:off x="685800" y="2405063"/>
          <a:ext cx="7543800" cy="3843337"/>
        </p:xfrm>
        <a:graphic>
          <a:graphicData uri="http://schemas.openxmlformats.org/presentationml/2006/ole">
            <mc:AlternateContent xmlns:mc="http://schemas.openxmlformats.org/markup-compatibility/2006">
              <mc:Choice xmlns:v="urn:schemas-microsoft-com:vml" Requires="v">
                <p:oleObj name="Bitmap Image" r:id="rId3" imgW="3886200" imgH="2048040" progId="PBrush">
                  <p:embed/>
                </p:oleObj>
              </mc:Choice>
              <mc:Fallback>
                <p:oleObj name="Bitmap Image" r:id="rId3" imgW="3886200" imgH="2048040" progId="PBrush">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405063"/>
                        <a:ext cx="7543800" cy="3843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87928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pPr algn="l"/>
            <a:r>
              <a:rPr lang="en-US" sz="2800" b="1" u="sng" dirty="0">
                <a:solidFill>
                  <a:srgbClr val="FF0000"/>
                </a:solidFill>
                <a:latin typeface="Times New Roman" pitchFamily="18" charset="0"/>
                <a:cs typeface="Times New Roman" pitchFamily="18" charset="0"/>
              </a:rPr>
              <a:t>TAXONOMY OF VIRTUALIZATION TECHNIQUES: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47580"/>
            <a:ext cx="8229600" cy="1438420"/>
          </a:xfrm>
        </p:spPr>
        <p:txBody>
          <a:bodyPr>
            <a:normAutofit lnSpcReduction="10000"/>
          </a:bodyPr>
          <a:lstStyle/>
          <a:p>
            <a:pPr marL="514350" indent="-514350">
              <a:buAutoNum type="arabicPeriod"/>
            </a:pPr>
            <a:r>
              <a:rPr lang="en-US" sz="2400" b="1" dirty="0">
                <a:solidFill>
                  <a:srgbClr val="00B050"/>
                </a:solidFill>
                <a:latin typeface="Times New Roman" pitchFamily="18" charset="0"/>
                <a:cs typeface="Times New Roman" pitchFamily="18" charset="0"/>
              </a:rPr>
              <a:t>Execution Virtualization</a:t>
            </a:r>
          </a:p>
          <a:p>
            <a:pPr marL="571500" indent="-571500">
              <a:buFont typeface="+mj-lt"/>
              <a:buAutoNum type="romanUcPeriod" startAt="2"/>
            </a:pPr>
            <a:r>
              <a:rPr lang="en-US" sz="2400" b="1" dirty="0">
                <a:solidFill>
                  <a:srgbClr val="00B050"/>
                </a:solidFill>
                <a:latin typeface="Times New Roman" pitchFamily="18" charset="0"/>
                <a:cs typeface="Times New Roman" pitchFamily="18" charset="0"/>
              </a:rPr>
              <a:t>Hardware-Level Virtualization</a:t>
            </a:r>
          </a:p>
          <a:p>
            <a:pPr marL="571500" indent="-571500">
              <a:buNone/>
            </a:pPr>
            <a:r>
              <a:rPr lang="en-US" b="1" dirty="0"/>
              <a:t>Hypervisors:</a:t>
            </a:r>
          </a:p>
        </p:txBody>
      </p:sp>
      <p:pic>
        <p:nvPicPr>
          <p:cNvPr id="5" name="Picture 4"/>
          <p:cNvPicPr>
            <a:picLocks noChangeAspect="1"/>
          </p:cNvPicPr>
          <p:nvPr/>
        </p:nvPicPr>
        <p:blipFill>
          <a:blip r:embed="rId3" cstate="print"/>
          <a:stretch>
            <a:fillRect/>
          </a:stretch>
        </p:blipFill>
        <p:spPr>
          <a:xfrm>
            <a:off x="838200" y="2272144"/>
            <a:ext cx="6553200" cy="4052455"/>
          </a:xfrm>
          <a:prstGeom prst="rect">
            <a:avLst/>
          </a:prstGeom>
        </p:spPr>
      </p:pic>
    </p:spTree>
    <p:extLst>
      <p:ext uri="{BB962C8B-B14F-4D97-AF65-F5344CB8AC3E}">
        <p14:creationId xmlns:p14="http://schemas.microsoft.com/office/powerpoint/2010/main" val="911896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pPr algn="l"/>
            <a:r>
              <a:rPr lang="en-US" sz="2800" b="1" u="sng" dirty="0">
                <a:solidFill>
                  <a:srgbClr val="FF0000"/>
                </a:solidFill>
                <a:latin typeface="Times New Roman" pitchFamily="18" charset="0"/>
                <a:cs typeface="Times New Roman" pitchFamily="18" charset="0"/>
              </a:rPr>
              <a:t>TAXONOMY OF VIRTUALIZATION TECHNIQUES: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47580"/>
            <a:ext cx="8229600" cy="5553220"/>
          </a:xfrm>
        </p:spPr>
        <p:txBody>
          <a:bodyPr>
            <a:normAutofit lnSpcReduction="10000"/>
          </a:bodyPr>
          <a:lstStyle/>
          <a:p>
            <a:pPr marL="514350" indent="-514350">
              <a:buAutoNum type="arabicPeriod"/>
            </a:pPr>
            <a:r>
              <a:rPr lang="en-US" sz="2400" b="1" dirty="0">
                <a:solidFill>
                  <a:srgbClr val="00B050"/>
                </a:solidFill>
                <a:latin typeface="Times New Roman" pitchFamily="18" charset="0"/>
                <a:cs typeface="Times New Roman" pitchFamily="18" charset="0"/>
              </a:rPr>
              <a:t>Execution Virtualization</a:t>
            </a:r>
          </a:p>
          <a:p>
            <a:pPr marL="571500" indent="-571500">
              <a:buFont typeface="+mj-lt"/>
              <a:buAutoNum type="romanUcPeriod" startAt="2"/>
            </a:pPr>
            <a:r>
              <a:rPr lang="en-US" sz="2400" b="1" dirty="0">
                <a:solidFill>
                  <a:srgbClr val="00B050"/>
                </a:solidFill>
                <a:latin typeface="Times New Roman" pitchFamily="18" charset="0"/>
                <a:cs typeface="Times New Roman" pitchFamily="18" charset="0"/>
              </a:rPr>
              <a:t>Hardware-Level Virtualization</a:t>
            </a:r>
          </a:p>
          <a:p>
            <a:pPr marL="571500" indent="-571500">
              <a:buNone/>
            </a:pPr>
            <a:r>
              <a:rPr lang="en-US" b="1" dirty="0"/>
              <a:t>Hypervisors:</a:t>
            </a:r>
          </a:p>
          <a:p>
            <a:pPr algn="just"/>
            <a:r>
              <a:rPr lang="en-US" sz="1600" b="1" dirty="0">
                <a:latin typeface="Times New Roman" panose="02020603050405020304" pitchFamily="18" charset="0"/>
                <a:cs typeface="Times New Roman" panose="02020603050405020304" pitchFamily="18" charset="0"/>
              </a:rPr>
              <a:t>Conceptually, a virtual machine manager is internally organized as described in Figure 3.8. </a:t>
            </a:r>
          </a:p>
          <a:p>
            <a:pPr algn="just"/>
            <a:r>
              <a:rPr lang="en-US" sz="1600" b="1" dirty="0">
                <a:latin typeface="Times New Roman" panose="02020603050405020304" pitchFamily="18" charset="0"/>
                <a:cs typeface="Times New Roman" panose="02020603050405020304" pitchFamily="18" charset="0"/>
              </a:rPr>
              <a:t>Three main modules, </a:t>
            </a:r>
            <a:r>
              <a:rPr lang="en-US" sz="1600" b="1" dirty="0">
                <a:solidFill>
                  <a:schemeClr val="tx2"/>
                </a:solidFill>
                <a:latin typeface="Times New Roman" panose="02020603050405020304" pitchFamily="18" charset="0"/>
                <a:cs typeface="Times New Roman" panose="02020603050405020304" pitchFamily="18" charset="0"/>
              </a:rPr>
              <a:t>dispatcher, allocator, and interpreter</a:t>
            </a:r>
            <a:r>
              <a:rPr lang="en-US" sz="1600" b="1" dirty="0">
                <a:latin typeface="Times New Roman" panose="02020603050405020304" pitchFamily="18" charset="0"/>
                <a:cs typeface="Times New Roman" panose="02020603050405020304" pitchFamily="18" charset="0"/>
              </a:rPr>
              <a:t>, coordinate their activity in order to emulate the underlying hardware.</a:t>
            </a:r>
          </a:p>
          <a:p>
            <a:pPr algn="just"/>
            <a:r>
              <a:rPr lang="en-US" sz="1600" b="1" dirty="0">
                <a:solidFill>
                  <a:schemeClr val="tx2"/>
                </a:solidFill>
                <a:latin typeface="Times New Roman" panose="02020603050405020304" pitchFamily="18" charset="0"/>
                <a:cs typeface="Times New Roman" panose="02020603050405020304" pitchFamily="18" charset="0"/>
              </a:rPr>
              <a:t>The dispatcher </a:t>
            </a:r>
            <a:r>
              <a:rPr lang="en-US" sz="1600" b="1" dirty="0">
                <a:latin typeface="Times New Roman" panose="02020603050405020304" pitchFamily="18" charset="0"/>
                <a:cs typeface="Times New Roman" panose="02020603050405020304" pitchFamily="18" charset="0"/>
              </a:rPr>
              <a:t>constitutes the entry point of the monitor and reroutes the instructions issued by the virtual machine instance to one of the two other modules. </a:t>
            </a:r>
          </a:p>
          <a:p>
            <a:pPr algn="just"/>
            <a:r>
              <a:rPr lang="en-US" sz="1600" b="1" dirty="0">
                <a:solidFill>
                  <a:schemeClr val="tx2"/>
                </a:solidFill>
                <a:latin typeface="Times New Roman" panose="02020603050405020304" pitchFamily="18" charset="0"/>
                <a:cs typeface="Times New Roman" panose="02020603050405020304" pitchFamily="18" charset="0"/>
              </a:rPr>
              <a:t>The allocator </a:t>
            </a:r>
            <a:r>
              <a:rPr lang="en-US" sz="1600" b="1" dirty="0">
                <a:latin typeface="Times New Roman" panose="02020603050405020304" pitchFamily="18" charset="0"/>
                <a:cs typeface="Times New Roman" panose="02020603050405020304" pitchFamily="18" charset="0"/>
              </a:rPr>
              <a:t>is responsible for deciding the system resources to be provided to the VM: whenever a virtual machine tries to execute an instruction that results in changing the machine resources associated with that VM, the allocator is invoked by the dispatcher. </a:t>
            </a:r>
          </a:p>
          <a:p>
            <a:pPr algn="just"/>
            <a:r>
              <a:rPr lang="en-US" sz="1600" b="1" dirty="0">
                <a:solidFill>
                  <a:schemeClr val="tx2"/>
                </a:solidFill>
                <a:latin typeface="Times New Roman" panose="02020603050405020304" pitchFamily="18" charset="0"/>
                <a:cs typeface="Times New Roman" panose="02020603050405020304" pitchFamily="18" charset="0"/>
              </a:rPr>
              <a:t>The interpreter </a:t>
            </a:r>
            <a:r>
              <a:rPr lang="en-US" sz="1600" b="1" dirty="0">
                <a:latin typeface="Times New Roman" panose="02020603050405020304" pitchFamily="18" charset="0"/>
                <a:cs typeface="Times New Roman" panose="02020603050405020304" pitchFamily="18" charset="0"/>
              </a:rPr>
              <a:t>module consists of interpreter routines. These are executed whenever a virtual machine executes a privileged instruction: a trap is triggered and the corresponding routine is executed.</a:t>
            </a:r>
          </a:p>
          <a:p>
            <a:pPr algn="just"/>
            <a:r>
              <a:rPr lang="en-US" sz="1600" b="1" dirty="0">
                <a:latin typeface="Times New Roman" panose="02020603050405020304" pitchFamily="18" charset="0"/>
                <a:cs typeface="Times New Roman" panose="02020603050405020304" pitchFamily="18" charset="0"/>
              </a:rPr>
              <a:t>The design and architecture of a virtual machine manager, together with the underlying hardware design of the host machine, determine the full realization of hardware virtualization, where a guest operating system can be transparently executed on top of a VMM as though it were run on the underlying hardware. </a:t>
            </a:r>
          </a:p>
        </p:txBody>
      </p:sp>
    </p:spTree>
    <p:extLst>
      <p:ext uri="{BB962C8B-B14F-4D97-AF65-F5344CB8AC3E}">
        <p14:creationId xmlns:p14="http://schemas.microsoft.com/office/powerpoint/2010/main" val="1684369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pPr algn="l"/>
            <a:r>
              <a:rPr lang="en-US" sz="2800" b="1" u="sng" dirty="0">
                <a:solidFill>
                  <a:srgbClr val="FF0000"/>
                </a:solidFill>
                <a:latin typeface="Times New Roman" pitchFamily="18" charset="0"/>
                <a:cs typeface="Times New Roman" pitchFamily="18" charset="0"/>
              </a:rPr>
              <a:t>TAXONOMY OF VIRTUALIZATION TECHNIQUES: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47580"/>
            <a:ext cx="8229600" cy="5553220"/>
          </a:xfrm>
        </p:spPr>
        <p:txBody>
          <a:bodyPr>
            <a:normAutofit/>
          </a:bodyPr>
          <a:lstStyle/>
          <a:p>
            <a:pPr marL="514350" indent="-514350">
              <a:buAutoNum type="arabicPeriod"/>
            </a:pPr>
            <a:r>
              <a:rPr lang="en-US" sz="2400" b="1" dirty="0">
                <a:solidFill>
                  <a:srgbClr val="00B050"/>
                </a:solidFill>
                <a:latin typeface="Times New Roman" pitchFamily="18" charset="0"/>
                <a:cs typeface="Times New Roman" pitchFamily="18" charset="0"/>
              </a:rPr>
              <a:t>Execution Virtualization</a:t>
            </a:r>
          </a:p>
          <a:p>
            <a:pPr marL="571500" indent="-571500">
              <a:buFont typeface="+mj-lt"/>
              <a:buAutoNum type="romanUcPeriod" startAt="2"/>
            </a:pPr>
            <a:r>
              <a:rPr lang="en-US" sz="2400" b="1" dirty="0">
                <a:solidFill>
                  <a:srgbClr val="00B050"/>
                </a:solidFill>
                <a:latin typeface="Times New Roman" pitchFamily="18" charset="0"/>
                <a:cs typeface="Times New Roman" pitchFamily="18" charset="0"/>
              </a:rPr>
              <a:t>Hardware-Level Virtualization</a:t>
            </a:r>
          </a:p>
          <a:p>
            <a:pPr marL="571500" indent="-571500">
              <a:buNone/>
            </a:pPr>
            <a:r>
              <a:rPr lang="en-US" b="1" dirty="0"/>
              <a:t>Hypervisors:</a:t>
            </a:r>
          </a:p>
          <a:p>
            <a:pPr algn="just"/>
            <a:r>
              <a:rPr lang="en-US" sz="1800" b="1" dirty="0">
                <a:latin typeface="Times New Roman" panose="02020603050405020304" pitchFamily="18" charset="0"/>
                <a:cs typeface="Times New Roman" panose="02020603050405020304" pitchFamily="18" charset="0"/>
              </a:rPr>
              <a:t>Three properties have to be satisfied: </a:t>
            </a:r>
          </a:p>
          <a:p>
            <a:pPr algn="just"/>
            <a:r>
              <a:rPr lang="en-US" sz="1800" b="1" dirty="0">
                <a:latin typeface="Times New Roman" panose="02020603050405020304" pitchFamily="18" charset="0"/>
                <a:cs typeface="Times New Roman" panose="02020603050405020304" pitchFamily="18" charset="0"/>
              </a:rPr>
              <a:t> </a:t>
            </a:r>
            <a:r>
              <a:rPr lang="en-US" sz="1800" b="1" dirty="0">
                <a:solidFill>
                  <a:schemeClr val="tx2"/>
                </a:solidFill>
                <a:latin typeface="Times New Roman" panose="02020603050405020304" pitchFamily="18" charset="0"/>
                <a:cs typeface="Times New Roman" panose="02020603050405020304" pitchFamily="18" charset="0"/>
              </a:rPr>
              <a:t>Equivalence: </a:t>
            </a:r>
            <a:r>
              <a:rPr lang="en-US" sz="1800" b="1" dirty="0">
                <a:latin typeface="Times New Roman" panose="02020603050405020304" pitchFamily="18" charset="0"/>
                <a:cs typeface="Times New Roman" panose="02020603050405020304" pitchFamily="18" charset="0"/>
              </a:rPr>
              <a:t>A guest running under the control of a virtual machine manager should exhibit the same behavior as when it is executed directly on the physical host </a:t>
            </a:r>
          </a:p>
          <a:p>
            <a:pPr algn="just"/>
            <a:r>
              <a:rPr lang="en-US" sz="1800" b="1" dirty="0">
                <a:solidFill>
                  <a:schemeClr val="tx2"/>
                </a:solidFill>
                <a:latin typeface="Times New Roman" panose="02020603050405020304" pitchFamily="18" charset="0"/>
                <a:cs typeface="Times New Roman" panose="02020603050405020304" pitchFamily="18" charset="0"/>
              </a:rPr>
              <a:t>Resource control: </a:t>
            </a:r>
            <a:r>
              <a:rPr lang="en-US" sz="1800" b="1" dirty="0">
                <a:latin typeface="Times New Roman" panose="02020603050405020304" pitchFamily="18" charset="0"/>
                <a:cs typeface="Times New Roman" panose="02020603050405020304" pitchFamily="18" charset="0"/>
              </a:rPr>
              <a:t>The virtual machine manager should be in complete control of virtualized resources. </a:t>
            </a:r>
          </a:p>
          <a:p>
            <a:pPr algn="just"/>
            <a:r>
              <a:rPr lang="en-US" sz="1800" b="1" dirty="0">
                <a:solidFill>
                  <a:schemeClr val="tx2"/>
                </a:solidFill>
                <a:latin typeface="Times New Roman" panose="02020603050405020304" pitchFamily="18" charset="0"/>
                <a:cs typeface="Times New Roman" panose="02020603050405020304" pitchFamily="18" charset="0"/>
              </a:rPr>
              <a:t>Efficiency: </a:t>
            </a:r>
            <a:r>
              <a:rPr lang="en-US" sz="1800" b="1" dirty="0">
                <a:latin typeface="Times New Roman" panose="02020603050405020304" pitchFamily="18" charset="0"/>
                <a:cs typeface="Times New Roman" panose="02020603050405020304" pitchFamily="18" charset="0"/>
              </a:rPr>
              <a:t>A statistically dominant fraction of the machine instructions should be executed without intervention from the virtual machine manager.</a:t>
            </a:r>
          </a:p>
          <a:p>
            <a:pPr algn="just"/>
            <a:r>
              <a:rPr lang="en-US" sz="1800" b="1" dirty="0">
                <a:latin typeface="Times New Roman" panose="02020603050405020304" pitchFamily="18" charset="0"/>
                <a:cs typeface="Times New Roman" panose="02020603050405020304" pitchFamily="18" charset="0"/>
              </a:rPr>
              <a:t>The major factor that determines whether these properties are satisfied is represented by the layout of the ISA of the host running a virtual machine manager. </a:t>
            </a:r>
          </a:p>
        </p:txBody>
      </p:sp>
    </p:spTree>
    <p:extLst>
      <p:ext uri="{BB962C8B-B14F-4D97-AF65-F5344CB8AC3E}">
        <p14:creationId xmlns:p14="http://schemas.microsoft.com/office/powerpoint/2010/main" val="55645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pPr algn="l"/>
            <a:r>
              <a:rPr lang="en-US" sz="2800" b="1" u="sng" dirty="0">
                <a:solidFill>
                  <a:srgbClr val="FF0000"/>
                </a:solidFill>
                <a:latin typeface="Times New Roman" pitchFamily="18" charset="0"/>
                <a:cs typeface="Times New Roman" pitchFamily="18" charset="0"/>
              </a:rPr>
              <a:t>TAXONOMY OF VIRTUALIZATION TECHNIQUES: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47580"/>
            <a:ext cx="8229600" cy="5553220"/>
          </a:xfrm>
        </p:spPr>
        <p:txBody>
          <a:bodyPr>
            <a:normAutofit/>
          </a:bodyPr>
          <a:lstStyle/>
          <a:p>
            <a:pPr marL="514350" indent="-514350">
              <a:buAutoNum type="arabicPeriod"/>
            </a:pPr>
            <a:r>
              <a:rPr lang="en-US" sz="2400" b="1" dirty="0">
                <a:solidFill>
                  <a:srgbClr val="00B050"/>
                </a:solidFill>
                <a:latin typeface="Times New Roman" pitchFamily="18" charset="0"/>
                <a:cs typeface="Times New Roman" pitchFamily="18" charset="0"/>
              </a:rPr>
              <a:t>Execution Virtualization</a:t>
            </a:r>
          </a:p>
          <a:p>
            <a:pPr marL="571500" indent="-571500">
              <a:buFont typeface="+mj-lt"/>
              <a:buAutoNum type="romanUcPeriod" startAt="2"/>
            </a:pPr>
            <a:r>
              <a:rPr lang="en-US" sz="2400" b="1" dirty="0">
                <a:solidFill>
                  <a:srgbClr val="00B050"/>
                </a:solidFill>
                <a:latin typeface="Times New Roman" pitchFamily="18" charset="0"/>
                <a:cs typeface="Times New Roman" pitchFamily="18" charset="0"/>
              </a:rPr>
              <a:t>Hardware-Level Virtualization</a:t>
            </a:r>
          </a:p>
          <a:p>
            <a:pPr marL="571500" indent="-571500">
              <a:buNone/>
            </a:pPr>
            <a:r>
              <a:rPr lang="en-US" b="1" dirty="0"/>
              <a:t>Hypervisors:</a:t>
            </a:r>
          </a:p>
          <a:p>
            <a:pPr algn="just"/>
            <a:r>
              <a:rPr lang="en-US" sz="1800" b="1" dirty="0" err="1">
                <a:latin typeface="Times New Roman" panose="02020603050405020304" pitchFamily="18" charset="0"/>
                <a:cs typeface="Times New Roman" panose="02020603050405020304" pitchFamily="18" charset="0"/>
              </a:rPr>
              <a:t>Popek</a:t>
            </a:r>
            <a:r>
              <a:rPr lang="en-US" sz="1800" b="1" dirty="0">
                <a:latin typeface="Times New Roman" panose="02020603050405020304" pitchFamily="18" charset="0"/>
                <a:cs typeface="Times New Roman" panose="02020603050405020304" pitchFamily="18" charset="0"/>
              </a:rPr>
              <a:t> and Goldberg provided a classification of the instruction set and proposed </a:t>
            </a:r>
            <a:r>
              <a:rPr lang="en-US" sz="1800" b="1" dirty="0">
                <a:solidFill>
                  <a:schemeClr val="tx2"/>
                </a:solidFill>
                <a:latin typeface="Times New Roman" panose="02020603050405020304" pitchFamily="18" charset="0"/>
                <a:cs typeface="Times New Roman" panose="02020603050405020304" pitchFamily="18" charset="0"/>
              </a:rPr>
              <a:t>three theorems</a:t>
            </a:r>
            <a:r>
              <a:rPr lang="en-US" sz="1800" b="1" dirty="0">
                <a:latin typeface="Times New Roman" panose="02020603050405020304" pitchFamily="18" charset="0"/>
                <a:cs typeface="Times New Roman" panose="02020603050405020304" pitchFamily="18" charset="0"/>
              </a:rPr>
              <a:t> that define the properties that hardware instructions need to satisfy in order to efficiently support virtualization.</a:t>
            </a:r>
          </a:p>
          <a:p>
            <a:pPr algn="just"/>
            <a:r>
              <a:rPr lang="en-US" sz="1800" b="1" u="sng" dirty="0">
                <a:latin typeface="Times New Roman" panose="02020603050405020304" pitchFamily="18" charset="0"/>
                <a:cs typeface="Times New Roman" panose="02020603050405020304" pitchFamily="18" charset="0"/>
              </a:rPr>
              <a:t>THEOREM 1:</a:t>
            </a:r>
            <a:r>
              <a:rPr lang="en-US" sz="1800" b="1" dirty="0">
                <a:latin typeface="Times New Roman" panose="02020603050405020304" pitchFamily="18" charset="0"/>
                <a:cs typeface="Times New Roman" panose="02020603050405020304" pitchFamily="18" charset="0"/>
              </a:rPr>
              <a:t>  For any conventional third-generation computer, a VMM may be constructed if the set of sensitive instructions for that computer is a subset of the set of privileged instructions.</a:t>
            </a:r>
          </a:p>
          <a:p>
            <a:pPr algn="just"/>
            <a:r>
              <a:rPr lang="en-US" sz="1800" b="1" u="sng" dirty="0">
                <a:latin typeface="Times New Roman" panose="02020603050405020304" pitchFamily="18" charset="0"/>
                <a:cs typeface="Times New Roman" panose="02020603050405020304" pitchFamily="18" charset="0"/>
              </a:rPr>
              <a:t>THEOREM 2:</a:t>
            </a:r>
            <a:r>
              <a:rPr lang="en-US" sz="1800" b="1" dirty="0">
                <a:latin typeface="Times New Roman" panose="02020603050405020304" pitchFamily="18" charset="0"/>
                <a:cs typeface="Times New Roman" panose="02020603050405020304" pitchFamily="18" charset="0"/>
              </a:rPr>
              <a:t> A conventional third-generation computer is recursively virtualizable if: </a:t>
            </a:r>
          </a:p>
          <a:p>
            <a:pPr algn="just">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It is virtualizable,  and </a:t>
            </a:r>
          </a:p>
          <a:p>
            <a:pPr algn="just">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A VMM without any timing dependencies can be constructed for it.</a:t>
            </a:r>
          </a:p>
          <a:p>
            <a:pPr algn="just"/>
            <a:r>
              <a:rPr lang="en-US" sz="1800" b="1" u="sng" dirty="0">
                <a:latin typeface="Times New Roman" panose="02020603050405020304" pitchFamily="18" charset="0"/>
                <a:cs typeface="Times New Roman" panose="02020603050405020304" pitchFamily="18" charset="0"/>
              </a:rPr>
              <a:t>THEOREM 3:</a:t>
            </a:r>
            <a:r>
              <a:rPr lang="en-US" sz="1800" b="1" dirty="0">
                <a:latin typeface="Times New Roman" panose="02020603050405020304" pitchFamily="18" charset="0"/>
                <a:cs typeface="Times New Roman" panose="02020603050405020304" pitchFamily="18" charset="0"/>
              </a:rPr>
              <a:t>  A hybrid VMM may be constructed for any conventional third-generation machine in which the set of user-sensitive instructions is a subset of the set of privileged instructions</a:t>
            </a:r>
          </a:p>
          <a:p>
            <a:pPr algn="just"/>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8520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lgn="l"/>
            <a:r>
              <a:rPr lang="en-US" sz="3600" dirty="0">
                <a:solidFill>
                  <a:srgbClr val="FF0000"/>
                </a:solidFill>
                <a:latin typeface="Times New Roman" pitchFamily="18" charset="0"/>
                <a:cs typeface="Times New Roman" pitchFamily="18" charset="0"/>
              </a:rPr>
              <a:t>Introduction: </a:t>
            </a:r>
          </a:p>
        </p:txBody>
      </p:sp>
      <p:sp>
        <p:nvSpPr>
          <p:cNvPr id="3" name="Content Placeholder 2"/>
          <p:cNvSpPr>
            <a:spLocks noGrp="1"/>
          </p:cNvSpPr>
          <p:nvPr>
            <p:ph idx="1"/>
          </p:nvPr>
        </p:nvSpPr>
        <p:spPr>
          <a:xfrm>
            <a:off x="457200" y="990600"/>
            <a:ext cx="8229600" cy="5562600"/>
          </a:xfrm>
        </p:spPr>
        <p:txBody>
          <a:bodyPr>
            <a:normAutofit lnSpcReduction="10000"/>
          </a:bodyPr>
          <a:lstStyle/>
          <a:p>
            <a:pPr algn="just"/>
            <a:r>
              <a:rPr lang="en-US" sz="2400" dirty="0">
                <a:latin typeface="Times New Roman" pitchFamily="18" charset="0"/>
                <a:cs typeface="Times New Roman" pitchFamily="18" charset="0"/>
              </a:rPr>
              <a:t>Virtualization is a large umbrella of technologies and concepts that are meant to provide an abstract environment whether virtual hardware or an operating system to run applications. </a:t>
            </a:r>
          </a:p>
          <a:p>
            <a:pPr algn="just"/>
            <a:r>
              <a:rPr lang="en-US" sz="2400" dirty="0">
                <a:latin typeface="Times New Roman" pitchFamily="18" charset="0"/>
                <a:cs typeface="Times New Roman" pitchFamily="18" charset="0"/>
              </a:rPr>
              <a:t>Virtualization Technology is one of the fundamental components of cloud computing, especially in regard to Infrastructure-based services.</a:t>
            </a:r>
          </a:p>
          <a:p>
            <a:pPr algn="just"/>
            <a:r>
              <a:rPr lang="en-US" sz="2400" dirty="0">
                <a:latin typeface="Times New Roman" pitchFamily="18" charset="0"/>
                <a:cs typeface="Times New Roman" pitchFamily="18" charset="0"/>
              </a:rPr>
              <a:t>Virtualization allows the creation of a secure, customizable, and isolated execution environment for running applications.</a:t>
            </a:r>
          </a:p>
          <a:p>
            <a:pPr algn="just"/>
            <a:r>
              <a:rPr lang="en-US" sz="2400" dirty="0">
                <a:latin typeface="Times New Roman" pitchFamily="18" charset="0"/>
                <a:cs typeface="Times New Roman" pitchFamily="18" charset="0"/>
              </a:rPr>
              <a:t>These environments are called virtual because they simulates the interface that is expected by a guest.</a:t>
            </a:r>
          </a:p>
          <a:p>
            <a:pPr algn="just"/>
            <a:r>
              <a:rPr lang="en-US" sz="2400" dirty="0">
                <a:latin typeface="Times New Roman" pitchFamily="18" charset="0"/>
                <a:cs typeface="Times New Roman" pitchFamily="18" charset="0"/>
              </a:rPr>
              <a:t>Ex:- Hardware Virtualization, Storage &amp; Network Virtualization.</a:t>
            </a:r>
          </a:p>
          <a:p>
            <a:pPr algn="just"/>
            <a:r>
              <a:rPr lang="en-US" sz="2400" dirty="0">
                <a:latin typeface="Times New Roman" pitchFamily="18" charset="0"/>
                <a:cs typeface="Times New Roman" pitchFamily="18" charset="0"/>
              </a:rPr>
              <a:t>Virtualization is widely used to deliver customizable computing environments on demand.</a:t>
            </a:r>
          </a:p>
          <a:p>
            <a:pPr algn="just"/>
            <a:endParaRPr lang="en-US"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pPr algn="l"/>
            <a:r>
              <a:rPr lang="en-US" sz="2800" b="1" u="sng" dirty="0">
                <a:solidFill>
                  <a:srgbClr val="FF0000"/>
                </a:solidFill>
                <a:latin typeface="Times New Roman" pitchFamily="18" charset="0"/>
                <a:cs typeface="Times New Roman" pitchFamily="18" charset="0"/>
              </a:rPr>
              <a:t>TAXONOMY OF VIRTUALIZATION TECHNIQUES: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47580"/>
            <a:ext cx="8229600" cy="5553220"/>
          </a:xfrm>
        </p:spPr>
        <p:txBody>
          <a:bodyPr>
            <a:normAutofit/>
          </a:bodyPr>
          <a:lstStyle/>
          <a:p>
            <a:pPr marL="514350" indent="-514350">
              <a:buAutoNum type="arabicPeriod"/>
            </a:pPr>
            <a:r>
              <a:rPr lang="en-US" sz="2400" b="1" dirty="0">
                <a:solidFill>
                  <a:srgbClr val="00B050"/>
                </a:solidFill>
                <a:latin typeface="Times New Roman" pitchFamily="18" charset="0"/>
                <a:cs typeface="Times New Roman" pitchFamily="18" charset="0"/>
              </a:rPr>
              <a:t>Execution Virtualization</a:t>
            </a:r>
            <a:endParaRPr lang="en-US" sz="1100" b="1" dirty="0">
              <a:solidFill>
                <a:srgbClr val="00B050"/>
              </a:solidFill>
              <a:latin typeface="Times New Roman" pitchFamily="18" charset="0"/>
              <a:cs typeface="Times New Roman" pitchFamily="18" charset="0"/>
            </a:endParaRPr>
          </a:p>
          <a:p>
            <a:pPr marL="571500" indent="-571500">
              <a:buFont typeface="+mj-lt"/>
              <a:buAutoNum type="romanUcPeriod" startAt="3"/>
            </a:pPr>
            <a:r>
              <a:rPr lang="en-US" sz="2400" b="1" dirty="0">
                <a:solidFill>
                  <a:srgbClr val="00B050"/>
                </a:solidFill>
                <a:latin typeface="Times New Roman" pitchFamily="18" charset="0"/>
                <a:cs typeface="Times New Roman" pitchFamily="18" charset="0"/>
              </a:rPr>
              <a:t>Hardware Virtualization Techniques</a:t>
            </a:r>
          </a:p>
          <a:p>
            <a:pPr marL="0" indent="0">
              <a:buNone/>
            </a:pPr>
            <a:endParaRPr lang="en-US" sz="1100" b="1" dirty="0">
              <a:solidFill>
                <a:srgbClr val="00B050"/>
              </a:solidFill>
              <a:latin typeface="Times New Roman" pitchFamily="18" charset="0"/>
              <a:cs typeface="Times New Roman" pitchFamily="18" charset="0"/>
            </a:endParaRPr>
          </a:p>
          <a:p>
            <a:pPr algn="just">
              <a:buAutoNum type="alphaLcParenR"/>
            </a:pPr>
            <a:r>
              <a:rPr lang="en-US" sz="1800" b="1" dirty="0">
                <a:latin typeface="Times New Roman" panose="02020603050405020304" pitchFamily="18" charset="0"/>
                <a:cs typeface="Times New Roman" panose="02020603050405020304" pitchFamily="18" charset="0"/>
              </a:rPr>
              <a:t>Hardware –assisted Virtualization</a:t>
            </a:r>
          </a:p>
          <a:p>
            <a:pPr algn="just">
              <a:buAutoNum type="alphaLcParenR"/>
            </a:pPr>
            <a:r>
              <a:rPr lang="en-US" sz="1800" b="1" dirty="0">
                <a:latin typeface="Times New Roman" panose="02020603050405020304" pitchFamily="18" charset="0"/>
                <a:cs typeface="Times New Roman" panose="02020603050405020304" pitchFamily="18" charset="0"/>
              </a:rPr>
              <a:t>Full Virtualization</a:t>
            </a:r>
          </a:p>
          <a:p>
            <a:pPr algn="just">
              <a:buAutoNum type="alphaLcParenR"/>
            </a:pPr>
            <a:r>
              <a:rPr lang="en-US" sz="1800" b="1" dirty="0">
                <a:latin typeface="Times New Roman" panose="02020603050405020304" pitchFamily="18" charset="0"/>
                <a:cs typeface="Times New Roman" panose="02020603050405020304" pitchFamily="18" charset="0"/>
              </a:rPr>
              <a:t>Paravirtualization</a:t>
            </a:r>
          </a:p>
          <a:p>
            <a:pPr algn="just">
              <a:buAutoNum type="alphaLcParenR"/>
            </a:pPr>
            <a:r>
              <a:rPr lang="en-US" sz="1800" b="1" dirty="0">
                <a:latin typeface="Times New Roman" panose="02020603050405020304" pitchFamily="18" charset="0"/>
                <a:cs typeface="Times New Roman" panose="02020603050405020304" pitchFamily="18" charset="0"/>
              </a:rPr>
              <a:t>Partial Virtualization</a:t>
            </a:r>
          </a:p>
          <a:p>
            <a:pPr marL="0" indent="0" algn="just">
              <a:buNone/>
            </a:pP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6485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pPr algn="l"/>
            <a:r>
              <a:rPr lang="en-US" sz="2800" b="1" u="sng" dirty="0">
                <a:solidFill>
                  <a:srgbClr val="FF0000"/>
                </a:solidFill>
                <a:latin typeface="Times New Roman" pitchFamily="18" charset="0"/>
                <a:cs typeface="Times New Roman" pitchFamily="18" charset="0"/>
              </a:rPr>
              <a:t>TAXONOMY OF VIRTUALIZATION TECHNIQUES: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47580"/>
            <a:ext cx="8229600" cy="5553220"/>
          </a:xfrm>
        </p:spPr>
        <p:txBody>
          <a:bodyPr>
            <a:normAutofit/>
          </a:bodyPr>
          <a:lstStyle/>
          <a:p>
            <a:pPr marL="514350" indent="-514350">
              <a:buAutoNum type="arabicPeriod"/>
            </a:pPr>
            <a:r>
              <a:rPr lang="en-US" sz="2400" b="1" dirty="0">
                <a:solidFill>
                  <a:srgbClr val="00B050"/>
                </a:solidFill>
                <a:latin typeface="Times New Roman" pitchFamily="18" charset="0"/>
                <a:cs typeface="Times New Roman" pitchFamily="18" charset="0"/>
              </a:rPr>
              <a:t>Execution Virtualization</a:t>
            </a:r>
          </a:p>
          <a:p>
            <a:pPr marL="571500" indent="-571500">
              <a:buFont typeface="+mj-lt"/>
              <a:buAutoNum type="romanUcPeriod" startAt="3"/>
            </a:pPr>
            <a:r>
              <a:rPr lang="en-US" sz="2400" b="1" dirty="0">
                <a:solidFill>
                  <a:srgbClr val="00B050"/>
                </a:solidFill>
                <a:latin typeface="Times New Roman" pitchFamily="18" charset="0"/>
                <a:cs typeface="Times New Roman" pitchFamily="18" charset="0"/>
              </a:rPr>
              <a:t>Hardware Virtualization Techniques</a:t>
            </a:r>
          </a:p>
          <a:p>
            <a:pPr algn="just">
              <a:buAutoNum type="alphaLcParenR"/>
            </a:pPr>
            <a:r>
              <a:rPr lang="en-US" sz="1800" b="1" dirty="0">
                <a:solidFill>
                  <a:schemeClr val="accent1"/>
                </a:solidFill>
                <a:latin typeface="Times New Roman" panose="02020603050405020304" pitchFamily="18" charset="0"/>
                <a:cs typeface="Times New Roman" panose="02020603050405020304" pitchFamily="18" charset="0"/>
              </a:rPr>
              <a:t>Hardware –assisted Virtualization:</a:t>
            </a:r>
          </a:p>
          <a:p>
            <a:pPr algn="just"/>
            <a:r>
              <a:rPr lang="en-US" sz="1500" b="1" dirty="0">
                <a:latin typeface="Times New Roman" panose="02020603050405020304" pitchFamily="18" charset="0"/>
                <a:cs typeface="Times New Roman" panose="02020603050405020304" pitchFamily="18" charset="0"/>
              </a:rPr>
              <a:t>This term refers to a scenario in which the hardware provides architectural support for building a virtual machine manager able to run a guest operating system in complete isolation. </a:t>
            </a:r>
          </a:p>
          <a:p>
            <a:pPr algn="just"/>
            <a:r>
              <a:rPr lang="en-US" sz="1500" b="1" dirty="0">
                <a:latin typeface="Times New Roman" panose="02020603050405020304" pitchFamily="18" charset="0"/>
                <a:cs typeface="Times New Roman" panose="02020603050405020304" pitchFamily="18" charset="0"/>
              </a:rPr>
              <a:t>This technique was originally introduced in the IBM System/370. At present, examples of hardware-assisted virtualization are the extensions to the x86-64 bit architecture introduced with Intel VT (formerly known as Vanderpool) and AMD V (formerly known as Pacifica). </a:t>
            </a:r>
          </a:p>
          <a:p>
            <a:pPr algn="just"/>
            <a:r>
              <a:rPr lang="en-US" sz="1500" b="1" dirty="0">
                <a:latin typeface="Times New Roman" panose="02020603050405020304" pitchFamily="18" charset="0"/>
                <a:cs typeface="Times New Roman" panose="02020603050405020304" pitchFamily="18" charset="0"/>
              </a:rPr>
              <a:t>These extensions, which differ between the two vendors, are meant to reduce the performance penalties experienced by emulating x86 hardware with hypervisors. </a:t>
            </a:r>
          </a:p>
          <a:p>
            <a:pPr algn="just"/>
            <a:r>
              <a:rPr lang="en-US" sz="1500" b="1" dirty="0">
                <a:latin typeface="Times New Roman" panose="02020603050405020304" pitchFamily="18" charset="0"/>
                <a:cs typeface="Times New Roman" panose="02020603050405020304" pitchFamily="18" charset="0"/>
              </a:rPr>
              <a:t>Before the introduction of hardware-assisted virtualization, software emulation of x86 hardware was significantly costly from the performance point of view. The reason for this is that by design the x86 architecture did not meet the formal requirements introduced by </a:t>
            </a:r>
            <a:r>
              <a:rPr lang="en-US" sz="1500" b="1" dirty="0" err="1">
                <a:latin typeface="Times New Roman" panose="02020603050405020304" pitchFamily="18" charset="0"/>
                <a:cs typeface="Times New Roman" panose="02020603050405020304" pitchFamily="18" charset="0"/>
              </a:rPr>
              <a:t>Popek</a:t>
            </a:r>
            <a:r>
              <a:rPr lang="en-US" sz="1500" b="1" dirty="0">
                <a:latin typeface="Times New Roman" panose="02020603050405020304" pitchFamily="18" charset="0"/>
                <a:cs typeface="Times New Roman" panose="02020603050405020304" pitchFamily="18" charset="0"/>
              </a:rPr>
              <a:t> and Goldberg, and early products were using binary translation to trap some sensitive instructions and provide an emulated version. </a:t>
            </a:r>
          </a:p>
          <a:p>
            <a:pPr algn="just"/>
            <a:r>
              <a:rPr lang="en-US" sz="1500" b="1" dirty="0">
                <a:latin typeface="Times New Roman" panose="02020603050405020304" pitchFamily="18" charset="0"/>
                <a:cs typeface="Times New Roman" panose="02020603050405020304" pitchFamily="18" charset="0"/>
              </a:rPr>
              <a:t>Products such as VMware Virtual Platform, introduced in 1999 by VMware, which pioneered the field of x86 virtualization, were based on this technique.</a:t>
            </a:r>
          </a:p>
          <a:p>
            <a:pPr algn="just"/>
            <a:r>
              <a:rPr lang="en-US" sz="1500" b="1" dirty="0">
                <a:latin typeface="Times New Roman" panose="02020603050405020304" pitchFamily="18" charset="0"/>
                <a:cs typeface="Times New Roman" panose="02020603050405020304" pitchFamily="18" charset="0"/>
              </a:rPr>
              <a:t> After 2006, Intel and AMD introduced processor extensions, and a wide range of virtualization solutions took advantage of them: Kernel-based Virtual Machine (KVM), VirtualBox, Xen, VMware, Hyper-V, Sun </a:t>
            </a:r>
            <a:r>
              <a:rPr lang="en-US" sz="1500" b="1" dirty="0" err="1">
                <a:latin typeface="Times New Roman" panose="02020603050405020304" pitchFamily="18" charset="0"/>
                <a:cs typeface="Times New Roman" panose="02020603050405020304" pitchFamily="18" charset="0"/>
              </a:rPr>
              <a:t>xVM</a:t>
            </a:r>
            <a:r>
              <a:rPr lang="en-US" sz="1500" b="1" dirty="0">
                <a:latin typeface="Times New Roman" panose="02020603050405020304" pitchFamily="18" charset="0"/>
                <a:cs typeface="Times New Roman" panose="02020603050405020304" pitchFamily="18" charset="0"/>
              </a:rPr>
              <a:t>, Parallels, and others.</a:t>
            </a:r>
          </a:p>
        </p:txBody>
      </p:sp>
    </p:spTree>
    <p:extLst>
      <p:ext uri="{BB962C8B-B14F-4D97-AF65-F5344CB8AC3E}">
        <p14:creationId xmlns:p14="http://schemas.microsoft.com/office/powerpoint/2010/main" val="1087648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pPr algn="l"/>
            <a:r>
              <a:rPr lang="en-US" sz="2800" b="1" u="sng" dirty="0">
                <a:solidFill>
                  <a:srgbClr val="FF0000"/>
                </a:solidFill>
                <a:latin typeface="Times New Roman" pitchFamily="18" charset="0"/>
                <a:cs typeface="Times New Roman" pitchFamily="18" charset="0"/>
              </a:rPr>
              <a:t>TAXONOMY OF VIRTUALIZATION TECHNIQUES: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47580"/>
            <a:ext cx="8229600" cy="5553220"/>
          </a:xfrm>
        </p:spPr>
        <p:txBody>
          <a:bodyPr>
            <a:normAutofit/>
          </a:bodyPr>
          <a:lstStyle/>
          <a:p>
            <a:pPr marL="514350" indent="-514350">
              <a:buAutoNum type="arabicPeriod"/>
            </a:pPr>
            <a:r>
              <a:rPr lang="en-US" sz="2400" b="1" dirty="0">
                <a:solidFill>
                  <a:srgbClr val="00B050"/>
                </a:solidFill>
                <a:latin typeface="Times New Roman" pitchFamily="18" charset="0"/>
                <a:cs typeface="Times New Roman" pitchFamily="18" charset="0"/>
              </a:rPr>
              <a:t>Execution Virtualization</a:t>
            </a:r>
          </a:p>
          <a:p>
            <a:pPr marL="571500" indent="-571500">
              <a:buFont typeface="+mj-lt"/>
              <a:buAutoNum type="romanUcPeriod" startAt="3"/>
            </a:pPr>
            <a:r>
              <a:rPr lang="en-US" sz="2400" b="1" dirty="0">
                <a:solidFill>
                  <a:srgbClr val="00B050"/>
                </a:solidFill>
                <a:latin typeface="Times New Roman" pitchFamily="18" charset="0"/>
                <a:cs typeface="Times New Roman" pitchFamily="18" charset="0"/>
              </a:rPr>
              <a:t>Hardware Virtualization Techniques</a:t>
            </a:r>
          </a:p>
          <a:p>
            <a:pPr algn="just">
              <a:buFont typeface="+mj-lt"/>
              <a:buAutoNum type="alphaLcParenR" startAt="2"/>
            </a:pPr>
            <a:r>
              <a:rPr lang="en-US" sz="1800" b="1" dirty="0">
                <a:solidFill>
                  <a:schemeClr val="accent1"/>
                </a:solidFill>
                <a:latin typeface="Times New Roman" panose="02020603050405020304" pitchFamily="18" charset="0"/>
                <a:cs typeface="Times New Roman" panose="02020603050405020304" pitchFamily="18" charset="0"/>
              </a:rPr>
              <a:t>Full Virtualization:</a:t>
            </a:r>
          </a:p>
          <a:p>
            <a:pPr algn="just"/>
            <a:r>
              <a:rPr lang="en-US" sz="1500" b="1" dirty="0">
                <a:latin typeface="Times New Roman" panose="02020603050405020304" pitchFamily="18" charset="0"/>
                <a:cs typeface="Times New Roman" panose="02020603050405020304" pitchFamily="18" charset="0"/>
              </a:rPr>
              <a:t>Full virtualization refers to the ability to run a program, most likely an operating system, directly on top of a virtual machine and without any modification, as though it were run on the raw hardware.</a:t>
            </a:r>
          </a:p>
          <a:p>
            <a:pPr algn="just"/>
            <a:r>
              <a:rPr lang="en-US" sz="1500" b="1" dirty="0">
                <a:latin typeface="Times New Roman" panose="02020603050405020304" pitchFamily="18" charset="0"/>
                <a:cs typeface="Times New Roman" panose="02020603050405020304" pitchFamily="18" charset="0"/>
              </a:rPr>
              <a:t>To make this possible, virtual machine managers are required to provide a complete emulation of the entire underlying hardware. </a:t>
            </a:r>
          </a:p>
          <a:p>
            <a:pPr algn="just"/>
            <a:r>
              <a:rPr lang="en-US" sz="1500" b="1" dirty="0">
                <a:latin typeface="Times New Roman" panose="02020603050405020304" pitchFamily="18" charset="0"/>
                <a:cs typeface="Times New Roman" panose="02020603050405020304" pitchFamily="18" charset="0"/>
              </a:rPr>
              <a:t>The principal advantage of full virtualization is complete isolation, which leads to enhanced security, ease of emulation of different architectures, and coexistence of different systems on the same platform. </a:t>
            </a:r>
          </a:p>
          <a:p>
            <a:pPr algn="just"/>
            <a:r>
              <a:rPr lang="en-US" sz="1500" b="1" dirty="0">
                <a:latin typeface="Times New Roman" panose="02020603050405020304" pitchFamily="18" charset="0"/>
                <a:cs typeface="Times New Roman" panose="02020603050405020304" pitchFamily="18" charset="0"/>
              </a:rPr>
              <a:t>Whereas it is a desired goal for many virtualization solutions, full virtualization poses important concerns related to performance and technical implementation. </a:t>
            </a:r>
          </a:p>
          <a:p>
            <a:pPr algn="just"/>
            <a:r>
              <a:rPr lang="en-US" sz="1500" b="1" dirty="0">
                <a:latin typeface="Times New Roman" panose="02020603050405020304" pitchFamily="18" charset="0"/>
                <a:cs typeface="Times New Roman" panose="02020603050405020304" pitchFamily="18" charset="0"/>
              </a:rPr>
              <a:t>A key challenge is the interception of privileged instructions such as I/O instructions: Since they change the state of the resources exposed by the host, they have to be contained within the virtual machine manager. A simple solution to achieve full virtualization is to provide a virtual environment for all the instructions, thus posing some limits on performance. </a:t>
            </a:r>
          </a:p>
          <a:p>
            <a:pPr algn="just"/>
            <a:r>
              <a:rPr lang="en-US" sz="1500" b="1" dirty="0">
                <a:latin typeface="Times New Roman" panose="02020603050405020304" pitchFamily="18" charset="0"/>
                <a:cs typeface="Times New Roman" panose="02020603050405020304" pitchFamily="18" charset="0"/>
              </a:rPr>
              <a:t>A successful and efficient implementation of full virtualization is obtained with a combination of hardware and software, not allowing potentially harmful instructions to be executed directly on the host. This is what is accomplished through hardware-assisted virtualization.</a:t>
            </a:r>
          </a:p>
        </p:txBody>
      </p:sp>
    </p:spTree>
    <p:extLst>
      <p:ext uri="{BB962C8B-B14F-4D97-AF65-F5344CB8AC3E}">
        <p14:creationId xmlns:p14="http://schemas.microsoft.com/office/powerpoint/2010/main" val="2336079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pPr algn="l"/>
            <a:r>
              <a:rPr lang="en-US" sz="2800" b="1" u="sng" dirty="0">
                <a:solidFill>
                  <a:srgbClr val="FF0000"/>
                </a:solidFill>
                <a:latin typeface="Times New Roman" pitchFamily="18" charset="0"/>
                <a:cs typeface="Times New Roman" pitchFamily="18" charset="0"/>
              </a:rPr>
              <a:t>TAXONOMY OF VIRTUALIZATION TECHNIQUES: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47580"/>
            <a:ext cx="8229600" cy="5553220"/>
          </a:xfrm>
        </p:spPr>
        <p:txBody>
          <a:bodyPr>
            <a:normAutofit/>
          </a:bodyPr>
          <a:lstStyle/>
          <a:p>
            <a:pPr marL="514350" indent="-514350">
              <a:buAutoNum type="arabicPeriod"/>
            </a:pPr>
            <a:r>
              <a:rPr lang="en-US" sz="2400" b="1" dirty="0">
                <a:solidFill>
                  <a:srgbClr val="00B050"/>
                </a:solidFill>
                <a:latin typeface="Times New Roman" pitchFamily="18" charset="0"/>
                <a:cs typeface="Times New Roman" pitchFamily="18" charset="0"/>
              </a:rPr>
              <a:t>Execution Virtualization</a:t>
            </a:r>
          </a:p>
          <a:p>
            <a:pPr marL="571500" indent="-571500">
              <a:buFont typeface="+mj-lt"/>
              <a:buAutoNum type="romanUcPeriod" startAt="3"/>
            </a:pPr>
            <a:r>
              <a:rPr lang="en-US" sz="2400" b="1" dirty="0">
                <a:solidFill>
                  <a:srgbClr val="00B050"/>
                </a:solidFill>
                <a:latin typeface="Times New Roman" pitchFamily="18" charset="0"/>
                <a:cs typeface="Times New Roman" pitchFamily="18" charset="0"/>
              </a:rPr>
              <a:t>Hardware Virtualization Techniques</a:t>
            </a:r>
          </a:p>
          <a:p>
            <a:pPr algn="just">
              <a:buFont typeface="+mj-lt"/>
              <a:buAutoNum type="alphaLcParenR" startAt="3"/>
            </a:pPr>
            <a:r>
              <a:rPr lang="en-US" sz="1800" b="1" dirty="0">
                <a:solidFill>
                  <a:schemeClr val="accent1"/>
                </a:solidFill>
                <a:latin typeface="Times New Roman" panose="02020603050405020304" pitchFamily="18" charset="0"/>
                <a:cs typeface="Times New Roman" panose="02020603050405020304" pitchFamily="18" charset="0"/>
              </a:rPr>
              <a:t>Paravirtualization:</a:t>
            </a:r>
          </a:p>
          <a:p>
            <a:pPr algn="just"/>
            <a:r>
              <a:rPr lang="en-US" sz="1500" b="1" dirty="0">
                <a:latin typeface="Times New Roman" panose="02020603050405020304" pitchFamily="18" charset="0"/>
                <a:cs typeface="Times New Roman" panose="02020603050405020304" pitchFamily="18" charset="0"/>
              </a:rPr>
              <a:t>This is a not-transparent virtualization solution that allows implementing thin virtual machine managers. </a:t>
            </a:r>
          </a:p>
          <a:p>
            <a:pPr algn="just"/>
            <a:r>
              <a:rPr lang="en-US" sz="1500" b="1" dirty="0">
                <a:latin typeface="Times New Roman" panose="02020603050405020304" pitchFamily="18" charset="0"/>
                <a:cs typeface="Times New Roman" panose="02020603050405020304" pitchFamily="18" charset="0"/>
              </a:rPr>
              <a:t>Paravirtualization techniques expose a software interface to the virtual machine that is slightly modified from the host and, as a consequence, guests need to be modified. </a:t>
            </a:r>
          </a:p>
          <a:p>
            <a:pPr algn="just"/>
            <a:r>
              <a:rPr lang="en-US" sz="1500" b="1" dirty="0">
                <a:latin typeface="Times New Roman" panose="02020603050405020304" pitchFamily="18" charset="0"/>
                <a:cs typeface="Times New Roman" panose="02020603050405020304" pitchFamily="18" charset="0"/>
              </a:rPr>
              <a:t>The aim of </a:t>
            </a:r>
            <a:r>
              <a:rPr lang="en-US" sz="1500" b="1" dirty="0" err="1">
                <a:latin typeface="Times New Roman" panose="02020603050405020304" pitchFamily="18" charset="0"/>
                <a:cs typeface="Times New Roman" panose="02020603050405020304" pitchFamily="18" charset="0"/>
              </a:rPr>
              <a:t>paravirtualization</a:t>
            </a:r>
            <a:r>
              <a:rPr lang="en-US" sz="1500" b="1" dirty="0">
                <a:latin typeface="Times New Roman" panose="02020603050405020304" pitchFamily="18" charset="0"/>
                <a:cs typeface="Times New Roman" panose="02020603050405020304" pitchFamily="18" charset="0"/>
              </a:rPr>
              <a:t> is to provide the capability to demand the execution of performance critical operations directly on the host, thus preventing performance losses that would otherwise be experienced in managed execution. </a:t>
            </a:r>
          </a:p>
          <a:p>
            <a:pPr algn="just"/>
            <a:r>
              <a:rPr lang="en-US" sz="1500" b="1" dirty="0">
                <a:latin typeface="Times New Roman" panose="02020603050405020304" pitchFamily="18" charset="0"/>
                <a:cs typeface="Times New Roman" panose="02020603050405020304" pitchFamily="18" charset="0"/>
              </a:rPr>
              <a:t>This allows a simpler implementation of virtual machine managers that have to simply transfer the execution of these operations, which were hard to virtualize, directly to the host. </a:t>
            </a:r>
          </a:p>
          <a:p>
            <a:pPr algn="just"/>
            <a:r>
              <a:rPr lang="en-US" sz="1500" b="1" dirty="0">
                <a:latin typeface="Times New Roman" panose="02020603050405020304" pitchFamily="18" charset="0"/>
                <a:cs typeface="Times New Roman" panose="02020603050405020304" pitchFamily="18" charset="0"/>
              </a:rPr>
              <a:t>To take advantage of such an opportunity, guest operating systems need to be modified and explicitly ported by remapping the performance-critical operations through the virtual machine software interface. </a:t>
            </a:r>
          </a:p>
          <a:p>
            <a:pPr algn="just"/>
            <a:r>
              <a:rPr lang="en-US" sz="1500" b="1" dirty="0">
                <a:latin typeface="Times New Roman" panose="02020603050405020304" pitchFamily="18" charset="0"/>
                <a:cs typeface="Times New Roman" panose="02020603050405020304" pitchFamily="18" charset="0"/>
              </a:rPr>
              <a:t>This is possible when the source code of the operating system is available, and this is the reason that </a:t>
            </a:r>
            <a:r>
              <a:rPr lang="en-US" sz="1500" b="1" dirty="0" err="1">
                <a:latin typeface="Times New Roman" panose="02020603050405020304" pitchFamily="18" charset="0"/>
                <a:cs typeface="Times New Roman" panose="02020603050405020304" pitchFamily="18" charset="0"/>
              </a:rPr>
              <a:t>paravirtualization</a:t>
            </a:r>
            <a:r>
              <a:rPr lang="en-US" sz="1500" b="1" dirty="0">
                <a:latin typeface="Times New Roman" panose="02020603050405020304" pitchFamily="18" charset="0"/>
                <a:cs typeface="Times New Roman" panose="02020603050405020304" pitchFamily="18" charset="0"/>
              </a:rPr>
              <a:t> was mostly explored in the opensource and academic environment. </a:t>
            </a:r>
          </a:p>
          <a:p>
            <a:pPr algn="just"/>
            <a:r>
              <a:rPr lang="en-US" sz="1500" b="1" dirty="0">
                <a:latin typeface="Times New Roman" panose="02020603050405020304" pitchFamily="18" charset="0"/>
                <a:cs typeface="Times New Roman" panose="02020603050405020304" pitchFamily="18" charset="0"/>
              </a:rPr>
              <a:t>Whereas this technique was initially applied in the IBM VM operating system families, the term </a:t>
            </a:r>
            <a:r>
              <a:rPr lang="en-US" sz="1500" b="1" dirty="0" err="1">
                <a:latin typeface="Times New Roman" panose="02020603050405020304" pitchFamily="18" charset="0"/>
                <a:cs typeface="Times New Roman" panose="02020603050405020304" pitchFamily="18" charset="0"/>
              </a:rPr>
              <a:t>paravirtualization</a:t>
            </a:r>
            <a:r>
              <a:rPr lang="en-US" sz="1500" b="1" dirty="0">
                <a:latin typeface="Times New Roman" panose="02020603050405020304" pitchFamily="18" charset="0"/>
                <a:cs typeface="Times New Roman" panose="02020603050405020304" pitchFamily="18" charset="0"/>
              </a:rPr>
              <a:t> was introduced in literature in the Denali project [24] at the University of Washington. </a:t>
            </a:r>
            <a:endParaRPr lang="en-US" sz="15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2791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pPr algn="l"/>
            <a:r>
              <a:rPr lang="en-US" sz="2800" b="1" u="sng" dirty="0">
                <a:solidFill>
                  <a:srgbClr val="FF0000"/>
                </a:solidFill>
                <a:latin typeface="Times New Roman" pitchFamily="18" charset="0"/>
                <a:cs typeface="Times New Roman" pitchFamily="18" charset="0"/>
              </a:rPr>
              <a:t>TAXONOMY OF VIRTUALIZATION TECHNIQUES: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47580"/>
            <a:ext cx="8229600" cy="5553220"/>
          </a:xfrm>
        </p:spPr>
        <p:txBody>
          <a:bodyPr>
            <a:normAutofit/>
          </a:bodyPr>
          <a:lstStyle/>
          <a:p>
            <a:pPr marL="514350" indent="-514350">
              <a:buAutoNum type="arabicPeriod"/>
            </a:pPr>
            <a:r>
              <a:rPr lang="en-US" sz="2400" b="1" dirty="0">
                <a:solidFill>
                  <a:srgbClr val="00B050"/>
                </a:solidFill>
                <a:latin typeface="Times New Roman" pitchFamily="18" charset="0"/>
                <a:cs typeface="Times New Roman" pitchFamily="18" charset="0"/>
              </a:rPr>
              <a:t>Execution Virtualization</a:t>
            </a:r>
          </a:p>
          <a:p>
            <a:pPr marL="571500" indent="-571500">
              <a:buFont typeface="+mj-lt"/>
              <a:buAutoNum type="romanUcPeriod" startAt="3"/>
            </a:pPr>
            <a:r>
              <a:rPr lang="en-US" sz="2400" b="1" dirty="0">
                <a:solidFill>
                  <a:srgbClr val="00B050"/>
                </a:solidFill>
                <a:latin typeface="Times New Roman" pitchFamily="18" charset="0"/>
                <a:cs typeface="Times New Roman" pitchFamily="18" charset="0"/>
              </a:rPr>
              <a:t>Hardware Virtualization Techniques</a:t>
            </a:r>
          </a:p>
          <a:p>
            <a:pPr algn="just">
              <a:buFont typeface="+mj-lt"/>
              <a:buAutoNum type="alphaLcParenR" startAt="3"/>
            </a:pPr>
            <a:r>
              <a:rPr lang="en-US" sz="2000" b="1" dirty="0">
                <a:solidFill>
                  <a:schemeClr val="accent1"/>
                </a:solidFill>
                <a:latin typeface="Times New Roman" panose="02020603050405020304" pitchFamily="18" charset="0"/>
                <a:cs typeface="Times New Roman" panose="02020603050405020304" pitchFamily="18" charset="0"/>
              </a:rPr>
              <a:t>Paravirtualization:</a:t>
            </a:r>
          </a:p>
          <a:p>
            <a:pPr algn="just"/>
            <a:r>
              <a:rPr lang="en-US" sz="1600" b="1" dirty="0">
                <a:latin typeface="Times New Roman" panose="02020603050405020304" pitchFamily="18" charset="0"/>
                <a:cs typeface="Times New Roman" panose="02020603050405020304" pitchFamily="18" charset="0"/>
              </a:rPr>
              <a:t>This technique has been successfully used by Xen for providing virtualization solutions for Linux-based operating systems specifically ported to run on Xen hypervisors. </a:t>
            </a:r>
          </a:p>
          <a:p>
            <a:pPr algn="just"/>
            <a:r>
              <a:rPr lang="en-US" sz="1600" b="1" dirty="0">
                <a:latin typeface="Times New Roman" panose="02020603050405020304" pitchFamily="18" charset="0"/>
                <a:cs typeface="Times New Roman" panose="02020603050405020304" pitchFamily="18" charset="0"/>
              </a:rPr>
              <a:t>Operating systems that cannot be ported can still take advantage of </a:t>
            </a:r>
            <a:r>
              <a:rPr lang="en-US" sz="1600" b="1" dirty="0" err="1">
                <a:latin typeface="Times New Roman" panose="02020603050405020304" pitchFamily="18" charset="0"/>
                <a:cs typeface="Times New Roman" panose="02020603050405020304" pitchFamily="18" charset="0"/>
              </a:rPr>
              <a:t>paravirtualization</a:t>
            </a:r>
            <a:r>
              <a:rPr lang="en-US" sz="1600" b="1" dirty="0">
                <a:latin typeface="Times New Roman" panose="02020603050405020304" pitchFamily="18" charset="0"/>
                <a:cs typeface="Times New Roman" panose="02020603050405020304" pitchFamily="18" charset="0"/>
              </a:rPr>
              <a:t> by using ad hoc device drivers that remap the execution of critical instructions to the </a:t>
            </a:r>
            <a:r>
              <a:rPr lang="en-US" sz="1600" b="1" dirty="0" err="1">
                <a:latin typeface="Times New Roman" panose="02020603050405020304" pitchFamily="18" charset="0"/>
                <a:cs typeface="Times New Roman" panose="02020603050405020304" pitchFamily="18" charset="0"/>
              </a:rPr>
              <a:t>paravirtualization</a:t>
            </a:r>
            <a:r>
              <a:rPr lang="en-US" sz="1600" b="1" dirty="0">
                <a:latin typeface="Times New Roman" panose="02020603050405020304" pitchFamily="18" charset="0"/>
                <a:cs typeface="Times New Roman" panose="02020603050405020304" pitchFamily="18" charset="0"/>
              </a:rPr>
              <a:t> APIs exposed by the hypervisor. </a:t>
            </a:r>
          </a:p>
          <a:p>
            <a:pPr algn="just"/>
            <a:r>
              <a:rPr lang="en-US" sz="1600" b="1" dirty="0">
                <a:latin typeface="Times New Roman" panose="02020603050405020304" pitchFamily="18" charset="0"/>
                <a:cs typeface="Times New Roman" panose="02020603050405020304" pitchFamily="18" charset="0"/>
              </a:rPr>
              <a:t>Xen provides this solution for running Windows-based operating systems on x86 architectures.</a:t>
            </a:r>
          </a:p>
          <a:p>
            <a:pPr algn="just"/>
            <a:r>
              <a:rPr lang="en-US" sz="1600" b="1" dirty="0">
                <a:latin typeface="Times New Roman" panose="02020603050405020304" pitchFamily="18" charset="0"/>
                <a:cs typeface="Times New Roman" panose="02020603050405020304" pitchFamily="18" charset="0"/>
              </a:rPr>
              <a:t>Other solutions using </a:t>
            </a:r>
            <a:r>
              <a:rPr lang="en-US" sz="1600" b="1" dirty="0" err="1">
                <a:latin typeface="Times New Roman" panose="02020603050405020304" pitchFamily="18" charset="0"/>
                <a:cs typeface="Times New Roman" panose="02020603050405020304" pitchFamily="18" charset="0"/>
              </a:rPr>
              <a:t>paravirtualization</a:t>
            </a:r>
            <a:r>
              <a:rPr lang="en-US" sz="1600" b="1" dirty="0">
                <a:latin typeface="Times New Roman" panose="02020603050405020304" pitchFamily="18" charset="0"/>
                <a:cs typeface="Times New Roman" panose="02020603050405020304" pitchFamily="18" charset="0"/>
              </a:rPr>
              <a:t> include VMWare, Parallels, and some solutions for embedded and real-time environments such as TRANGO, Wind River, and XtratuM.</a:t>
            </a:r>
          </a:p>
        </p:txBody>
      </p:sp>
    </p:spTree>
    <p:extLst>
      <p:ext uri="{BB962C8B-B14F-4D97-AF65-F5344CB8AC3E}">
        <p14:creationId xmlns:p14="http://schemas.microsoft.com/office/powerpoint/2010/main" val="1414457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pPr algn="l"/>
            <a:r>
              <a:rPr lang="en-US" sz="2800" b="1" u="sng" dirty="0">
                <a:solidFill>
                  <a:srgbClr val="FF0000"/>
                </a:solidFill>
                <a:latin typeface="Times New Roman" pitchFamily="18" charset="0"/>
                <a:cs typeface="Times New Roman" pitchFamily="18" charset="0"/>
              </a:rPr>
              <a:t>TAXONOMY OF VIRTUALIZATION TECHNIQUES: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47580"/>
            <a:ext cx="8229600" cy="5553220"/>
          </a:xfrm>
        </p:spPr>
        <p:txBody>
          <a:bodyPr>
            <a:normAutofit/>
          </a:bodyPr>
          <a:lstStyle/>
          <a:p>
            <a:pPr marL="514350" indent="-514350">
              <a:buAutoNum type="arabicPeriod"/>
            </a:pPr>
            <a:r>
              <a:rPr lang="en-US" sz="2400" b="1" dirty="0">
                <a:solidFill>
                  <a:srgbClr val="00B050"/>
                </a:solidFill>
                <a:latin typeface="Times New Roman" pitchFamily="18" charset="0"/>
                <a:cs typeface="Times New Roman" pitchFamily="18" charset="0"/>
              </a:rPr>
              <a:t>Execution Virtualization</a:t>
            </a:r>
          </a:p>
          <a:p>
            <a:pPr marL="571500" indent="-571500">
              <a:buFont typeface="+mj-lt"/>
              <a:buAutoNum type="romanUcPeriod" startAt="3"/>
            </a:pPr>
            <a:r>
              <a:rPr lang="en-US" sz="2400" b="1" dirty="0">
                <a:solidFill>
                  <a:srgbClr val="00B050"/>
                </a:solidFill>
                <a:latin typeface="Times New Roman" pitchFamily="18" charset="0"/>
                <a:cs typeface="Times New Roman" pitchFamily="18" charset="0"/>
              </a:rPr>
              <a:t>Hardware Virtualization Techniques</a:t>
            </a:r>
          </a:p>
          <a:p>
            <a:pPr marL="457200" indent="-457200" algn="just">
              <a:buFont typeface="+mj-lt"/>
              <a:buAutoNum type="alphaLcParenR" startAt="4"/>
            </a:pPr>
            <a:r>
              <a:rPr lang="en-US" sz="2000" b="1" dirty="0">
                <a:solidFill>
                  <a:schemeClr val="accent1"/>
                </a:solidFill>
                <a:latin typeface="Times New Roman" panose="02020603050405020304" pitchFamily="18" charset="0"/>
                <a:cs typeface="Times New Roman" panose="02020603050405020304" pitchFamily="18" charset="0"/>
              </a:rPr>
              <a:t>Partial Virtualization:</a:t>
            </a:r>
          </a:p>
          <a:p>
            <a:pPr algn="just"/>
            <a:r>
              <a:rPr lang="en-US" sz="1600" b="1" dirty="0">
                <a:latin typeface="Times New Roman" panose="02020603050405020304" pitchFamily="18" charset="0"/>
                <a:cs typeface="Times New Roman" panose="02020603050405020304" pitchFamily="18" charset="0"/>
              </a:rPr>
              <a:t>Partial virtualization provides a partial emulation of the underlying hardware, thus not allowing the complete execution of the guest operating system in complete isolation.</a:t>
            </a:r>
          </a:p>
          <a:p>
            <a:pPr algn="just"/>
            <a:r>
              <a:rPr lang="en-US" sz="1600" b="1" dirty="0">
                <a:latin typeface="Times New Roman" panose="02020603050405020304" pitchFamily="18" charset="0"/>
                <a:cs typeface="Times New Roman" panose="02020603050405020304" pitchFamily="18" charset="0"/>
              </a:rPr>
              <a:t>Partial virtualization allows many applications to run transparently, but not all the features of the operating system can be supported, as happens with full virtualization.</a:t>
            </a:r>
          </a:p>
          <a:p>
            <a:pPr algn="just"/>
            <a:r>
              <a:rPr lang="en-US" sz="1600" b="1" dirty="0">
                <a:latin typeface="Times New Roman" panose="02020603050405020304" pitchFamily="18" charset="0"/>
                <a:cs typeface="Times New Roman" panose="02020603050405020304" pitchFamily="18" charset="0"/>
              </a:rPr>
              <a:t>An example of partial virtualization is address space virtualization used in time-sharing systems; this allows multiple applications and users to run concurrently in a separate memory space, but they still share the same hardware resources (disk, processor, and network). </a:t>
            </a:r>
          </a:p>
          <a:p>
            <a:pPr algn="just"/>
            <a:r>
              <a:rPr lang="en-US" sz="1600" b="1" dirty="0">
                <a:latin typeface="Times New Roman" panose="02020603050405020304" pitchFamily="18" charset="0"/>
                <a:cs typeface="Times New Roman" panose="02020603050405020304" pitchFamily="18" charset="0"/>
              </a:rPr>
              <a:t>Historically, partial virtualization has been an important milestone for achieving full virtualization, and it was implemented on the experimental IBM M44/44X.</a:t>
            </a:r>
          </a:p>
          <a:p>
            <a:pPr algn="just"/>
            <a:r>
              <a:rPr lang="en-US" sz="1600" b="1" dirty="0">
                <a:latin typeface="Times New Roman" panose="02020603050405020304" pitchFamily="18" charset="0"/>
                <a:cs typeface="Times New Roman" panose="02020603050405020304" pitchFamily="18" charset="0"/>
              </a:rPr>
              <a:t> Address space virtualization is a common feature of contemporary operating systems.</a:t>
            </a:r>
            <a:endParaRPr lang="en-US" sz="1600" b="1" dirty="0">
              <a:solidFill>
                <a:schemeClr val="accent1"/>
              </a:solidFill>
              <a:latin typeface="Times New Roman" panose="02020603050405020304" pitchFamily="18" charset="0"/>
              <a:cs typeface="Times New Roman" panose="02020603050405020304" pitchFamily="18" charset="0"/>
            </a:endParaRPr>
          </a:p>
          <a:p>
            <a:pPr algn="just"/>
            <a:endParaRPr lang="en-US" sz="15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9758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pPr algn="l"/>
            <a:r>
              <a:rPr lang="en-US" sz="2800" b="1" u="sng" dirty="0">
                <a:solidFill>
                  <a:srgbClr val="FF0000"/>
                </a:solidFill>
                <a:latin typeface="Times New Roman" pitchFamily="18" charset="0"/>
                <a:cs typeface="Times New Roman" pitchFamily="18" charset="0"/>
              </a:rPr>
              <a:t>TAXONOMY OF VIRTUALIZATION TECHNIQUES: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47580"/>
            <a:ext cx="8229600" cy="5553220"/>
          </a:xfrm>
        </p:spPr>
        <p:txBody>
          <a:bodyPr>
            <a:normAutofit/>
          </a:bodyPr>
          <a:lstStyle/>
          <a:p>
            <a:pPr marL="514350" indent="-514350">
              <a:buAutoNum type="arabicPeriod"/>
            </a:pPr>
            <a:r>
              <a:rPr lang="en-US" sz="2400" b="1" dirty="0">
                <a:solidFill>
                  <a:srgbClr val="00B050"/>
                </a:solidFill>
                <a:latin typeface="Times New Roman" pitchFamily="18" charset="0"/>
                <a:cs typeface="Times New Roman" pitchFamily="18" charset="0"/>
              </a:rPr>
              <a:t>Execution Virtualization</a:t>
            </a:r>
          </a:p>
          <a:p>
            <a:pPr marL="571500" indent="-571500">
              <a:buFont typeface="+mj-lt"/>
              <a:buAutoNum type="romanUcPeriod" startAt="4"/>
            </a:pPr>
            <a:r>
              <a:rPr lang="en-US" sz="2400" b="1" dirty="0">
                <a:solidFill>
                  <a:srgbClr val="00B050"/>
                </a:solidFill>
                <a:latin typeface="Times New Roman" pitchFamily="18" charset="0"/>
                <a:cs typeface="Times New Roman" pitchFamily="18" charset="0"/>
              </a:rPr>
              <a:t>Operating System Level Virtualization:</a:t>
            </a:r>
          </a:p>
          <a:p>
            <a:pPr algn="just"/>
            <a:r>
              <a:rPr lang="en-US" sz="1600" b="1" dirty="0">
                <a:latin typeface="Times New Roman" panose="02020603050405020304" pitchFamily="18" charset="0"/>
                <a:cs typeface="Times New Roman" panose="02020603050405020304" pitchFamily="18" charset="0"/>
              </a:rPr>
              <a:t>Operating system-level virtualization offers the opportunity to create different and separated execution environments for applications that are managed concurrently. </a:t>
            </a:r>
          </a:p>
          <a:p>
            <a:pPr algn="just"/>
            <a:r>
              <a:rPr lang="en-US" sz="1600" b="1" dirty="0">
                <a:latin typeface="Times New Roman" panose="02020603050405020304" pitchFamily="18" charset="0"/>
                <a:cs typeface="Times New Roman" panose="02020603050405020304" pitchFamily="18" charset="0"/>
              </a:rPr>
              <a:t>Differently from hardware virtualization, there is no virtual machine manager or hypervisor, and the virtualization is done within a single operating system, where the OS kernel allows for multiple isolated user space instances. </a:t>
            </a:r>
          </a:p>
          <a:p>
            <a:pPr algn="just"/>
            <a:r>
              <a:rPr lang="en-US" sz="1600" b="1" dirty="0">
                <a:latin typeface="Times New Roman" panose="02020603050405020304" pitchFamily="18" charset="0"/>
                <a:cs typeface="Times New Roman" panose="02020603050405020304" pitchFamily="18" charset="0"/>
              </a:rPr>
              <a:t>The kernel is also responsible for sharing the system resources among instances and for limiting the impact of instances on each other. </a:t>
            </a:r>
          </a:p>
          <a:p>
            <a:pPr algn="just"/>
            <a:r>
              <a:rPr lang="en-US" sz="1600" b="1" dirty="0">
                <a:latin typeface="Times New Roman" panose="02020603050405020304" pitchFamily="18" charset="0"/>
                <a:cs typeface="Times New Roman" panose="02020603050405020304" pitchFamily="18" charset="0"/>
              </a:rPr>
              <a:t>A user space instance in general contains a proper view of the file system, which is completely isolated, and separate IP addresses, software configurations, and access to devices. </a:t>
            </a:r>
          </a:p>
          <a:p>
            <a:pPr algn="just"/>
            <a:r>
              <a:rPr lang="en-US" sz="1600" b="1" dirty="0">
                <a:latin typeface="Times New Roman" panose="02020603050405020304" pitchFamily="18" charset="0"/>
                <a:cs typeface="Times New Roman" panose="02020603050405020304" pitchFamily="18" charset="0"/>
              </a:rPr>
              <a:t>Operating systems supporting this type of virtualization are general-purpose, timeshared operating systems with the capability to provide stronger namespace and resource isolation.</a:t>
            </a:r>
          </a:p>
          <a:p>
            <a:pPr algn="just"/>
            <a:r>
              <a:rPr lang="en-US" sz="1600" b="1" dirty="0">
                <a:latin typeface="Times New Roman" panose="02020603050405020304" pitchFamily="18" charset="0"/>
                <a:cs typeface="Times New Roman" panose="02020603050405020304" pitchFamily="18" charset="0"/>
              </a:rPr>
              <a:t>Compared to hardware virtualization, this strategy imposes little or no overhead because applications directly use OS system calls and there is no need for emulation. </a:t>
            </a:r>
          </a:p>
          <a:p>
            <a:pPr algn="just"/>
            <a:r>
              <a:rPr lang="en-US" sz="1600" b="1" dirty="0">
                <a:latin typeface="Times New Roman" panose="02020603050405020304" pitchFamily="18" charset="0"/>
                <a:cs typeface="Times New Roman" panose="02020603050405020304" pitchFamily="18" charset="0"/>
              </a:rPr>
              <a:t>There is no need to modify applications to run them, nor to modify any specific hardware, as in the case of hardware-assisted virtualization. </a:t>
            </a:r>
          </a:p>
        </p:txBody>
      </p:sp>
    </p:spTree>
    <p:extLst>
      <p:ext uri="{BB962C8B-B14F-4D97-AF65-F5344CB8AC3E}">
        <p14:creationId xmlns:p14="http://schemas.microsoft.com/office/powerpoint/2010/main" val="1588283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pPr algn="l"/>
            <a:r>
              <a:rPr lang="en-US" sz="2800" b="1" u="sng" dirty="0">
                <a:solidFill>
                  <a:srgbClr val="FF0000"/>
                </a:solidFill>
                <a:latin typeface="Times New Roman" pitchFamily="18" charset="0"/>
                <a:cs typeface="Times New Roman" pitchFamily="18" charset="0"/>
              </a:rPr>
              <a:t>TAXONOMY OF VIRTUALIZATION TECHNIQUES: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47580"/>
            <a:ext cx="8229600" cy="5553220"/>
          </a:xfrm>
        </p:spPr>
        <p:txBody>
          <a:bodyPr>
            <a:normAutofit/>
          </a:bodyPr>
          <a:lstStyle/>
          <a:p>
            <a:pPr marL="514350" indent="-514350">
              <a:buAutoNum type="arabicPeriod"/>
            </a:pPr>
            <a:r>
              <a:rPr lang="en-US" sz="2400" b="1" dirty="0">
                <a:solidFill>
                  <a:srgbClr val="00B050"/>
                </a:solidFill>
                <a:latin typeface="Times New Roman" pitchFamily="18" charset="0"/>
                <a:cs typeface="Times New Roman" pitchFamily="18" charset="0"/>
              </a:rPr>
              <a:t>Execution Virtualization</a:t>
            </a:r>
          </a:p>
          <a:p>
            <a:pPr marL="571500" indent="-571500">
              <a:buFont typeface="+mj-lt"/>
              <a:buAutoNum type="romanUcPeriod" startAt="4"/>
            </a:pPr>
            <a:r>
              <a:rPr lang="en-US" sz="2400" b="1" dirty="0">
                <a:solidFill>
                  <a:srgbClr val="00B050"/>
                </a:solidFill>
                <a:latin typeface="Times New Roman" pitchFamily="18" charset="0"/>
                <a:cs typeface="Times New Roman" pitchFamily="18" charset="0"/>
              </a:rPr>
              <a:t>Operating System Level Virtualization:</a:t>
            </a:r>
          </a:p>
          <a:p>
            <a:pPr marL="0" indent="0">
              <a:buNone/>
            </a:pPr>
            <a:endParaRPr lang="en-US" sz="1400" b="1" dirty="0">
              <a:solidFill>
                <a:srgbClr val="00B050"/>
              </a:solidFill>
              <a:latin typeface="Times New Roman" pitchFamily="18" charset="0"/>
              <a:cs typeface="Times New Roman" pitchFamily="18" charset="0"/>
            </a:endParaRPr>
          </a:p>
          <a:p>
            <a:pPr algn="just"/>
            <a:r>
              <a:rPr lang="en-US" sz="1600" b="1" dirty="0">
                <a:latin typeface="Times New Roman" panose="02020603050405020304" pitchFamily="18" charset="0"/>
                <a:cs typeface="Times New Roman" panose="02020603050405020304" pitchFamily="18" charset="0"/>
              </a:rPr>
              <a:t>On the other hand, operating system-level virtualization does not expose the same flexibility of hardware virtualization, since all the user space instances must share the same operating system. </a:t>
            </a:r>
          </a:p>
          <a:p>
            <a:pPr algn="just"/>
            <a:r>
              <a:rPr lang="en-US" sz="1600" b="1" dirty="0">
                <a:latin typeface="Times New Roman" panose="02020603050405020304" pitchFamily="18" charset="0"/>
                <a:cs typeface="Times New Roman" panose="02020603050405020304" pitchFamily="18" charset="0"/>
              </a:rPr>
              <a:t>This technique is an efficient solution for server consolidation scenarios in which multiple application servers share the same technology: operating system, application server framework, and other components. </a:t>
            </a:r>
          </a:p>
          <a:p>
            <a:pPr algn="just"/>
            <a:r>
              <a:rPr lang="en-US" sz="1600" b="1" dirty="0">
                <a:latin typeface="Times New Roman" panose="02020603050405020304" pitchFamily="18" charset="0"/>
                <a:cs typeface="Times New Roman" panose="02020603050405020304" pitchFamily="18" charset="0"/>
              </a:rPr>
              <a:t>When different servers are aggregated into one physical server, each server is run in a different user space, completely isolated from the others. </a:t>
            </a:r>
          </a:p>
          <a:p>
            <a:pPr algn="just"/>
            <a:r>
              <a:rPr lang="en-US" sz="1600" b="1" dirty="0">
                <a:latin typeface="Times New Roman" panose="02020603050405020304" pitchFamily="18" charset="0"/>
                <a:cs typeface="Times New Roman" panose="02020603050405020304" pitchFamily="18" charset="0"/>
              </a:rPr>
              <a:t>Examples of operating system-level virtualizations are FreeBSD Jails, IBM Logical Partition (LPAR), </a:t>
            </a:r>
            <a:r>
              <a:rPr lang="en-US" sz="1600" b="1" dirty="0" err="1">
                <a:latin typeface="Times New Roman" panose="02020603050405020304" pitchFamily="18" charset="0"/>
                <a:cs typeface="Times New Roman" panose="02020603050405020304" pitchFamily="18" charset="0"/>
              </a:rPr>
              <a:t>SolarisZones</a:t>
            </a:r>
            <a:r>
              <a:rPr lang="en-US" sz="1600" b="1" dirty="0">
                <a:latin typeface="Times New Roman" panose="02020603050405020304" pitchFamily="18" charset="0"/>
                <a:cs typeface="Times New Roman" panose="02020603050405020304" pitchFamily="18" charset="0"/>
              </a:rPr>
              <a:t> and Containers, Parallels </a:t>
            </a:r>
            <a:r>
              <a:rPr lang="en-US" sz="1600" b="1" dirty="0" err="1">
                <a:latin typeface="Times New Roman" panose="02020603050405020304" pitchFamily="18" charset="0"/>
                <a:cs typeface="Times New Roman" panose="02020603050405020304" pitchFamily="18" charset="0"/>
              </a:rPr>
              <a:t>Virtuozzo</a:t>
            </a:r>
            <a:r>
              <a:rPr lang="en-US" sz="1600" b="1" dirty="0">
                <a:latin typeface="Times New Roman" panose="02020603050405020304" pitchFamily="18" charset="0"/>
                <a:cs typeface="Times New Roman" panose="02020603050405020304" pitchFamily="18" charset="0"/>
              </a:rPr>
              <a:t> Containers, </a:t>
            </a:r>
            <a:r>
              <a:rPr lang="en-US" sz="1600" b="1" dirty="0" err="1">
                <a:latin typeface="Times New Roman" panose="02020603050405020304" pitchFamily="18" charset="0"/>
                <a:cs typeface="Times New Roman" panose="02020603050405020304" pitchFamily="18" charset="0"/>
              </a:rPr>
              <a:t>OpenVZ</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iCore</a:t>
            </a:r>
            <a:r>
              <a:rPr lang="en-US" sz="1600" b="1" dirty="0">
                <a:latin typeface="Times New Roman" panose="02020603050405020304" pitchFamily="18" charset="0"/>
                <a:cs typeface="Times New Roman" panose="02020603050405020304" pitchFamily="18" charset="0"/>
              </a:rPr>
              <a:t> Virtual Accounts, Free Virtual Private Server (</a:t>
            </a:r>
            <a:r>
              <a:rPr lang="en-US" sz="1600" b="1" dirty="0" err="1">
                <a:latin typeface="Times New Roman" panose="02020603050405020304" pitchFamily="18" charset="0"/>
                <a:cs typeface="Times New Roman" panose="02020603050405020304" pitchFamily="18" charset="0"/>
              </a:rPr>
              <a:t>FreeVPS</a:t>
            </a:r>
            <a:r>
              <a:rPr lang="en-US" sz="1600" b="1" dirty="0">
                <a:latin typeface="Times New Roman" panose="02020603050405020304" pitchFamily="18" charset="0"/>
                <a:cs typeface="Times New Roman" panose="02020603050405020304" pitchFamily="18" charset="0"/>
              </a:rPr>
              <a:t>), and others. </a:t>
            </a:r>
          </a:p>
          <a:p>
            <a:pPr algn="just"/>
            <a:r>
              <a:rPr lang="en-US" sz="1600" b="1" dirty="0">
                <a:latin typeface="Times New Roman" panose="02020603050405020304" pitchFamily="18" charset="0"/>
                <a:cs typeface="Times New Roman" panose="02020603050405020304" pitchFamily="18" charset="0"/>
              </a:rPr>
              <a:t>The services offered by these technologies differ, and most of them are available on Unix-based systems. Some of them, such as Solaris and </a:t>
            </a:r>
            <a:r>
              <a:rPr lang="en-US" sz="1600" b="1" dirty="0" err="1">
                <a:latin typeface="Times New Roman" panose="02020603050405020304" pitchFamily="18" charset="0"/>
                <a:cs typeface="Times New Roman" panose="02020603050405020304" pitchFamily="18" charset="0"/>
              </a:rPr>
              <a:t>OpenVZ</a:t>
            </a:r>
            <a:r>
              <a:rPr lang="en-US" sz="1600" b="1" dirty="0">
                <a:latin typeface="Times New Roman" panose="02020603050405020304" pitchFamily="18" charset="0"/>
                <a:cs typeface="Times New Roman" panose="02020603050405020304" pitchFamily="18" charset="0"/>
              </a:rPr>
              <a:t>, allow for different versions of the same operating system to operate concurrently.</a:t>
            </a:r>
            <a:endParaRPr lang="en-US" sz="16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0680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pPr algn="l"/>
            <a:r>
              <a:rPr lang="en-US" sz="2800" b="1" u="sng" dirty="0">
                <a:solidFill>
                  <a:srgbClr val="FF0000"/>
                </a:solidFill>
                <a:latin typeface="Times New Roman" pitchFamily="18" charset="0"/>
                <a:cs typeface="Times New Roman" pitchFamily="18" charset="0"/>
              </a:rPr>
              <a:t>TAXONOMY OF VIRTUALIZATION TECHNIQUES: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47580"/>
            <a:ext cx="8229600" cy="5553220"/>
          </a:xfrm>
        </p:spPr>
        <p:txBody>
          <a:bodyPr>
            <a:normAutofit lnSpcReduction="10000"/>
          </a:bodyPr>
          <a:lstStyle/>
          <a:p>
            <a:pPr marL="514350" indent="-514350">
              <a:buAutoNum type="arabicPeriod"/>
            </a:pPr>
            <a:r>
              <a:rPr lang="en-US" sz="2400" b="1" dirty="0">
                <a:solidFill>
                  <a:srgbClr val="00B050"/>
                </a:solidFill>
                <a:latin typeface="Times New Roman" pitchFamily="18" charset="0"/>
                <a:cs typeface="Times New Roman" pitchFamily="18" charset="0"/>
              </a:rPr>
              <a:t>Execution Virtualization</a:t>
            </a:r>
          </a:p>
          <a:p>
            <a:pPr marL="571500" indent="-571500">
              <a:buFont typeface="+mj-lt"/>
              <a:buAutoNum type="romanUcPeriod" startAt="5"/>
            </a:pPr>
            <a:r>
              <a:rPr lang="en-US" sz="2400" b="1" dirty="0">
                <a:solidFill>
                  <a:srgbClr val="00B050"/>
                </a:solidFill>
                <a:latin typeface="Times New Roman" pitchFamily="18" charset="0"/>
                <a:cs typeface="Times New Roman" pitchFamily="18" charset="0"/>
              </a:rPr>
              <a:t>Programming-Language-Level Virtualization:</a:t>
            </a:r>
          </a:p>
          <a:p>
            <a:pPr algn="just"/>
            <a:r>
              <a:rPr lang="en-US" sz="1600" b="1" dirty="0">
                <a:latin typeface="Times New Roman" panose="02020603050405020304" pitchFamily="18" charset="0"/>
                <a:cs typeface="Times New Roman" panose="02020603050405020304" pitchFamily="18" charset="0"/>
              </a:rPr>
              <a:t>Programming language-level virtualization is mostly used to achieve ease of deployment of applications, managed execution, and portability across different platforms and operating systems. </a:t>
            </a:r>
          </a:p>
          <a:p>
            <a:pPr algn="just"/>
            <a:r>
              <a:rPr lang="en-US" sz="1600" b="1" dirty="0">
                <a:latin typeface="Times New Roman" panose="02020603050405020304" pitchFamily="18" charset="0"/>
                <a:cs typeface="Times New Roman" panose="02020603050405020304" pitchFamily="18" charset="0"/>
              </a:rPr>
              <a:t>It consists of a virtual machine executing the byte code of a program, which is the result of the compilation process. </a:t>
            </a:r>
          </a:p>
          <a:p>
            <a:pPr algn="just"/>
            <a:r>
              <a:rPr lang="en-US" sz="1600" b="1" dirty="0">
                <a:latin typeface="Times New Roman" panose="02020603050405020304" pitchFamily="18" charset="0"/>
                <a:cs typeface="Times New Roman" panose="02020603050405020304" pitchFamily="18" charset="0"/>
              </a:rPr>
              <a:t>Compilers implemented and used this technology to produce a binary format representing the machine code for an abstract architecture. </a:t>
            </a:r>
          </a:p>
          <a:p>
            <a:pPr algn="just"/>
            <a:r>
              <a:rPr lang="en-US" sz="1600" b="1" dirty="0">
                <a:latin typeface="Times New Roman" panose="02020603050405020304" pitchFamily="18" charset="0"/>
                <a:cs typeface="Times New Roman" panose="02020603050405020304" pitchFamily="18" charset="0"/>
              </a:rPr>
              <a:t>Generally, these virtual machines constitute a simplification of the underlying hardware instruction set and provide some high-level instructions that map some of the features of the languages compiled for them. </a:t>
            </a:r>
          </a:p>
          <a:p>
            <a:pPr algn="just"/>
            <a:r>
              <a:rPr lang="en-US" sz="1600" b="1" dirty="0">
                <a:latin typeface="Times New Roman" panose="02020603050405020304" pitchFamily="18" charset="0"/>
                <a:cs typeface="Times New Roman" panose="02020603050405020304" pitchFamily="18" charset="0"/>
              </a:rPr>
              <a:t>At runtime, the byte code can be either interpreted or compiled on the fly—or </a:t>
            </a:r>
            <a:r>
              <a:rPr lang="en-US" sz="1600" b="1" dirty="0" err="1">
                <a:latin typeface="Times New Roman" panose="02020603050405020304" pitchFamily="18" charset="0"/>
                <a:cs typeface="Times New Roman" panose="02020603050405020304" pitchFamily="18" charset="0"/>
              </a:rPr>
              <a:t>jitted</a:t>
            </a:r>
            <a:r>
              <a:rPr lang="en-US" sz="1600" b="1" dirty="0">
                <a:latin typeface="Times New Roman" panose="02020603050405020304" pitchFamily="18" charset="0"/>
                <a:cs typeface="Times New Roman" panose="02020603050405020304" pitchFamily="18" charset="0"/>
              </a:rPr>
              <a:t>—against the underlying hardware instruction set.</a:t>
            </a:r>
          </a:p>
          <a:p>
            <a:pPr algn="just"/>
            <a:r>
              <a:rPr lang="en-US" sz="1600" b="1" dirty="0">
                <a:latin typeface="Times New Roman" panose="02020603050405020304" pitchFamily="18" charset="0"/>
                <a:cs typeface="Times New Roman" panose="02020603050405020304" pitchFamily="18" charset="0"/>
              </a:rPr>
              <a:t>Programming language-level virtualization has a long trail in computer science history and originally was used in 1966 for the implementation of Basic Combined Programming Language (BCPL), a language for writing compilers and one of the ancestors of the C programming language. </a:t>
            </a:r>
          </a:p>
          <a:p>
            <a:pPr algn="just"/>
            <a:r>
              <a:rPr lang="en-US" sz="1600" b="1" dirty="0">
                <a:latin typeface="Times New Roman" panose="02020603050405020304" pitchFamily="18" charset="0"/>
                <a:cs typeface="Times New Roman" panose="02020603050405020304" pitchFamily="18" charset="0"/>
              </a:rPr>
              <a:t>Other important examples of the use of this technology have been the UCSD Pascal and Smalltalk. </a:t>
            </a:r>
            <a:endParaRPr lang="en-US" sz="1600" b="1" dirty="0">
              <a:solidFill>
                <a:srgbClr val="00B050"/>
              </a:solidFill>
              <a:latin typeface="Times New Roman" pitchFamily="18" charset="0"/>
              <a:cs typeface="Times New Roman" pitchFamily="18" charset="0"/>
            </a:endParaRPr>
          </a:p>
        </p:txBody>
      </p:sp>
    </p:spTree>
    <p:extLst>
      <p:ext uri="{BB962C8B-B14F-4D97-AF65-F5344CB8AC3E}">
        <p14:creationId xmlns:p14="http://schemas.microsoft.com/office/powerpoint/2010/main" val="3968432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pPr algn="l"/>
            <a:r>
              <a:rPr lang="en-US" sz="2800" b="1" u="sng" dirty="0">
                <a:solidFill>
                  <a:srgbClr val="FF0000"/>
                </a:solidFill>
                <a:latin typeface="Times New Roman" pitchFamily="18" charset="0"/>
                <a:cs typeface="Times New Roman" pitchFamily="18" charset="0"/>
              </a:rPr>
              <a:t>TAXONOMY OF VIRTUALIZATION TECHNIQUES: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47580"/>
            <a:ext cx="8229600" cy="5858020"/>
          </a:xfrm>
        </p:spPr>
        <p:txBody>
          <a:bodyPr>
            <a:normAutofit lnSpcReduction="10000"/>
          </a:bodyPr>
          <a:lstStyle/>
          <a:p>
            <a:pPr marL="514350" indent="-514350">
              <a:buAutoNum type="arabicPeriod"/>
            </a:pPr>
            <a:r>
              <a:rPr lang="en-US" sz="2200" b="1" dirty="0">
                <a:solidFill>
                  <a:srgbClr val="00B050"/>
                </a:solidFill>
                <a:latin typeface="Times New Roman" pitchFamily="18" charset="0"/>
                <a:cs typeface="Times New Roman" pitchFamily="18" charset="0"/>
              </a:rPr>
              <a:t>Execution Virtualization</a:t>
            </a:r>
          </a:p>
          <a:p>
            <a:pPr marL="571500" indent="-571500">
              <a:buFont typeface="+mj-lt"/>
              <a:buAutoNum type="romanUcPeriod" startAt="5"/>
            </a:pPr>
            <a:r>
              <a:rPr lang="en-US" sz="2200" b="1" dirty="0">
                <a:solidFill>
                  <a:srgbClr val="00B050"/>
                </a:solidFill>
                <a:latin typeface="Times New Roman" pitchFamily="18" charset="0"/>
                <a:cs typeface="Times New Roman" pitchFamily="18" charset="0"/>
              </a:rPr>
              <a:t>Programming-Language-Level Virtualization:</a:t>
            </a:r>
          </a:p>
          <a:p>
            <a:pPr algn="just"/>
            <a:r>
              <a:rPr lang="en-US" sz="1500" b="1" dirty="0">
                <a:latin typeface="Times New Roman" panose="02020603050405020304" pitchFamily="18" charset="0"/>
                <a:cs typeface="Times New Roman" panose="02020603050405020304" pitchFamily="18" charset="0"/>
              </a:rPr>
              <a:t>Virtual machine programming languages become popular again with Sun’s introduction of the Java platform in 1996. </a:t>
            </a:r>
          </a:p>
          <a:p>
            <a:pPr algn="just"/>
            <a:r>
              <a:rPr lang="en-US" sz="1500" b="1" dirty="0">
                <a:latin typeface="Times New Roman" panose="02020603050405020304" pitchFamily="18" charset="0"/>
                <a:cs typeface="Times New Roman" panose="02020603050405020304" pitchFamily="18" charset="0"/>
              </a:rPr>
              <a:t>The Java virtual machine was originally designed for the execution of programs written in the Java language, but other languages such as Python, Pascal, Groovy, and Ruby were made available. </a:t>
            </a:r>
          </a:p>
          <a:p>
            <a:pPr algn="just"/>
            <a:r>
              <a:rPr lang="en-US" sz="1500" b="1" dirty="0">
                <a:latin typeface="Times New Roman" panose="02020603050405020304" pitchFamily="18" charset="0"/>
                <a:cs typeface="Times New Roman" panose="02020603050405020304" pitchFamily="18" charset="0"/>
              </a:rPr>
              <a:t>The ability to support multiple programming languages has been one of the key elements of the Common Language Infrastructure (CLI), which is the specification behind .NET Framework.</a:t>
            </a:r>
          </a:p>
          <a:p>
            <a:pPr algn="just"/>
            <a:r>
              <a:rPr lang="en-US" sz="1500" b="1" dirty="0">
                <a:latin typeface="Times New Roman" panose="02020603050405020304" pitchFamily="18" charset="0"/>
                <a:cs typeface="Times New Roman" panose="02020603050405020304" pitchFamily="18" charset="0"/>
              </a:rPr>
              <a:t>Currently, the Java platform and .NET Framework represent the most popular technologies for enterprise application development.</a:t>
            </a:r>
          </a:p>
          <a:p>
            <a:pPr algn="just"/>
            <a:r>
              <a:rPr lang="en-US" sz="1500" b="1" dirty="0">
                <a:latin typeface="Times New Roman" panose="02020603050405020304" pitchFamily="18" charset="0"/>
                <a:cs typeface="Times New Roman" panose="02020603050405020304" pitchFamily="18" charset="0"/>
              </a:rPr>
              <a:t>The main advantage of programming-level virtual machines, also called process virtual machines, is the ability to provide a uniform execution environment across different platforms. </a:t>
            </a:r>
          </a:p>
          <a:p>
            <a:pPr algn="just"/>
            <a:r>
              <a:rPr lang="en-US" sz="1500" b="1" dirty="0">
                <a:latin typeface="Times New Roman" panose="02020603050405020304" pitchFamily="18" charset="0"/>
                <a:cs typeface="Times New Roman" panose="02020603050405020304" pitchFamily="18" charset="0"/>
              </a:rPr>
              <a:t>Programs compiled into byte code can be executed on any operating system and platform for which a virtual machine able to execute that code has been provided.</a:t>
            </a:r>
          </a:p>
          <a:p>
            <a:pPr algn="just"/>
            <a:r>
              <a:rPr lang="en-US" sz="1500" b="1" dirty="0">
                <a:latin typeface="Times New Roman" panose="02020603050405020304" pitchFamily="18" charset="0"/>
                <a:cs typeface="Times New Roman" panose="02020603050405020304" pitchFamily="18" charset="0"/>
              </a:rPr>
              <a:t>Security is another advantage of managed programming languages; by filtering the I/O operations, the process virtual machine can easily support sandboxing of applications. As an example, both Java and .NET provide an infrastructure for pluggable security policies and code access security frameworks.</a:t>
            </a:r>
          </a:p>
          <a:p>
            <a:pPr algn="just"/>
            <a:r>
              <a:rPr lang="en-US" sz="1500" b="1" dirty="0">
                <a:latin typeface="Times New Roman" panose="02020603050405020304" pitchFamily="18" charset="0"/>
                <a:cs typeface="Times New Roman" panose="02020603050405020304" pitchFamily="18" charset="0"/>
              </a:rPr>
              <a:t>Implementations of this model are also called high-level virtual machines, since high-level programming languages are compiled to a conceptual ISA, which is further interpreted or dynamically translated against the specific instruction of the hosting platform.</a:t>
            </a:r>
            <a:endParaRPr lang="en-US" sz="1500" b="1" dirty="0">
              <a:solidFill>
                <a:srgbClr val="00B050"/>
              </a:solidFill>
              <a:latin typeface="Times New Roman" pitchFamily="18" charset="0"/>
              <a:cs typeface="Times New Roman" pitchFamily="18" charset="0"/>
            </a:endParaRPr>
          </a:p>
          <a:p>
            <a:pPr marL="0" indent="0">
              <a:buNone/>
            </a:pPr>
            <a:endParaRPr lang="en-US" sz="1400" b="1" dirty="0">
              <a:solidFill>
                <a:srgbClr val="00B050"/>
              </a:solidFill>
              <a:latin typeface="Times New Roman" pitchFamily="18" charset="0"/>
              <a:cs typeface="Times New Roman" pitchFamily="18" charset="0"/>
            </a:endParaRPr>
          </a:p>
        </p:txBody>
      </p:sp>
    </p:spTree>
    <p:extLst>
      <p:ext uri="{BB962C8B-B14F-4D97-AF65-F5344CB8AC3E}">
        <p14:creationId xmlns:p14="http://schemas.microsoft.com/office/powerpoint/2010/main" val="3725764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44562"/>
          </a:xfrm>
        </p:spPr>
        <p:txBody>
          <a:bodyPr>
            <a:noAutofit/>
          </a:bodyPr>
          <a:lstStyle/>
          <a:p>
            <a:pPr algn="l"/>
            <a:r>
              <a:rPr lang="en-US" sz="2600" dirty="0">
                <a:solidFill>
                  <a:srgbClr val="FF0000"/>
                </a:solidFill>
                <a:latin typeface="Times New Roman" pitchFamily="18" charset="0"/>
                <a:cs typeface="Times New Roman" pitchFamily="18" charset="0"/>
              </a:rPr>
              <a:t>Major causes for the diffusion of hardware virtualization solutions are: </a:t>
            </a:r>
          </a:p>
        </p:txBody>
      </p:sp>
      <p:sp>
        <p:nvSpPr>
          <p:cNvPr id="3" name="Content Placeholder 2"/>
          <p:cNvSpPr>
            <a:spLocks noGrp="1"/>
          </p:cNvSpPr>
          <p:nvPr>
            <p:ph idx="1"/>
          </p:nvPr>
        </p:nvSpPr>
        <p:spPr>
          <a:xfrm>
            <a:off x="304800" y="1981200"/>
            <a:ext cx="8229600" cy="3962400"/>
          </a:xfrm>
        </p:spPr>
        <p:txBody>
          <a:bodyPr/>
          <a:lstStyle/>
          <a:p>
            <a:pPr marL="514350" indent="-514350">
              <a:buFont typeface="+mj-lt"/>
              <a:buAutoNum type="alphaLcParenR"/>
            </a:pPr>
            <a:r>
              <a:rPr lang="en-US" sz="2800" dirty="0">
                <a:latin typeface="Times New Roman" pitchFamily="18" charset="0"/>
                <a:cs typeface="Times New Roman" pitchFamily="18" charset="0"/>
              </a:rPr>
              <a:t>Increased Performance and Computing Capacity</a:t>
            </a:r>
          </a:p>
          <a:p>
            <a:pPr marL="514350" indent="-514350">
              <a:buFont typeface="+mj-lt"/>
              <a:buAutoNum type="alphaLcParenR"/>
            </a:pPr>
            <a:r>
              <a:rPr lang="en-US" sz="2800" dirty="0">
                <a:latin typeface="Times New Roman" pitchFamily="18" charset="0"/>
                <a:cs typeface="Times New Roman" pitchFamily="18" charset="0"/>
              </a:rPr>
              <a:t>Underutilized hardware and software resources</a:t>
            </a:r>
          </a:p>
          <a:p>
            <a:pPr marL="514350" indent="-514350">
              <a:buFont typeface="+mj-lt"/>
              <a:buAutoNum type="alphaLcParenR"/>
            </a:pPr>
            <a:r>
              <a:rPr lang="en-US" sz="2800" dirty="0">
                <a:latin typeface="Times New Roman" pitchFamily="18" charset="0"/>
                <a:cs typeface="Times New Roman" pitchFamily="18" charset="0"/>
              </a:rPr>
              <a:t>Lack of space</a:t>
            </a:r>
          </a:p>
          <a:p>
            <a:pPr marL="514350" indent="-514350">
              <a:buFont typeface="+mj-lt"/>
              <a:buAutoNum type="alphaLcParenR"/>
            </a:pPr>
            <a:r>
              <a:rPr lang="en-US" sz="2800" dirty="0">
                <a:latin typeface="Times New Roman" pitchFamily="18" charset="0"/>
                <a:cs typeface="Times New Roman" pitchFamily="18" charset="0"/>
              </a:rPr>
              <a:t>Greening initiatives</a:t>
            </a:r>
          </a:p>
          <a:p>
            <a:pPr marL="514350" indent="-514350">
              <a:buFont typeface="+mj-lt"/>
              <a:buAutoNum type="alphaLcParenR"/>
            </a:pPr>
            <a:r>
              <a:rPr lang="en-US" sz="2800" dirty="0">
                <a:latin typeface="Times New Roman" pitchFamily="18" charset="0"/>
                <a:cs typeface="Times New Roman" pitchFamily="18" charset="0"/>
              </a:rPr>
              <a:t>Rise of administrative costs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pPr algn="l"/>
            <a:r>
              <a:rPr lang="en-US" sz="2800" b="1" u="sng" dirty="0">
                <a:solidFill>
                  <a:srgbClr val="FF0000"/>
                </a:solidFill>
                <a:latin typeface="Times New Roman" pitchFamily="18" charset="0"/>
                <a:cs typeface="Times New Roman" pitchFamily="18" charset="0"/>
              </a:rPr>
              <a:t>TAXONOMY OF VIRTUALIZATION TECHNIQUES: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47580"/>
            <a:ext cx="8229600" cy="5858020"/>
          </a:xfrm>
        </p:spPr>
        <p:txBody>
          <a:bodyPr>
            <a:normAutofit/>
          </a:bodyPr>
          <a:lstStyle/>
          <a:p>
            <a:pPr marL="514350" indent="-514350">
              <a:buAutoNum type="arabicPeriod"/>
            </a:pPr>
            <a:r>
              <a:rPr lang="en-US" sz="2200" b="1" dirty="0">
                <a:solidFill>
                  <a:srgbClr val="00B050"/>
                </a:solidFill>
                <a:latin typeface="Times New Roman" pitchFamily="18" charset="0"/>
                <a:cs typeface="Times New Roman" pitchFamily="18" charset="0"/>
              </a:rPr>
              <a:t>Execution Virtualization</a:t>
            </a:r>
          </a:p>
          <a:p>
            <a:pPr marL="571500" indent="-571500">
              <a:buFont typeface="+mj-lt"/>
              <a:buAutoNum type="romanUcPeriod" startAt="6"/>
            </a:pPr>
            <a:r>
              <a:rPr lang="en-US" sz="2200" b="1" dirty="0">
                <a:solidFill>
                  <a:srgbClr val="00B050"/>
                </a:solidFill>
                <a:latin typeface="Times New Roman" pitchFamily="18" charset="0"/>
                <a:cs typeface="Times New Roman" pitchFamily="18" charset="0"/>
              </a:rPr>
              <a:t>Application-Level Virtualization:</a:t>
            </a:r>
          </a:p>
          <a:p>
            <a:pPr marL="0" indent="0">
              <a:buNone/>
            </a:pPr>
            <a:endParaRPr lang="en-US" sz="1400" b="1" dirty="0">
              <a:solidFill>
                <a:srgbClr val="00B050"/>
              </a:solidFill>
              <a:latin typeface="Times New Roman" pitchFamily="18" charset="0"/>
              <a:cs typeface="Times New Roman" pitchFamily="18" charset="0"/>
            </a:endParaRPr>
          </a:p>
          <a:p>
            <a:pPr algn="just"/>
            <a:r>
              <a:rPr lang="en-US" sz="1500" b="1" dirty="0">
                <a:latin typeface="Times New Roman" panose="02020603050405020304" pitchFamily="18" charset="0"/>
                <a:cs typeface="Times New Roman" panose="02020603050405020304" pitchFamily="18" charset="0"/>
              </a:rPr>
              <a:t>Application-level virtualization is a technique allowing applications to be run in runtime environments that do not natively support all the features required by such applications. </a:t>
            </a:r>
          </a:p>
          <a:p>
            <a:pPr algn="just"/>
            <a:r>
              <a:rPr lang="en-US" sz="1500" b="1" dirty="0">
                <a:latin typeface="Times New Roman" panose="02020603050405020304" pitchFamily="18" charset="0"/>
                <a:cs typeface="Times New Roman" panose="02020603050405020304" pitchFamily="18" charset="0"/>
              </a:rPr>
              <a:t>In this scenario, applications are not installed in the expected runtime environment but are run as though they were. In general, these techniques are mostly concerned with partial file systems, libraries, and operating system component emulation. </a:t>
            </a:r>
          </a:p>
          <a:p>
            <a:pPr algn="just"/>
            <a:r>
              <a:rPr lang="en-US" sz="1500" b="1" dirty="0">
                <a:latin typeface="Times New Roman" panose="02020603050405020304" pitchFamily="18" charset="0"/>
                <a:cs typeface="Times New Roman" panose="02020603050405020304" pitchFamily="18" charset="0"/>
              </a:rPr>
              <a:t>Such emulation is performed by a thin layer—a program or an operating system component—that is in charge of executing the application. </a:t>
            </a:r>
          </a:p>
          <a:p>
            <a:pPr algn="just"/>
            <a:r>
              <a:rPr lang="en-US" sz="1500" b="1" dirty="0">
                <a:latin typeface="Times New Roman" panose="02020603050405020304" pitchFamily="18" charset="0"/>
                <a:cs typeface="Times New Roman" panose="02020603050405020304" pitchFamily="18" charset="0"/>
              </a:rPr>
              <a:t>Emulation can also be used to execute program binaries compiled for different hardware architectures.</a:t>
            </a:r>
          </a:p>
          <a:p>
            <a:pPr algn="just"/>
            <a:r>
              <a:rPr lang="en-US" sz="1500" b="1" dirty="0">
                <a:latin typeface="Times New Roman" panose="02020603050405020304" pitchFamily="18" charset="0"/>
                <a:cs typeface="Times New Roman" panose="02020603050405020304" pitchFamily="18" charset="0"/>
              </a:rPr>
              <a:t>In this case, one of the following strategies can be implemented: •</a:t>
            </a:r>
          </a:p>
          <a:p>
            <a:pPr algn="just">
              <a:buFont typeface="Wingdings" panose="05000000000000000000" pitchFamily="2" charset="2"/>
              <a:buChar char="Ø"/>
            </a:pPr>
            <a:r>
              <a:rPr lang="en-US" sz="1500" b="1" dirty="0">
                <a:solidFill>
                  <a:schemeClr val="accent1"/>
                </a:solidFill>
                <a:latin typeface="Times New Roman" panose="02020603050405020304" pitchFamily="18" charset="0"/>
                <a:cs typeface="Times New Roman" panose="02020603050405020304" pitchFamily="18" charset="0"/>
              </a:rPr>
              <a:t>Interpretation:</a:t>
            </a:r>
            <a:r>
              <a:rPr lang="en-US" sz="1500" b="1" dirty="0">
                <a:latin typeface="Times New Roman" panose="02020603050405020304" pitchFamily="18" charset="0"/>
                <a:cs typeface="Times New Roman" panose="02020603050405020304" pitchFamily="18" charset="0"/>
              </a:rPr>
              <a:t> In this technique every source instruction is interpreted by an emulator for executing native ISA instructions, leading to poor performance. Interpretation has a minimal startup cost but a huge overhead, since each instruction is emulated. </a:t>
            </a:r>
          </a:p>
          <a:p>
            <a:pPr algn="just">
              <a:buFont typeface="Wingdings" panose="05000000000000000000" pitchFamily="2" charset="2"/>
              <a:buChar char="Ø"/>
            </a:pPr>
            <a:r>
              <a:rPr lang="en-US" sz="1500" b="1" dirty="0">
                <a:solidFill>
                  <a:schemeClr val="accent1"/>
                </a:solidFill>
                <a:latin typeface="Times New Roman" panose="02020603050405020304" pitchFamily="18" charset="0"/>
                <a:cs typeface="Times New Roman" panose="02020603050405020304" pitchFamily="18" charset="0"/>
              </a:rPr>
              <a:t>Binary translation: </a:t>
            </a:r>
            <a:r>
              <a:rPr lang="en-US" sz="1500" b="1" dirty="0">
                <a:latin typeface="Times New Roman" panose="02020603050405020304" pitchFamily="18" charset="0"/>
                <a:cs typeface="Times New Roman" panose="02020603050405020304" pitchFamily="18" charset="0"/>
              </a:rPr>
              <a:t>In this technique every source instruction is converted to native instructions with equivalent functions. After a block of instructions is translated, it is cached and reused. Binary translation has a large initial overhead cost, but over time it is subject to better performance, since previously translated instruction blocks are directly executed.</a:t>
            </a:r>
            <a:endParaRPr lang="en-US" sz="1500" b="1" dirty="0">
              <a:solidFill>
                <a:srgbClr val="00B050"/>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9461471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pPr algn="l"/>
            <a:r>
              <a:rPr lang="en-US" sz="2800" b="1" u="sng" dirty="0">
                <a:solidFill>
                  <a:srgbClr val="FF0000"/>
                </a:solidFill>
                <a:latin typeface="Times New Roman" pitchFamily="18" charset="0"/>
                <a:cs typeface="Times New Roman" pitchFamily="18" charset="0"/>
              </a:rPr>
              <a:t>TAXONOMY OF VIRTUALIZATION TECHNIQUES: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47580"/>
            <a:ext cx="8229600" cy="5858020"/>
          </a:xfrm>
        </p:spPr>
        <p:txBody>
          <a:bodyPr>
            <a:normAutofit/>
          </a:bodyPr>
          <a:lstStyle/>
          <a:p>
            <a:pPr marL="514350" indent="-514350">
              <a:buAutoNum type="arabicPeriod"/>
            </a:pPr>
            <a:r>
              <a:rPr lang="en-US" sz="2200" b="1" dirty="0">
                <a:solidFill>
                  <a:srgbClr val="00B050"/>
                </a:solidFill>
                <a:latin typeface="Times New Roman" pitchFamily="18" charset="0"/>
                <a:cs typeface="Times New Roman" pitchFamily="18" charset="0"/>
              </a:rPr>
              <a:t>Execution Virtualization</a:t>
            </a:r>
          </a:p>
          <a:p>
            <a:pPr marL="571500" indent="-571500">
              <a:buFont typeface="+mj-lt"/>
              <a:buAutoNum type="romanUcPeriod" startAt="6"/>
            </a:pPr>
            <a:r>
              <a:rPr lang="en-US" sz="2200" b="1" dirty="0">
                <a:solidFill>
                  <a:srgbClr val="00B050"/>
                </a:solidFill>
                <a:latin typeface="Times New Roman" pitchFamily="18" charset="0"/>
                <a:cs typeface="Times New Roman" pitchFamily="18" charset="0"/>
              </a:rPr>
              <a:t>Application-Level Virtualization:</a:t>
            </a:r>
          </a:p>
          <a:p>
            <a:pPr algn="just"/>
            <a:r>
              <a:rPr lang="en-US" sz="1500" b="1" dirty="0">
                <a:latin typeface="Times New Roman" panose="02020603050405020304" pitchFamily="18" charset="0"/>
                <a:cs typeface="Times New Roman" panose="02020603050405020304" pitchFamily="18" charset="0"/>
              </a:rPr>
              <a:t>Emulation, as described, is different from hardware-level virtualization. The former simply allows the execution of a program compiled against a different hardware, whereas the latter emulates a complete hardware environment where an entire operating system can be installed.</a:t>
            </a:r>
          </a:p>
          <a:p>
            <a:pPr algn="just"/>
            <a:r>
              <a:rPr lang="en-US" sz="1500" b="1" dirty="0">
                <a:latin typeface="Times New Roman" panose="02020603050405020304" pitchFamily="18" charset="0"/>
                <a:cs typeface="Times New Roman" panose="02020603050405020304" pitchFamily="18" charset="0"/>
              </a:rPr>
              <a:t>Application virtualization is a good solution in the case of missing libraries in the host operating system; in this case a replacement library can be linked with the application, or library calls can be remapped to existing functions available in the host system. </a:t>
            </a:r>
          </a:p>
          <a:p>
            <a:pPr algn="just"/>
            <a:r>
              <a:rPr lang="en-US" sz="1500" b="1" dirty="0">
                <a:latin typeface="Times New Roman" panose="02020603050405020304" pitchFamily="18" charset="0"/>
                <a:cs typeface="Times New Roman" panose="02020603050405020304" pitchFamily="18" charset="0"/>
              </a:rPr>
              <a:t>Another advantage is that in this case the virtual machine manager is much lighter since it provides a partial emulation of the runtime environment compared to hardware virtualization.</a:t>
            </a:r>
          </a:p>
          <a:p>
            <a:pPr algn="just"/>
            <a:r>
              <a:rPr lang="en-US" sz="1500" b="1" dirty="0">
                <a:latin typeface="Times New Roman" panose="02020603050405020304" pitchFamily="18" charset="0"/>
                <a:cs typeface="Times New Roman" panose="02020603050405020304" pitchFamily="18" charset="0"/>
              </a:rPr>
              <a:t>Compared to programming-level virtualization, which works across all the applications developed for that virtual machine, application-level virtualization works for a specific environment: It supports all the applications that run on top of a specific environment.</a:t>
            </a:r>
          </a:p>
          <a:p>
            <a:pPr algn="just"/>
            <a:r>
              <a:rPr lang="en-US" sz="1500" b="1" dirty="0">
                <a:latin typeface="Times New Roman" panose="02020603050405020304" pitchFamily="18" charset="0"/>
                <a:cs typeface="Times New Roman" panose="02020603050405020304" pitchFamily="18" charset="0"/>
              </a:rPr>
              <a:t>One of the most popular solutions implementing application virtualization is </a:t>
            </a:r>
            <a:r>
              <a:rPr lang="en-US" sz="1500" b="1" dirty="0">
                <a:solidFill>
                  <a:schemeClr val="accent1"/>
                </a:solidFill>
                <a:latin typeface="Times New Roman" panose="02020603050405020304" pitchFamily="18" charset="0"/>
                <a:cs typeface="Times New Roman" panose="02020603050405020304" pitchFamily="18" charset="0"/>
              </a:rPr>
              <a:t>Wine</a:t>
            </a:r>
            <a:r>
              <a:rPr lang="en-US" sz="1500" b="1" dirty="0">
                <a:latin typeface="Times New Roman" panose="02020603050405020304" pitchFamily="18" charset="0"/>
                <a:cs typeface="Times New Roman" panose="02020603050405020304" pitchFamily="18" charset="0"/>
              </a:rPr>
              <a:t>, which is a software application allowing Unix-like operating systems to execute programs written for the Microsoft Windows platform. </a:t>
            </a:r>
          </a:p>
          <a:p>
            <a:pPr algn="just"/>
            <a:r>
              <a:rPr lang="en-US" sz="1500" b="1" dirty="0">
                <a:latin typeface="Times New Roman" panose="02020603050405020304" pitchFamily="18" charset="0"/>
                <a:cs typeface="Times New Roman" panose="02020603050405020304" pitchFamily="18" charset="0"/>
              </a:rPr>
              <a:t>Wine features a software application acting as a container for the guest application and a set of libraries, called </a:t>
            </a:r>
            <a:r>
              <a:rPr lang="en-US" sz="1500" b="1" dirty="0" err="1">
                <a:latin typeface="Times New Roman" panose="02020603050405020304" pitchFamily="18" charset="0"/>
                <a:cs typeface="Times New Roman" panose="02020603050405020304" pitchFamily="18" charset="0"/>
              </a:rPr>
              <a:t>Winelib</a:t>
            </a:r>
            <a:r>
              <a:rPr lang="en-US" sz="1500" b="1" dirty="0">
                <a:latin typeface="Times New Roman" panose="02020603050405020304" pitchFamily="18" charset="0"/>
                <a:cs typeface="Times New Roman" panose="02020603050405020304" pitchFamily="18" charset="0"/>
              </a:rPr>
              <a:t>, that developers can use to compile applications to be ported on Unix systems. </a:t>
            </a:r>
          </a:p>
          <a:p>
            <a:pPr algn="just"/>
            <a:r>
              <a:rPr lang="en-US" sz="1500" b="1" dirty="0">
                <a:latin typeface="Times New Roman" panose="02020603050405020304" pitchFamily="18" charset="0"/>
                <a:cs typeface="Times New Roman" panose="02020603050405020304" pitchFamily="18" charset="0"/>
              </a:rPr>
              <a:t>Wine takes its inspiration from a similar product from Sun, Windows Application Binary Interface (WABI), which implements the Win 16 API specifications on Solaris. </a:t>
            </a:r>
            <a:endParaRPr lang="en-US" sz="1500" b="1" dirty="0">
              <a:solidFill>
                <a:srgbClr val="00B050"/>
              </a:solidFill>
              <a:latin typeface="Times New Roman" pitchFamily="18" charset="0"/>
              <a:cs typeface="Times New Roman" pitchFamily="18" charset="0"/>
            </a:endParaRPr>
          </a:p>
          <a:p>
            <a:pPr marL="0" indent="0">
              <a:buNone/>
            </a:pPr>
            <a:endParaRPr lang="en-US" sz="1400" b="1" dirty="0">
              <a:solidFill>
                <a:srgbClr val="00B050"/>
              </a:solidFill>
              <a:latin typeface="Times New Roman" pitchFamily="18" charset="0"/>
              <a:cs typeface="Times New Roman" pitchFamily="18" charset="0"/>
            </a:endParaRPr>
          </a:p>
        </p:txBody>
      </p:sp>
    </p:spTree>
    <p:extLst>
      <p:ext uri="{BB962C8B-B14F-4D97-AF65-F5344CB8AC3E}">
        <p14:creationId xmlns:p14="http://schemas.microsoft.com/office/powerpoint/2010/main" val="41888607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715962"/>
          </a:xfrm>
        </p:spPr>
        <p:txBody>
          <a:bodyPr>
            <a:normAutofit fontScale="90000"/>
          </a:bodyPr>
          <a:lstStyle/>
          <a:p>
            <a:pPr algn="l"/>
            <a:r>
              <a:rPr lang="en-US" sz="2800" b="1" u="sng" dirty="0">
                <a:solidFill>
                  <a:srgbClr val="FF0000"/>
                </a:solidFill>
                <a:latin typeface="Times New Roman" pitchFamily="18" charset="0"/>
                <a:cs typeface="Times New Roman" pitchFamily="18" charset="0"/>
              </a:rPr>
              <a:t>TAXONOMY OF VIRTUALIZATION TECHNIQUES: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533400" y="1981200"/>
            <a:ext cx="8229600" cy="3886200"/>
          </a:xfrm>
        </p:spPr>
        <p:txBody>
          <a:bodyPr/>
          <a:lstStyle/>
          <a:p>
            <a:pPr marL="514350" indent="-514350">
              <a:buNone/>
            </a:pPr>
            <a:r>
              <a:rPr lang="en-US" dirty="0"/>
              <a:t>2</a:t>
            </a:r>
            <a:r>
              <a:rPr lang="en-US" sz="2800" dirty="0">
                <a:latin typeface="Times New Roman" pitchFamily="18" charset="0"/>
                <a:cs typeface="Times New Roman" pitchFamily="18" charset="0"/>
              </a:rPr>
              <a:t>. Other Types of Virtualization</a:t>
            </a:r>
          </a:p>
          <a:p>
            <a:pPr marL="514350" indent="-514350">
              <a:buNone/>
            </a:pPr>
            <a:endParaRPr lang="en-US" sz="800" dirty="0">
              <a:latin typeface="Times New Roman" pitchFamily="18" charset="0"/>
              <a:cs typeface="Times New Roman" pitchFamily="18" charset="0"/>
            </a:endParaRPr>
          </a:p>
          <a:p>
            <a:pPr marL="571500" indent="-571500">
              <a:buFont typeface="+mj-lt"/>
              <a:buAutoNum type="romanUcPeriod"/>
            </a:pPr>
            <a:r>
              <a:rPr lang="en-US" sz="2800" dirty="0">
                <a:latin typeface="Times New Roman" pitchFamily="18" charset="0"/>
                <a:cs typeface="Times New Roman" pitchFamily="18" charset="0"/>
              </a:rPr>
              <a:t>Storage Virtualization</a:t>
            </a:r>
          </a:p>
          <a:p>
            <a:pPr marL="571500" indent="-571500">
              <a:buFont typeface="+mj-lt"/>
              <a:buAutoNum type="romanUcPeriod"/>
            </a:pPr>
            <a:r>
              <a:rPr lang="en-US" sz="2800" dirty="0">
                <a:latin typeface="Times New Roman" pitchFamily="18" charset="0"/>
                <a:cs typeface="Times New Roman" pitchFamily="18" charset="0"/>
              </a:rPr>
              <a:t>Network Virtualization</a:t>
            </a:r>
          </a:p>
          <a:p>
            <a:pPr marL="571500" indent="-571500">
              <a:buFont typeface="+mj-lt"/>
              <a:buAutoNum type="romanUcPeriod"/>
            </a:pPr>
            <a:r>
              <a:rPr lang="en-US" sz="2800" dirty="0">
                <a:latin typeface="Times New Roman" pitchFamily="18" charset="0"/>
                <a:cs typeface="Times New Roman" pitchFamily="18" charset="0"/>
              </a:rPr>
              <a:t>Desktop Virtualization</a:t>
            </a:r>
          </a:p>
          <a:p>
            <a:pPr marL="571500" indent="-571500">
              <a:buFont typeface="+mj-lt"/>
              <a:buAutoNum type="romanUcPeriod"/>
            </a:pPr>
            <a:r>
              <a:rPr lang="en-US" sz="2800" dirty="0">
                <a:latin typeface="Times New Roman" pitchFamily="18" charset="0"/>
                <a:cs typeface="Times New Roman" pitchFamily="18" charset="0"/>
              </a:rPr>
              <a:t>Application-Server Virtualization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950"/>
            <a:ext cx="8229600" cy="715962"/>
          </a:xfrm>
        </p:spPr>
        <p:txBody>
          <a:bodyPr>
            <a:normAutofit/>
          </a:bodyPr>
          <a:lstStyle/>
          <a:p>
            <a:pPr algn="l"/>
            <a:r>
              <a:rPr lang="en-US" sz="2800" b="1" u="sng" dirty="0">
                <a:solidFill>
                  <a:srgbClr val="FF0000"/>
                </a:solidFill>
                <a:latin typeface="Times New Roman" pitchFamily="18" charset="0"/>
                <a:cs typeface="Times New Roman" pitchFamily="18" charset="0"/>
              </a:rPr>
              <a:t>Virtualization And Cloud Computing:</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533400" y="970808"/>
            <a:ext cx="8229600" cy="5429992"/>
          </a:xfrm>
        </p:spPr>
        <p:txBody>
          <a:bodyPr>
            <a:normAutofit/>
          </a:bodyPr>
          <a:lstStyle/>
          <a:p>
            <a:pPr algn="just"/>
            <a:r>
              <a:rPr lang="en-US" sz="1400" b="1" dirty="0">
                <a:latin typeface="Times New Roman" panose="02020603050405020304" pitchFamily="18" charset="0"/>
                <a:cs typeface="Times New Roman" panose="02020603050405020304" pitchFamily="18" charset="0"/>
              </a:rPr>
              <a:t>Virtualization plays an important role in cloud computing since it allows for the appropriate degree of customization, security, isolation, and manageability that are fundamental for delivering IT services on demand. </a:t>
            </a:r>
          </a:p>
          <a:p>
            <a:pPr algn="just"/>
            <a:r>
              <a:rPr lang="en-US" sz="1400" b="1" dirty="0">
                <a:latin typeface="Times New Roman" panose="02020603050405020304" pitchFamily="18" charset="0"/>
                <a:cs typeface="Times New Roman" panose="02020603050405020304" pitchFamily="18" charset="0"/>
              </a:rPr>
              <a:t>Virtualization technologies are primarily used to offer configurable computing environments and storage. Network virtualization is less popular and, in most cases, is a complementary feature, which is naturally needed in build virtual computing systems. </a:t>
            </a:r>
          </a:p>
          <a:p>
            <a:pPr algn="just"/>
            <a:r>
              <a:rPr lang="en-US" sz="1400" b="1" dirty="0">
                <a:latin typeface="Times New Roman" panose="02020603050405020304" pitchFamily="18" charset="0"/>
                <a:cs typeface="Times New Roman" panose="02020603050405020304" pitchFamily="18" charset="0"/>
              </a:rPr>
              <a:t>Particularly important is the role of virtual computing environment and execution virtualization techniques. </a:t>
            </a:r>
          </a:p>
          <a:p>
            <a:pPr algn="just"/>
            <a:r>
              <a:rPr lang="en-US" sz="1400" b="1" dirty="0">
                <a:latin typeface="Times New Roman" panose="02020603050405020304" pitchFamily="18" charset="0"/>
                <a:cs typeface="Times New Roman" panose="02020603050405020304" pitchFamily="18" charset="0"/>
              </a:rPr>
              <a:t>Among these, hardware and programming language virtualization are the techniques adopted in cloud computing systems. Hardware virtualization is an enabling factor for solutions in the Infrastructure-as-a-Service (IaaS) market segment, while programming language virtualization is a technology leveraged in Platform-as-a-Service (PaaS) offerings.</a:t>
            </a:r>
          </a:p>
          <a:p>
            <a:pPr algn="just"/>
            <a:r>
              <a:rPr lang="en-US" sz="1400" b="1" dirty="0">
                <a:latin typeface="Times New Roman" panose="02020603050405020304" pitchFamily="18" charset="0"/>
                <a:cs typeface="Times New Roman" panose="02020603050405020304" pitchFamily="18" charset="0"/>
              </a:rPr>
              <a:t>Besides being an enabler for computation on demand, virtualization also gives the opportunity to design more efficient computing systems by means of consolidation, which is performed transparently to cloud computing service users. </a:t>
            </a:r>
          </a:p>
          <a:p>
            <a:pPr algn="just"/>
            <a:r>
              <a:rPr lang="en-US" sz="1400" b="1" dirty="0">
                <a:latin typeface="Times New Roman" panose="02020603050405020304" pitchFamily="18" charset="0"/>
                <a:cs typeface="Times New Roman" panose="02020603050405020304" pitchFamily="18" charset="0"/>
              </a:rPr>
              <a:t>Since virtualization allows us to create isolated and controllable environments, it is possible to serve these environments with the same resource without them interfering with each other.</a:t>
            </a:r>
          </a:p>
          <a:p>
            <a:pPr algn="just"/>
            <a:r>
              <a:rPr lang="en-US" sz="1400" b="1" dirty="0">
                <a:latin typeface="Times New Roman" panose="02020603050405020304" pitchFamily="18" charset="0"/>
                <a:cs typeface="Times New Roman" panose="02020603050405020304" pitchFamily="18" charset="0"/>
              </a:rPr>
              <a:t>This opportunity is particularly attractive when resources are underutilized, because it allows reducing the number of active resources by aggregating virtual machines over a smaller number of resources that become fully utilized.</a:t>
            </a:r>
          </a:p>
          <a:p>
            <a:pPr algn="just"/>
            <a:r>
              <a:rPr lang="en-US" sz="1400" b="1" dirty="0">
                <a:latin typeface="Times New Roman" panose="02020603050405020304" pitchFamily="18" charset="0"/>
                <a:cs typeface="Times New Roman" panose="02020603050405020304" pitchFamily="18" charset="0"/>
              </a:rPr>
              <a:t>This practice is also known as server consolidation, while the movement of virtual machine instances is called virtual machine migration (see Figure 3.10).</a:t>
            </a:r>
          </a:p>
          <a:p>
            <a:pPr algn="just"/>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69520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DE171-439F-47AA-BD65-A03FEF442A05}"/>
              </a:ext>
            </a:extLst>
          </p:cNvPr>
          <p:cNvSpPr>
            <a:spLocks noGrp="1"/>
          </p:cNvSpPr>
          <p:nvPr>
            <p:ph type="title"/>
          </p:nvPr>
        </p:nvSpPr>
        <p:spPr>
          <a:xfrm>
            <a:off x="457200" y="274638"/>
            <a:ext cx="8229600" cy="639762"/>
          </a:xfrm>
        </p:spPr>
        <p:txBody>
          <a:bodyPr>
            <a:normAutofit/>
          </a:bodyPr>
          <a:lstStyle/>
          <a:p>
            <a:pPr algn="just"/>
            <a:r>
              <a:rPr lang="en-US" sz="3200" b="1" u="sng" dirty="0">
                <a:solidFill>
                  <a:srgbClr val="FF0000"/>
                </a:solidFill>
                <a:latin typeface="Times New Roman" pitchFamily="18" charset="0"/>
                <a:cs typeface="Times New Roman" pitchFamily="18" charset="0"/>
              </a:rPr>
              <a:t>Virtualization And Cloud Computing:</a:t>
            </a:r>
            <a:endParaRPr lang="en-IN" sz="3200" dirty="0"/>
          </a:p>
        </p:txBody>
      </p:sp>
      <p:pic>
        <p:nvPicPr>
          <p:cNvPr id="5" name="Picture 4">
            <a:extLst>
              <a:ext uri="{FF2B5EF4-FFF2-40B4-BE49-F238E27FC236}">
                <a16:creationId xmlns:a16="http://schemas.microsoft.com/office/drawing/2014/main" id="{7D946B94-F630-430A-A20B-F793E35656BE}"/>
              </a:ext>
            </a:extLst>
          </p:cNvPr>
          <p:cNvPicPr>
            <a:picLocks noChangeAspect="1"/>
          </p:cNvPicPr>
          <p:nvPr/>
        </p:nvPicPr>
        <p:blipFill>
          <a:blip r:embed="rId2" cstate="print"/>
          <a:stretch>
            <a:fillRect/>
          </a:stretch>
        </p:blipFill>
        <p:spPr>
          <a:xfrm>
            <a:off x="1524000" y="1295400"/>
            <a:ext cx="5867400" cy="4876800"/>
          </a:xfrm>
          <a:prstGeom prst="rect">
            <a:avLst/>
          </a:prstGeom>
        </p:spPr>
      </p:pic>
    </p:spTree>
    <p:extLst>
      <p:ext uri="{BB962C8B-B14F-4D97-AF65-F5344CB8AC3E}">
        <p14:creationId xmlns:p14="http://schemas.microsoft.com/office/powerpoint/2010/main" val="33443306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950"/>
            <a:ext cx="8229600" cy="715962"/>
          </a:xfrm>
        </p:spPr>
        <p:txBody>
          <a:bodyPr>
            <a:normAutofit/>
          </a:bodyPr>
          <a:lstStyle/>
          <a:p>
            <a:pPr algn="l"/>
            <a:r>
              <a:rPr lang="en-US" sz="2800" b="1" u="sng" dirty="0">
                <a:solidFill>
                  <a:srgbClr val="FF0000"/>
                </a:solidFill>
                <a:latin typeface="Times New Roman" pitchFamily="18" charset="0"/>
                <a:cs typeface="Times New Roman" pitchFamily="18" charset="0"/>
              </a:rPr>
              <a:t>Virtualization And Cloud Computing:</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533400" y="970808"/>
            <a:ext cx="8229600" cy="5429992"/>
          </a:xfrm>
        </p:spPr>
        <p:txBody>
          <a:bodyPr>
            <a:normAutofit/>
          </a:bodyPr>
          <a:lstStyle/>
          <a:p>
            <a:pPr algn="just"/>
            <a:r>
              <a:rPr lang="en-US" sz="1500" b="1" dirty="0">
                <a:latin typeface="Times New Roman" panose="02020603050405020304" pitchFamily="18" charset="0"/>
                <a:cs typeface="Times New Roman" panose="02020603050405020304" pitchFamily="18" charset="0"/>
              </a:rPr>
              <a:t>Because virtual machine instances are controllable environments, consolidation can be applied with a minimum impact, either by temporarily stopping its execution and moving its data to the new resources or by performing a finer control and moving the instance while it is running. </a:t>
            </a:r>
          </a:p>
          <a:p>
            <a:pPr algn="just"/>
            <a:r>
              <a:rPr lang="en-US" sz="1500" b="1" dirty="0">
                <a:latin typeface="Times New Roman" panose="02020603050405020304" pitchFamily="18" charset="0"/>
                <a:cs typeface="Times New Roman" panose="02020603050405020304" pitchFamily="18" charset="0"/>
              </a:rPr>
              <a:t>This second techniques is known as live migration and in general is more complex to implement but more efficient since there is no disruption of the activity of the virtual machine instance.</a:t>
            </a:r>
          </a:p>
          <a:p>
            <a:pPr algn="just"/>
            <a:r>
              <a:rPr lang="en-US" sz="1500" b="1" dirty="0">
                <a:latin typeface="Times New Roman" panose="02020603050405020304" pitchFamily="18" charset="0"/>
                <a:cs typeface="Times New Roman" panose="02020603050405020304" pitchFamily="18" charset="0"/>
              </a:rPr>
              <a:t>Server consolidation and virtual machine migration are principally used in the case of hardware virtualization, even though they are also technically possible in the case of programming language virtualization.</a:t>
            </a:r>
          </a:p>
          <a:p>
            <a:pPr algn="just"/>
            <a:r>
              <a:rPr lang="en-US" sz="1500" b="1" dirty="0">
                <a:latin typeface="Times New Roman" panose="02020603050405020304" pitchFamily="18" charset="0"/>
                <a:cs typeface="Times New Roman" panose="02020603050405020304" pitchFamily="18" charset="0"/>
              </a:rPr>
              <a:t>Storage virtualization constitutes an interesting opportunity given by virtualization technologies, often complementary to the execution of virtualization. </a:t>
            </a:r>
          </a:p>
          <a:p>
            <a:pPr algn="just"/>
            <a:r>
              <a:rPr lang="en-US" sz="1500" b="1" dirty="0">
                <a:latin typeface="Times New Roman" panose="02020603050405020304" pitchFamily="18" charset="0"/>
                <a:cs typeface="Times New Roman" panose="02020603050405020304" pitchFamily="18" charset="0"/>
              </a:rPr>
              <a:t>Even in this case, vendors backed by large computing infrastructures featuring huge storage facilities can harness these facilities into a virtual storage service, easily partitionable into slices. These slices can be dynamic and offered as a service. </a:t>
            </a:r>
          </a:p>
          <a:p>
            <a:pPr algn="just"/>
            <a:r>
              <a:rPr lang="en-US" sz="1500" b="1" dirty="0">
                <a:latin typeface="Times New Roman" panose="02020603050405020304" pitchFamily="18" charset="0"/>
                <a:cs typeface="Times New Roman" panose="02020603050405020304" pitchFamily="18" charset="0"/>
              </a:rPr>
              <a:t>Again, opportunities to secure and protect the hosting infrastructure are available, as are methods for easy accountability of such services. </a:t>
            </a:r>
          </a:p>
          <a:p>
            <a:pPr algn="just"/>
            <a:r>
              <a:rPr lang="en-US" sz="1500" b="1" dirty="0">
                <a:latin typeface="Times New Roman" panose="02020603050405020304" pitchFamily="18" charset="0"/>
                <a:cs typeface="Times New Roman" panose="02020603050405020304" pitchFamily="18" charset="0"/>
              </a:rPr>
              <a:t>Finally, cloud computing revamps the concept of desktop virtualization, initially introduced in the mainframe era. </a:t>
            </a:r>
          </a:p>
          <a:p>
            <a:pPr algn="just"/>
            <a:r>
              <a:rPr lang="en-US" sz="1500" b="1" dirty="0">
                <a:latin typeface="Times New Roman" panose="02020603050405020304" pitchFamily="18" charset="0"/>
                <a:cs typeface="Times New Roman" panose="02020603050405020304" pitchFamily="18" charset="0"/>
              </a:rPr>
              <a:t>The ability to recreate the entire computing stack—from infrastructure to application services—on demand opens the path to having a complete virtual computer hosted on the infrastructure of the provider and accessed by a thin client over a capable Internet connection.</a:t>
            </a:r>
          </a:p>
          <a:p>
            <a:pPr algn="just"/>
            <a:endParaRPr lang="en-US" sz="1500" b="1" dirty="0">
              <a:latin typeface="Times New Roman" panose="02020603050405020304" pitchFamily="18" charset="0"/>
              <a:cs typeface="Times New Roman" panose="02020603050405020304" pitchFamily="18" charset="0"/>
            </a:endParaRPr>
          </a:p>
          <a:p>
            <a:pPr algn="just"/>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96714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950"/>
            <a:ext cx="8229600" cy="715962"/>
          </a:xfrm>
        </p:spPr>
        <p:txBody>
          <a:bodyPr>
            <a:normAutofit/>
          </a:bodyPr>
          <a:lstStyle/>
          <a:p>
            <a:pPr algn="l"/>
            <a:r>
              <a:rPr lang="en-US" sz="2800" b="1" u="sng" dirty="0">
                <a:solidFill>
                  <a:srgbClr val="FF0000"/>
                </a:solidFill>
                <a:latin typeface="Times New Roman" pitchFamily="18" charset="0"/>
                <a:cs typeface="Times New Roman" pitchFamily="18" charset="0"/>
              </a:rPr>
              <a:t>Technology Examples: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533400" y="970808"/>
            <a:ext cx="8229600" cy="5429992"/>
          </a:xfrm>
        </p:spPr>
        <p:txBody>
          <a:bodyPr>
            <a:normAutofit/>
          </a:bodyPr>
          <a:lstStyle/>
          <a:p>
            <a:pPr algn="just"/>
            <a:r>
              <a:rPr lang="en-US" sz="2000" b="1" dirty="0">
                <a:latin typeface="Times New Roman" panose="02020603050405020304" pitchFamily="18" charset="0"/>
                <a:cs typeface="Times New Roman" panose="02020603050405020304" pitchFamily="18" charset="0"/>
              </a:rPr>
              <a:t>A wide range of virtualization technology is available especially for virtualizing computing environments. </a:t>
            </a:r>
          </a:p>
          <a:p>
            <a:pPr algn="just"/>
            <a:r>
              <a:rPr lang="en-US" sz="2000" b="1" dirty="0">
                <a:latin typeface="Times New Roman" panose="02020603050405020304" pitchFamily="18" charset="0"/>
                <a:cs typeface="Times New Roman" panose="02020603050405020304" pitchFamily="18" charset="0"/>
              </a:rPr>
              <a:t>The most relevant technologies and approaches utilized in the Cloud-specific solutions are:</a:t>
            </a:r>
          </a:p>
          <a:p>
            <a:pPr marL="0" indent="0" algn="just">
              <a:buNone/>
            </a:pPr>
            <a:endParaRPr lang="en-US" sz="1400" b="1" dirty="0">
              <a:latin typeface="Times New Roman" panose="02020603050405020304" pitchFamily="18" charset="0"/>
              <a:cs typeface="Times New Roman" panose="02020603050405020304" pitchFamily="18" charset="0"/>
            </a:endParaRPr>
          </a:p>
          <a:p>
            <a:pPr algn="just">
              <a:buFont typeface="+mj-lt"/>
              <a:buAutoNum type="arabicParenR"/>
            </a:pPr>
            <a:r>
              <a:rPr lang="en-US" sz="2400" b="1" dirty="0">
                <a:solidFill>
                  <a:srgbClr val="00B050"/>
                </a:solidFill>
                <a:latin typeface="Times New Roman" panose="02020603050405020304" pitchFamily="18" charset="0"/>
                <a:cs typeface="Times New Roman" panose="02020603050405020304" pitchFamily="18" charset="0"/>
              </a:rPr>
              <a:t> Xen: Paravirtualization</a:t>
            </a:r>
          </a:p>
          <a:p>
            <a:pPr algn="just">
              <a:buFont typeface="+mj-lt"/>
              <a:buAutoNum type="arabicParenR"/>
            </a:pPr>
            <a:r>
              <a:rPr lang="en-US" sz="2400" b="1" dirty="0">
                <a:solidFill>
                  <a:srgbClr val="00B050"/>
                </a:solidFill>
                <a:latin typeface="Times New Roman" panose="02020603050405020304" pitchFamily="18" charset="0"/>
                <a:cs typeface="Times New Roman" panose="02020603050405020304" pitchFamily="18" charset="0"/>
              </a:rPr>
              <a:t>Vmware: Full Virtualization</a:t>
            </a:r>
          </a:p>
          <a:p>
            <a:pPr algn="just">
              <a:buFont typeface="+mj-lt"/>
              <a:buAutoNum type="arabicParenR"/>
            </a:pPr>
            <a:r>
              <a:rPr lang="en-US" sz="2400" b="1" dirty="0">
                <a:solidFill>
                  <a:srgbClr val="00B050"/>
                </a:solidFill>
                <a:latin typeface="Times New Roman" panose="02020603050405020304" pitchFamily="18" charset="0"/>
                <a:cs typeface="Times New Roman" panose="02020603050405020304" pitchFamily="18" charset="0"/>
              </a:rPr>
              <a:t>Microsoft Hyper-V</a:t>
            </a:r>
          </a:p>
          <a:p>
            <a:pPr algn="just">
              <a:buFont typeface="+mj-lt"/>
              <a:buAutoNum type="arabicParenR"/>
            </a:pPr>
            <a:endParaRPr lang="en-US" sz="1400" b="1" dirty="0">
              <a:latin typeface="Times New Roman" panose="02020603050405020304" pitchFamily="18" charset="0"/>
              <a:cs typeface="Times New Roman" panose="02020603050405020304" pitchFamily="18" charset="0"/>
            </a:endParaRPr>
          </a:p>
          <a:p>
            <a:pPr marL="0" indent="0" algn="just">
              <a:buNone/>
            </a:pP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5180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u="sng" dirty="0">
                <a:solidFill>
                  <a:srgbClr val="FF0000"/>
                </a:solidFill>
                <a:latin typeface="Times New Roman" pitchFamily="18" charset="0"/>
                <a:cs typeface="Times New Roman" pitchFamily="18" charset="0"/>
              </a:rPr>
              <a:t>Use this Link for </a:t>
            </a:r>
            <a:r>
              <a:rPr lang="en-US" sz="3600" b="1" u="sng" dirty="0">
                <a:solidFill>
                  <a:srgbClr val="FF0000"/>
                </a:solidFill>
                <a:latin typeface="Times New Roman" pitchFamily="18" charset="0"/>
                <a:cs typeface="Times New Roman" pitchFamily="18" charset="0"/>
              </a:rPr>
              <a:t>Technology Examples:</a:t>
            </a:r>
          </a:p>
        </p:txBody>
      </p:sp>
      <p:sp>
        <p:nvSpPr>
          <p:cNvPr id="3" name="Content Placeholder 2"/>
          <p:cNvSpPr>
            <a:spLocks noGrp="1"/>
          </p:cNvSpPr>
          <p:nvPr>
            <p:ph idx="1"/>
          </p:nvPr>
        </p:nvSpPr>
        <p:spPr/>
        <p:txBody>
          <a:bodyPr/>
          <a:lstStyle/>
          <a:p>
            <a:endParaRPr lang="en-IN" dirty="0"/>
          </a:p>
          <a:p>
            <a:endParaRPr lang="en-IN" dirty="0"/>
          </a:p>
          <a:p>
            <a:r>
              <a:rPr lang="en-IN" dirty="0"/>
              <a:t>Click on the below link-</a:t>
            </a:r>
            <a:endParaRPr lang="en-US" dirty="0"/>
          </a:p>
          <a:p>
            <a:r>
              <a:rPr lang="en-IN" b="1" u="sng" dirty="0">
                <a:hlinkClick r:id="rId2"/>
              </a:rPr>
              <a:t>https://slideplayer.com/slide/13501163/</a:t>
            </a:r>
            <a:endParaRPr lang="en-US" dirty="0"/>
          </a:p>
          <a:p>
            <a:pP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950"/>
            <a:ext cx="8229600" cy="715962"/>
          </a:xfrm>
        </p:spPr>
        <p:txBody>
          <a:bodyPr>
            <a:normAutofit/>
          </a:bodyPr>
          <a:lstStyle/>
          <a:p>
            <a:pPr algn="l"/>
            <a:r>
              <a:rPr lang="en-US" sz="2800" b="1" u="sng" dirty="0">
                <a:solidFill>
                  <a:srgbClr val="FF0000"/>
                </a:solidFill>
                <a:latin typeface="Times New Roman" pitchFamily="18" charset="0"/>
                <a:cs typeface="Times New Roman" pitchFamily="18" charset="0"/>
              </a:rPr>
              <a:t>Technology Examples: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533400" y="970808"/>
            <a:ext cx="8229600" cy="5429992"/>
          </a:xfrm>
        </p:spPr>
        <p:txBody>
          <a:bodyPr>
            <a:normAutofit/>
          </a:bodyPr>
          <a:lstStyle/>
          <a:p>
            <a:pPr algn="just">
              <a:buFont typeface="+mj-lt"/>
              <a:buAutoNum type="arabicParenR"/>
            </a:pPr>
            <a:r>
              <a:rPr lang="en-US" sz="2400" b="1" dirty="0">
                <a:solidFill>
                  <a:srgbClr val="00B050"/>
                </a:solidFill>
                <a:latin typeface="Times New Roman" panose="02020603050405020304" pitchFamily="18" charset="0"/>
                <a:cs typeface="Times New Roman" panose="02020603050405020304" pitchFamily="18" charset="0"/>
              </a:rPr>
              <a:t> Xen: Paravirtualization</a:t>
            </a:r>
          </a:p>
          <a:p>
            <a:pPr marL="0" indent="0" algn="just">
              <a:buNone/>
            </a:pPr>
            <a:endParaRPr lang="en-US" sz="1400" b="1" dirty="0">
              <a:latin typeface="Times New Roman" panose="02020603050405020304" pitchFamily="18" charset="0"/>
              <a:cs typeface="Times New Roman" panose="02020603050405020304" pitchFamily="18" charset="0"/>
            </a:endParaRPr>
          </a:p>
          <a:p>
            <a:pPr algn="just">
              <a:buFont typeface="+mj-lt"/>
              <a:buAutoNum type="arabicParenR"/>
            </a:pPr>
            <a:endParaRPr lang="en-US" sz="1400" b="1" dirty="0">
              <a:latin typeface="Times New Roman" panose="02020603050405020304" pitchFamily="18" charset="0"/>
              <a:cs typeface="Times New Roman" panose="02020603050405020304" pitchFamily="18" charset="0"/>
            </a:endParaRPr>
          </a:p>
          <a:p>
            <a:pPr marL="0" indent="0" algn="just">
              <a:buNone/>
            </a:pPr>
            <a:endParaRPr lang="en-US" sz="14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stretch>
            <a:fillRect/>
          </a:stretch>
        </p:blipFill>
        <p:spPr>
          <a:xfrm>
            <a:off x="1371600" y="1595437"/>
            <a:ext cx="6172200" cy="4805363"/>
          </a:xfrm>
          <a:prstGeom prst="rect">
            <a:avLst/>
          </a:prstGeom>
        </p:spPr>
      </p:pic>
    </p:spTree>
    <p:extLst>
      <p:ext uri="{BB962C8B-B14F-4D97-AF65-F5344CB8AC3E}">
        <p14:creationId xmlns:p14="http://schemas.microsoft.com/office/powerpoint/2010/main" val="22700727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950"/>
            <a:ext cx="8229600" cy="715962"/>
          </a:xfrm>
        </p:spPr>
        <p:txBody>
          <a:bodyPr>
            <a:normAutofit/>
          </a:bodyPr>
          <a:lstStyle/>
          <a:p>
            <a:pPr algn="l"/>
            <a:r>
              <a:rPr lang="en-US" sz="2800" b="1" u="sng" dirty="0">
                <a:solidFill>
                  <a:srgbClr val="FF0000"/>
                </a:solidFill>
                <a:latin typeface="Times New Roman" pitchFamily="18" charset="0"/>
                <a:cs typeface="Times New Roman" pitchFamily="18" charset="0"/>
              </a:rPr>
              <a:t>Technology Examples: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533400" y="970808"/>
            <a:ext cx="8229600" cy="5429992"/>
          </a:xfrm>
        </p:spPr>
        <p:txBody>
          <a:bodyPr>
            <a:normAutofit/>
          </a:bodyPr>
          <a:lstStyle/>
          <a:p>
            <a:pPr marL="457200" indent="-457200" algn="just">
              <a:buFont typeface="+mj-lt"/>
              <a:buAutoNum type="arabicParenR" startAt="2"/>
            </a:pPr>
            <a:r>
              <a:rPr lang="en-US" sz="2400" b="1" dirty="0">
                <a:solidFill>
                  <a:srgbClr val="00B050"/>
                </a:solidFill>
                <a:latin typeface="Times New Roman" panose="02020603050405020304" pitchFamily="18" charset="0"/>
                <a:cs typeface="Times New Roman" panose="02020603050405020304" pitchFamily="18" charset="0"/>
              </a:rPr>
              <a:t> VMware: Full Virtualization</a:t>
            </a:r>
          </a:p>
          <a:p>
            <a:pPr marL="514350" indent="-514350" algn="just">
              <a:buFont typeface="+mj-lt"/>
              <a:buAutoNum type="romanUcPeriod"/>
            </a:pPr>
            <a:r>
              <a:rPr lang="en-US" sz="2400" b="1" dirty="0">
                <a:solidFill>
                  <a:srgbClr val="00B050"/>
                </a:solidFill>
                <a:latin typeface="Times New Roman" panose="02020603050405020304" pitchFamily="18" charset="0"/>
                <a:cs typeface="Times New Roman" panose="02020603050405020304" pitchFamily="18" charset="0"/>
              </a:rPr>
              <a:t>Full Virtualization and Binary </a:t>
            </a:r>
            <a:r>
              <a:rPr lang="en-US" sz="2400" b="1" dirty="0" err="1">
                <a:solidFill>
                  <a:srgbClr val="00B050"/>
                </a:solidFill>
                <a:latin typeface="Times New Roman" panose="02020603050405020304" pitchFamily="18" charset="0"/>
                <a:cs typeface="Times New Roman" panose="02020603050405020304" pitchFamily="18" charset="0"/>
              </a:rPr>
              <a:t>Traslation</a:t>
            </a:r>
            <a:endParaRPr lang="en-US" sz="2400" b="1" dirty="0">
              <a:solidFill>
                <a:srgbClr val="00B050"/>
              </a:solidFill>
              <a:latin typeface="Times New Roman" panose="02020603050405020304" pitchFamily="18" charset="0"/>
              <a:cs typeface="Times New Roman" panose="02020603050405020304" pitchFamily="18" charset="0"/>
            </a:endParaRPr>
          </a:p>
          <a:p>
            <a:pPr marL="0" indent="0" algn="just">
              <a:buNone/>
            </a:pPr>
            <a:endParaRPr lang="en-US" sz="2400" b="1" dirty="0">
              <a:solidFill>
                <a:srgbClr val="00B050"/>
              </a:solidFill>
              <a:latin typeface="Times New Roman" panose="02020603050405020304" pitchFamily="18" charset="0"/>
              <a:cs typeface="Times New Roman" panose="02020603050405020304" pitchFamily="18" charset="0"/>
            </a:endParaRPr>
          </a:p>
          <a:p>
            <a:pPr marL="0" indent="0" algn="just">
              <a:buNone/>
            </a:pPr>
            <a:endParaRPr lang="en-US" sz="1400" b="1" dirty="0">
              <a:latin typeface="Times New Roman" panose="02020603050405020304" pitchFamily="18" charset="0"/>
              <a:cs typeface="Times New Roman" panose="02020603050405020304" pitchFamily="18" charset="0"/>
            </a:endParaRPr>
          </a:p>
          <a:p>
            <a:pPr algn="just">
              <a:buFont typeface="+mj-lt"/>
              <a:buAutoNum type="arabicParenR"/>
            </a:pPr>
            <a:endParaRPr lang="en-US" sz="1400" b="1" dirty="0">
              <a:latin typeface="Times New Roman" panose="02020603050405020304" pitchFamily="18" charset="0"/>
              <a:cs typeface="Times New Roman" panose="02020603050405020304" pitchFamily="18" charset="0"/>
            </a:endParaRPr>
          </a:p>
          <a:p>
            <a:pPr marL="0" indent="0" algn="just">
              <a:buNone/>
            </a:pPr>
            <a:endParaRPr lang="en-US" sz="14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66A6536-7333-AA24-4399-F094B5CE6A70}"/>
              </a:ext>
            </a:extLst>
          </p:cNvPr>
          <p:cNvPicPr>
            <a:picLocks noChangeAspect="1"/>
          </p:cNvPicPr>
          <p:nvPr/>
        </p:nvPicPr>
        <p:blipFill>
          <a:blip r:embed="rId2"/>
          <a:stretch>
            <a:fillRect/>
          </a:stretch>
        </p:blipFill>
        <p:spPr>
          <a:xfrm>
            <a:off x="1371600" y="1914154"/>
            <a:ext cx="5791200" cy="4029446"/>
          </a:xfrm>
          <a:prstGeom prst="rect">
            <a:avLst/>
          </a:prstGeom>
        </p:spPr>
      </p:pic>
    </p:spTree>
    <p:extLst>
      <p:ext uri="{BB962C8B-B14F-4D97-AF65-F5344CB8AC3E}">
        <p14:creationId xmlns:p14="http://schemas.microsoft.com/office/powerpoint/2010/main" val="1859580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762000"/>
          </a:xfrm>
        </p:spPr>
        <p:txBody>
          <a:bodyPr>
            <a:noAutofit/>
          </a:bodyPr>
          <a:lstStyle/>
          <a:p>
            <a:pPr algn="l"/>
            <a:r>
              <a:rPr lang="en-US" sz="2800" b="1" dirty="0">
                <a:solidFill>
                  <a:srgbClr val="FF0000"/>
                </a:solidFill>
                <a:latin typeface="Times New Roman" pitchFamily="18" charset="0"/>
                <a:cs typeface="Times New Roman" pitchFamily="18" charset="0"/>
              </a:rPr>
              <a:t>In a Virtualized Environment, there are three major components:</a:t>
            </a:r>
          </a:p>
        </p:txBody>
      </p:sp>
      <p:sp>
        <p:nvSpPr>
          <p:cNvPr id="3" name="Content Placeholder 2"/>
          <p:cNvSpPr>
            <a:spLocks noGrp="1"/>
          </p:cNvSpPr>
          <p:nvPr>
            <p:ph idx="1"/>
          </p:nvPr>
        </p:nvSpPr>
        <p:spPr>
          <a:xfrm>
            <a:off x="304800" y="1371600"/>
            <a:ext cx="8382000" cy="5181600"/>
          </a:xfrm>
        </p:spPr>
        <p:txBody>
          <a:bodyPr/>
          <a:lstStyle/>
          <a:p>
            <a:pPr marL="514350" indent="-514350">
              <a:buNone/>
            </a:pPr>
            <a:r>
              <a:rPr lang="en-US" sz="2800" dirty="0">
                <a:latin typeface="Times New Roman" pitchFamily="18" charset="0"/>
                <a:cs typeface="Times New Roman" pitchFamily="18" charset="0"/>
              </a:rPr>
              <a:t> </a:t>
            </a:r>
            <a:endParaRPr lang="en-US" sz="2200" b="1" u="sng" dirty="0">
              <a:latin typeface="Times New Roman" pitchFamily="18" charset="0"/>
              <a:cs typeface="Times New Roman" pitchFamily="18" charset="0"/>
            </a:endParaRPr>
          </a:p>
          <a:p>
            <a:pPr marL="514350" indent="-514350">
              <a:buFont typeface="+mj-lt"/>
              <a:buAutoNum type="arabicPeriod"/>
            </a:pPr>
            <a:r>
              <a:rPr lang="en-US" sz="2800" b="1" dirty="0">
                <a:solidFill>
                  <a:srgbClr val="00B050"/>
                </a:solidFill>
                <a:latin typeface="Times New Roman" pitchFamily="18" charset="0"/>
                <a:cs typeface="Times New Roman" pitchFamily="18" charset="0"/>
              </a:rPr>
              <a:t>Guest:</a:t>
            </a:r>
            <a:r>
              <a:rPr lang="en-US" sz="2800" b="1" dirty="0">
                <a:latin typeface="Times New Roman" pitchFamily="18" charset="0"/>
                <a:cs typeface="Times New Roman" pitchFamily="18" charset="0"/>
              </a:rPr>
              <a:t> </a:t>
            </a:r>
            <a:r>
              <a:rPr lang="en-US" sz="2800" dirty="0">
                <a:latin typeface="Times New Roman" pitchFamily="18" charset="0"/>
                <a:cs typeface="Times New Roman" pitchFamily="18" charset="0"/>
              </a:rPr>
              <a:t>The Guest represents the system component that interacts with the virtualization layer rather than with the host.</a:t>
            </a:r>
          </a:p>
          <a:p>
            <a:pPr marL="514350" indent="-514350">
              <a:buFont typeface="+mj-lt"/>
              <a:buAutoNum type="arabicPeriod"/>
            </a:pPr>
            <a:r>
              <a:rPr lang="en-US" sz="2800" b="1" dirty="0">
                <a:solidFill>
                  <a:srgbClr val="00B050"/>
                </a:solidFill>
                <a:latin typeface="Times New Roman" pitchFamily="18" charset="0"/>
                <a:cs typeface="Times New Roman" pitchFamily="18" charset="0"/>
              </a:rPr>
              <a:t>Virtualization Layer: </a:t>
            </a:r>
            <a:r>
              <a:rPr lang="en-US" sz="2800" dirty="0">
                <a:latin typeface="Times New Roman" pitchFamily="18" charset="0"/>
                <a:cs typeface="Times New Roman" pitchFamily="18" charset="0"/>
              </a:rPr>
              <a:t>The virtualization Layer is responsible for recreating the same or a different environment where the guest will operate</a:t>
            </a:r>
          </a:p>
          <a:p>
            <a:pPr marL="514350" indent="-514350">
              <a:buFont typeface="+mj-lt"/>
              <a:buAutoNum type="arabicPeriod"/>
            </a:pPr>
            <a:r>
              <a:rPr lang="en-US" sz="2800" b="1" dirty="0">
                <a:solidFill>
                  <a:srgbClr val="00B050"/>
                </a:solidFill>
                <a:latin typeface="Times New Roman" pitchFamily="18" charset="0"/>
                <a:cs typeface="Times New Roman" pitchFamily="18" charset="0"/>
              </a:rPr>
              <a:t>Host: </a:t>
            </a:r>
            <a:r>
              <a:rPr lang="en-US" sz="2800" dirty="0">
                <a:latin typeface="Times New Roman" pitchFamily="18" charset="0"/>
                <a:cs typeface="Times New Roman" pitchFamily="18" charset="0"/>
              </a:rPr>
              <a:t>The Host represents the original environment where the guest is supposed to be managed.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950"/>
            <a:ext cx="8229600" cy="715962"/>
          </a:xfrm>
        </p:spPr>
        <p:txBody>
          <a:bodyPr>
            <a:normAutofit/>
          </a:bodyPr>
          <a:lstStyle/>
          <a:p>
            <a:pPr algn="l"/>
            <a:r>
              <a:rPr lang="en-US" sz="2800" b="1" u="sng" dirty="0">
                <a:solidFill>
                  <a:srgbClr val="FF0000"/>
                </a:solidFill>
                <a:latin typeface="Times New Roman" pitchFamily="18" charset="0"/>
                <a:cs typeface="Times New Roman" pitchFamily="18" charset="0"/>
              </a:rPr>
              <a:t>Technology Examples: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533400" y="970808"/>
            <a:ext cx="8229600" cy="5429992"/>
          </a:xfrm>
        </p:spPr>
        <p:txBody>
          <a:bodyPr>
            <a:normAutofit/>
          </a:bodyPr>
          <a:lstStyle/>
          <a:p>
            <a:pPr marL="457200" indent="-457200" algn="just">
              <a:buFont typeface="+mj-lt"/>
              <a:buAutoNum type="arabicParenR" startAt="2"/>
            </a:pPr>
            <a:r>
              <a:rPr lang="en-US" sz="2400" b="1" dirty="0">
                <a:solidFill>
                  <a:srgbClr val="00B050"/>
                </a:solidFill>
                <a:latin typeface="Times New Roman" panose="02020603050405020304" pitchFamily="18" charset="0"/>
                <a:cs typeface="Times New Roman" panose="02020603050405020304" pitchFamily="18" charset="0"/>
              </a:rPr>
              <a:t> VMware: Full Virtualization</a:t>
            </a:r>
          </a:p>
          <a:p>
            <a:pPr marL="514350" indent="-514350" algn="just">
              <a:buFont typeface="+mj-lt"/>
              <a:buAutoNum type="romanUcPeriod" startAt="2"/>
            </a:pPr>
            <a:r>
              <a:rPr lang="en-US" sz="2400" b="1" dirty="0">
                <a:solidFill>
                  <a:srgbClr val="00B050"/>
                </a:solidFill>
                <a:latin typeface="Times New Roman" panose="02020603050405020304" pitchFamily="18" charset="0"/>
                <a:cs typeface="Times New Roman" panose="02020603050405020304" pitchFamily="18" charset="0"/>
              </a:rPr>
              <a:t>Virtualization Solutions</a:t>
            </a:r>
          </a:p>
          <a:p>
            <a:pPr marL="457200" indent="-457200" algn="just">
              <a:buFont typeface="+mj-lt"/>
              <a:buAutoNum type="alphaLcParenR"/>
            </a:pPr>
            <a:r>
              <a:rPr lang="en-US" sz="2400" b="1" dirty="0">
                <a:solidFill>
                  <a:srgbClr val="0070C0"/>
                </a:solidFill>
                <a:latin typeface="Times New Roman" panose="02020603050405020304" pitchFamily="18" charset="0"/>
                <a:cs typeface="Times New Roman" panose="02020603050405020304" pitchFamily="18" charset="0"/>
              </a:rPr>
              <a:t>End-User (Desktop) Virtualization</a:t>
            </a:r>
          </a:p>
          <a:p>
            <a:pPr marL="0" indent="0" algn="just">
              <a:buNone/>
            </a:pPr>
            <a:endParaRPr lang="en-US" sz="2400" b="1" dirty="0">
              <a:solidFill>
                <a:srgbClr val="00B050"/>
              </a:solidFill>
              <a:latin typeface="Times New Roman" panose="02020603050405020304" pitchFamily="18" charset="0"/>
              <a:cs typeface="Times New Roman" panose="02020603050405020304" pitchFamily="18" charset="0"/>
            </a:endParaRPr>
          </a:p>
          <a:p>
            <a:pPr marL="0" indent="0" algn="just">
              <a:buNone/>
            </a:pPr>
            <a:endParaRPr lang="en-US" sz="1400" b="1" dirty="0">
              <a:latin typeface="Times New Roman" panose="02020603050405020304" pitchFamily="18" charset="0"/>
              <a:cs typeface="Times New Roman" panose="02020603050405020304" pitchFamily="18" charset="0"/>
            </a:endParaRPr>
          </a:p>
          <a:p>
            <a:pPr algn="just">
              <a:buFont typeface="+mj-lt"/>
              <a:buAutoNum type="arabicParenR"/>
            </a:pPr>
            <a:endParaRPr lang="en-US" sz="1400" b="1" dirty="0">
              <a:latin typeface="Times New Roman" panose="02020603050405020304" pitchFamily="18" charset="0"/>
              <a:cs typeface="Times New Roman" panose="02020603050405020304" pitchFamily="18" charset="0"/>
            </a:endParaRPr>
          </a:p>
          <a:p>
            <a:pPr marL="0" indent="0" algn="just">
              <a:buNone/>
            </a:pPr>
            <a:endParaRPr lang="en-US" sz="1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EF60C12-49D8-78BC-754E-9084CDD8A6BA}"/>
              </a:ext>
            </a:extLst>
          </p:cNvPr>
          <p:cNvPicPr>
            <a:picLocks noChangeAspect="1"/>
          </p:cNvPicPr>
          <p:nvPr/>
        </p:nvPicPr>
        <p:blipFill>
          <a:blip r:embed="rId2"/>
          <a:stretch>
            <a:fillRect/>
          </a:stretch>
        </p:blipFill>
        <p:spPr>
          <a:xfrm>
            <a:off x="1143000" y="2514600"/>
            <a:ext cx="6248400" cy="3372592"/>
          </a:xfrm>
          <a:prstGeom prst="rect">
            <a:avLst/>
          </a:prstGeom>
        </p:spPr>
      </p:pic>
    </p:spTree>
    <p:extLst>
      <p:ext uri="{BB962C8B-B14F-4D97-AF65-F5344CB8AC3E}">
        <p14:creationId xmlns:p14="http://schemas.microsoft.com/office/powerpoint/2010/main" val="9128248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950"/>
            <a:ext cx="8229600" cy="715962"/>
          </a:xfrm>
        </p:spPr>
        <p:txBody>
          <a:bodyPr>
            <a:normAutofit/>
          </a:bodyPr>
          <a:lstStyle/>
          <a:p>
            <a:pPr algn="l"/>
            <a:r>
              <a:rPr lang="en-US" sz="2800" b="1" u="sng" dirty="0">
                <a:solidFill>
                  <a:srgbClr val="FF0000"/>
                </a:solidFill>
                <a:latin typeface="Times New Roman" pitchFamily="18" charset="0"/>
                <a:cs typeface="Times New Roman" pitchFamily="18" charset="0"/>
              </a:rPr>
              <a:t>Technology Examples: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533400" y="970808"/>
            <a:ext cx="8229600" cy="5429992"/>
          </a:xfrm>
        </p:spPr>
        <p:txBody>
          <a:bodyPr>
            <a:normAutofit/>
          </a:bodyPr>
          <a:lstStyle/>
          <a:p>
            <a:pPr marL="457200" indent="-457200" algn="just">
              <a:buFont typeface="+mj-lt"/>
              <a:buAutoNum type="arabicParenR" startAt="2"/>
            </a:pPr>
            <a:r>
              <a:rPr lang="en-US" sz="2400" b="1" dirty="0">
                <a:solidFill>
                  <a:srgbClr val="00B050"/>
                </a:solidFill>
                <a:latin typeface="Times New Roman" panose="02020603050405020304" pitchFamily="18" charset="0"/>
                <a:cs typeface="Times New Roman" panose="02020603050405020304" pitchFamily="18" charset="0"/>
              </a:rPr>
              <a:t> VMware: Full Virtualization</a:t>
            </a:r>
          </a:p>
          <a:p>
            <a:pPr marL="514350" indent="-514350" algn="just">
              <a:buFont typeface="+mj-lt"/>
              <a:buAutoNum type="romanUcPeriod" startAt="2"/>
            </a:pPr>
            <a:r>
              <a:rPr lang="en-US" sz="2400" b="1" dirty="0">
                <a:solidFill>
                  <a:srgbClr val="00B050"/>
                </a:solidFill>
                <a:latin typeface="Times New Roman" panose="02020603050405020304" pitchFamily="18" charset="0"/>
                <a:cs typeface="Times New Roman" panose="02020603050405020304" pitchFamily="18" charset="0"/>
              </a:rPr>
              <a:t>Virtualization Solutions</a:t>
            </a:r>
          </a:p>
          <a:p>
            <a:pPr marL="457200" indent="-457200" algn="just">
              <a:buFont typeface="+mj-lt"/>
              <a:buAutoNum type="alphaLcParenR" startAt="2"/>
            </a:pPr>
            <a:r>
              <a:rPr lang="en-US" sz="2400" b="1" dirty="0">
                <a:solidFill>
                  <a:srgbClr val="0070C0"/>
                </a:solidFill>
                <a:latin typeface="Times New Roman" panose="02020603050405020304" pitchFamily="18" charset="0"/>
                <a:cs typeface="Times New Roman" panose="02020603050405020304" pitchFamily="18" charset="0"/>
              </a:rPr>
              <a:t>Server Virtualization(VMware GSX Server)</a:t>
            </a:r>
          </a:p>
          <a:p>
            <a:pPr marL="0" indent="0" algn="just">
              <a:buNone/>
            </a:pPr>
            <a:endParaRPr lang="en-US" sz="2400" b="1" dirty="0">
              <a:solidFill>
                <a:srgbClr val="00B050"/>
              </a:solidFill>
              <a:latin typeface="Times New Roman" panose="02020603050405020304" pitchFamily="18" charset="0"/>
              <a:cs typeface="Times New Roman" panose="02020603050405020304" pitchFamily="18" charset="0"/>
            </a:endParaRPr>
          </a:p>
          <a:p>
            <a:pPr marL="0" indent="0" algn="just">
              <a:buNone/>
            </a:pPr>
            <a:endParaRPr lang="en-US" sz="1400" b="1" dirty="0">
              <a:latin typeface="Times New Roman" panose="02020603050405020304" pitchFamily="18" charset="0"/>
              <a:cs typeface="Times New Roman" panose="02020603050405020304" pitchFamily="18" charset="0"/>
            </a:endParaRPr>
          </a:p>
          <a:p>
            <a:pPr algn="just">
              <a:buFont typeface="+mj-lt"/>
              <a:buAutoNum type="arabicParenR"/>
            </a:pPr>
            <a:endParaRPr lang="en-US" sz="1400" b="1" dirty="0">
              <a:latin typeface="Times New Roman" panose="02020603050405020304" pitchFamily="18" charset="0"/>
              <a:cs typeface="Times New Roman" panose="02020603050405020304" pitchFamily="18" charset="0"/>
            </a:endParaRPr>
          </a:p>
          <a:p>
            <a:pPr marL="0" indent="0" algn="just">
              <a:buNone/>
            </a:pPr>
            <a:endParaRPr lang="en-US" sz="14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888E57F-F755-4E49-C503-C06A12E0F4ED}"/>
              </a:ext>
            </a:extLst>
          </p:cNvPr>
          <p:cNvPicPr>
            <a:picLocks noChangeAspect="1"/>
          </p:cNvPicPr>
          <p:nvPr/>
        </p:nvPicPr>
        <p:blipFill>
          <a:blip r:embed="rId2"/>
          <a:stretch>
            <a:fillRect/>
          </a:stretch>
        </p:blipFill>
        <p:spPr>
          <a:xfrm>
            <a:off x="1600200" y="2362200"/>
            <a:ext cx="5715000" cy="3429000"/>
          </a:xfrm>
          <a:prstGeom prst="rect">
            <a:avLst/>
          </a:prstGeom>
        </p:spPr>
      </p:pic>
    </p:spTree>
    <p:extLst>
      <p:ext uri="{BB962C8B-B14F-4D97-AF65-F5344CB8AC3E}">
        <p14:creationId xmlns:p14="http://schemas.microsoft.com/office/powerpoint/2010/main" val="25986417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950"/>
            <a:ext cx="8229600" cy="715962"/>
          </a:xfrm>
        </p:spPr>
        <p:txBody>
          <a:bodyPr>
            <a:normAutofit/>
          </a:bodyPr>
          <a:lstStyle/>
          <a:p>
            <a:pPr algn="l"/>
            <a:r>
              <a:rPr lang="en-US" sz="2800" b="1" u="sng" dirty="0">
                <a:solidFill>
                  <a:srgbClr val="FF0000"/>
                </a:solidFill>
                <a:latin typeface="Times New Roman" pitchFamily="18" charset="0"/>
                <a:cs typeface="Times New Roman" pitchFamily="18" charset="0"/>
              </a:rPr>
              <a:t>Technology Examples: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533400" y="970808"/>
            <a:ext cx="8229600" cy="5429992"/>
          </a:xfrm>
        </p:spPr>
        <p:txBody>
          <a:bodyPr>
            <a:normAutofit/>
          </a:bodyPr>
          <a:lstStyle/>
          <a:p>
            <a:pPr marL="457200" indent="-457200" algn="just">
              <a:buFont typeface="+mj-lt"/>
              <a:buAutoNum type="arabicParenR" startAt="2"/>
            </a:pPr>
            <a:r>
              <a:rPr lang="en-US" sz="2400" b="1" dirty="0">
                <a:solidFill>
                  <a:srgbClr val="00B050"/>
                </a:solidFill>
                <a:latin typeface="Times New Roman" panose="02020603050405020304" pitchFamily="18" charset="0"/>
                <a:cs typeface="Times New Roman" panose="02020603050405020304" pitchFamily="18" charset="0"/>
              </a:rPr>
              <a:t> VMware: Full Virtualization</a:t>
            </a:r>
          </a:p>
          <a:p>
            <a:pPr marL="514350" indent="-514350" algn="just">
              <a:buFont typeface="+mj-lt"/>
              <a:buAutoNum type="romanUcPeriod" startAt="2"/>
            </a:pPr>
            <a:r>
              <a:rPr lang="en-US" sz="2400" b="1" dirty="0">
                <a:solidFill>
                  <a:srgbClr val="00B050"/>
                </a:solidFill>
                <a:latin typeface="Times New Roman" panose="02020603050405020304" pitchFamily="18" charset="0"/>
                <a:cs typeface="Times New Roman" panose="02020603050405020304" pitchFamily="18" charset="0"/>
              </a:rPr>
              <a:t>Virtualization Solutions</a:t>
            </a:r>
          </a:p>
          <a:p>
            <a:pPr marL="457200" indent="-457200" algn="just">
              <a:buFont typeface="+mj-lt"/>
              <a:buAutoNum type="alphaLcParenR" startAt="2"/>
            </a:pPr>
            <a:r>
              <a:rPr lang="en-US" sz="2400" b="1" dirty="0">
                <a:solidFill>
                  <a:srgbClr val="0070C0"/>
                </a:solidFill>
                <a:latin typeface="Times New Roman" panose="02020603050405020304" pitchFamily="18" charset="0"/>
                <a:cs typeface="Times New Roman" panose="02020603050405020304" pitchFamily="18" charset="0"/>
              </a:rPr>
              <a:t>Server Virtualization(VMware </a:t>
            </a:r>
            <a:r>
              <a:rPr lang="en-US" sz="2400" b="1" dirty="0" err="1">
                <a:solidFill>
                  <a:srgbClr val="0070C0"/>
                </a:solidFill>
                <a:latin typeface="Times New Roman" panose="02020603050405020304" pitchFamily="18" charset="0"/>
                <a:cs typeface="Times New Roman" panose="02020603050405020304" pitchFamily="18" charset="0"/>
              </a:rPr>
              <a:t>GSXi</a:t>
            </a:r>
            <a:r>
              <a:rPr lang="en-US" sz="2400" b="1" dirty="0">
                <a:solidFill>
                  <a:srgbClr val="0070C0"/>
                </a:solidFill>
                <a:latin typeface="Times New Roman" panose="02020603050405020304" pitchFamily="18" charset="0"/>
                <a:cs typeface="Times New Roman" panose="02020603050405020304" pitchFamily="18" charset="0"/>
              </a:rPr>
              <a:t> Server)</a:t>
            </a:r>
          </a:p>
          <a:p>
            <a:pPr marL="0" indent="0" algn="just">
              <a:buNone/>
            </a:pPr>
            <a:endParaRPr lang="en-US" sz="2400" b="1" dirty="0">
              <a:solidFill>
                <a:srgbClr val="00B050"/>
              </a:solidFill>
              <a:latin typeface="Times New Roman" panose="02020603050405020304" pitchFamily="18" charset="0"/>
              <a:cs typeface="Times New Roman" panose="02020603050405020304" pitchFamily="18" charset="0"/>
            </a:endParaRPr>
          </a:p>
          <a:p>
            <a:pPr marL="0" indent="0" algn="just">
              <a:buNone/>
            </a:pPr>
            <a:endParaRPr lang="en-US" sz="1400" b="1" dirty="0">
              <a:latin typeface="Times New Roman" panose="02020603050405020304" pitchFamily="18" charset="0"/>
              <a:cs typeface="Times New Roman" panose="02020603050405020304" pitchFamily="18" charset="0"/>
            </a:endParaRPr>
          </a:p>
          <a:p>
            <a:pPr algn="just">
              <a:buFont typeface="+mj-lt"/>
              <a:buAutoNum type="arabicParenR"/>
            </a:pPr>
            <a:endParaRPr lang="en-US" sz="1400" b="1" dirty="0">
              <a:latin typeface="Times New Roman" panose="02020603050405020304" pitchFamily="18" charset="0"/>
              <a:cs typeface="Times New Roman" panose="02020603050405020304" pitchFamily="18" charset="0"/>
            </a:endParaRPr>
          </a:p>
          <a:p>
            <a:pPr marL="0" indent="0" algn="just">
              <a:buNone/>
            </a:pPr>
            <a:endParaRPr lang="en-US" sz="1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F84360A-4586-BE27-2618-E800E988A6DF}"/>
              </a:ext>
            </a:extLst>
          </p:cNvPr>
          <p:cNvPicPr>
            <a:picLocks noChangeAspect="1"/>
          </p:cNvPicPr>
          <p:nvPr/>
        </p:nvPicPr>
        <p:blipFill>
          <a:blip r:embed="rId2"/>
          <a:stretch>
            <a:fillRect/>
          </a:stretch>
        </p:blipFill>
        <p:spPr>
          <a:xfrm>
            <a:off x="1200150" y="2572121"/>
            <a:ext cx="6896100" cy="3838575"/>
          </a:xfrm>
          <a:prstGeom prst="rect">
            <a:avLst/>
          </a:prstGeom>
        </p:spPr>
      </p:pic>
    </p:spTree>
    <p:extLst>
      <p:ext uri="{BB962C8B-B14F-4D97-AF65-F5344CB8AC3E}">
        <p14:creationId xmlns:p14="http://schemas.microsoft.com/office/powerpoint/2010/main" val="31649401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950"/>
            <a:ext cx="8229600" cy="715962"/>
          </a:xfrm>
        </p:spPr>
        <p:txBody>
          <a:bodyPr>
            <a:normAutofit/>
          </a:bodyPr>
          <a:lstStyle/>
          <a:p>
            <a:pPr algn="l"/>
            <a:r>
              <a:rPr lang="en-US" sz="2800" b="1" u="sng" dirty="0">
                <a:solidFill>
                  <a:srgbClr val="FF0000"/>
                </a:solidFill>
                <a:latin typeface="Times New Roman" pitchFamily="18" charset="0"/>
                <a:cs typeface="Times New Roman" pitchFamily="18" charset="0"/>
              </a:rPr>
              <a:t>Technology Examples: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533400" y="970808"/>
            <a:ext cx="8229600" cy="5429992"/>
          </a:xfrm>
        </p:spPr>
        <p:txBody>
          <a:bodyPr>
            <a:normAutofit/>
          </a:bodyPr>
          <a:lstStyle/>
          <a:p>
            <a:pPr marL="457200" indent="-457200" algn="just">
              <a:buFont typeface="+mj-lt"/>
              <a:buAutoNum type="arabicParenR" startAt="2"/>
            </a:pPr>
            <a:r>
              <a:rPr lang="en-US" sz="2400" b="1" dirty="0">
                <a:solidFill>
                  <a:srgbClr val="00B050"/>
                </a:solidFill>
                <a:latin typeface="Times New Roman" panose="02020603050405020304" pitchFamily="18" charset="0"/>
                <a:cs typeface="Times New Roman" panose="02020603050405020304" pitchFamily="18" charset="0"/>
              </a:rPr>
              <a:t> VMware: Full Virtualization</a:t>
            </a:r>
          </a:p>
          <a:p>
            <a:pPr marL="514350" indent="-514350" algn="just">
              <a:buFont typeface="+mj-lt"/>
              <a:buAutoNum type="romanUcPeriod" startAt="2"/>
            </a:pPr>
            <a:r>
              <a:rPr lang="en-US" sz="2400" b="1" dirty="0">
                <a:solidFill>
                  <a:srgbClr val="00B050"/>
                </a:solidFill>
                <a:latin typeface="Times New Roman" panose="02020603050405020304" pitchFamily="18" charset="0"/>
                <a:cs typeface="Times New Roman" panose="02020603050405020304" pitchFamily="18" charset="0"/>
              </a:rPr>
              <a:t>Virtualization Solutions</a:t>
            </a:r>
          </a:p>
          <a:p>
            <a:pPr marL="457200" indent="-457200" algn="just">
              <a:buFont typeface="+mj-lt"/>
              <a:buAutoNum type="alphaLcParenR" startAt="3"/>
            </a:pPr>
            <a:r>
              <a:rPr lang="en-US" sz="2200" b="1" dirty="0">
                <a:solidFill>
                  <a:srgbClr val="0070C0"/>
                </a:solidFill>
                <a:latin typeface="Times New Roman" panose="02020603050405020304" pitchFamily="18" charset="0"/>
                <a:cs typeface="Times New Roman" panose="02020603050405020304" pitchFamily="18" charset="0"/>
              </a:rPr>
              <a:t>Infrastructure Virtualization &amp; Cloud-Computing Solutions </a:t>
            </a:r>
          </a:p>
          <a:p>
            <a:pPr marL="0" indent="0" algn="just">
              <a:buNone/>
            </a:pPr>
            <a:endParaRPr lang="en-US" sz="2400" b="1" dirty="0">
              <a:solidFill>
                <a:srgbClr val="00B05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8D07336-CCEA-041D-5C72-2F80803516A2}"/>
              </a:ext>
            </a:extLst>
          </p:cNvPr>
          <p:cNvPicPr>
            <a:picLocks noChangeAspect="1"/>
          </p:cNvPicPr>
          <p:nvPr/>
        </p:nvPicPr>
        <p:blipFill>
          <a:blip r:embed="rId2"/>
          <a:stretch>
            <a:fillRect/>
          </a:stretch>
        </p:blipFill>
        <p:spPr>
          <a:xfrm>
            <a:off x="1447800" y="2438400"/>
            <a:ext cx="6400800" cy="3810000"/>
          </a:xfrm>
          <a:prstGeom prst="rect">
            <a:avLst/>
          </a:prstGeom>
        </p:spPr>
      </p:pic>
    </p:spTree>
    <p:extLst>
      <p:ext uri="{BB962C8B-B14F-4D97-AF65-F5344CB8AC3E}">
        <p14:creationId xmlns:p14="http://schemas.microsoft.com/office/powerpoint/2010/main" val="23826627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10454-8FA0-3E72-3A24-DCD10EEFB0B0}"/>
              </a:ext>
            </a:extLst>
          </p:cNvPr>
          <p:cNvSpPr>
            <a:spLocks noGrp="1"/>
          </p:cNvSpPr>
          <p:nvPr>
            <p:ph type="title"/>
          </p:nvPr>
        </p:nvSpPr>
        <p:spPr>
          <a:xfrm>
            <a:off x="457200" y="274638"/>
            <a:ext cx="8229600" cy="639762"/>
          </a:xfrm>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Migrating into a Cloud</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B6EF8E-DC77-9FBE-5236-C2A7B646BE9F}"/>
              </a:ext>
            </a:extLst>
          </p:cNvPr>
          <p:cNvSpPr>
            <a:spLocks noGrp="1"/>
          </p:cNvSpPr>
          <p:nvPr>
            <p:ph idx="1"/>
          </p:nvPr>
        </p:nvSpPr>
        <p:spPr>
          <a:xfrm>
            <a:off x="457200" y="1066800"/>
            <a:ext cx="8229600" cy="4525963"/>
          </a:xfrm>
        </p:spPr>
        <p:txBody>
          <a:bodyPr/>
          <a:lstStyle/>
          <a:p>
            <a:pPr marL="514350" indent="-514350">
              <a:buFont typeface="+mj-lt"/>
              <a:buAutoNum type="arabicPeriod"/>
            </a:pPr>
            <a:r>
              <a:rPr lang="en-US" dirty="0">
                <a:solidFill>
                  <a:srgbClr val="00B050"/>
                </a:solidFill>
              </a:rPr>
              <a:t>The Promises of the Cloud</a:t>
            </a:r>
          </a:p>
          <a:p>
            <a:pPr marL="514350" indent="-514350">
              <a:buFont typeface="+mj-lt"/>
              <a:buAutoNum type="arabicPeriod"/>
            </a:pPr>
            <a:r>
              <a:rPr lang="en-US" dirty="0">
                <a:solidFill>
                  <a:srgbClr val="00B050"/>
                </a:solidFill>
              </a:rPr>
              <a:t>The Cloud Services Offerings and Deployment Models</a:t>
            </a:r>
          </a:p>
          <a:p>
            <a:pPr marL="514350" indent="-514350">
              <a:buFont typeface="+mj-lt"/>
              <a:buAutoNum type="arabicPeriod"/>
            </a:pPr>
            <a:r>
              <a:rPr lang="en-US" dirty="0">
                <a:solidFill>
                  <a:srgbClr val="00B050"/>
                </a:solidFill>
              </a:rPr>
              <a:t>Challenges in the Cloud </a:t>
            </a:r>
            <a:endParaRPr lang="en-IN" dirty="0">
              <a:solidFill>
                <a:srgbClr val="00B050"/>
              </a:solidFill>
            </a:endParaRPr>
          </a:p>
        </p:txBody>
      </p:sp>
    </p:spTree>
    <p:extLst>
      <p:ext uri="{BB962C8B-B14F-4D97-AF65-F5344CB8AC3E}">
        <p14:creationId xmlns:p14="http://schemas.microsoft.com/office/powerpoint/2010/main" val="14056239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10454-8FA0-3E72-3A24-DCD10EEFB0B0}"/>
              </a:ext>
            </a:extLst>
          </p:cNvPr>
          <p:cNvSpPr>
            <a:spLocks noGrp="1"/>
          </p:cNvSpPr>
          <p:nvPr>
            <p:ph type="title"/>
          </p:nvPr>
        </p:nvSpPr>
        <p:spPr>
          <a:xfrm>
            <a:off x="457200" y="274638"/>
            <a:ext cx="8229600" cy="639762"/>
          </a:xfrm>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Migrating into a Cloud</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B6EF8E-DC77-9FBE-5236-C2A7B646BE9F}"/>
              </a:ext>
            </a:extLst>
          </p:cNvPr>
          <p:cNvSpPr>
            <a:spLocks noGrp="1"/>
          </p:cNvSpPr>
          <p:nvPr>
            <p:ph idx="1"/>
          </p:nvPr>
        </p:nvSpPr>
        <p:spPr>
          <a:xfrm>
            <a:off x="457200" y="1066800"/>
            <a:ext cx="8229600" cy="4525963"/>
          </a:xfrm>
        </p:spPr>
        <p:txBody>
          <a:bodyPr/>
          <a:lstStyle/>
          <a:p>
            <a:pPr marL="514350" indent="-514350">
              <a:buFont typeface="+mj-lt"/>
              <a:buAutoNum type="arabicPeriod"/>
            </a:pPr>
            <a:r>
              <a:rPr lang="en-US" dirty="0">
                <a:solidFill>
                  <a:srgbClr val="00B050"/>
                </a:solidFill>
              </a:rPr>
              <a:t>The Promises of the Cloud</a:t>
            </a:r>
          </a:p>
        </p:txBody>
      </p:sp>
      <p:pic>
        <p:nvPicPr>
          <p:cNvPr id="5" name="Picture 4">
            <a:extLst>
              <a:ext uri="{FF2B5EF4-FFF2-40B4-BE49-F238E27FC236}">
                <a16:creationId xmlns:a16="http://schemas.microsoft.com/office/drawing/2014/main" id="{241C17A8-93D0-7CEB-6C6F-AEE75AD722B7}"/>
              </a:ext>
            </a:extLst>
          </p:cNvPr>
          <p:cNvPicPr>
            <a:picLocks noChangeAspect="1"/>
          </p:cNvPicPr>
          <p:nvPr/>
        </p:nvPicPr>
        <p:blipFill>
          <a:blip r:embed="rId2"/>
          <a:stretch>
            <a:fillRect/>
          </a:stretch>
        </p:blipFill>
        <p:spPr>
          <a:xfrm>
            <a:off x="1600200" y="1676400"/>
            <a:ext cx="5715000" cy="4267200"/>
          </a:xfrm>
          <a:prstGeom prst="rect">
            <a:avLst/>
          </a:prstGeom>
        </p:spPr>
      </p:pic>
    </p:spTree>
    <p:extLst>
      <p:ext uri="{BB962C8B-B14F-4D97-AF65-F5344CB8AC3E}">
        <p14:creationId xmlns:p14="http://schemas.microsoft.com/office/powerpoint/2010/main" val="22373980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10454-8FA0-3E72-3A24-DCD10EEFB0B0}"/>
              </a:ext>
            </a:extLst>
          </p:cNvPr>
          <p:cNvSpPr>
            <a:spLocks noGrp="1"/>
          </p:cNvSpPr>
          <p:nvPr>
            <p:ph type="title"/>
          </p:nvPr>
        </p:nvSpPr>
        <p:spPr>
          <a:xfrm>
            <a:off x="457200" y="274638"/>
            <a:ext cx="8229600" cy="639762"/>
          </a:xfrm>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Migrating into a Cloud</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B6EF8E-DC77-9FBE-5236-C2A7B646BE9F}"/>
              </a:ext>
            </a:extLst>
          </p:cNvPr>
          <p:cNvSpPr>
            <a:spLocks noGrp="1"/>
          </p:cNvSpPr>
          <p:nvPr>
            <p:ph idx="1"/>
          </p:nvPr>
        </p:nvSpPr>
        <p:spPr>
          <a:xfrm>
            <a:off x="457200" y="1066800"/>
            <a:ext cx="8229600" cy="4525963"/>
          </a:xfrm>
        </p:spPr>
        <p:txBody>
          <a:bodyPr/>
          <a:lstStyle/>
          <a:p>
            <a:pPr marL="514350" indent="-514350">
              <a:buFont typeface="+mj-lt"/>
              <a:buAutoNum type="arabicPeriod" startAt="2"/>
            </a:pPr>
            <a:r>
              <a:rPr lang="en-US" dirty="0">
                <a:solidFill>
                  <a:srgbClr val="00B050"/>
                </a:solidFill>
              </a:rPr>
              <a:t>The Cloud Services Offerings and Deployment Models</a:t>
            </a:r>
          </a:p>
          <a:p>
            <a:pPr marL="514350" indent="-514350">
              <a:buFont typeface="+mj-lt"/>
              <a:buAutoNum type="arabicPeriod" startAt="2"/>
            </a:pPr>
            <a:endParaRPr lang="en-US" dirty="0">
              <a:solidFill>
                <a:srgbClr val="00B050"/>
              </a:solidFill>
            </a:endParaRPr>
          </a:p>
        </p:txBody>
      </p:sp>
      <p:pic>
        <p:nvPicPr>
          <p:cNvPr id="6" name="Picture 5">
            <a:extLst>
              <a:ext uri="{FF2B5EF4-FFF2-40B4-BE49-F238E27FC236}">
                <a16:creationId xmlns:a16="http://schemas.microsoft.com/office/drawing/2014/main" id="{BB2E755F-4988-5565-8E8D-226E1FC2650C}"/>
              </a:ext>
            </a:extLst>
          </p:cNvPr>
          <p:cNvPicPr>
            <a:picLocks noChangeAspect="1"/>
          </p:cNvPicPr>
          <p:nvPr/>
        </p:nvPicPr>
        <p:blipFill>
          <a:blip r:embed="rId2"/>
          <a:stretch>
            <a:fillRect/>
          </a:stretch>
        </p:blipFill>
        <p:spPr>
          <a:xfrm>
            <a:off x="1676400" y="2219324"/>
            <a:ext cx="5867400" cy="3724276"/>
          </a:xfrm>
          <a:prstGeom prst="rect">
            <a:avLst/>
          </a:prstGeom>
        </p:spPr>
      </p:pic>
    </p:spTree>
    <p:extLst>
      <p:ext uri="{BB962C8B-B14F-4D97-AF65-F5344CB8AC3E}">
        <p14:creationId xmlns:p14="http://schemas.microsoft.com/office/powerpoint/2010/main" val="28920215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10454-8FA0-3E72-3A24-DCD10EEFB0B0}"/>
              </a:ext>
            </a:extLst>
          </p:cNvPr>
          <p:cNvSpPr>
            <a:spLocks noGrp="1"/>
          </p:cNvSpPr>
          <p:nvPr>
            <p:ph type="title"/>
          </p:nvPr>
        </p:nvSpPr>
        <p:spPr>
          <a:xfrm>
            <a:off x="457200" y="274638"/>
            <a:ext cx="8229600" cy="639762"/>
          </a:xfrm>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Migrating into a Cloud</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B6EF8E-DC77-9FBE-5236-C2A7B646BE9F}"/>
              </a:ext>
            </a:extLst>
          </p:cNvPr>
          <p:cNvSpPr>
            <a:spLocks noGrp="1"/>
          </p:cNvSpPr>
          <p:nvPr>
            <p:ph idx="1"/>
          </p:nvPr>
        </p:nvSpPr>
        <p:spPr>
          <a:xfrm>
            <a:off x="457200" y="1066800"/>
            <a:ext cx="8229600" cy="5516562"/>
          </a:xfrm>
        </p:spPr>
        <p:txBody>
          <a:bodyPr/>
          <a:lstStyle/>
          <a:p>
            <a:pPr marL="514350" indent="-514350">
              <a:buFont typeface="+mj-lt"/>
              <a:buAutoNum type="arabicPeriod" startAt="3"/>
            </a:pPr>
            <a:r>
              <a:rPr lang="en-US" dirty="0">
                <a:solidFill>
                  <a:srgbClr val="00B050"/>
                </a:solidFill>
              </a:rPr>
              <a:t>Challenges in the Cloud </a:t>
            </a:r>
            <a:endParaRPr lang="en-IN" dirty="0">
              <a:solidFill>
                <a:srgbClr val="00B050"/>
              </a:solidFill>
            </a:endParaRPr>
          </a:p>
          <a:p>
            <a:pPr marL="0" indent="0">
              <a:buNone/>
            </a:pPr>
            <a:endParaRPr lang="en-US" dirty="0">
              <a:solidFill>
                <a:srgbClr val="00B050"/>
              </a:solidFill>
            </a:endParaRPr>
          </a:p>
        </p:txBody>
      </p:sp>
      <p:pic>
        <p:nvPicPr>
          <p:cNvPr id="8" name="Picture 7">
            <a:extLst>
              <a:ext uri="{FF2B5EF4-FFF2-40B4-BE49-F238E27FC236}">
                <a16:creationId xmlns:a16="http://schemas.microsoft.com/office/drawing/2014/main" id="{C4D7838A-8212-CA58-9647-77DE3231D0B1}"/>
              </a:ext>
            </a:extLst>
          </p:cNvPr>
          <p:cNvPicPr>
            <a:picLocks noChangeAspect="1"/>
          </p:cNvPicPr>
          <p:nvPr/>
        </p:nvPicPr>
        <p:blipFill>
          <a:blip r:embed="rId2"/>
          <a:stretch>
            <a:fillRect/>
          </a:stretch>
        </p:blipFill>
        <p:spPr>
          <a:xfrm>
            <a:off x="1243012" y="1828800"/>
            <a:ext cx="6657975" cy="4038599"/>
          </a:xfrm>
          <a:prstGeom prst="rect">
            <a:avLst/>
          </a:prstGeom>
        </p:spPr>
      </p:pic>
    </p:spTree>
    <p:extLst>
      <p:ext uri="{BB962C8B-B14F-4D97-AF65-F5344CB8AC3E}">
        <p14:creationId xmlns:p14="http://schemas.microsoft.com/office/powerpoint/2010/main" val="1156316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10454-8FA0-3E72-3A24-DCD10EEFB0B0}"/>
              </a:ext>
            </a:extLst>
          </p:cNvPr>
          <p:cNvSpPr>
            <a:spLocks noGrp="1"/>
          </p:cNvSpPr>
          <p:nvPr>
            <p:ph type="title"/>
          </p:nvPr>
        </p:nvSpPr>
        <p:spPr>
          <a:xfrm>
            <a:off x="457200" y="274638"/>
            <a:ext cx="8229600" cy="639762"/>
          </a:xfrm>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Migrating into a Cloud</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B6EF8E-DC77-9FBE-5236-C2A7B646BE9F}"/>
              </a:ext>
            </a:extLst>
          </p:cNvPr>
          <p:cNvSpPr>
            <a:spLocks noGrp="1"/>
          </p:cNvSpPr>
          <p:nvPr>
            <p:ph idx="1"/>
          </p:nvPr>
        </p:nvSpPr>
        <p:spPr>
          <a:xfrm>
            <a:off x="457200" y="1066800"/>
            <a:ext cx="8229600" cy="5105400"/>
          </a:xfrm>
        </p:spPr>
        <p:txBody>
          <a:bodyPr/>
          <a:lstStyle/>
          <a:p>
            <a:r>
              <a:rPr lang="en-US" dirty="0">
                <a:solidFill>
                  <a:srgbClr val="00B050"/>
                </a:solidFill>
              </a:rPr>
              <a:t>The Seven-Step Model of Migration Into a Cloud</a:t>
            </a:r>
          </a:p>
          <a:p>
            <a:pPr marL="0" indent="0">
              <a:buNone/>
            </a:pPr>
            <a:endParaRPr lang="en-US" dirty="0">
              <a:solidFill>
                <a:srgbClr val="00B050"/>
              </a:solidFill>
            </a:endParaRPr>
          </a:p>
        </p:txBody>
      </p:sp>
      <p:pic>
        <p:nvPicPr>
          <p:cNvPr id="7" name="Picture 6">
            <a:extLst>
              <a:ext uri="{FF2B5EF4-FFF2-40B4-BE49-F238E27FC236}">
                <a16:creationId xmlns:a16="http://schemas.microsoft.com/office/drawing/2014/main" id="{8449D808-4713-770F-7730-9F5AC2431317}"/>
              </a:ext>
            </a:extLst>
          </p:cNvPr>
          <p:cNvPicPr>
            <a:picLocks noChangeAspect="1"/>
          </p:cNvPicPr>
          <p:nvPr/>
        </p:nvPicPr>
        <p:blipFill>
          <a:blip r:embed="rId2"/>
          <a:stretch>
            <a:fillRect/>
          </a:stretch>
        </p:blipFill>
        <p:spPr>
          <a:xfrm>
            <a:off x="1138237" y="2252662"/>
            <a:ext cx="6867525" cy="3614738"/>
          </a:xfrm>
          <a:prstGeom prst="rect">
            <a:avLst/>
          </a:prstGeom>
        </p:spPr>
      </p:pic>
    </p:spTree>
    <p:extLst>
      <p:ext uri="{BB962C8B-B14F-4D97-AF65-F5344CB8AC3E}">
        <p14:creationId xmlns:p14="http://schemas.microsoft.com/office/powerpoint/2010/main" val="10560692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10454-8FA0-3E72-3A24-DCD10EEFB0B0}"/>
              </a:ext>
            </a:extLst>
          </p:cNvPr>
          <p:cNvSpPr>
            <a:spLocks noGrp="1"/>
          </p:cNvSpPr>
          <p:nvPr>
            <p:ph type="title"/>
          </p:nvPr>
        </p:nvSpPr>
        <p:spPr>
          <a:xfrm>
            <a:off x="457200" y="274638"/>
            <a:ext cx="8229600" cy="639762"/>
          </a:xfrm>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Migrating into a Cloud</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B6EF8E-DC77-9FBE-5236-C2A7B646BE9F}"/>
              </a:ext>
            </a:extLst>
          </p:cNvPr>
          <p:cNvSpPr>
            <a:spLocks noGrp="1"/>
          </p:cNvSpPr>
          <p:nvPr>
            <p:ph idx="1"/>
          </p:nvPr>
        </p:nvSpPr>
        <p:spPr>
          <a:xfrm>
            <a:off x="457200" y="1066800"/>
            <a:ext cx="8229600" cy="5105400"/>
          </a:xfrm>
        </p:spPr>
        <p:txBody>
          <a:bodyPr/>
          <a:lstStyle/>
          <a:p>
            <a:r>
              <a:rPr lang="en-US" dirty="0">
                <a:solidFill>
                  <a:srgbClr val="00B050"/>
                </a:solidFill>
              </a:rPr>
              <a:t>The Seven-Step Model of Migration Into a Cloud</a:t>
            </a:r>
          </a:p>
          <a:p>
            <a:endParaRPr lang="en-US" dirty="0">
              <a:solidFill>
                <a:srgbClr val="00B050"/>
              </a:solidFill>
            </a:endParaRPr>
          </a:p>
          <a:p>
            <a:pPr marL="0" indent="0">
              <a:buNone/>
            </a:pPr>
            <a:endParaRPr lang="en-US" dirty="0">
              <a:solidFill>
                <a:srgbClr val="00B050"/>
              </a:solidFill>
            </a:endParaRPr>
          </a:p>
        </p:txBody>
      </p:sp>
      <p:pic>
        <p:nvPicPr>
          <p:cNvPr id="6" name="Picture 5">
            <a:extLst>
              <a:ext uri="{FF2B5EF4-FFF2-40B4-BE49-F238E27FC236}">
                <a16:creationId xmlns:a16="http://schemas.microsoft.com/office/drawing/2014/main" id="{C6FB5C56-6EBC-7A2F-8099-A5114442771F}"/>
              </a:ext>
            </a:extLst>
          </p:cNvPr>
          <p:cNvPicPr>
            <a:picLocks noChangeAspect="1"/>
          </p:cNvPicPr>
          <p:nvPr/>
        </p:nvPicPr>
        <p:blipFill>
          <a:blip r:embed="rId2"/>
          <a:stretch>
            <a:fillRect/>
          </a:stretch>
        </p:blipFill>
        <p:spPr>
          <a:xfrm>
            <a:off x="1981200" y="2133600"/>
            <a:ext cx="5638800" cy="4038600"/>
          </a:xfrm>
          <a:prstGeom prst="rect">
            <a:avLst/>
          </a:prstGeom>
        </p:spPr>
      </p:pic>
    </p:spTree>
    <p:extLst>
      <p:ext uri="{BB962C8B-B14F-4D97-AF65-F5344CB8AC3E}">
        <p14:creationId xmlns:p14="http://schemas.microsoft.com/office/powerpoint/2010/main" val="870092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The Virtualization Reference Model</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1219200" y="1600200"/>
            <a:ext cx="6400799" cy="4724400"/>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10454-8FA0-3E72-3A24-DCD10EEFB0B0}"/>
              </a:ext>
            </a:extLst>
          </p:cNvPr>
          <p:cNvSpPr>
            <a:spLocks noGrp="1"/>
          </p:cNvSpPr>
          <p:nvPr>
            <p:ph type="title"/>
          </p:nvPr>
        </p:nvSpPr>
        <p:spPr>
          <a:xfrm>
            <a:off x="457200" y="274638"/>
            <a:ext cx="8229600" cy="639762"/>
          </a:xfrm>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Migrating into a Cloud</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B6EF8E-DC77-9FBE-5236-C2A7B646BE9F}"/>
              </a:ext>
            </a:extLst>
          </p:cNvPr>
          <p:cNvSpPr>
            <a:spLocks noGrp="1"/>
          </p:cNvSpPr>
          <p:nvPr>
            <p:ph idx="1"/>
          </p:nvPr>
        </p:nvSpPr>
        <p:spPr>
          <a:xfrm>
            <a:off x="457200" y="1066800"/>
            <a:ext cx="8229600" cy="5105400"/>
          </a:xfrm>
        </p:spPr>
        <p:txBody>
          <a:bodyPr/>
          <a:lstStyle/>
          <a:p>
            <a:r>
              <a:rPr lang="en-US" dirty="0">
                <a:solidFill>
                  <a:srgbClr val="00B050"/>
                </a:solidFill>
              </a:rPr>
              <a:t>The Seven-Step Model of Migration Into a Cloud</a:t>
            </a:r>
          </a:p>
          <a:p>
            <a:pPr marL="0" indent="0">
              <a:buNone/>
            </a:pPr>
            <a:endParaRPr lang="en-US" dirty="0">
              <a:solidFill>
                <a:srgbClr val="00B050"/>
              </a:solidFill>
            </a:endParaRPr>
          </a:p>
          <a:p>
            <a:endParaRPr lang="en-US" dirty="0">
              <a:solidFill>
                <a:srgbClr val="00B050"/>
              </a:solidFill>
            </a:endParaRPr>
          </a:p>
          <a:p>
            <a:pPr marL="0" indent="0">
              <a:buNone/>
            </a:pPr>
            <a:endParaRPr lang="en-US" dirty="0">
              <a:solidFill>
                <a:srgbClr val="00B050"/>
              </a:solidFill>
            </a:endParaRPr>
          </a:p>
        </p:txBody>
      </p:sp>
      <p:pic>
        <p:nvPicPr>
          <p:cNvPr id="5" name="Picture 4">
            <a:extLst>
              <a:ext uri="{FF2B5EF4-FFF2-40B4-BE49-F238E27FC236}">
                <a16:creationId xmlns:a16="http://schemas.microsoft.com/office/drawing/2014/main" id="{12A3E4F3-AD69-560F-49EF-6CE48DACCB48}"/>
              </a:ext>
            </a:extLst>
          </p:cNvPr>
          <p:cNvPicPr>
            <a:picLocks noChangeAspect="1"/>
          </p:cNvPicPr>
          <p:nvPr/>
        </p:nvPicPr>
        <p:blipFill>
          <a:blip r:embed="rId2"/>
          <a:stretch>
            <a:fillRect/>
          </a:stretch>
        </p:blipFill>
        <p:spPr>
          <a:xfrm>
            <a:off x="914400" y="2009245"/>
            <a:ext cx="7315200" cy="4281488"/>
          </a:xfrm>
          <a:prstGeom prst="rect">
            <a:avLst/>
          </a:prstGeom>
        </p:spPr>
      </p:pic>
    </p:spTree>
    <p:extLst>
      <p:ext uri="{BB962C8B-B14F-4D97-AF65-F5344CB8AC3E}">
        <p14:creationId xmlns:p14="http://schemas.microsoft.com/office/powerpoint/2010/main" val="1906818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2800" b="1" dirty="0">
                <a:solidFill>
                  <a:srgbClr val="FF0000"/>
                </a:solidFill>
                <a:latin typeface="Times New Roman" pitchFamily="18" charset="0"/>
                <a:cs typeface="Times New Roman" pitchFamily="18" charset="0"/>
              </a:rPr>
              <a:t>Characteristics of Virtualized Environments: </a:t>
            </a:r>
            <a:endParaRPr lang="en-US" sz="2800" dirty="0"/>
          </a:p>
        </p:txBody>
      </p:sp>
      <p:sp>
        <p:nvSpPr>
          <p:cNvPr id="3" name="Content Placeholder 2"/>
          <p:cNvSpPr>
            <a:spLocks noGrp="1"/>
          </p:cNvSpPr>
          <p:nvPr>
            <p:ph idx="1"/>
          </p:nvPr>
        </p:nvSpPr>
        <p:spPr>
          <a:xfrm>
            <a:off x="457200" y="1143001"/>
            <a:ext cx="8229600" cy="1143000"/>
          </a:xfrm>
        </p:spPr>
        <p:txBody>
          <a:bodyPr>
            <a:normAutofit/>
          </a:bodyPr>
          <a:lstStyle/>
          <a:p>
            <a:pPr marL="514350" indent="-514350">
              <a:buFont typeface="+mj-lt"/>
              <a:buAutoNum type="arabicPeriod"/>
            </a:pPr>
            <a:r>
              <a:rPr lang="en-US" sz="2800" b="1" dirty="0">
                <a:latin typeface="Times New Roman" pitchFamily="18" charset="0"/>
                <a:cs typeface="Times New Roman" pitchFamily="18" charset="0"/>
              </a:rPr>
              <a:t>Increased Security</a:t>
            </a:r>
          </a:p>
          <a:p>
            <a:pPr marL="514350" indent="-514350">
              <a:buFont typeface="+mj-lt"/>
              <a:buAutoNum type="arabicPeriod"/>
            </a:pPr>
            <a:r>
              <a:rPr lang="en-US" sz="2800" b="1" dirty="0">
                <a:latin typeface="Times New Roman" pitchFamily="18" charset="0"/>
                <a:cs typeface="Times New Roman" pitchFamily="18" charset="0"/>
              </a:rPr>
              <a:t>Managed Execution</a:t>
            </a:r>
          </a:p>
          <a:p>
            <a:pPr marL="514350" indent="-514350">
              <a:buNone/>
            </a:pPr>
            <a:endParaRPr lang="en-US" sz="2800" b="1" dirty="0">
              <a:latin typeface="Times New Roman" pitchFamily="18" charset="0"/>
              <a:cs typeface="Times New Roman" pitchFamily="18" charset="0"/>
            </a:endParaRPr>
          </a:p>
        </p:txBody>
      </p:sp>
      <p:pic>
        <p:nvPicPr>
          <p:cNvPr id="6" name="Picture 2"/>
          <p:cNvPicPr>
            <a:picLocks noChangeAspect="1" noChangeArrowheads="1"/>
          </p:cNvPicPr>
          <p:nvPr/>
        </p:nvPicPr>
        <p:blipFill>
          <a:blip r:embed="rId2" cstate="print"/>
          <a:srcRect/>
          <a:stretch>
            <a:fillRect/>
          </a:stretch>
        </p:blipFill>
        <p:spPr bwMode="auto">
          <a:xfrm>
            <a:off x="990600" y="2362200"/>
            <a:ext cx="6705600" cy="39624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2800" b="1" dirty="0">
                <a:solidFill>
                  <a:srgbClr val="FF0000"/>
                </a:solidFill>
                <a:latin typeface="Times New Roman" pitchFamily="18" charset="0"/>
                <a:cs typeface="Times New Roman" pitchFamily="18" charset="0"/>
              </a:rPr>
              <a:t>Characteristics of Virtualized Environments: </a:t>
            </a:r>
            <a:endParaRPr lang="en-US" sz="2800" dirty="0"/>
          </a:p>
        </p:txBody>
      </p:sp>
      <p:sp>
        <p:nvSpPr>
          <p:cNvPr id="3" name="Content Placeholder 2"/>
          <p:cNvSpPr>
            <a:spLocks noGrp="1"/>
          </p:cNvSpPr>
          <p:nvPr>
            <p:ph idx="1"/>
          </p:nvPr>
        </p:nvSpPr>
        <p:spPr>
          <a:xfrm>
            <a:off x="457200" y="1143001"/>
            <a:ext cx="8229600" cy="4419600"/>
          </a:xfrm>
        </p:spPr>
        <p:txBody>
          <a:bodyPr>
            <a:normAutofit/>
          </a:bodyPr>
          <a:lstStyle/>
          <a:p>
            <a:pPr marL="514350" indent="-514350">
              <a:buFont typeface="+mj-lt"/>
              <a:buAutoNum type="arabicPeriod" startAt="2"/>
            </a:pPr>
            <a:r>
              <a:rPr lang="en-US" sz="2800" b="1" dirty="0">
                <a:latin typeface="Times New Roman" pitchFamily="18" charset="0"/>
                <a:cs typeface="Times New Roman" pitchFamily="18" charset="0"/>
              </a:rPr>
              <a:t>Managed Execution</a:t>
            </a:r>
          </a:p>
          <a:p>
            <a:pPr marL="514350" indent="-514350">
              <a:buFont typeface="+mj-lt"/>
              <a:buAutoNum type="alphaLcParenR"/>
            </a:pPr>
            <a:r>
              <a:rPr lang="en-US" sz="2800" dirty="0">
                <a:latin typeface="Times New Roman" pitchFamily="18" charset="0"/>
                <a:cs typeface="Times New Roman" pitchFamily="18" charset="0"/>
              </a:rPr>
              <a:t>Sharing</a:t>
            </a:r>
          </a:p>
          <a:p>
            <a:pPr marL="514350" indent="-514350">
              <a:buFont typeface="+mj-lt"/>
              <a:buAutoNum type="alphaLcParenR"/>
            </a:pPr>
            <a:r>
              <a:rPr lang="en-US" sz="2800" dirty="0">
                <a:latin typeface="Times New Roman" pitchFamily="18" charset="0"/>
                <a:cs typeface="Times New Roman" pitchFamily="18" charset="0"/>
              </a:rPr>
              <a:t>Aggregation</a:t>
            </a:r>
          </a:p>
          <a:p>
            <a:pPr marL="514350" indent="-514350">
              <a:buFont typeface="+mj-lt"/>
              <a:buAutoNum type="alphaLcParenR"/>
            </a:pPr>
            <a:r>
              <a:rPr lang="en-US" sz="2800" dirty="0">
                <a:latin typeface="Times New Roman" pitchFamily="18" charset="0"/>
                <a:cs typeface="Times New Roman" pitchFamily="18" charset="0"/>
              </a:rPr>
              <a:t>Emulation</a:t>
            </a:r>
          </a:p>
          <a:p>
            <a:pPr marL="514350" indent="-514350">
              <a:buFont typeface="+mj-lt"/>
              <a:buAutoNum type="alphaLcParenR"/>
            </a:pPr>
            <a:r>
              <a:rPr lang="en-US" sz="2800" dirty="0">
                <a:latin typeface="Times New Roman" pitchFamily="18" charset="0"/>
                <a:cs typeface="Times New Roman" pitchFamily="18" charset="0"/>
              </a:rPr>
              <a:t>Isolation</a:t>
            </a:r>
          </a:p>
          <a:p>
            <a:pPr marL="514350" indent="-514350">
              <a:buFont typeface="+mj-lt"/>
              <a:buAutoNum type="arabicPeriod" startAt="3"/>
            </a:pPr>
            <a:r>
              <a:rPr lang="en-US" sz="2800" b="1" dirty="0">
                <a:latin typeface="Times New Roman" pitchFamily="18" charset="0"/>
                <a:cs typeface="Times New Roman" pitchFamily="18" charset="0"/>
              </a:rPr>
              <a:t>Portability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2400" b="1" u="sng" dirty="0">
                <a:solidFill>
                  <a:srgbClr val="FF0000"/>
                </a:solidFill>
                <a:latin typeface="Times New Roman" pitchFamily="18" charset="0"/>
                <a:cs typeface="Times New Roman" pitchFamily="18" charset="0"/>
              </a:rPr>
              <a:t>TAXONOMY OF VIRTUALIZATION TECHNIQUES:</a:t>
            </a:r>
          </a:p>
        </p:txBody>
      </p:sp>
      <p:sp>
        <p:nvSpPr>
          <p:cNvPr id="3" name="Content Placeholder 2"/>
          <p:cNvSpPr>
            <a:spLocks noGrp="1"/>
          </p:cNvSpPr>
          <p:nvPr>
            <p:ph idx="1"/>
          </p:nvPr>
        </p:nvSpPr>
        <p:spPr>
          <a:xfrm>
            <a:off x="533400" y="914400"/>
            <a:ext cx="8229600" cy="914400"/>
          </a:xfrm>
        </p:spPr>
        <p:txBody>
          <a:bodyPr>
            <a:normAutofit/>
          </a:bodyPr>
          <a:lstStyle/>
          <a:p>
            <a:r>
              <a:rPr lang="en-US" sz="2400" dirty="0">
                <a:latin typeface="Times New Roman" pitchFamily="18" charset="0"/>
                <a:cs typeface="Times New Roman" pitchFamily="18" charset="0"/>
              </a:rPr>
              <a:t>A classification of Virtualization Techniques helps in understanding the characteristics and use of these techniques:</a:t>
            </a:r>
          </a:p>
        </p:txBody>
      </p:sp>
      <p:pic>
        <p:nvPicPr>
          <p:cNvPr id="4098" name="Picture 2"/>
          <p:cNvPicPr>
            <a:picLocks noChangeAspect="1" noChangeArrowheads="1"/>
          </p:cNvPicPr>
          <p:nvPr/>
        </p:nvPicPr>
        <p:blipFill>
          <a:blip r:embed="rId2" cstate="print"/>
          <a:srcRect/>
          <a:stretch>
            <a:fillRect/>
          </a:stretch>
        </p:blipFill>
        <p:spPr bwMode="auto">
          <a:xfrm>
            <a:off x="762000" y="1752600"/>
            <a:ext cx="7620000" cy="48006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pPr algn="l"/>
            <a:r>
              <a:rPr lang="en-US" sz="2400" b="1" u="sng" dirty="0">
                <a:solidFill>
                  <a:srgbClr val="FF0000"/>
                </a:solidFill>
                <a:latin typeface="Times New Roman" pitchFamily="18" charset="0"/>
                <a:cs typeface="Times New Roman" pitchFamily="18" charset="0"/>
              </a:rPr>
              <a:t>TAXONOMY OF VIRTUALIZATION TECHNIQUES:</a:t>
            </a:r>
            <a:endParaRPr lang="en-US" sz="2400" dirty="0"/>
          </a:p>
        </p:txBody>
      </p:sp>
      <p:sp>
        <p:nvSpPr>
          <p:cNvPr id="3" name="Content Placeholder 2"/>
          <p:cNvSpPr>
            <a:spLocks noGrp="1"/>
          </p:cNvSpPr>
          <p:nvPr>
            <p:ph idx="1"/>
          </p:nvPr>
        </p:nvSpPr>
        <p:spPr>
          <a:xfrm>
            <a:off x="457200" y="990600"/>
            <a:ext cx="8229600" cy="5410200"/>
          </a:xfrm>
        </p:spPr>
        <p:txBody>
          <a:bodyPr>
            <a:noAutofit/>
          </a:bodyPr>
          <a:lstStyle/>
          <a:p>
            <a:r>
              <a:rPr lang="en-US" sz="2000" dirty="0">
                <a:latin typeface="Times New Roman" pitchFamily="18" charset="0"/>
                <a:cs typeface="Times New Roman" pitchFamily="18" charset="0"/>
              </a:rPr>
              <a:t>The first classification discriminates against the service or entity that is being emulated. Virtualization is mainly used to emulate execution environments, storage, and networks.</a:t>
            </a:r>
          </a:p>
          <a:p>
            <a:r>
              <a:rPr lang="en-US" sz="2000" dirty="0">
                <a:latin typeface="Times New Roman" pitchFamily="18" charset="0"/>
                <a:cs typeface="Times New Roman" pitchFamily="18" charset="0"/>
              </a:rPr>
              <a:t>Among these categories, execution virtualization constitutes the oldest, most popular, and most developed area. </a:t>
            </a:r>
          </a:p>
          <a:p>
            <a:r>
              <a:rPr lang="en-US" sz="2000" dirty="0">
                <a:latin typeface="Times New Roman" pitchFamily="18" charset="0"/>
                <a:cs typeface="Times New Roman" pitchFamily="18" charset="0"/>
              </a:rPr>
              <a:t>In particular we can divide these execution virtualization techniques into two major categories by considering the type of host they require. </a:t>
            </a:r>
          </a:p>
          <a:p>
            <a:pPr marL="514350" indent="-514350">
              <a:buFont typeface="+mj-lt"/>
              <a:buAutoNum type="romanUcPeriod"/>
            </a:pPr>
            <a:r>
              <a:rPr lang="en-US" sz="2000" dirty="0">
                <a:latin typeface="Times New Roman" pitchFamily="18" charset="0"/>
                <a:cs typeface="Times New Roman" pitchFamily="18" charset="0"/>
              </a:rPr>
              <a:t>Process-level techniques are implemented on top of an existing operating system, which has full control of the hardware. </a:t>
            </a:r>
          </a:p>
          <a:p>
            <a:pPr marL="514350" indent="-514350">
              <a:buFont typeface="+mj-lt"/>
              <a:buAutoNum type="romanUcPeriod"/>
            </a:pPr>
            <a:r>
              <a:rPr lang="en-US" sz="2000" dirty="0">
                <a:latin typeface="Times New Roman" pitchFamily="18" charset="0"/>
                <a:cs typeface="Times New Roman" pitchFamily="18" charset="0"/>
              </a:rPr>
              <a:t>System-level techniques are implemented directly on hardware and do not require or require a minimum of support from an existing operating system. </a:t>
            </a:r>
          </a:p>
          <a:p>
            <a:r>
              <a:rPr lang="en-US" sz="2000" dirty="0">
                <a:latin typeface="Times New Roman" pitchFamily="18" charset="0"/>
                <a:cs typeface="Times New Roman" pitchFamily="18" charset="0"/>
              </a:rPr>
              <a:t>Within these two categories we can list various techniques that offer the guest a different type of virtual computation environment: bare hardware, operating system resources, low-level programming language, and application libraries.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TotalTime>
  <Words>4232</Words>
  <Application>Microsoft Office PowerPoint</Application>
  <PresentationFormat>On-screen Show (4:3)</PresentationFormat>
  <Paragraphs>322</Paragraphs>
  <Slides>50</Slides>
  <Notes>17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6" baseType="lpstr">
      <vt:lpstr>Arial</vt:lpstr>
      <vt:lpstr>Calibri</vt:lpstr>
      <vt:lpstr>Times New Roman</vt:lpstr>
      <vt:lpstr>Wingdings</vt:lpstr>
      <vt:lpstr>Office Theme</vt:lpstr>
      <vt:lpstr>Bitmap Image</vt:lpstr>
      <vt:lpstr>UNIT-2</vt:lpstr>
      <vt:lpstr>Introduction: </vt:lpstr>
      <vt:lpstr>Major causes for the diffusion of hardware virtualization solutions are: </vt:lpstr>
      <vt:lpstr>In a Virtualized Environment, there are three major components:</vt:lpstr>
      <vt:lpstr>The Virtualization Reference Model</vt:lpstr>
      <vt:lpstr>Characteristics of Virtualized Environments: </vt:lpstr>
      <vt:lpstr>Characteristics of Virtualized Environments: </vt:lpstr>
      <vt:lpstr>TAXONOMY OF VIRTUALIZATION TECHNIQUES:</vt:lpstr>
      <vt:lpstr>TAXONOMY OF VIRTUALIZATION TECHNIQUES:</vt:lpstr>
      <vt:lpstr>TAXONOMY OF VIRTUALIZATION TECHNIQUES:</vt:lpstr>
      <vt:lpstr>TAXONOMY OF VIRTUALIZATION TECHNIQUES:</vt:lpstr>
      <vt:lpstr>TAXONOMY OF VIRTUALIZATION TECHNIQUES:</vt:lpstr>
      <vt:lpstr>TAXONOMY OF VIRTUALIZATION TECHNIQUES:</vt:lpstr>
      <vt:lpstr>TAXONOMY OF VIRTUALIZATION TECHNIQUES:</vt:lpstr>
      <vt:lpstr>TAXONOMY OF VIRTUALIZATION TECHNIQUES:</vt:lpstr>
      <vt:lpstr>TAXONOMY OF VIRTUALIZATION TECHNIQUES:</vt:lpstr>
      <vt:lpstr>TAXONOMY OF VIRTUALIZATION TECHNIQUES:</vt:lpstr>
      <vt:lpstr>TAXONOMY OF VIRTUALIZATION TECHNIQUES:</vt:lpstr>
      <vt:lpstr>TAXONOMY OF VIRTUALIZATION TECHNIQUES:</vt:lpstr>
      <vt:lpstr>TAXONOMY OF VIRTUALIZATION TECHNIQUES:</vt:lpstr>
      <vt:lpstr>TAXONOMY OF VIRTUALIZATION TECHNIQUES:</vt:lpstr>
      <vt:lpstr>TAXONOMY OF VIRTUALIZATION TECHNIQUES:</vt:lpstr>
      <vt:lpstr>TAXONOMY OF VIRTUALIZATION TECHNIQUES:</vt:lpstr>
      <vt:lpstr>TAXONOMY OF VIRTUALIZATION TECHNIQUES:</vt:lpstr>
      <vt:lpstr>TAXONOMY OF VIRTUALIZATION TECHNIQUES:</vt:lpstr>
      <vt:lpstr>TAXONOMY OF VIRTUALIZATION TECHNIQUES:</vt:lpstr>
      <vt:lpstr>TAXONOMY OF VIRTUALIZATION TECHNIQUES:</vt:lpstr>
      <vt:lpstr>TAXONOMY OF VIRTUALIZATION TECHNIQUES:</vt:lpstr>
      <vt:lpstr>TAXONOMY OF VIRTUALIZATION TECHNIQUES:</vt:lpstr>
      <vt:lpstr>TAXONOMY OF VIRTUALIZATION TECHNIQUES:</vt:lpstr>
      <vt:lpstr>TAXONOMY OF VIRTUALIZATION TECHNIQUES:</vt:lpstr>
      <vt:lpstr>TAXONOMY OF VIRTUALIZATION TECHNIQUES:</vt:lpstr>
      <vt:lpstr>Virtualization And Cloud Computing:</vt:lpstr>
      <vt:lpstr>Virtualization And Cloud Computing:</vt:lpstr>
      <vt:lpstr>Virtualization And Cloud Computing:</vt:lpstr>
      <vt:lpstr>Technology Examples:</vt:lpstr>
      <vt:lpstr>Use this Link for Technology Examples:</vt:lpstr>
      <vt:lpstr>Technology Examples:</vt:lpstr>
      <vt:lpstr>Technology Examples:</vt:lpstr>
      <vt:lpstr>Technology Examples:</vt:lpstr>
      <vt:lpstr>Technology Examples:</vt:lpstr>
      <vt:lpstr>Technology Examples:</vt:lpstr>
      <vt:lpstr>Technology Examples:</vt:lpstr>
      <vt:lpstr>Migrating into a Cloud</vt:lpstr>
      <vt:lpstr>Migrating into a Cloud</vt:lpstr>
      <vt:lpstr>Migrating into a Cloud</vt:lpstr>
      <vt:lpstr>Migrating into a Cloud</vt:lpstr>
      <vt:lpstr>Migrating into a Cloud</vt:lpstr>
      <vt:lpstr>Migrating into a Cloud</vt:lpstr>
      <vt:lpstr>Migrating into a Cloud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UNIT-2</dc:title>
  <dc:creator>admin</dc:creator>
  <cp:lastModifiedBy>Mrs.M.Divya Prardhana</cp:lastModifiedBy>
  <cp:revision>22</cp:revision>
  <dcterms:created xsi:type="dcterms:W3CDTF">2006-08-16T00:00:00Z</dcterms:created>
  <dcterms:modified xsi:type="dcterms:W3CDTF">2022-09-15T05:47:54Z</dcterms:modified>
</cp:coreProperties>
</file>