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handoutMasterIdLst>
    <p:handoutMasterId r:id="rId16"/>
  </p:handoutMasterIdLst>
  <p:sldIdLst>
    <p:sldId id="256" r:id="rId2"/>
    <p:sldId id="268" r:id="rId3"/>
    <p:sldId id="269" r:id="rId4"/>
    <p:sldId id="270" r:id="rId5"/>
    <p:sldId id="292" r:id="rId6"/>
    <p:sldId id="273" r:id="rId7"/>
    <p:sldId id="274" r:id="rId8"/>
    <p:sldId id="293" r:id="rId9"/>
    <p:sldId id="275" r:id="rId10"/>
    <p:sldId id="276" r:id="rId11"/>
    <p:sldId id="277" r:id="rId12"/>
    <p:sldId id="27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9734" autoAdjust="0"/>
  </p:normalViewPr>
  <p:slideViewPr>
    <p:cSldViewPr>
      <p:cViewPr varScale="1">
        <p:scale>
          <a:sx n="57" d="100"/>
          <a:sy n="57" d="100"/>
        </p:scale>
        <p:origin x="-8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27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r>
              <a:rPr lang="en-US" smtClean="0"/>
              <a:t>Migration into a cloud</a:t>
            </a:r>
            <a:endParaRPr lang="fa-IR"/>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F4ADB248-2E1A-4D65-81B9-5C30E9A11FB2}" type="datetime8">
              <a:rPr lang="fa-IR" smtClean="0"/>
              <a:pPr/>
              <a:t>29 اکتبر 21</a:t>
            </a:fld>
            <a:endParaRPr lang="fa-IR"/>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14BB778A-9DC3-4659-BED7-31876DB16318}" type="slidenum">
              <a:rPr lang="fa-IR" smtClean="0"/>
              <a:pPr/>
              <a:t>‹#›</a:t>
            </a:fld>
            <a:endParaRPr lang="fa-IR"/>
          </a:p>
        </p:txBody>
      </p:sp>
    </p:spTree>
    <p:extLst>
      <p:ext uri="{BB962C8B-B14F-4D97-AF65-F5344CB8AC3E}">
        <p14:creationId xmlns:p14="http://schemas.microsoft.com/office/powerpoint/2010/main" xmlns="" val="34027790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r>
              <a:rPr lang="en-US" smtClean="0"/>
              <a:t>Migration into a cloud</a:t>
            </a:r>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129F820-AF86-485A-8E58-EEAEC1CCAD9F}" type="datetime8">
              <a:rPr lang="fa-IR" smtClean="0"/>
              <a:pPr/>
              <a:t>29 اکتبر 21</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8FFD074-2639-4FF4-B61B-349DCBC9D4D1}" type="slidenum">
              <a:rPr lang="fa-IR" smtClean="0"/>
              <a:pPr/>
              <a:t>‹#›</a:t>
            </a:fld>
            <a:endParaRPr lang="fa-IR"/>
          </a:p>
        </p:txBody>
      </p:sp>
    </p:spTree>
    <p:extLst>
      <p:ext uri="{BB962C8B-B14F-4D97-AF65-F5344CB8AC3E}">
        <p14:creationId xmlns:p14="http://schemas.microsoft.com/office/powerpoint/2010/main" xmlns="" val="2693541757"/>
      </p:ext>
    </p:extLst>
  </p:cSld>
  <p:clrMap bg1="lt1" tx1="dk1" bg2="lt2" tx2="dk2" accent1="accent1" accent2="accent2" accent3="accent3" accent4="accent4" accent5="accent5" accent6="accent6" hlink="hlink" folHlink="folHlink"/>
  <p:hf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08FFD074-2639-4FF4-B61B-349DCBC9D4D1}" type="slidenum">
              <a:rPr lang="fa-IR" smtClean="0"/>
              <a:pPr/>
              <a:t>1</a:t>
            </a:fld>
            <a:endParaRPr lang="fa-IR"/>
          </a:p>
        </p:txBody>
      </p:sp>
      <p:sp>
        <p:nvSpPr>
          <p:cNvPr id="5" name="Header Placeholder 4"/>
          <p:cNvSpPr>
            <a:spLocks noGrp="1"/>
          </p:cNvSpPr>
          <p:nvPr>
            <p:ph type="hdr" sz="quarter" idx="11"/>
          </p:nvPr>
        </p:nvSpPr>
        <p:spPr/>
        <p:txBody>
          <a:bodyPr/>
          <a:lstStyle/>
          <a:p>
            <a:r>
              <a:rPr lang="en-US" smtClean="0"/>
              <a:t>Migration into a cloud</a:t>
            </a:r>
            <a:endParaRPr lang="fa-IR"/>
          </a:p>
        </p:txBody>
      </p:sp>
    </p:spTree>
    <p:extLst>
      <p:ext uri="{BB962C8B-B14F-4D97-AF65-F5344CB8AC3E}">
        <p14:creationId xmlns:p14="http://schemas.microsoft.com/office/powerpoint/2010/main" xmlns="" val="426940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Cold migration is the migration of a powered-off virtual machine. With cold migration, you have the option of moving the associated disks from one data store to another. The virtual machines are not required to be on a shared storage. </a:t>
            </a:r>
          </a:p>
          <a:p>
            <a:pPr algn="l" rtl="0"/>
            <a:endParaRPr lang="en-US" dirty="0" smtClean="0"/>
          </a:p>
          <a:p>
            <a:pPr algn="l" rtl="0"/>
            <a:r>
              <a:rPr lang="en-US" dirty="0" smtClean="0"/>
              <a:t>It’s important to highlight that the two main differences between live migration and cold migration are that live migration needs a shared storage for virtual machines in the server’s pool, but cold migration does not; also, in live migration for a virtual machine between two hosts, there would be certain CPU compatibility checks to be applied; while in cold migration this checks do not apply. </a:t>
            </a:r>
          </a:p>
          <a:p>
            <a:pPr algn="l" rtl="0"/>
            <a:endParaRPr lang="en-US" dirty="0" smtClean="0"/>
          </a:p>
          <a:p>
            <a:pPr algn="l" rtl="0"/>
            <a:r>
              <a:rPr lang="en-US" dirty="0" smtClean="0"/>
              <a:t>cold migration process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configuration files, including the NVRAM file (BIOS settings), log files, as well as the disks of the virtual machine, are moved from the source host to the destination host’s associated storage area.</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virtual machine is registered with the new host.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After the migration is completed, the old version of the virtual machine is deleted from the source host.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12</a:t>
            </a:fld>
            <a:endParaRPr lang="fa-IR"/>
          </a:p>
        </p:txBody>
      </p:sp>
    </p:spTree>
    <p:extLst>
      <p:ext uri="{BB962C8B-B14F-4D97-AF65-F5344CB8AC3E}">
        <p14:creationId xmlns:p14="http://schemas.microsoft.com/office/powerpoint/2010/main" xmlns="" val="10351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Virtualization can be defined as the abstraction of the four computing resources (storage, processing power, memory, and network or I/O). </a:t>
            </a:r>
          </a:p>
          <a:p>
            <a:pPr algn="l" rtl="0"/>
            <a:r>
              <a:rPr lang="en-US" dirty="0" smtClean="0"/>
              <a:t>It is conceptually similar to emulation, where a system pretends to be another system, whereas virtualization is a system pretending to be two or more of the same system.</a:t>
            </a:r>
          </a:p>
          <a:p>
            <a:pPr algn="l" rtl="0"/>
            <a:endParaRPr lang="en-US" dirty="0" smtClean="0"/>
          </a:p>
          <a:p>
            <a:pPr algn="l" rtl="0"/>
            <a:r>
              <a:rPr lang="en-US" dirty="0" smtClean="0"/>
              <a:t>the virtualization layer will partition the physical resource of the underlying physical server into multiple virtual machines with different workloads.</a:t>
            </a:r>
          </a:p>
          <a:p>
            <a:pPr algn="l" rtl="0"/>
            <a:endParaRPr lang="en-US" dirty="0" smtClean="0"/>
          </a:p>
          <a:p>
            <a:pPr algn="l" rtl="0"/>
            <a:r>
              <a:rPr lang="en-US" dirty="0" smtClean="0"/>
              <a:t>These machines can be scaled up and down on demand with a high level of resources’ abstraction.</a:t>
            </a:r>
          </a:p>
          <a:p>
            <a:pPr algn="l" rtl="0"/>
            <a:endParaRPr lang="en-US" dirty="0" smtClean="0"/>
          </a:p>
          <a:p>
            <a:pPr algn="l" rtl="0"/>
            <a:r>
              <a:rPr lang="en-US" dirty="0" smtClean="0"/>
              <a:t>Virtualization enables </a:t>
            </a:r>
            <a:r>
              <a:rPr lang="en-US" i="1" dirty="0" smtClean="0"/>
              <a:t>high, reliable, and agile deployment mechanisms</a:t>
            </a:r>
            <a:r>
              <a:rPr lang="en-US" dirty="0" smtClean="0"/>
              <a:t> and </a:t>
            </a:r>
            <a:r>
              <a:rPr lang="en-US" i="1" dirty="0" smtClean="0"/>
              <a:t>management of services</a:t>
            </a:r>
            <a:r>
              <a:rPr lang="en-US" dirty="0" smtClean="0"/>
              <a:t>, providing </a:t>
            </a:r>
            <a:r>
              <a:rPr lang="en-US" i="1" dirty="0" smtClean="0"/>
              <a:t>on-demand cloning</a:t>
            </a:r>
            <a:r>
              <a:rPr lang="en-US" dirty="0" smtClean="0"/>
              <a:t> and </a:t>
            </a:r>
            <a:r>
              <a:rPr lang="en-US" i="1" dirty="0" smtClean="0"/>
              <a:t>live migration </a:t>
            </a:r>
            <a:r>
              <a:rPr lang="en-US" dirty="0" smtClean="0"/>
              <a:t>services which improve reliability.</a:t>
            </a:r>
          </a:p>
          <a:p>
            <a:pPr algn="l" rtl="0"/>
            <a:endParaRPr lang="en-US" dirty="0" smtClean="0"/>
          </a:p>
          <a:p>
            <a:pPr algn="l" rtl="0"/>
            <a:endParaRPr lang="en-US" dirty="0" smtClean="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2</a:t>
            </a:fld>
            <a:endParaRPr lang="fa-IR"/>
          </a:p>
        </p:txBody>
      </p:sp>
    </p:spTree>
    <p:extLst>
      <p:ext uri="{BB962C8B-B14F-4D97-AF65-F5344CB8AC3E}">
        <p14:creationId xmlns:p14="http://schemas.microsoft.com/office/powerpoint/2010/main" xmlns="" val="36268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resources are dynamically provisioned via publicly accessible Web applications/Web services (SOAP or REST </a:t>
            </a:r>
            <a:r>
              <a:rPr lang="en-US" dirty="0" err="1" smtClean="0"/>
              <a:t>ful</a:t>
            </a:r>
            <a:r>
              <a:rPr lang="en-US" dirty="0" smtClean="0"/>
              <a:t> interfaces)</a:t>
            </a:r>
          </a:p>
          <a:p>
            <a:pPr algn="l" rtl="0"/>
            <a:r>
              <a:rPr lang="en-US" dirty="0" smtClean="0"/>
              <a:t>---------------------------------------------------------------------------------------------------</a:t>
            </a:r>
          </a:p>
          <a:p>
            <a:pPr algn="l" rtl="0"/>
            <a:r>
              <a:rPr lang="en-US" dirty="0" smtClean="0"/>
              <a:t>These services can be leveraged via Web services (SOAP or REST), a Web-based AWS (Amazon Web Service) management console, or the EC2 command line tools. The Amazon service provides hundreds of pre-made AMIs (Amazon Machine Images) with a variety of operating systems (i.e., Linux, </a:t>
            </a:r>
            <a:r>
              <a:rPr lang="en-US" dirty="0" err="1" smtClean="0"/>
              <a:t>OpenSolaris</a:t>
            </a:r>
            <a:r>
              <a:rPr lang="en-US" dirty="0" smtClean="0"/>
              <a:t>, or Windows) and pre-loaded software.</a:t>
            </a:r>
          </a:p>
          <a:p>
            <a:pPr algn="l" rtl="0"/>
            <a:endParaRPr lang="en-US" dirty="0" smtClean="0"/>
          </a:p>
          <a:p>
            <a:pPr algn="l" rtl="0"/>
            <a:r>
              <a:rPr lang="en-US" dirty="0" smtClean="0"/>
              <a:t>Amazon offers different instance’s size according to (a) the resource’s needs (small, large, and extra large), (b) the high CPU’s needs it provides (medium and extra large high CPU instances), and (c) high-memory instances (extra large, double extra large, and quadruple extra large instance).</a:t>
            </a:r>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3</a:t>
            </a:fld>
            <a:endParaRPr lang="fa-IR"/>
          </a:p>
        </p:txBody>
      </p:sp>
    </p:spTree>
    <p:extLst>
      <p:ext uri="{BB962C8B-B14F-4D97-AF65-F5344CB8AC3E}">
        <p14:creationId xmlns:p14="http://schemas.microsoft.com/office/powerpoint/2010/main" xmlns="" val="2870192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A private cloud aims at providing public cloud functionality, but on private resources, while maintaining control over an organization’s data and resources to meet security and governance’s requirements in an organization.</a:t>
            </a:r>
          </a:p>
          <a:p>
            <a:pPr algn="l" rtl="0"/>
            <a:endParaRPr lang="en-US" dirty="0" smtClean="0"/>
          </a:p>
          <a:p>
            <a:pPr algn="l" rtl="0"/>
            <a:r>
              <a:rPr lang="en-US" dirty="0" smtClean="0"/>
              <a:t>It may also be a private space dedicated for your company within a cloud vendor’s data center designed to handle the organization’s workloads.</a:t>
            </a:r>
          </a:p>
          <a:p>
            <a:pPr algn="l" rtl="0"/>
            <a:r>
              <a:rPr lang="en-US" dirty="0" smtClean="0"/>
              <a:t>---------------------------------------------------------------------------</a:t>
            </a:r>
          </a:p>
          <a:p>
            <a:pPr algn="l" rtl="0"/>
            <a:r>
              <a:rPr lang="en-US" dirty="0" smtClean="0"/>
              <a:t>“hybrid cloud,” in which a combination of private/internal and external cloud resources exist together by enabling outsourcing of noncritical services and functions in public cloud and keeping the critical ones internal.</a:t>
            </a:r>
          </a:p>
          <a:p>
            <a:pPr algn="l" rtl="0"/>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4</a:t>
            </a:fld>
            <a:endParaRPr lang="fa-IR"/>
          </a:p>
        </p:txBody>
      </p:sp>
    </p:spTree>
    <p:extLst>
      <p:ext uri="{BB962C8B-B14F-4D97-AF65-F5344CB8AC3E}">
        <p14:creationId xmlns:p14="http://schemas.microsoft.com/office/powerpoint/2010/main" xmlns="" val="384815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6</a:t>
            </a:fld>
            <a:endParaRPr lang="fa-IR"/>
          </a:p>
        </p:txBody>
      </p:sp>
    </p:spTree>
    <p:extLst>
      <p:ext uri="{BB962C8B-B14F-4D97-AF65-F5344CB8AC3E}">
        <p14:creationId xmlns:p14="http://schemas.microsoft.com/office/powerpoint/2010/main" xmlns="" val="97878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To summarize, server provisioning is defining server’s configuration based on the organization requirements, a hardware, and software component.</a:t>
            </a:r>
          </a:p>
          <a:p>
            <a:pPr algn="l" rtl="0"/>
            <a:endParaRPr lang="en-US" dirty="0" smtClean="0"/>
          </a:p>
          <a:p>
            <a:pPr algn="l" rtl="0"/>
            <a:r>
              <a:rPr lang="en-US" dirty="0" smtClean="0"/>
              <a:t>Provisioning from a template is an invaluable feature, because it reduces the time required to create a new virtual machine. This enables the administrator to quickly provision a correctly configured virtual server on demand.</a:t>
            </a:r>
          </a:p>
          <a:p>
            <a:pPr algn="l" rtl="0"/>
            <a:endParaRPr lang="en-US" dirty="0" smtClean="0"/>
          </a:p>
          <a:p>
            <a:pPr algn="l" rtl="0"/>
            <a:r>
              <a:rPr lang="en-US" dirty="0" smtClean="0"/>
              <a:t>This ease and flexibility bring with them the problem of virtual machine’s sprawl, where virtual machines are provisioned so rapidly that documenting and managing the virtual machine’s life cycle become a challenge.</a:t>
            </a:r>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7</a:t>
            </a:fld>
            <a:endParaRPr lang="fa-IR"/>
          </a:p>
        </p:txBody>
      </p:sp>
    </p:spTree>
    <p:extLst>
      <p:ext uri="{BB962C8B-B14F-4D97-AF65-F5344CB8AC3E}">
        <p14:creationId xmlns:p14="http://schemas.microsoft.com/office/powerpoint/2010/main" xmlns="" val="1640044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Migration service, in the context of virtual machines, is the process of moving a virtual machine from one host server or storage location to another; </a:t>
            </a:r>
          </a:p>
          <a:p>
            <a:pPr algn="l" rtl="0"/>
            <a:endParaRPr lang="en-US" dirty="0" smtClean="0"/>
          </a:p>
          <a:p>
            <a:pPr algn="l" rtl="0"/>
            <a:r>
              <a:rPr lang="en-US" dirty="0" smtClean="0"/>
              <a:t>there are different techniques of VM migration, hot/life migration, cold/regular migration, and live storage migration of a virtual machine</a:t>
            </a:r>
          </a:p>
          <a:p>
            <a:pPr algn="l" rtl="0"/>
            <a:endParaRPr lang="en-US" dirty="0" smtClean="0"/>
          </a:p>
          <a:p>
            <a:pPr algn="l" rtl="0"/>
            <a:r>
              <a:rPr lang="en-US" dirty="0" smtClean="0"/>
              <a:t>In this process, all key machines’ components, such as CPU, storage disks, networking, and memory, are completely virtualized, thereby facilitating the entire state of a virtual machine to be captured by a set of easily moved data files.</a:t>
            </a:r>
          </a:p>
          <a:p>
            <a:pPr algn="l" rtl="0"/>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9</a:t>
            </a:fld>
            <a:endParaRPr lang="fa-IR"/>
          </a:p>
        </p:txBody>
      </p:sp>
    </p:spTree>
    <p:extLst>
      <p:ext uri="{BB962C8B-B14F-4D97-AF65-F5344CB8AC3E}">
        <p14:creationId xmlns:p14="http://schemas.microsoft.com/office/powerpoint/2010/main" xmlns="" val="215553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Live migration (which is also called hot or real-time migration) can be defined as the movement of a virtual machine from one physical host to another while being powered on. </a:t>
            </a:r>
          </a:p>
          <a:p>
            <a:pPr algn="l" rtl="0"/>
            <a:r>
              <a:rPr lang="en-US" dirty="0" smtClean="0"/>
              <a:t>When it is properly carried out, this process takes place without any noticeable effect from the end user’s point of view (a matter of milliseconds). </a:t>
            </a:r>
          </a:p>
          <a:p>
            <a:pPr algn="l" rtl="0"/>
            <a:endParaRPr lang="en-US" dirty="0" smtClean="0"/>
          </a:p>
          <a:p>
            <a:pPr algn="l" rtl="0"/>
            <a:r>
              <a:rPr lang="en-US" dirty="0" smtClean="0"/>
              <a:t>advantages of live migration :</a:t>
            </a:r>
          </a:p>
          <a:p>
            <a:pPr algn="l" rtl="0"/>
            <a:r>
              <a:rPr lang="en-US" dirty="0" smtClean="0"/>
              <a:t>	facilitates proactive maintenance in case of failure</a:t>
            </a:r>
          </a:p>
          <a:p>
            <a:pPr algn="l" rtl="0"/>
            <a:r>
              <a:rPr lang="en-US" dirty="0" smtClean="0"/>
              <a:t>	can be used for load balancing in which work is shared among computers in order to optimize the utilization of available CPU resources</a:t>
            </a:r>
          </a:p>
          <a:p>
            <a:pPr algn="l" rtl="0"/>
            <a:endParaRPr lang="en-US" dirty="0" smtClean="0"/>
          </a:p>
          <a:p>
            <a:pPr algn="l" rtl="0"/>
            <a:endParaRPr lang="en-US" dirty="0" smtClean="0"/>
          </a:p>
          <a:p>
            <a:pPr algn="l" rtl="0"/>
            <a:r>
              <a:rPr lang="en-US" dirty="0" smtClean="0"/>
              <a:t>This approach to failure management ensures that at least one host has a consistent VM image at all times during migration. </a:t>
            </a:r>
          </a:p>
          <a:p>
            <a:pPr algn="l" rtl="0"/>
            <a:r>
              <a:rPr lang="en-US" dirty="0" smtClean="0"/>
              <a:t>It depends on the assumption that the original host remains stable until the migration commits and that the VM may be suspended and resumed on that host with no risk of failure. </a:t>
            </a:r>
          </a:p>
          <a:p>
            <a:pPr algn="l" rtl="0"/>
            <a:endParaRPr lang="en-US" dirty="0" smtClean="0"/>
          </a:p>
          <a:p>
            <a:pPr algn="l" rtl="0"/>
            <a:endParaRPr lang="en-US" dirty="0" smtClean="0"/>
          </a:p>
          <a:p>
            <a:pPr algn="l" rtl="0"/>
            <a:r>
              <a:rPr lang="en-US" sz="1200" b="0" i="0" u="none" strike="noStrike" kern="1200" baseline="0" dirty="0" smtClean="0">
                <a:solidFill>
                  <a:schemeClr val="tx1"/>
                </a:solidFill>
                <a:latin typeface="+mn-lt"/>
                <a:ea typeface="+mn-ea"/>
                <a:cs typeface="+mn-cs"/>
              </a:rPr>
              <a:t>Citrix </a:t>
            </a:r>
            <a:r>
              <a:rPr lang="en-US" sz="1200" b="0" i="0" u="none" strike="noStrike" kern="1200" baseline="0" dirty="0" err="1" smtClean="0">
                <a:solidFill>
                  <a:schemeClr val="tx1"/>
                </a:solidFill>
                <a:latin typeface="+mn-lt"/>
                <a:ea typeface="+mn-ea"/>
                <a:cs typeface="+mn-cs"/>
              </a:rPr>
              <a:t>XenServer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XenMotion</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VMware </a:t>
            </a:r>
            <a:r>
              <a:rPr lang="en-US" sz="1200" b="0" i="0" u="none" strike="noStrike" kern="1200" baseline="0" dirty="0" err="1" smtClean="0">
                <a:solidFill>
                  <a:schemeClr val="tx1"/>
                </a:solidFill>
                <a:latin typeface="+mn-lt"/>
                <a:ea typeface="+mn-ea"/>
                <a:cs typeface="+mn-cs"/>
              </a:rPr>
              <a:t>Vmotion</a:t>
            </a:r>
            <a:endParaRPr lang="en-US" sz="1200" b="0" i="0" u="none" strike="noStrike" kern="1200" baseline="0" dirty="0" smtClean="0">
              <a:solidFill>
                <a:schemeClr val="tx1"/>
              </a:solidFill>
              <a:latin typeface="+mn-lt"/>
              <a:ea typeface="+mn-ea"/>
              <a:cs typeface="+mn-cs"/>
            </a:endParaRPr>
          </a:p>
          <a:p>
            <a:pPr algn="l" rtl="0"/>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10</a:t>
            </a:fld>
            <a:endParaRPr lang="fa-IR"/>
          </a:p>
        </p:txBody>
      </p:sp>
    </p:spTree>
    <p:extLst>
      <p:ext uri="{BB962C8B-B14F-4D97-AF65-F5344CB8AC3E}">
        <p14:creationId xmlns:p14="http://schemas.microsoft.com/office/powerpoint/2010/main" xmlns="" val="214706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This simple example demonstrates that a highly loaded server can be migrated with both controlled impact on live services and a short downtime.</a:t>
            </a:r>
          </a:p>
          <a:p>
            <a:pPr algn="l" rtl="0"/>
            <a:endParaRPr lang="fa-IR" dirty="0"/>
          </a:p>
        </p:txBody>
      </p:sp>
      <p:sp>
        <p:nvSpPr>
          <p:cNvPr id="4" name="Header Placeholder 3"/>
          <p:cNvSpPr>
            <a:spLocks noGrp="1"/>
          </p:cNvSpPr>
          <p:nvPr>
            <p:ph type="hdr" sz="quarter" idx="10"/>
          </p:nvPr>
        </p:nvSpPr>
        <p:spPr/>
        <p:txBody>
          <a:bodyPr/>
          <a:lstStyle/>
          <a:p>
            <a:r>
              <a:rPr lang="en-US" smtClean="0"/>
              <a:t>Migration into a cloud</a:t>
            </a:r>
            <a:endParaRPr lang="fa-IR"/>
          </a:p>
        </p:txBody>
      </p:sp>
      <p:sp>
        <p:nvSpPr>
          <p:cNvPr id="5" name="Slide Number Placeholder 4"/>
          <p:cNvSpPr>
            <a:spLocks noGrp="1"/>
          </p:cNvSpPr>
          <p:nvPr>
            <p:ph type="sldNum" sz="quarter" idx="11"/>
          </p:nvPr>
        </p:nvSpPr>
        <p:spPr/>
        <p:txBody>
          <a:bodyPr/>
          <a:lstStyle/>
          <a:p>
            <a:fld id="{08FFD074-2639-4FF4-B61B-349DCBC9D4D1}" type="slidenum">
              <a:rPr lang="fa-IR" smtClean="0"/>
              <a:pPr/>
              <a:t>11</a:t>
            </a:fld>
            <a:endParaRPr lang="fa-IR"/>
          </a:p>
        </p:txBody>
      </p:sp>
    </p:spTree>
    <p:extLst>
      <p:ext uri="{BB962C8B-B14F-4D97-AF65-F5344CB8AC3E}">
        <p14:creationId xmlns:p14="http://schemas.microsoft.com/office/powerpoint/2010/main" xmlns="" val="113542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rtl="0">
              <a:defRPr>
                <a:cs typeface="+mn-cs"/>
              </a:defRPr>
            </a:lvl1pPr>
          </a:lstStyle>
          <a:p>
            <a:r>
              <a:rPr lang="en-US" dirty="0" smtClean="0"/>
              <a:t>4</a:t>
            </a:r>
            <a:r>
              <a:rPr lang="fa-IR" dirty="0" smtClean="0"/>
              <a:t> November</a:t>
            </a:r>
            <a:r>
              <a:rPr lang="en-US" dirty="0" smtClean="0"/>
              <a:t>  2012</a:t>
            </a:r>
            <a:endParaRPr lang="en-US" dirty="0"/>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685800" y="5638800"/>
            <a:ext cx="1601721" cy="615553"/>
          </a:xfrm>
          <a:prstGeom prst="rect">
            <a:avLst/>
          </a:prstGeom>
          <a:noFill/>
        </p:spPr>
        <p:txBody>
          <a:bodyPr wrap="none" rtlCol="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Presented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mj-cs"/>
              </a:rPr>
              <a:t>Majid</a:t>
            </a:r>
            <a:r>
              <a:rPr lang="en-US" dirty="0" smtClean="0"/>
              <a:t> </a:t>
            </a:r>
            <a:r>
              <a:rPr lang="en-US" dirty="0" err="1" smtClean="0"/>
              <a:t>Hajibaba</a:t>
            </a:r>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atin typeface="Arial Black"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2895600" y="6477000"/>
            <a:ext cx="2895600" cy="338554"/>
          </a:xfrm>
          <a:prstGeom prst="rect">
            <a:avLst/>
          </a:prstGeom>
          <a:noFill/>
        </p:spPr>
        <p:txBody>
          <a:bodyPr wrap="square" rtlCol="1">
            <a:spAutoFit/>
          </a:bodyPr>
          <a:lstStyle/>
          <a:p>
            <a:pPr algn="ctr"/>
            <a:r>
              <a:rPr lang="en-US" sz="1600" dirty="0" smtClean="0">
                <a:cs typeface="+mj-cs"/>
              </a:rPr>
              <a:t>Presented by Majid</a:t>
            </a:r>
            <a:r>
              <a:rPr lang="en-US" sz="1600" baseline="0" dirty="0" smtClean="0">
                <a:cs typeface="+mj-cs"/>
              </a:rPr>
              <a:t> </a:t>
            </a:r>
            <a:r>
              <a:rPr lang="en-US" sz="1600" baseline="0" dirty="0" err="1" smtClean="0">
                <a:cs typeface="+mj-cs"/>
              </a:rPr>
              <a:t>Hajibaba</a:t>
            </a:r>
            <a:endParaRPr lang="fa-IR" sz="1600" dirty="0">
              <a:cs typeface="+mj-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fa-IR" smtClean="0"/>
              <a:t>4 November 2012</a:t>
            </a:r>
            <a:endParaRPr lang="en-US"/>
          </a:p>
        </p:txBody>
      </p:sp>
      <p:sp>
        <p:nvSpPr>
          <p:cNvPr id="6" name="Footer Placeholder 5"/>
          <p:cNvSpPr>
            <a:spLocks noGrp="1"/>
          </p:cNvSpPr>
          <p:nvPr>
            <p:ph type="ftr" sz="quarter" idx="11"/>
          </p:nvPr>
        </p:nvSpPr>
        <p:spPr/>
        <p:txBody>
          <a:bodyPr/>
          <a:lstStyle/>
          <a:p>
            <a:r>
              <a:rPr lang="en-US" smtClean="0"/>
              <a:t>Cloud Computing - Part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fa-IR" smtClean="0"/>
              <a:t>4 November 2012</a:t>
            </a:r>
            <a:endParaRPr lang="en-US"/>
          </a:p>
        </p:txBody>
      </p:sp>
      <p:sp>
        <p:nvSpPr>
          <p:cNvPr id="8" name="Footer Placeholder 7"/>
          <p:cNvSpPr>
            <a:spLocks noGrp="1"/>
          </p:cNvSpPr>
          <p:nvPr>
            <p:ph type="ftr" sz="quarter" idx="11"/>
          </p:nvPr>
        </p:nvSpPr>
        <p:spPr/>
        <p:txBody>
          <a:bodyPr/>
          <a:lstStyle/>
          <a:p>
            <a:r>
              <a:rPr lang="en-US" smtClean="0"/>
              <a:t>Cloud Computing - Part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fa-IR" smtClean="0"/>
              <a:t>4 November 2012</a:t>
            </a:r>
            <a:endParaRPr lang="en-US"/>
          </a:p>
        </p:txBody>
      </p:sp>
      <p:sp>
        <p:nvSpPr>
          <p:cNvPr id="4" name="Footer Placeholder 3"/>
          <p:cNvSpPr>
            <a:spLocks noGrp="1"/>
          </p:cNvSpPr>
          <p:nvPr>
            <p:ph type="ftr" sz="quarter" idx="11"/>
          </p:nvPr>
        </p:nvSpPr>
        <p:spPr/>
        <p:txBody>
          <a:bodyPr/>
          <a:lstStyle/>
          <a:p>
            <a:r>
              <a:rPr lang="en-US" smtClean="0"/>
              <a:t>Cloud Computing - Part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smtClean="0"/>
              <a:t>4 November 2012</a:t>
            </a:r>
            <a:endParaRPr lang="en-US"/>
          </a:p>
        </p:txBody>
      </p:sp>
      <p:sp>
        <p:nvSpPr>
          <p:cNvPr id="3" name="Footer Placeholder 2"/>
          <p:cNvSpPr>
            <a:spLocks noGrp="1"/>
          </p:cNvSpPr>
          <p:nvPr>
            <p:ph type="ftr" sz="quarter" idx="11"/>
          </p:nvPr>
        </p:nvSpPr>
        <p:spPr/>
        <p:txBody>
          <a:bodyPr/>
          <a:lstStyle/>
          <a:p>
            <a:r>
              <a:rPr lang="en-US" smtClean="0"/>
              <a:t>Cloud Computing - Part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fa-IR" smtClean="0"/>
              <a:t>4 November 2012</a:t>
            </a:r>
            <a:endParaRPr lang="en-US"/>
          </a:p>
        </p:txBody>
      </p:sp>
      <p:sp>
        <p:nvSpPr>
          <p:cNvPr id="6" name="Footer Placeholder 5"/>
          <p:cNvSpPr>
            <a:spLocks noGrp="1"/>
          </p:cNvSpPr>
          <p:nvPr>
            <p:ph type="ftr" sz="quarter" idx="11"/>
          </p:nvPr>
        </p:nvSpPr>
        <p:spPr/>
        <p:txBody>
          <a:bodyPr/>
          <a:lstStyle/>
          <a:p>
            <a:r>
              <a:rPr lang="en-US" smtClean="0"/>
              <a:t>Cloud Computing - Part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fa-IR" smtClean="0"/>
              <a:t>4 November 2012</a:t>
            </a:r>
            <a:endParaRPr lang="en-US"/>
          </a:p>
        </p:txBody>
      </p:sp>
      <p:sp>
        <p:nvSpPr>
          <p:cNvPr id="6" name="Footer Placeholder 5"/>
          <p:cNvSpPr>
            <a:spLocks noGrp="1"/>
          </p:cNvSpPr>
          <p:nvPr>
            <p:ph type="ftr" sz="quarter" idx="11"/>
          </p:nvPr>
        </p:nvSpPr>
        <p:spPr/>
        <p:txBody>
          <a:bodyPr/>
          <a:lstStyle/>
          <a:p>
            <a:r>
              <a:rPr lang="en-US" smtClean="0"/>
              <a:t>Cloud Computing - Part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dirty="0" smtClean="0"/>
              <a:t>4 </a:t>
            </a:r>
            <a:r>
              <a:rPr lang="fa-IR" dirty="0" smtClean="0"/>
              <a:t>November  </a:t>
            </a:r>
            <a:r>
              <a:rPr lang="en-US" dirty="0" smtClean="0"/>
              <a:t>2012</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Cloud Computing - Part II</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p:txStyles>
    <p:titleStyle>
      <a:lvl1pPr algn="l"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a:t>5</a:t>
            </a:r>
            <a:r>
              <a:rPr lang="en-US" sz="6000" dirty="0" smtClean="0"/>
              <a:t>-VIRTUAL </a:t>
            </a:r>
            <a:r>
              <a:rPr lang="en-US" sz="6000" dirty="0"/>
              <a:t>MACHINES PROVISIONING AND MIGRATION SERVICES</a:t>
            </a:r>
            <a:endParaRPr lang="fa-IR" sz="6000" dirty="0"/>
          </a:p>
        </p:txBody>
      </p:sp>
      <p:sp>
        <p:nvSpPr>
          <p:cNvPr id="3" name="Subtitle 2"/>
          <p:cNvSpPr>
            <a:spLocks noGrp="1"/>
          </p:cNvSpPr>
          <p:nvPr>
            <p:ph type="subTitle" idx="1"/>
          </p:nvPr>
        </p:nvSpPr>
        <p:spPr/>
        <p:txBody>
          <a:bodyPr/>
          <a:lstStyle/>
          <a:p>
            <a:r>
              <a:rPr lang="en-US" dirty="0"/>
              <a:t>Cloud </a:t>
            </a:r>
            <a:r>
              <a:rPr lang="en-US" dirty="0" smtClean="0"/>
              <a:t>Computing</a:t>
            </a:r>
            <a:endParaRPr lang="fa-IR" dirty="0" smtClean="0"/>
          </a:p>
          <a:p>
            <a:r>
              <a:rPr lang="en-US" smtClean="0"/>
              <a:t>Principles </a:t>
            </a:r>
            <a:r>
              <a:rPr lang="en-US" dirty="0" smtClean="0"/>
              <a:t>and Paradigms</a:t>
            </a:r>
            <a:endParaRPr lang="fa-IR" dirty="0"/>
          </a:p>
        </p:txBody>
      </p:sp>
      <p:sp>
        <p:nvSpPr>
          <p:cNvPr id="4" name="Date Placeholder 3"/>
          <p:cNvSpPr>
            <a:spLocks noGrp="1"/>
          </p:cNvSpPr>
          <p:nvPr>
            <p:ph type="dt" sz="half" idx="10"/>
          </p:nvPr>
        </p:nvSpPr>
        <p:spPr/>
        <p:txBody>
          <a:bodyPr/>
          <a:lstStyle/>
          <a:p>
            <a:r>
              <a:rPr lang="fa-IR" dirty="0" smtClean="0"/>
              <a:t>4 November 2012</a:t>
            </a:r>
            <a:endParaRPr lang="en-US" dirty="0"/>
          </a:p>
        </p:txBody>
      </p:sp>
      <p:sp>
        <p:nvSpPr>
          <p:cNvPr id="6" name="Footer Placeholder 5"/>
          <p:cNvSpPr>
            <a:spLocks noGrp="1"/>
          </p:cNvSpPr>
          <p:nvPr>
            <p:ph type="ftr" sz="quarter" idx="11"/>
          </p:nvPr>
        </p:nvSpPr>
        <p:spPr/>
        <p:txBody>
          <a:bodyPr/>
          <a:lstStyle/>
          <a:p>
            <a:r>
              <a:rPr lang="en-US" smtClean="0"/>
              <a:t>Cloud Computing - Part 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xmlns="" val="14000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smtClean="0"/>
              <a:t>Live Migration</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762000"/>
            <a:ext cx="7400925" cy="605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1966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Live migration effect</a:t>
            </a:r>
            <a:r>
              <a:rPr lang="en-US" sz="2000" dirty="0" smtClean="0"/>
              <a:t> (on a running web server)</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2209800"/>
            <a:ext cx="8048625" cy="302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737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Regular/Cold Migration</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1752600"/>
            <a:ext cx="6096000" cy="393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71425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end</a:t>
            </a:r>
            <a:endParaRPr lang="fa-IR" dirty="0"/>
          </a:p>
        </p:txBody>
      </p:sp>
      <p:sp>
        <p:nvSpPr>
          <p:cNvPr id="8" name="Text Placeholder 7"/>
          <p:cNvSpPr>
            <a:spLocks noGrp="1"/>
          </p:cNvSpPr>
          <p:nvPr>
            <p:ph type="body" idx="1"/>
          </p:nvPr>
        </p:nvSpPr>
        <p:spPr/>
        <p:txBody>
          <a:bodyPr/>
          <a:lstStyle/>
          <a:p>
            <a:r>
              <a:rPr lang="en-US" dirty="0" smtClean="0"/>
              <a:t>Virtual Machine Provisioning and Migration Services</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a:xfrm>
            <a:off x="8534400" y="5648325"/>
            <a:ext cx="549275" cy="396875"/>
          </a:xfrm>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xmlns="" val="3867220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Overview</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524000"/>
            <a:ext cx="7926995" cy="465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90267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Infrastructure Cloud</a:t>
            </a:r>
            <a:endParaRPr lang="fa-IR" dirty="0"/>
          </a:p>
        </p:txBody>
      </p:sp>
      <p:sp>
        <p:nvSpPr>
          <p:cNvPr id="3" name="Content Placeholder 2"/>
          <p:cNvSpPr>
            <a:spLocks noGrp="1"/>
          </p:cNvSpPr>
          <p:nvPr>
            <p:ph idx="1"/>
          </p:nvPr>
        </p:nvSpPr>
        <p:spPr/>
        <p:txBody>
          <a:bodyPr>
            <a:normAutofit lnSpcReduction="10000"/>
          </a:bodyPr>
          <a:lstStyle/>
          <a:p>
            <a:r>
              <a:rPr lang="en-US" dirty="0" smtClean="0"/>
              <a:t>Examples</a:t>
            </a:r>
          </a:p>
          <a:p>
            <a:pPr lvl="1"/>
            <a:r>
              <a:rPr lang="en-US" dirty="0" smtClean="0"/>
              <a:t>Amazon </a:t>
            </a:r>
            <a:r>
              <a:rPr lang="en-US" dirty="0"/>
              <a:t>Elastic Compute Cloud (</a:t>
            </a:r>
            <a:r>
              <a:rPr lang="en-US" dirty="0" smtClean="0"/>
              <a:t>EC2)</a:t>
            </a:r>
          </a:p>
          <a:p>
            <a:pPr lvl="1"/>
            <a:r>
              <a:rPr lang="en-US" dirty="0" err="1" smtClean="0"/>
              <a:t>GoGrid</a:t>
            </a:r>
            <a:r>
              <a:rPr lang="en-US" dirty="0" smtClean="0"/>
              <a:t>, </a:t>
            </a:r>
            <a:r>
              <a:rPr lang="en-US" dirty="0" err="1" smtClean="0"/>
              <a:t>Joyent</a:t>
            </a:r>
            <a:r>
              <a:rPr lang="en-US" dirty="0" smtClean="0"/>
              <a:t>, Accelerator, Rackspace</a:t>
            </a:r>
          </a:p>
          <a:p>
            <a:pPr lvl="1"/>
            <a:r>
              <a:rPr lang="en-US" dirty="0" err="1" smtClean="0"/>
              <a:t>AppNexus</a:t>
            </a:r>
            <a:r>
              <a:rPr lang="en-US" dirty="0" smtClean="0"/>
              <a:t>, </a:t>
            </a:r>
            <a:r>
              <a:rPr lang="en-US" dirty="0" err="1" smtClean="0"/>
              <a:t>FlexiScale</a:t>
            </a:r>
            <a:r>
              <a:rPr lang="en-US" dirty="0" smtClean="0"/>
              <a:t>, </a:t>
            </a:r>
            <a:r>
              <a:rPr lang="en-US" dirty="0" err="1" smtClean="0"/>
              <a:t>Manjrasoft</a:t>
            </a:r>
            <a:r>
              <a:rPr lang="en-US" dirty="0" smtClean="0"/>
              <a:t> Aneka</a:t>
            </a:r>
          </a:p>
          <a:p>
            <a:r>
              <a:rPr lang="en-US" dirty="0" smtClean="0"/>
              <a:t>EC2</a:t>
            </a:r>
          </a:p>
          <a:p>
            <a:pPr lvl="1"/>
            <a:r>
              <a:rPr lang="en-US" dirty="0"/>
              <a:t>leveraged via </a:t>
            </a:r>
            <a:endParaRPr lang="en-US" dirty="0" smtClean="0"/>
          </a:p>
          <a:p>
            <a:pPr lvl="2"/>
            <a:r>
              <a:rPr lang="en-US" dirty="0" smtClean="0"/>
              <a:t>Web </a:t>
            </a:r>
            <a:r>
              <a:rPr lang="en-US" dirty="0"/>
              <a:t>services (SOAP or </a:t>
            </a:r>
            <a:r>
              <a:rPr lang="en-US" dirty="0" smtClean="0"/>
              <a:t>REST)</a:t>
            </a:r>
          </a:p>
          <a:p>
            <a:pPr lvl="2"/>
            <a:r>
              <a:rPr lang="en-US" dirty="0" smtClean="0"/>
              <a:t>Web-based </a:t>
            </a:r>
            <a:r>
              <a:rPr lang="en-US" dirty="0"/>
              <a:t>AWS (Amazon Web Service) management </a:t>
            </a:r>
            <a:r>
              <a:rPr lang="en-US" dirty="0" smtClean="0"/>
              <a:t>console</a:t>
            </a:r>
          </a:p>
          <a:p>
            <a:pPr lvl="2"/>
            <a:r>
              <a:rPr lang="en-US" dirty="0" smtClean="0"/>
              <a:t>EC2 </a:t>
            </a:r>
            <a:r>
              <a:rPr lang="en-US" dirty="0"/>
              <a:t>command line tools</a:t>
            </a:r>
            <a:endParaRPr lang="en-US" dirty="0" smtClean="0"/>
          </a:p>
          <a:p>
            <a:pPr lvl="1"/>
            <a:r>
              <a:rPr lang="en-US" dirty="0"/>
              <a:t>AMI (Amazon Machine Images)</a:t>
            </a:r>
          </a:p>
          <a:p>
            <a:pPr lvl="1"/>
            <a:r>
              <a:rPr lang="en-US" dirty="0" smtClean="0"/>
              <a:t>Different instance size</a:t>
            </a:r>
          </a:p>
          <a:p>
            <a:pPr lvl="2"/>
            <a:r>
              <a:rPr lang="en-US" dirty="0" smtClean="0"/>
              <a:t>Resource need </a:t>
            </a:r>
            <a:r>
              <a:rPr lang="en-US" dirty="0"/>
              <a:t>(small, large, and extra large)</a:t>
            </a:r>
            <a:endParaRPr lang="en-US" dirty="0" smtClean="0"/>
          </a:p>
          <a:p>
            <a:pPr lvl="2"/>
            <a:r>
              <a:rPr lang="en-US" dirty="0" smtClean="0"/>
              <a:t>High </a:t>
            </a:r>
            <a:r>
              <a:rPr lang="en-US" dirty="0" err="1" smtClean="0"/>
              <a:t>cpu</a:t>
            </a:r>
            <a:r>
              <a:rPr lang="en-US" dirty="0" smtClean="0"/>
              <a:t> </a:t>
            </a:r>
            <a:r>
              <a:rPr lang="en-US" dirty="0"/>
              <a:t>(medium and extra large high CPU instances)</a:t>
            </a:r>
            <a:endParaRPr lang="en-US" dirty="0" smtClean="0"/>
          </a:p>
          <a:p>
            <a:pPr lvl="2"/>
            <a:r>
              <a:rPr lang="en-US" dirty="0" smtClean="0"/>
              <a:t>High-memory (</a:t>
            </a:r>
            <a:r>
              <a:rPr lang="en-US" dirty="0"/>
              <a:t>extra large, double extra large</a:t>
            </a:r>
            <a:r>
              <a:rPr lang="en-US" dirty="0" smtClean="0"/>
              <a:t>, </a:t>
            </a:r>
            <a:r>
              <a:rPr lang="en-US" dirty="0"/>
              <a:t>quadruple extra </a:t>
            </a:r>
            <a:r>
              <a:rPr lang="en-US" dirty="0" smtClean="0"/>
              <a:t>large)</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xmlns="" val="4132229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t>
            </a:r>
            <a:r>
              <a:rPr lang="en-US" dirty="0"/>
              <a:t>Infrastructure Cloud</a:t>
            </a:r>
            <a:endParaRPr lang="fa-IR" dirty="0"/>
          </a:p>
        </p:txBody>
      </p:sp>
      <p:sp>
        <p:nvSpPr>
          <p:cNvPr id="3" name="Content Placeholder 2"/>
          <p:cNvSpPr>
            <a:spLocks noGrp="1"/>
          </p:cNvSpPr>
          <p:nvPr>
            <p:ph idx="1"/>
          </p:nvPr>
        </p:nvSpPr>
        <p:spPr/>
        <p:txBody>
          <a:bodyPr>
            <a:normAutofit lnSpcReduction="10000"/>
          </a:bodyPr>
          <a:lstStyle/>
          <a:p>
            <a:r>
              <a:rPr lang="en-US" dirty="0" smtClean="0"/>
              <a:t>Meet Security and Governance</a:t>
            </a:r>
          </a:p>
          <a:p>
            <a:r>
              <a:rPr lang="en-US" dirty="0" smtClean="0"/>
              <a:t>Inside organization firewall</a:t>
            </a:r>
          </a:p>
          <a:p>
            <a:r>
              <a:rPr lang="en-US" dirty="0" smtClean="0"/>
              <a:t>May within a cloud vendor’s data center</a:t>
            </a:r>
          </a:p>
          <a:p>
            <a:r>
              <a:rPr lang="en-US" dirty="0" smtClean="0"/>
              <a:t>Characteristic</a:t>
            </a:r>
          </a:p>
          <a:p>
            <a:pPr lvl="1"/>
            <a:r>
              <a:rPr lang="en-US" dirty="0"/>
              <a:t>Allow service provisioning and compute capability for </a:t>
            </a:r>
            <a:r>
              <a:rPr lang="en-US" dirty="0">
                <a:solidFill>
                  <a:srgbClr val="FF0000"/>
                </a:solidFill>
              </a:rPr>
              <a:t>an organization’s users</a:t>
            </a:r>
            <a:r>
              <a:rPr lang="en-US" dirty="0"/>
              <a:t> in a self-service </a:t>
            </a:r>
            <a:r>
              <a:rPr lang="en-US" dirty="0" smtClean="0"/>
              <a:t>manner</a:t>
            </a:r>
            <a:endParaRPr lang="en-US" dirty="0"/>
          </a:p>
          <a:p>
            <a:pPr lvl="1"/>
            <a:r>
              <a:rPr lang="en-US" dirty="0"/>
              <a:t>Automate and provide well-managed virtualized </a:t>
            </a:r>
            <a:r>
              <a:rPr lang="en-US" dirty="0" smtClean="0"/>
              <a:t>environments</a:t>
            </a:r>
          </a:p>
          <a:p>
            <a:pPr lvl="1"/>
            <a:r>
              <a:rPr lang="en-US" dirty="0"/>
              <a:t>Optimize computing resources, and servers’ </a:t>
            </a:r>
            <a:r>
              <a:rPr lang="en-US" dirty="0" smtClean="0"/>
              <a:t>utilization</a:t>
            </a:r>
            <a:endParaRPr lang="en-US" dirty="0"/>
          </a:p>
          <a:p>
            <a:pPr lvl="1"/>
            <a:r>
              <a:rPr lang="en-US" dirty="0"/>
              <a:t>Support specific </a:t>
            </a:r>
            <a:r>
              <a:rPr lang="en-US" dirty="0" smtClean="0"/>
              <a:t>workloads</a:t>
            </a:r>
            <a:endParaRPr lang="en-US" dirty="0"/>
          </a:p>
          <a:p>
            <a:r>
              <a:rPr lang="en-US" dirty="0" smtClean="0"/>
              <a:t>Examples</a:t>
            </a:r>
          </a:p>
          <a:p>
            <a:pPr lvl="1"/>
            <a:r>
              <a:rPr lang="en-US" dirty="0" smtClean="0"/>
              <a:t>Eucalyptus</a:t>
            </a:r>
            <a:endParaRPr lang="en-US" dirty="0"/>
          </a:p>
          <a:p>
            <a:pPr lvl="1"/>
            <a:r>
              <a:rPr lang="en-US" dirty="0" err="1" smtClean="0"/>
              <a:t>OpenNebula</a:t>
            </a:r>
            <a:endParaRPr lang="en-US" dirty="0"/>
          </a:p>
          <a:p>
            <a:r>
              <a:rPr lang="en-US" dirty="0" smtClean="0"/>
              <a:t>Hybrid Cloud</a:t>
            </a:r>
          </a:p>
          <a:p>
            <a:pPr lvl="1"/>
            <a:endParaRPr lang="en-US" dirty="0" smtClean="0"/>
          </a:p>
          <a:p>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4173457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Provisioning</a:t>
            </a:r>
            <a:endParaRPr lang="fa-IR" dirty="0"/>
          </a:p>
        </p:txBody>
      </p:sp>
      <p:sp>
        <p:nvSpPr>
          <p:cNvPr id="8" name="Text Placeholder 7"/>
          <p:cNvSpPr>
            <a:spLocks noGrp="1"/>
          </p:cNvSpPr>
          <p:nvPr>
            <p:ph type="body" idx="1"/>
          </p:nvPr>
        </p:nvSpPr>
        <p:spPr/>
        <p:txBody>
          <a:bodyPr/>
          <a:lstStyle/>
          <a:p>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2492025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24100" y="381000"/>
            <a:ext cx="6438900" cy="6143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152400" y="609600"/>
            <a:ext cx="2438400" cy="4724400"/>
          </a:xfrm>
        </p:spPr>
        <p:txBody>
          <a:bodyPr>
            <a:normAutofit fontScale="90000"/>
          </a:bodyPr>
          <a:lstStyle/>
          <a:p>
            <a:pPr>
              <a:lnSpc>
                <a:spcPct val="200000"/>
              </a:lnSpc>
            </a:pPr>
            <a:r>
              <a:rPr lang="en-US" dirty="0" smtClean="0">
                <a:latin typeface="Arial Black" pitchFamily="34" charset="0"/>
              </a:rPr>
              <a:t>Virtual Machine Life Cycle</a:t>
            </a:r>
            <a:endParaRPr lang="fa-IR" dirty="0">
              <a:latin typeface="Arial Black" pitchFamily="34" charset="0"/>
            </a:endParaRPr>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376206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Provision Process</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2743200"/>
            <a:ext cx="8124825" cy="232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38912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Migration</a:t>
            </a:r>
            <a:endParaRPr lang="fa-IR" dirty="0"/>
          </a:p>
        </p:txBody>
      </p:sp>
      <p:sp>
        <p:nvSpPr>
          <p:cNvPr id="8" name="Text Placeholder 7"/>
          <p:cNvSpPr>
            <a:spLocks noGrp="1"/>
          </p:cNvSpPr>
          <p:nvPr>
            <p:ph type="body" idx="1"/>
          </p:nvPr>
        </p:nvSpPr>
        <p:spPr/>
        <p:txBody>
          <a:bodyPr/>
          <a:lstStyle/>
          <a:p>
            <a:endParaRPr lang="fa-IR"/>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1311701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1371599"/>
            <a:ext cx="7010400" cy="49914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1371600"/>
            <a:ext cx="7315200" cy="491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Migration</a:t>
            </a:r>
            <a:endParaRPr lang="fa-IR" dirty="0"/>
          </a:p>
        </p:txBody>
      </p:sp>
      <p:sp>
        <p:nvSpPr>
          <p:cNvPr id="4" name="Date Placeholder 3"/>
          <p:cNvSpPr>
            <a:spLocks noGrp="1"/>
          </p:cNvSpPr>
          <p:nvPr>
            <p:ph type="dt" sz="half" idx="10"/>
          </p:nvPr>
        </p:nvSpPr>
        <p:spPr/>
        <p:txBody>
          <a:bodyPr/>
          <a:lstStyle/>
          <a:p>
            <a:r>
              <a:rPr lang="fa-IR" smtClean="0"/>
              <a:t>4 November 2012</a:t>
            </a:r>
            <a:endParaRPr lang="en-US"/>
          </a:p>
        </p:txBody>
      </p:sp>
      <p:sp>
        <p:nvSpPr>
          <p:cNvPr id="5" name="Footer Placeholder 4"/>
          <p:cNvSpPr>
            <a:spLocks noGrp="1"/>
          </p:cNvSpPr>
          <p:nvPr>
            <p:ph type="ftr" sz="quarter" idx="11"/>
          </p:nvPr>
        </p:nvSpPr>
        <p:spPr/>
        <p:txBody>
          <a:bodyPr/>
          <a:lstStyle/>
          <a:p>
            <a:r>
              <a:rPr lang="en-US" smtClean="0"/>
              <a:t>Cloud Computing - Part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35640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in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6921</TotalTime>
  <Words>1181</Words>
  <Application>Microsoft Office PowerPoint</Application>
  <PresentationFormat>On-screen Show (4:3)</PresentationFormat>
  <Paragraphs>152</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5-VIRTUAL MACHINES PROVISIONING AND MIGRATION SERVICES</vt:lpstr>
      <vt:lpstr>Virtualization Overview</vt:lpstr>
      <vt:lpstr>Public Infrastructure Cloud</vt:lpstr>
      <vt:lpstr>Private Infrastructure Cloud</vt:lpstr>
      <vt:lpstr>Provisioning</vt:lpstr>
      <vt:lpstr>Virtual Machine Life Cycle</vt:lpstr>
      <vt:lpstr>VM Provision Process</vt:lpstr>
      <vt:lpstr>Migration</vt:lpstr>
      <vt:lpstr>Migration</vt:lpstr>
      <vt:lpstr>Live Migration</vt:lpstr>
      <vt:lpstr>Live migration effect (on a running web server)</vt:lpstr>
      <vt:lpstr>Regular/Cold Migration</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majid</dc:creator>
  <cp:lastModifiedBy>admin</cp:lastModifiedBy>
  <cp:revision>290</cp:revision>
  <dcterms:created xsi:type="dcterms:W3CDTF">2006-08-16T00:00:00Z</dcterms:created>
  <dcterms:modified xsi:type="dcterms:W3CDTF">2021-10-29T06:21:15Z</dcterms:modified>
</cp:coreProperties>
</file>