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
  </p:notesMasterIdLst>
  <p:handoutMasterIdLst>
    <p:handoutMasterId r:id="rId10"/>
  </p:handoutMasterIdLst>
  <p:sldIdLst>
    <p:sldId id="256" r:id="rId2"/>
    <p:sldId id="268" r:id="rId3"/>
    <p:sldId id="274" r:id="rId4"/>
    <p:sldId id="275" r:id="rId5"/>
    <p:sldId id="278" r:id="rId6"/>
    <p:sldId id="282" r:id="rId7"/>
    <p:sldId id="26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0565" autoAdjust="0"/>
  </p:normalViewPr>
  <p:slideViewPr>
    <p:cSldViewPr>
      <p:cViewPr varScale="1">
        <p:scale>
          <a:sx n="58" d="100"/>
          <a:sy n="58" d="100"/>
        </p:scale>
        <p:origin x="-8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0" d="100"/>
          <a:sy n="60" d="100"/>
        </p:scale>
        <p:origin x="-273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r>
              <a:rPr lang="en-US" smtClean="0"/>
              <a:t>Migration into a cloud</a:t>
            </a:r>
            <a:endParaRPr lang="fa-IR"/>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F4ADB248-2E1A-4D65-81B9-5C30E9A11FB2}" type="datetime8">
              <a:rPr lang="fa-IR" smtClean="0"/>
              <a:pPr/>
              <a:t>29 اکتبر 21</a:t>
            </a:fld>
            <a:endParaRPr lang="fa-IR"/>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14BB778A-9DC3-4659-BED7-31876DB16318}" type="slidenum">
              <a:rPr lang="fa-IR" smtClean="0"/>
              <a:pPr/>
              <a:t>‹#›</a:t>
            </a:fld>
            <a:endParaRPr lang="fa-IR"/>
          </a:p>
        </p:txBody>
      </p:sp>
    </p:spTree>
    <p:extLst>
      <p:ext uri="{BB962C8B-B14F-4D97-AF65-F5344CB8AC3E}">
        <p14:creationId xmlns="" xmlns:p14="http://schemas.microsoft.com/office/powerpoint/2010/main" val="340277907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r>
              <a:rPr lang="en-US" smtClean="0"/>
              <a:t>Migration into a cloud</a:t>
            </a:r>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129F820-AF86-485A-8E58-EEAEC1CCAD9F}" type="datetime8">
              <a:rPr lang="fa-IR" smtClean="0"/>
              <a:pPr/>
              <a:t>29 اکتبر 21</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08FFD074-2639-4FF4-B61B-349DCBC9D4D1}" type="slidenum">
              <a:rPr lang="fa-IR" smtClean="0"/>
              <a:pPr/>
              <a:t>‹#›</a:t>
            </a:fld>
            <a:endParaRPr lang="fa-IR"/>
          </a:p>
        </p:txBody>
      </p:sp>
    </p:spTree>
    <p:extLst>
      <p:ext uri="{BB962C8B-B14F-4D97-AF65-F5344CB8AC3E}">
        <p14:creationId xmlns="" xmlns:p14="http://schemas.microsoft.com/office/powerpoint/2010/main" val="2693541757"/>
      </p:ext>
    </p:extLst>
  </p:cSld>
  <p:clrMap bg1="lt1" tx1="dk1" bg2="lt2" tx2="dk2" accent1="accent1" accent2="accent2" accent3="accent3" accent4="accent4" accent5="accent5" accent6="accent6" hlink="hlink" folHlink="folHlink"/>
  <p:hf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08FFD074-2639-4FF4-B61B-349DCBC9D4D1}" type="slidenum">
              <a:rPr lang="fa-IR" smtClean="0"/>
              <a:pPr/>
              <a:t>1</a:t>
            </a:fld>
            <a:endParaRPr lang="fa-IR"/>
          </a:p>
        </p:txBody>
      </p:sp>
      <p:sp>
        <p:nvSpPr>
          <p:cNvPr id="5" name="Header Placeholder 4"/>
          <p:cNvSpPr>
            <a:spLocks noGrp="1"/>
          </p:cNvSpPr>
          <p:nvPr>
            <p:ph type="hdr" sz="quarter" idx="11"/>
          </p:nvPr>
        </p:nvSpPr>
        <p:spPr/>
        <p:txBody>
          <a:bodyPr/>
          <a:lstStyle/>
          <a:p>
            <a:r>
              <a:rPr lang="en-US" smtClean="0"/>
              <a:t>Migration into a cloud</a:t>
            </a:r>
            <a:endParaRPr lang="fa-IR"/>
          </a:p>
        </p:txBody>
      </p:sp>
    </p:spTree>
    <p:extLst>
      <p:ext uri="{BB962C8B-B14F-4D97-AF65-F5344CB8AC3E}">
        <p14:creationId xmlns="" xmlns:p14="http://schemas.microsoft.com/office/powerpoint/2010/main" val="426940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A growing interest in moving software applications, services, and even infrastructure resources from in-house premises to external providers has been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witnessed recently. The possibility of instantly reacting to the demand of customers without long-term planning is one of the most appealing features of cloud computing.</a:t>
            </a:r>
          </a:p>
          <a:p>
            <a:pPr algn="l" rtl="0"/>
            <a:endParaRPr lang="en-US" dirty="0" smtClean="0"/>
          </a:p>
          <a:p>
            <a:pPr algn="l" rtl="0"/>
            <a:r>
              <a:rPr lang="en-US" dirty="0" smtClean="0"/>
              <a:t>enterprises already have their own IT infrastructures. In spite of this, the distinctive feature of cloud computing still remains appealing, and the possibility of replicating in-house (on their own IT infrastructure) the resource and service provisioning model proposed by cloud computing led to the development of  the “Private Cloud” concept.</a:t>
            </a:r>
          </a:p>
          <a:p>
            <a:pPr algn="l" rtl="0"/>
            <a:endParaRPr lang="en-US" dirty="0" smtClean="0"/>
          </a:p>
          <a:p>
            <a:pPr algn="l" rtl="0"/>
            <a:r>
              <a:rPr lang="en-US" dirty="0" smtClean="0"/>
              <a:t>Advantages</a:t>
            </a:r>
          </a:p>
          <a:p>
            <a:pPr marL="171450" indent="-171450" algn="l" rtl="0">
              <a:buFont typeface="Arial" pitchFamily="34" charset="0"/>
              <a:buChar char="•"/>
            </a:pPr>
            <a:r>
              <a:rPr lang="en-US" dirty="0" smtClean="0"/>
              <a:t>Security in-house is easier to maintain and to rely on. Public</a:t>
            </a:r>
            <a:r>
              <a:rPr lang="en-US" baseline="0" dirty="0" smtClean="0"/>
              <a:t> clouds have assurance in security but not warranty.</a:t>
            </a:r>
          </a:p>
          <a:p>
            <a:pPr marL="171450" indent="-171450" algn="l" rtl="0">
              <a:buFont typeface="Arial" pitchFamily="34" charset="0"/>
              <a:buChar char="•"/>
            </a:pPr>
            <a:r>
              <a:rPr lang="en-US" baseline="0" dirty="0" smtClean="0"/>
              <a:t>public clouds vendors provide some </a:t>
            </a:r>
            <a:r>
              <a:rPr lang="en-US" baseline="0" dirty="0" err="1" smtClean="0"/>
              <a:t>QoS</a:t>
            </a:r>
            <a:r>
              <a:rPr lang="en-US" baseline="0" dirty="0" smtClean="0"/>
              <a:t> features, not all of them are available as needed</a:t>
            </a:r>
          </a:p>
          <a:p>
            <a:pPr marL="171450" indent="-171450" algn="l" rtl="0">
              <a:buFont typeface="Arial" pitchFamily="34" charset="0"/>
              <a:buChar char="•"/>
            </a:pPr>
            <a:r>
              <a:rPr lang="en-US" baseline="0" dirty="0" smtClean="0"/>
              <a:t>Standards (putting procedures when executing application) could be not possible in the case of virtual public infrastructure</a:t>
            </a:r>
          </a:p>
          <a:p>
            <a:pPr marL="171450" indent="-171450" algn="l" rtl="0">
              <a:buFont typeface="Arial" pitchFamily="34" charset="0"/>
              <a:buChar char="•"/>
            </a:pPr>
            <a:endParaRPr lang="en-US" baseline="0" dirty="0" smtClean="0"/>
          </a:p>
          <a:p>
            <a:pPr marL="0" indent="0" algn="l" rtl="0">
              <a:buFont typeface="Arial" pitchFamily="34" charset="0"/>
              <a:buNone/>
            </a:pPr>
            <a:r>
              <a:rPr lang="en-US" baseline="0" dirty="0" smtClean="0"/>
              <a:t>In spite of these advantages, private clouds cannot easily scale out in the case of peak demand, and the integration with public clouds could be a solution to the increased load. Hence, hybrid clouds, which are the result of a private cloud growing and provisioning resources from a public cloud, are likely to be best option for the future in many cases.</a:t>
            </a:r>
          </a:p>
          <a:p>
            <a:pPr marL="0" indent="0" algn="l" rtl="0">
              <a:buFont typeface="Arial" pitchFamily="34" charset="0"/>
              <a:buNone/>
            </a:pPr>
            <a:endParaRPr lang="en-US" baseline="0" dirty="0" smtClean="0"/>
          </a:p>
          <a:p>
            <a:pPr marL="0" indent="0" algn="l" rtl="0">
              <a:buFont typeface="Arial" pitchFamily="34" charset="0"/>
              <a:buNone/>
            </a:pPr>
            <a:r>
              <a:rPr lang="en-US" baseline="0" dirty="0" smtClean="0"/>
              <a:t>Platform as a Service (</a:t>
            </a:r>
            <a:r>
              <a:rPr lang="en-US" baseline="0" dirty="0" err="1" smtClean="0"/>
              <a:t>PaaS</a:t>
            </a:r>
            <a:r>
              <a:rPr lang="en-US" baseline="0" dirty="0" smtClean="0"/>
              <a:t>) solutions offer the right tools to implement and deploy hybrid clouds.</a:t>
            </a:r>
          </a:p>
          <a:p>
            <a:pPr algn="l" rtl="0"/>
            <a:endParaRPr lang="en-US" baseline="0" dirty="0" smtClean="0"/>
          </a:p>
          <a:p>
            <a:pPr algn="l" rtl="0"/>
            <a:r>
              <a:rPr lang="en-US" dirty="0" smtClean="0"/>
              <a:t>Aneka [3] is a programming and management platform for building and deploying cloud computing applications. The core value of Aneka is its service-oriented architecture that creates an extensible system able to address different application scenarios and deployments such as public, private, and heterogeneous clouds.</a:t>
            </a:r>
            <a:endParaRPr lang="fa-IR" dirty="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2</a:t>
            </a:fld>
            <a:endParaRPr lang="fa-IR"/>
          </a:p>
        </p:txBody>
      </p:sp>
    </p:spTree>
    <p:extLst>
      <p:ext uri="{BB962C8B-B14F-4D97-AF65-F5344CB8AC3E}">
        <p14:creationId xmlns="" xmlns:p14="http://schemas.microsoft.com/office/powerpoint/2010/main" val="186917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For what concerns the Platform-as-a-Service solutions, we can notice </a:t>
            </a:r>
            <a:r>
              <a:rPr lang="en-US" dirty="0" err="1" smtClean="0"/>
              <a:t>DataSynapse</a:t>
            </a:r>
            <a:r>
              <a:rPr lang="en-US" dirty="0" smtClean="0"/>
              <a:t>, </a:t>
            </a:r>
            <a:r>
              <a:rPr lang="en-US" dirty="0" err="1" smtClean="0"/>
              <a:t>Elastra</a:t>
            </a:r>
            <a:r>
              <a:rPr lang="en-US" dirty="0" smtClean="0"/>
              <a:t>, </a:t>
            </a:r>
            <a:r>
              <a:rPr lang="en-US" dirty="0" err="1" smtClean="0"/>
              <a:t>Zimory</a:t>
            </a:r>
            <a:r>
              <a:rPr lang="en-US" dirty="0" smtClean="0"/>
              <a:t> Pools, and the already mentioned App-Logic.</a:t>
            </a:r>
          </a:p>
          <a:p>
            <a:pPr algn="l" rtl="0"/>
            <a:endParaRPr lang="en-US" dirty="0" smtClean="0"/>
          </a:p>
          <a:p>
            <a:pPr algn="l" rtl="0"/>
            <a:r>
              <a:rPr lang="en-US" sz="1200" b="0" i="0" u="none" strike="noStrike" kern="1200" baseline="0" dirty="0" smtClean="0">
                <a:solidFill>
                  <a:schemeClr val="tx1"/>
                </a:solidFill>
                <a:latin typeface="+mn-lt"/>
                <a:ea typeface="+mn-ea"/>
                <a:cs typeface="+mn-cs"/>
              </a:rPr>
              <a:t>Aneka, as </a:t>
            </a:r>
            <a:r>
              <a:rPr lang="en-US" sz="1200" b="0" i="0" u="none" strike="noStrike" kern="1200" baseline="0" dirty="0" err="1" smtClean="0">
                <a:solidFill>
                  <a:schemeClr val="tx1"/>
                </a:solidFill>
                <a:latin typeface="+mn-lt"/>
                <a:ea typeface="+mn-ea"/>
                <a:cs typeface="+mn-cs"/>
              </a:rPr>
              <a:t>OpenNebula</a:t>
            </a:r>
            <a:r>
              <a:rPr lang="en-US" sz="1200" b="0" i="0" u="none" strike="noStrike" kern="1200" baseline="0" dirty="0" smtClean="0">
                <a:solidFill>
                  <a:schemeClr val="tx1"/>
                </a:solidFill>
                <a:latin typeface="+mn-lt"/>
                <a:ea typeface="+mn-ea"/>
                <a:cs typeface="+mn-cs"/>
              </a:rPr>
              <a:t> and Nimbus, is characterized </a:t>
            </a:r>
            <a:r>
              <a:rPr lang="en-US" dirty="0" smtClean="0"/>
              <a:t>by a modular architecture that allows a high level of customization and integration with existing technologies, especially for what concerns resource provisioning. </a:t>
            </a:r>
            <a:endParaRPr lang="fa-IR" dirty="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3</a:t>
            </a:fld>
            <a:endParaRPr lang="fa-IR"/>
          </a:p>
        </p:txBody>
      </p:sp>
    </p:spTree>
    <p:extLst>
      <p:ext uri="{BB962C8B-B14F-4D97-AF65-F5344CB8AC3E}">
        <p14:creationId xmlns="" xmlns:p14="http://schemas.microsoft.com/office/powerpoint/2010/main" val="3649658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Aneka [3] is a software platform and a framework for developing distributed applications on the cloud. It harnesses the computing resources of a heterogeneous network of workstations and servers or data centers on demand.</a:t>
            </a:r>
          </a:p>
          <a:p>
            <a:pPr algn="l" rtl="0"/>
            <a:r>
              <a:rPr lang="en-US" dirty="0" smtClean="0"/>
              <a:t>Aneka is essentially an implementation of the </a:t>
            </a:r>
            <a:r>
              <a:rPr lang="en-US" dirty="0" err="1" smtClean="0"/>
              <a:t>PaaS</a:t>
            </a:r>
            <a:r>
              <a:rPr lang="en-US" dirty="0" smtClean="0"/>
              <a:t> model, and it provides a runtime environment for executing applications by leveraging the underlying infrastructure of the cloud.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Aneka container—the basic building block of Aneka clouds—can be easily deployed on different hardware: a desktop PC, a workstation, a server, a cluster, and even a virtual machine. This flexibility allows the quick setup of heterogeneous execution environments on top of which distributed applications can run transparently.</a:t>
            </a:r>
          </a:p>
          <a:p>
            <a:pPr algn="l" rtl="0"/>
            <a:endParaRPr lang="en-US" dirty="0" smtClean="0"/>
          </a:p>
          <a:p>
            <a:pPr algn="l" rtl="0"/>
            <a:endParaRPr lang="en-US" dirty="0" smtClean="0"/>
          </a:p>
          <a:p>
            <a:pPr algn="l" rtl="0"/>
            <a:r>
              <a:rPr lang="en-US" dirty="0" smtClean="0"/>
              <a:t>Aneka is for public, private and hybrid</a:t>
            </a:r>
            <a:r>
              <a:rPr lang="en-US" baseline="0" dirty="0" smtClean="0"/>
              <a:t> cloud.</a:t>
            </a:r>
            <a:endParaRPr lang="en-US" dirty="0" smtClean="0"/>
          </a:p>
          <a:p>
            <a:pPr algn="l" rtl="0"/>
            <a:endParaRPr lang="en-US" dirty="0" smtClean="0"/>
          </a:p>
          <a:p>
            <a:pPr algn="l" rtl="0"/>
            <a:r>
              <a:rPr lang="en-US" dirty="0" smtClean="0"/>
              <a:t>Developers can express distributed applications by using the API contained in the Software Development Kit (SDK) or by porting existing legacy applications</a:t>
            </a:r>
          </a:p>
          <a:p>
            <a:pPr algn="l" rtl="0"/>
            <a:r>
              <a:rPr lang="en-US" dirty="0" smtClean="0"/>
              <a:t>to the cloud.</a:t>
            </a:r>
          </a:p>
          <a:p>
            <a:pPr algn="l" rtl="0"/>
            <a:endParaRPr lang="en-US" dirty="0" smtClean="0"/>
          </a:p>
          <a:p>
            <a:pPr algn="l" rtl="0"/>
            <a:r>
              <a:rPr lang="en-US" dirty="0" smtClean="0"/>
              <a:t>There are three classes of services that characterize the container: </a:t>
            </a:r>
          </a:p>
          <a:p>
            <a:pPr marL="171450" indent="-171450" algn="l" rtl="0">
              <a:buFont typeface="Arial" pitchFamily="34" charset="0"/>
              <a:buChar char="•"/>
            </a:pPr>
            <a:r>
              <a:rPr lang="en-US" baseline="0" dirty="0" smtClean="0"/>
              <a:t>- </a:t>
            </a:r>
            <a:r>
              <a:rPr lang="en-US" dirty="0" smtClean="0"/>
              <a:t>Execution Services. They are responsible for scheduling and executing applications.</a:t>
            </a:r>
          </a:p>
          <a:p>
            <a:pPr marL="171450" indent="-171450" algn="l" rtl="0">
              <a:buFont typeface="Arial" pitchFamily="34" charset="0"/>
              <a:buChar char="•"/>
            </a:pPr>
            <a:r>
              <a:rPr lang="en-US" dirty="0" smtClean="0"/>
              <a:t>- Foundation Services. These are the core management services of the Aneka container. They are in charge of metering applications, allocating</a:t>
            </a:r>
            <a:r>
              <a:rPr lang="en-US" baseline="0" dirty="0" smtClean="0"/>
              <a:t> resources for execution, managing the collection of available nodes, and keeping the services registry updated. Membership  Catalogue: Acts as  global  directory  maintaining  the  list  of  available services  and  their  location.</a:t>
            </a:r>
          </a:p>
          <a:p>
            <a:pPr marL="171450" indent="-171450" algn="l" rtl="0">
              <a:buFont typeface="Arial" pitchFamily="34" charset="0"/>
              <a:buChar char="•"/>
            </a:pPr>
            <a:endParaRPr lang="en-US" baseline="0" dirty="0" smtClean="0"/>
          </a:p>
          <a:p>
            <a:pPr marL="171450" indent="-171450" algn="l" rtl="0">
              <a:buFont typeface="Arial" pitchFamily="34" charset="0"/>
              <a:buChar char="•"/>
            </a:pPr>
            <a:r>
              <a:rPr lang="en-US" baseline="0" dirty="0" smtClean="0"/>
              <a:t>- Fabric Services: They constitute the lowest level of the services stack of Aneka and provide access to the resources managed by the cloud. An important service in this layer is the Resource Provisioning Service, which enables horizontal scaling in the cloud. </a:t>
            </a:r>
          </a:p>
          <a:p>
            <a:pPr marL="171450" indent="-171450" algn="l" rtl="0">
              <a:buFont typeface="Arial" pitchFamily="34" charset="0"/>
              <a:buChar char="•"/>
            </a:pPr>
            <a:endParaRPr lang="en-US" baseline="0" dirty="0" smtClean="0"/>
          </a:p>
          <a:p>
            <a:pPr marL="0" indent="0" algn="l" rtl="0">
              <a:buFont typeface="Arial" pitchFamily="34" charset="0"/>
              <a:buNone/>
            </a:pPr>
            <a:r>
              <a:rPr lang="en-US" baseline="0" dirty="0" smtClean="0"/>
              <a:t>platform abstraction layer that interfaces it with the underlying host, whether this is a physical or a virtualized resource. This makes the container portable over different runtime environments. It can install on the following OS: Windows, Linux, Mac OS X</a:t>
            </a:r>
          </a:p>
          <a:p>
            <a:pPr marL="0" indent="0" algn="l" rtl="0">
              <a:buFont typeface="Arial" pitchFamily="34" charset="0"/>
              <a:buNone/>
            </a:pPr>
            <a:endParaRPr lang="en-US" baseline="0" dirty="0" smtClean="0"/>
          </a:p>
          <a:p>
            <a:pPr marL="0" indent="0" algn="l" rtl="0">
              <a:buFont typeface="Arial" pitchFamily="34" charset="0"/>
              <a:buNone/>
            </a:pPr>
            <a:endParaRPr lang="en-US" baseline="0" dirty="0" smtClean="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4</a:t>
            </a:fld>
            <a:endParaRPr lang="fa-IR"/>
          </a:p>
        </p:txBody>
      </p:sp>
    </p:spTree>
    <p:extLst>
      <p:ext uri="{BB962C8B-B14F-4D97-AF65-F5344CB8AC3E}">
        <p14:creationId xmlns="" xmlns:p14="http://schemas.microsoft.com/office/powerpoint/2010/main" val="148274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most relevant features (of Aneka) for successfully supporting the deployment and the management of hybrid clouds: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Support for Heterogeneity</a:t>
            </a:r>
          </a:p>
          <a:p>
            <a:pPr algn="l" rtl="0"/>
            <a:r>
              <a:rPr lang="en-US" dirty="0" smtClean="0"/>
              <a:t>	Hybrid clouds are produced by heterogeneous resources such as clusters, public or private virtual infrastructures, and workstations. In 	particular, for what concerns a virtual machine manager, it must be possible to integrate additional cloud service providers (mostly IaaS 	providers) without major changes to the entire system design and codebase. Hence, the specific code related to a particular cloud resource</a:t>
            </a:r>
          </a:p>
          <a:p>
            <a:pPr algn="l" rtl="0"/>
            <a:r>
              <a:rPr lang="en-US" dirty="0" smtClean="0"/>
              <a:t>	provider should be kept isolated behind interfaces and within pluggable components.</a:t>
            </a:r>
          </a:p>
          <a:p>
            <a:pPr algn="l" rtl="0"/>
            <a:endParaRPr lang="en-US" dirty="0" smtClean="0"/>
          </a:p>
          <a:p>
            <a:pPr algn="l" rtl="0"/>
            <a:r>
              <a:rPr lang="en-US" dirty="0" smtClean="0"/>
              <a:t>Support for Dynamic and Open Systems</a:t>
            </a:r>
          </a:p>
          <a:p>
            <a:pPr algn="l" rtl="0"/>
            <a:r>
              <a:rPr lang="en-US" dirty="0" smtClean="0"/>
              <a:t>	Hybrid clouds change their composition and topology over time. They form as a result of dynamic conditions such as peak demands or specific 	Service Level Agreements attached to the applications currently in execution. An open and extensible architecture that allows easily plugging 	new components and rapidly integrating new features is of a great value in this case. </a:t>
            </a:r>
          </a:p>
          <a:p>
            <a:pPr algn="l" rtl="0"/>
            <a:endParaRPr lang="en-US" dirty="0" smtClean="0"/>
          </a:p>
          <a:p>
            <a:pPr algn="l" rtl="0"/>
            <a:r>
              <a:rPr lang="en-US" dirty="0" smtClean="0"/>
              <a:t>Support for Basic VM Operation Management</a:t>
            </a:r>
          </a:p>
          <a:p>
            <a:pPr algn="l" rtl="0"/>
            <a:r>
              <a:rPr lang="en-US" dirty="0" smtClean="0"/>
              <a:t>	Hybrid clouds integrate virtual infrastructures with existing physical systems. Virtual infrastructures are produced by virtual instances. Hence, 	software frameworks that support hypervisor-based execution should implement a minimum set of operations.</a:t>
            </a:r>
          </a:p>
          <a:p>
            <a:pPr algn="l" rtl="0"/>
            <a:endParaRPr lang="en-US" dirty="0" smtClean="0"/>
          </a:p>
          <a:p>
            <a:pPr algn="l" rtl="0"/>
            <a:r>
              <a:rPr lang="en-US" dirty="0" smtClean="0"/>
              <a:t>Support for Flexible Scheduling Policies</a:t>
            </a:r>
          </a:p>
          <a:p>
            <a:pPr algn="l" rtl="0"/>
            <a:r>
              <a:rPr lang="en-US" dirty="0" smtClean="0"/>
              <a:t>	The heterogeneity of resources that constitute a hybrid infrastructure naturally demands for flexible scheduling policies. Public and private 	resources can be differently utilized, and the workload should be dynamically partitioned into different streams according to their security and 	quality of service (</a:t>
            </a:r>
            <a:r>
              <a:rPr lang="en-US" dirty="0" err="1" smtClean="0"/>
              <a:t>QoS</a:t>
            </a:r>
            <a:r>
              <a:rPr lang="en-US" dirty="0" smtClean="0"/>
              <a:t>) requirements. There is then the need of being able to transparently change scheduling policies over time with a 	minimum impact on the existing infrastructure and almost now downtimes. Configurable scheduling policies are then an important feature.</a:t>
            </a:r>
          </a:p>
          <a:p>
            <a:pPr algn="l" rtl="0"/>
            <a:r>
              <a:rPr lang="en-US" dirty="0" smtClean="0"/>
              <a:t>	Support for Workload Monitoring.</a:t>
            </a:r>
          </a:p>
          <a:p>
            <a:pPr algn="l" rtl="0"/>
            <a:endParaRPr lang="en-US" dirty="0" smtClean="0"/>
          </a:p>
          <a:p>
            <a:pPr algn="l" rtl="0"/>
            <a:r>
              <a:rPr lang="en-US" dirty="0" smtClean="0"/>
              <a:t>Support for Workload Monitoring:</a:t>
            </a:r>
          </a:p>
          <a:p>
            <a:pPr algn="l" rtl="0"/>
            <a:r>
              <a:rPr lang="en-US" dirty="0" smtClean="0"/>
              <a:t>	Workload monitoring becomes even more important in the case of hybrid clouds where a subset of resources is leased and resources can be 	dismissed if they are no longer necessary.</a:t>
            </a:r>
          </a:p>
          <a:p>
            <a:pPr algn="l" rtl="0"/>
            <a:endParaRPr lang="en-US" dirty="0" smtClean="0"/>
          </a:p>
          <a:p>
            <a:pPr algn="l" rtl="0"/>
            <a:endParaRPr lang="fa-IR" dirty="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5</a:t>
            </a:fld>
            <a:endParaRPr lang="fa-IR"/>
          </a:p>
        </p:txBody>
      </p:sp>
    </p:spTree>
    <p:extLst>
      <p:ext uri="{BB962C8B-B14F-4D97-AF65-F5344CB8AC3E}">
        <p14:creationId xmlns="" xmlns:p14="http://schemas.microsoft.com/office/powerpoint/2010/main" val="796513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Currently, the security measures and tools adopted for traditional distributed systems are used.</a:t>
            </a:r>
          </a:p>
          <a:p>
            <a:pPr algn="l" rtl="0"/>
            <a:r>
              <a:rPr lang="en-US" dirty="0" smtClean="0"/>
              <a:t>P270-P271</a:t>
            </a:r>
            <a:endParaRPr lang="fa-IR" dirty="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6</a:t>
            </a:fld>
            <a:endParaRPr lang="fa-IR"/>
          </a:p>
        </p:txBody>
      </p:sp>
    </p:spTree>
    <p:extLst>
      <p:ext uri="{BB962C8B-B14F-4D97-AF65-F5344CB8AC3E}">
        <p14:creationId xmlns="" xmlns:p14="http://schemas.microsoft.com/office/powerpoint/2010/main" val="253605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l" rtl="0">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rtl="0">
              <a:defRPr>
                <a:cs typeface="+mn-cs"/>
              </a:defRPr>
            </a:lvl1pPr>
          </a:lstStyle>
          <a:p>
            <a:fld id="{5BBF3D01-B4F4-4935-B8B9-9DBED0720821}" type="datetime3">
              <a:rPr lang="en-US" smtClean="0"/>
              <a:pPr/>
              <a:t>29 October 2021</a:t>
            </a:fld>
            <a:endParaRPr lang="en-US" dirty="0"/>
          </a:p>
        </p:txBody>
      </p:sp>
      <p:sp>
        <p:nvSpPr>
          <p:cNvPr id="5" name="Footer Placeholder 4"/>
          <p:cNvSpPr>
            <a:spLocks noGrp="1"/>
          </p:cNvSpPr>
          <p:nvPr>
            <p:ph type="ftr" sz="quarter" idx="11"/>
          </p:nvPr>
        </p:nvSpPr>
        <p:spPr/>
        <p:txBody>
          <a:bodyPr/>
          <a:lstStyle/>
          <a:p>
            <a:r>
              <a:rPr lang="en-US" smtClean="0"/>
              <a:t>Cloud Computing - Part III</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760479" y="5638800"/>
            <a:ext cx="1601721" cy="615553"/>
          </a:xfrm>
          <a:prstGeom prst="rect">
            <a:avLst/>
          </a:prstGeom>
          <a:noFill/>
        </p:spPr>
        <p:txBody>
          <a:bodyPr wrap="none" rtlCol="1">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Presented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mj-cs"/>
              </a:rPr>
              <a:t>Majid</a:t>
            </a:r>
            <a:r>
              <a:rPr lang="en-US" dirty="0" smtClean="0"/>
              <a:t> </a:t>
            </a:r>
            <a:r>
              <a:rPr lang="en-US" dirty="0" err="1" smtClean="0"/>
              <a:t>Hajibaba</a:t>
            </a:r>
            <a:endParaRPr lang="en-US"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45D54-6804-4979-AA57-5A88699C2E31}" type="datetime3">
              <a:rPr lang="en-US" smtClean="0"/>
              <a:pPr/>
              <a:t>29 October 2021</a:t>
            </a:fld>
            <a:endParaRPr lang="en-US"/>
          </a:p>
        </p:txBody>
      </p:sp>
      <p:sp>
        <p:nvSpPr>
          <p:cNvPr id="5" name="Footer Placeholder 4"/>
          <p:cNvSpPr>
            <a:spLocks noGrp="1"/>
          </p:cNvSpPr>
          <p:nvPr>
            <p:ph type="ftr" sz="quarter" idx="11"/>
          </p:nvPr>
        </p:nvSpPr>
        <p:spPr/>
        <p:txBody>
          <a:bodyPr/>
          <a:lstStyle/>
          <a:p>
            <a:r>
              <a:rPr lang="en-US" smtClean="0"/>
              <a:t>Cloud Computing - Part III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086CB-7AE6-4550-950E-9D9C00D67541}" type="datetime3">
              <a:rPr lang="en-US" smtClean="0"/>
              <a:pPr/>
              <a:t>29 October 2021</a:t>
            </a:fld>
            <a:endParaRPr lang="en-US"/>
          </a:p>
        </p:txBody>
      </p:sp>
      <p:sp>
        <p:nvSpPr>
          <p:cNvPr id="5" name="Footer Placeholder 4"/>
          <p:cNvSpPr>
            <a:spLocks noGrp="1"/>
          </p:cNvSpPr>
          <p:nvPr>
            <p:ph type="ftr" sz="quarter" idx="11"/>
          </p:nvPr>
        </p:nvSpPr>
        <p:spPr/>
        <p:txBody>
          <a:bodyPr/>
          <a:lstStyle/>
          <a:p>
            <a:r>
              <a:rPr lang="en-US" smtClean="0"/>
              <a:t>Cloud Computing - Part III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a:defRPr>
                <a:latin typeface="Arial Black"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5F9BE-95FE-4417-B50C-DF743DAB1A9E}" type="datetime3">
              <a:rPr lang="en-US" smtClean="0"/>
              <a:pPr/>
              <a:t>29 October 2021</a:t>
            </a:fld>
            <a:endParaRPr lang="en-US"/>
          </a:p>
        </p:txBody>
      </p:sp>
      <p:sp>
        <p:nvSpPr>
          <p:cNvPr id="5" name="Footer Placeholder 4"/>
          <p:cNvSpPr>
            <a:spLocks noGrp="1"/>
          </p:cNvSpPr>
          <p:nvPr>
            <p:ph type="ftr" sz="quarter" idx="11"/>
          </p:nvPr>
        </p:nvSpPr>
        <p:spPr/>
        <p:txBody>
          <a:bodyPr/>
          <a:lstStyle/>
          <a:p>
            <a:r>
              <a:rPr lang="en-US" smtClean="0"/>
              <a:t>Cloud Computing - Part III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userDrawn="1"/>
        </p:nvSpPr>
        <p:spPr>
          <a:xfrm>
            <a:off x="2895600" y="6477000"/>
            <a:ext cx="2895600" cy="338554"/>
          </a:xfrm>
          <a:prstGeom prst="rect">
            <a:avLst/>
          </a:prstGeom>
          <a:noFill/>
        </p:spPr>
        <p:txBody>
          <a:bodyPr wrap="square" rtlCol="1">
            <a:spAutoFit/>
          </a:bodyPr>
          <a:lstStyle/>
          <a:p>
            <a:pPr algn="ctr"/>
            <a:r>
              <a:rPr lang="en-US" sz="1600" dirty="0" smtClean="0">
                <a:cs typeface="+mj-cs"/>
              </a:rPr>
              <a:t>Presented by Majid</a:t>
            </a:r>
            <a:r>
              <a:rPr lang="en-US" sz="1600" baseline="0" dirty="0" smtClean="0">
                <a:cs typeface="+mj-cs"/>
              </a:rPr>
              <a:t> </a:t>
            </a:r>
            <a:r>
              <a:rPr lang="en-US" sz="1600" baseline="0" dirty="0" err="1" smtClean="0">
                <a:cs typeface="+mj-cs"/>
              </a:rPr>
              <a:t>Hajibaba</a:t>
            </a:r>
            <a:endParaRPr lang="fa-IR" sz="1600" dirty="0">
              <a:cs typeface="+mj-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0CA91-FA78-4A0E-BC5B-492DF4DCEE61}" type="datetime3">
              <a:rPr lang="en-US" smtClean="0"/>
              <a:pPr/>
              <a:t>29 October 2021</a:t>
            </a:fld>
            <a:endParaRPr lang="en-US"/>
          </a:p>
        </p:txBody>
      </p:sp>
      <p:sp>
        <p:nvSpPr>
          <p:cNvPr id="5" name="Footer Placeholder 4"/>
          <p:cNvSpPr>
            <a:spLocks noGrp="1"/>
          </p:cNvSpPr>
          <p:nvPr>
            <p:ph type="ftr" sz="quarter" idx="11"/>
          </p:nvPr>
        </p:nvSpPr>
        <p:spPr/>
        <p:txBody>
          <a:bodyPr/>
          <a:lstStyle/>
          <a:p>
            <a:r>
              <a:rPr lang="en-US" smtClean="0"/>
              <a:t>Cloud Computing - Part III</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9CCBE1-1805-44EB-9426-2E6A315388C1}" type="datetime3">
              <a:rPr lang="en-US" smtClean="0"/>
              <a:pPr/>
              <a:t>29 October 2021</a:t>
            </a:fld>
            <a:endParaRPr lang="en-US"/>
          </a:p>
        </p:txBody>
      </p:sp>
      <p:sp>
        <p:nvSpPr>
          <p:cNvPr id="6" name="Footer Placeholder 5"/>
          <p:cNvSpPr>
            <a:spLocks noGrp="1"/>
          </p:cNvSpPr>
          <p:nvPr>
            <p:ph type="ftr" sz="quarter" idx="11"/>
          </p:nvPr>
        </p:nvSpPr>
        <p:spPr/>
        <p:txBody>
          <a:bodyPr/>
          <a:lstStyle/>
          <a:p>
            <a:r>
              <a:rPr lang="en-US" smtClean="0"/>
              <a:t>Cloud Computing - Part III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C8EA8F-4605-438A-AC1B-3F4108E1F4AA}" type="datetime3">
              <a:rPr lang="en-US" smtClean="0"/>
              <a:pPr/>
              <a:t>29 October 2021</a:t>
            </a:fld>
            <a:endParaRPr lang="en-US"/>
          </a:p>
        </p:txBody>
      </p:sp>
      <p:sp>
        <p:nvSpPr>
          <p:cNvPr id="8" name="Footer Placeholder 7"/>
          <p:cNvSpPr>
            <a:spLocks noGrp="1"/>
          </p:cNvSpPr>
          <p:nvPr>
            <p:ph type="ftr" sz="quarter" idx="11"/>
          </p:nvPr>
        </p:nvSpPr>
        <p:spPr/>
        <p:txBody>
          <a:bodyPr/>
          <a:lstStyle/>
          <a:p>
            <a:r>
              <a:rPr lang="en-US" smtClean="0"/>
              <a:t>Cloud Computing - Part III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2258F7-FD50-4CCB-BE8D-641F877FEE2F}" type="datetime3">
              <a:rPr lang="en-US" smtClean="0"/>
              <a:pPr/>
              <a:t>29 October 2021</a:t>
            </a:fld>
            <a:endParaRPr lang="en-US"/>
          </a:p>
        </p:txBody>
      </p:sp>
      <p:sp>
        <p:nvSpPr>
          <p:cNvPr id="4" name="Footer Placeholder 3"/>
          <p:cNvSpPr>
            <a:spLocks noGrp="1"/>
          </p:cNvSpPr>
          <p:nvPr>
            <p:ph type="ftr" sz="quarter" idx="11"/>
          </p:nvPr>
        </p:nvSpPr>
        <p:spPr/>
        <p:txBody>
          <a:bodyPr/>
          <a:lstStyle/>
          <a:p>
            <a:r>
              <a:rPr lang="en-US" smtClean="0"/>
              <a:t>Cloud Computing - Part III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A7B48-14E2-4158-B12A-6760DBDB7AAD}" type="datetime3">
              <a:rPr lang="en-US" smtClean="0"/>
              <a:pPr/>
              <a:t>29 October 2021</a:t>
            </a:fld>
            <a:endParaRPr lang="en-US"/>
          </a:p>
        </p:txBody>
      </p:sp>
      <p:sp>
        <p:nvSpPr>
          <p:cNvPr id="3" name="Footer Placeholder 2"/>
          <p:cNvSpPr>
            <a:spLocks noGrp="1"/>
          </p:cNvSpPr>
          <p:nvPr>
            <p:ph type="ftr" sz="quarter" idx="11"/>
          </p:nvPr>
        </p:nvSpPr>
        <p:spPr/>
        <p:txBody>
          <a:bodyPr/>
          <a:lstStyle/>
          <a:p>
            <a:r>
              <a:rPr lang="en-US" smtClean="0"/>
              <a:t>Cloud Computing - Part III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612F7-FA26-4000-B542-AF6C2AF87B22}" type="datetime3">
              <a:rPr lang="en-US" smtClean="0"/>
              <a:pPr/>
              <a:t>29 October 2021</a:t>
            </a:fld>
            <a:endParaRPr lang="en-US"/>
          </a:p>
        </p:txBody>
      </p:sp>
      <p:sp>
        <p:nvSpPr>
          <p:cNvPr id="6" name="Footer Placeholder 5"/>
          <p:cNvSpPr>
            <a:spLocks noGrp="1"/>
          </p:cNvSpPr>
          <p:nvPr>
            <p:ph type="ftr" sz="quarter" idx="11"/>
          </p:nvPr>
        </p:nvSpPr>
        <p:spPr/>
        <p:txBody>
          <a:bodyPr/>
          <a:lstStyle/>
          <a:p>
            <a:r>
              <a:rPr lang="en-US" smtClean="0"/>
              <a:t>Cloud Computing - Part III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87D80-B836-4969-8D9C-92C24497A16D}" type="datetime3">
              <a:rPr lang="en-US" smtClean="0"/>
              <a:pPr/>
              <a:t>29 October 2021</a:t>
            </a:fld>
            <a:endParaRPr lang="en-US"/>
          </a:p>
        </p:txBody>
      </p:sp>
      <p:sp>
        <p:nvSpPr>
          <p:cNvPr id="6" name="Footer Placeholder 5"/>
          <p:cNvSpPr>
            <a:spLocks noGrp="1"/>
          </p:cNvSpPr>
          <p:nvPr>
            <p:ph type="ftr" sz="quarter" idx="11"/>
          </p:nvPr>
        </p:nvSpPr>
        <p:spPr/>
        <p:txBody>
          <a:bodyPr/>
          <a:lstStyle/>
          <a:p>
            <a:r>
              <a:rPr lang="en-US" smtClean="0"/>
              <a:t>Cloud Computing - Part III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B3FB9D9-6F4B-42B1-B65A-7DA528E0EA57}" type="datetime3">
              <a:rPr lang="en-US" smtClean="0"/>
              <a:pPr/>
              <a:t>29 October 2021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Cloud Computing - Part III</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p:txStyles>
    <p:titleStyle>
      <a:lvl1pPr algn="l"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458200" cy="1927225"/>
          </a:xfrm>
        </p:spPr>
        <p:txBody>
          <a:bodyPr>
            <a:noAutofit/>
          </a:bodyPr>
          <a:lstStyle/>
          <a:p>
            <a:pPr rtl="0"/>
            <a:r>
              <a:rPr lang="en-US" sz="4400" dirty="0" smtClean="0"/>
              <a:t>9-ANEKA—INTEGRATION </a:t>
            </a:r>
            <a:r>
              <a:rPr lang="en-US" sz="4400" dirty="0"/>
              <a:t>OF </a:t>
            </a:r>
            <a:r>
              <a:rPr lang="en-US" sz="4400" dirty="0" smtClean="0"/>
              <a:t>PRIVATE AND </a:t>
            </a:r>
            <a:r>
              <a:rPr lang="en-US" sz="4400" dirty="0"/>
              <a:t>PUBLIC CLOUDS</a:t>
            </a:r>
            <a:endParaRPr lang="fa-IR" sz="4400" cap="none" dirty="0"/>
          </a:p>
        </p:txBody>
      </p:sp>
      <p:sp>
        <p:nvSpPr>
          <p:cNvPr id="3" name="Subtitle 2"/>
          <p:cNvSpPr>
            <a:spLocks noGrp="1"/>
          </p:cNvSpPr>
          <p:nvPr>
            <p:ph type="subTitle" idx="1"/>
          </p:nvPr>
        </p:nvSpPr>
        <p:spPr/>
        <p:txBody>
          <a:bodyPr/>
          <a:lstStyle/>
          <a:p>
            <a:r>
              <a:rPr lang="en-US" dirty="0"/>
              <a:t>Cloud </a:t>
            </a:r>
            <a:r>
              <a:rPr lang="en-US" dirty="0" smtClean="0"/>
              <a:t>Computing</a:t>
            </a:r>
            <a:endParaRPr lang="fa-IR" dirty="0" smtClean="0"/>
          </a:p>
          <a:p>
            <a:r>
              <a:rPr lang="en-US" smtClean="0"/>
              <a:t>Principles </a:t>
            </a:r>
            <a:r>
              <a:rPr lang="en-US" dirty="0" smtClean="0"/>
              <a:t>and Paradigms</a:t>
            </a:r>
            <a:endParaRPr lang="fa-IR" dirty="0"/>
          </a:p>
        </p:txBody>
      </p:sp>
      <p:sp>
        <p:nvSpPr>
          <p:cNvPr id="4" name="Date Placeholder 3"/>
          <p:cNvSpPr>
            <a:spLocks noGrp="1"/>
          </p:cNvSpPr>
          <p:nvPr>
            <p:ph type="dt" sz="half" idx="10"/>
          </p:nvPr>
        </p:nvSpPr>
        <p:spPr/>
        <p:txBody>
          <a:bodyPr/>
          <a:lstStyle/>
          <a:p>
            <a:fld id="{B2AF1FE3-C4A9-4010-AEF1-CB82C5FDD460}" type="datetime3">
              <a:rPr lang="en-US" smtClean="0"/>
              <a:pPr/>
              <a:t>29 October 2021</a:t>
            </a:fld>
            <a:endParaRPr lang="en-US" dirty="0"/>
          </a:p>
        </p:txBody>
      </p:sp>
      <p:sp>
        <p:nvSpPr>
          <p:cNvPr id="6" name="Footer Placeholder 5"/>
          <p:cNvSpPr>
            <a:spLocks noGrp="1"/>
          </p:cNvSpPr>
          <p:nvPr>
            <p:ph type="ftr" sz="quarter" idx="11"/>
          </p:nvPr>
        </p:nvSpPr>
        <p:spPr/>
        <p:txBody>
          <a:bodyPr/>
          <a:lstStyle/>
          <a:p>
            <a:r>
              <a:rPr lang="en-US" smtClean="0"/>
              <a:t>Cloud Computing - Part III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 xmlns:p14="http://schemas.microsoft.com/office/powerpoint/2010/main" val="1400038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733800" y="2422779"/>
            <a:ext cx="5181600" cy="3063621"/>
          </a:xfrm>
          <a:prstGeom prst="rect">
            <a:avLst/>
          </a:prstGeom>
        </p:spPr>
      </p:pic>
      <p:sp>
        <p:nvSpPr>
          <p:cNvPr id="2" name="Title 1"/>
          <p:cNvSpPr>
            <a:spLocks noGrp="1"/>
          </p:cNvSpPr>
          <p:nvPr>
            <p:ph type="title"/>
          </p:nvPr>
        </p:nvSpPr>
        <p:spPr/>
        <p:txBody>
          <a:bodyPr/>
          <a:lstStyle/>
          <a:p>
            <a:r>
              <a:rPr lang="en-US" dirty="0" smtClean="0"/>
              <a:t>Introduction</a:t>
            </a:r>
            <a:endParaRPr lang="fa-IR" dirty="0"/>
          </a:p>
        </p:txBody>
      </p:sp>
      <p:sp>
        <p:nvSpPr>
          <p:cNvPr id="3" name="Content Placeholder 2"/>
          <p:cNvSpPr>
            <a:spLocks noGrp="1"/>
          </p:cNvSpPr>
          <p:nvPr>
            <p:ph idx="1"/>
          </p:nvPr>
        </p:nvSpPr>
        <p:spPr/>
        <p:txBody>
          <a:bodyPr/>
          <a:lstStyle/>
          <a:p>
            <a:r>
              <a:rPr lang="en-US" dirty="0" smtClean="0"/>
              <a:t>How to form private and public cloud?</a:t>
            </a:r>
          </a:p>
          <a:p>
            <a:r>
              <a:rPr lang="en-US" dirty="0" smtClean="0"/>
              <a:t>Private cloud</a:t>
            </a:r>
          </a:p>
          <a:p>
            <a:pPr lvl="1"/>
            <a:r>
              <a:rPr lang="en-US" dirty="0" smtClean="0"/>
              <a:t>Advantages</a:t>
            </a:r>
          </a:p>
          <a:p>
            <a:pPr lvl="2"/>
            <a:r>
              <a:rPr lang="en-US" dirty="0" smtClean="0"/>
              <a:t>Information Protection</a:t>
            </a:r>
          </a:p>
          <a:p>
            <a:pPr lvl="2"/>
            <a:r>
              <a:rPr lang="en-US" dirty="0" smtClean="0"/>
              <a:t>Ensuring SLA</a:t>
            </a:r>
          </a:p>
          <a:p>
            <a:pPr lvl="2"/>
            <a:r>
              <a:rPr lang="en-US" dirty="0" smtClean="0"/>
              <a:t>Standards</a:t>
            </a:r>
          </a:p>
          <a:p>
            <a:pPr lvl="1"/>
            <a:r>
              <a:rPr lang="en-US" dirty="0" smtClean="0"/>
              <a:t>Disadvantages</a:t>
            </a:r>
          </a:p>
          <a:p>
            <a:pPr lvl="2"/>
            <a:r>
              <a:rPr lang="en-US" dirty="0" smtClean="0"/>
              <a:t>Scale out</a:t>
            </a:r>
          </a:p>
          <a:p>
            <a:pPr lvl="2"/>
            <a:r>
              <a:rPr lang="en-US" dirty="0" smtClean="0"/>
              <a:t>Solution</a:t>
            </a:r>
          </a:p>
          <a:p>
            <a:pPr lvl="3"/>
            <a:r>
              <a:rPr lang="en-US" dirty="0" smtClean="0"/>
              <a:t>Hybrid clouds</a:t>
            </a:r>
          </a:p>
          <a:p>
            <a:pPr lvl="1"/>
            <a:r>
              <a:rPr lang="en-US" dirty="0" err="1" smtClean="0"/>
              <a:t>PaaS</a:t>
            </a:r>
            <a:r>
              <a:rPr lang="en-US" dirty="0" smtClean="0"/>
              <a:t> solutions</a:t>
            </a:r>
          </a:p>
          <a:p>
            <a:pPr lvl="2"/>
            <a:r>
              <a:rPr lang="en-US" dirty="0" err="1" smtClean="0"/>
              <a:t>Manjrasoft</a:t>
            </a:r>
            <a:r>
              <a:rPr lang="en-US" dirty="0" smtClean="0"/>
              <a:t> Aneka</a:t>
            </a:r>
          </a:p>
          <a:p>
            <a:pPr lvl="1"/>
            <a:endParaRPr lang="en-US" dirty="0" smtClean="0"/>
          </a:p>
          <a:p>
            <a:endParaRPr lang="en-US" dirty="0" smtClean="0"/>
          </a:p>
          <a:p>
            <a:endParaRPr lang="fa-IR" dirty="0"/>
          </a:p>
        </p:txBody>
      </p:sp>
      <p:sp>
        <p:nvSpPr>
          <p:cNvPr id="4" name="Date Placeholder 3"/>
          <p:cNvSpPr>
            <a:spLocks noGrp="1"/>
          </p:cNvSpPr>
          <p:nvPr>
            <p:ph type="dt" sz="half" idx="10"/>
          </p:nvPr>
        </p:nvSpPr>
        <p:spPr/>
        <p:txBody>
          <a:bodyPr/>
          <a:lstStyle/>
          <a:p>
            <a:fld id="{F4E9DF7D-B49A-45D7-8B29-72555A324077}" type="datetime3">
              <a:rPr lang="en-US" smtClean="0"/>
              <a:pPr/>
              <a:t>29 October 2021</a:t>
            </a:fld>
            <a:endParaRPr lang="en-US"/>
          </a:p>
        </p:txBody>
      </p:sp>
      <p:sp>
        <p:nvSpPr>
          <p:cNvPr id="5" name="Footer Placeholder 4"/>
          <p:cNvSpPr>
            <a:spLocks noGrp="1"/>
          </p:cNvSpPr>
          <p:nvPr>
            <p:ph type="ftr" sz="quarter" idx="11"/>
          </p:nvPr>
        </p:nvSpPr>
        <p:spPr/>
        <p:txBody>
          <a:bodyPr/>
          <a:lstStyle/>
          <a:p>
            <a:r>
              <a:rPr lang="en-US" smtClean="0"/>
              <a:t>Cloud Computing - Part III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 xmlns:p14="http://schemas.microsoft.com/office/powerpoint/2010/main" val="246119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4600" y="1524000"/>
            <a:ext cx="6642497" cy="3733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r>
              <a:rPr lang="en-US" dirty="0" smtClean="0"/>
              <a:t>Technologies and Tools</a:t>
            </a:r>
            <a:endParaRPr lang="fa-IR" dirty="0"/>
          </a:p>
        </p:txBody>
      </p:sp>
      <p:sp>
        <p:nvSpPr>
          <p:cNvPr id="8" name="Content Placeholder 7"/>
          <p:cNvSpPr>
            <a:spLocks noGrp="1"/>
          </p:cNvSpPr>
          <p:nvPr>
            <p:ph idx="1"/>
          </p:nvPr>
        </p:nvSpPr>
        <p:spPr>
          <a:xfrm>
            <a:off x="0" y="1600200"/>
            <a:ext cx="8229600" cy="4876800"/>
          </a:xfrm>
        </p:spPr>
        <p:txBody>
          <a:bodyPr>
            <a:normAutofit fontScale="92500" lnSpcReduction="10000"/>
          </a:bodyPr>
          <a:lstStyle/>
          <a:p>
            <a:r>
              <a:rPr lang="en-US" dirty="0"/>
              <a:t>Deploying private cloud</a:t>
            </a:r>
          </a:p>
          <a:p>
            <a:pPr lvl="1"/>
            <a:r>
              <a:rPr lang="en-US" dirty="0"/>
              <a:t>VM technologies</a:t>
            </a:r>
          </a:p>
          <a:p>
            <a:pPr lvl="1"/>
            <a:r>
              <a:rPr lang="en-US" dirty="0"/>
              <a:t>VM managers</a:t>
            </a:r>
          </a:p>
          <a:p>
            <a:r>
              <a:rPr lang="en-US" dirty="0" smtClean="0"/>
              <a:t>IaaS</a:t>
            </a:r>
          </a:p>
          <a:p>
            <a:pPr lvl="1"/>
            <a:r>
              <a:rPr lang="en-US" dirty="0" smtClean="0"/>
              <a:t>Amazon</a:t>
            </a:r>
          </a:p>
          <a:p>
            <a:pPr lvl="2"/>
            <a:r>
              <a:rPr lang="en-US" dirty="0" smtClean="0"/>
              <a:t>EC2,S3</a:t>
            </a:r>
          </a:p>
          <a:p>
            <a:pPr lvl="1"/>
            <a:r>
              <a:rPr lang="en-US" dirty="0" err="1" smtClean="0"/>
              <a:t>GoGrid</a:t>
            </a:r>
            <a:endParaRPr lang="en-US" dirty="0" smtClean="0"/>
          </a:p>
          <a:p>
            <a:pPr lvl="1"/>
            <a:r>
              <a:rPr lang="en-US" dirty="0" smtClean="0"/>
              <a:t>3Tera </a:t>
            </a:r>
            <a:r>
              <a:rPr lang="en-US" dirty="0" err="1" smtClean="0"/>
              <a:t>AppLogic</a:t>
            </a:r>
            <a:endParaRPr lang="en-US" dirty="0" smtClean="0"/>
          </a:p>
          <a:p>
            <a:r>
              <a:rPr lang="en-US" dirty="0" err="1" smtClean="0"/>
              <a:t>PaaS</a:t>
            </a:r>
            <a:endParaRPr lang="en-US" dirty="0" smtClean="0"/>
          </a:p>
          <a:p>
            <a:pPr lvl="1"/>
            <a:r>
              <a:rPr lang="en-US" dirty="0" smtClean="0"/>
              <a:t>Microsoft Azure</a:t>
            </a:r>
          </a:p>
          <a:p>
            <a:pPr lvl="1"/>
            <a:r>
              <a:rPr lang="en-US" dirty="0" smtClean="0"/>
              <a:t>Google </a:t>
            </a:r>
            <a:r>
              <a:rPr lang="en-US" dirty="0" err="1" smtClean="0"/>
              <a:t>AppEngine</a:t>
            </a:r>
            <a:endParaRPr lang="en-US" dirty="0" smtClean="0"/>
          </a:p>
          <a:p>
            <a:r>
              <a:rPr lang="en-US" dirty="0"/>
              <a:t>Other Tools (commercial and research</a:t>
            </a:r>
            <a:r>
              <a:rPr lang="en-US" dirty="0" smtClean="0"/>
              <a:t>)</a:t>
            </a:r>
          </a:p>
          <a:p>
            <a:pPr lvl="2"/>
            <a:r>
              <a:rPr lang="en-US" dirty="0" err="1"/>
              <a:t>DataSynapse</a:t>
            </a:r>
            <a:r>
              <a:rPr lang="en-US" dirty="0"/>
              <a:t>, </a:t>
            </a:r>
            <a:r>
              <a:rPr lang="en-US" dirty="0" err="1"/>
              <a:t>Elastra</a:t>
            </a:r>
            <a:r>
              <a:rPr lang="en-US" dirty="0"/>
              <a:t>, </a:t>
            </a:r>
            <a:r>
              <a:rPr lang="en-US" dirty="0" err="1"/>
              <a:t>Zimory</a:t>
            </a:r>
            <a:r>
              <a:rPr lang="en-US" dirty="0"/>
              <a:t> Pools</a:t>
            </a:r>
            <a:r>
              <a:rPr lang="en-US" dirty="0" smtClean="0"/>
              <a:t>,  App-Logic</a:t>
            </a:r>
          </a:p>
          <a:p>
            <a:pPr lvl="2"/>
            <a:r>
              <a:rPr lang="en-US" dirty="0"/>
              <a:t>Aneka, </a:t>
            </a:r>
            <a:r>
              <a:rPr lang="en-US" dirty="0" err="1" smtClean="0"/>
              <a:t>OpenNebula</a:t>
            </a:r>
            <a:r>
              <a:rPr lang="en-US" dirty="0" smtClean="0"/>
              <a:t>, </a:t>
            </a:r>
            <a:r>
              <a:rPr lang="en-US" dirty="0"/>
              <a:t>Nimbus</a:t>
            </a:r>
            <a:endParaRPr lang="en-US" dirty="0" smtClean="0"/>
          </a:p>
          <a:p>
            <a:pPr lvl="2"/>
            <a:endParaRPr lang="en-US" dirty="0" smtClean="0"/>
          </a:p>
          <a:p>
            <a:pPr lvl="2"/>
            <a:endParaRPr lang="en-US" dirty="0" smtClean="0"/>
          </a:p>
          <a:p>
            <a:pPr lvl="1"/>
            <a:endParaRPr lang="fa-IR" dirty="0"/>
          </a:p>
        </p:txBody>
      </p:sp>
      <p:sp>
        <p:nvSpPr>
          <p:cNvPr id="4" name="Date Placeholder 3"/>
          <p:cNvSpPr>
            <a:spLocks noGrp="1"/>
          </p:cNvSpPr>
          <p:nvPr>
            <p:ph type="dt" sz="half" idx="10"/>
          </p:nvPr>
        </p:nvSpPr>
        <p:spPr/>
        <p:txBody>
          <a:bodyPr/>
          <a:lstStyle/>
          <a:p>
            <a:fld id="{2DBAFC9A-465D-4069-979A-57E14C534D3A}" type="datetime3">
              <a:rPr lang="en-US" smtClean="0"/>
              <a:pPr/>
              <a:t>29 October 2021</a:t>
            </a:fld>
            <a:endParaRPr lang="en-US"/>
          </a:p>
        </p:txBody>
      </p:sp>
      <p:sp>
        <p:nvSpPr>
          <p:cNvPr id="5" name="Footer Placeholder 4"/>
          <p:cNvSpPr>
            <a:spLocks noGrp="1"/>
          </p:cNvSpPr>
          <p:nvPr>
            <p:ph type="ftr" sz="quarter" idx="11"/>
          </p:nvPr>
        </p:nvSpPr>
        <p:spPr/>
        <p:txBody>
          <a:bodyPr/>
          <a:lstStyle/>
          <a:p>
            <a:r>
              <a:rPr lang="en-US" smtClean="0"/>
              <a:t>Cloud Computing - Part III</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pPr/>
              <a:t>3</a:t>
            </a:fld>
            <a:endParaRPr lang="en-US"/>
          </a:p>
        </p:txBody>
      </p:sp>
    </p:spTree>
    <p:extLst>
      <p:ext uri="{BB962C8B-B14F-4D97-AF65-F5344CB8AC3E}">
        <p14:creationId xmlns="" xmlns:p14="http://schemas.microsoft.com/office/powerpoint/2010/main" val="2917664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914400"/>
            <a:ext cx="8534400" cy="6019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a:xfrm>
            <a:off x="457200" y="304800"/>
            <a:ext cx="8229600" cy="990600"/>
          </a:xfrm>
        </p:spPr>
        <p:txBody>
          <a:bodyPr/>
          <a:lstStyle/>
          <a:p>
            <a:r>
              <a:rPr lang="en-US" dirty="0" smtClean="0"/>
              <a:t>ANEKA - Architecture</a:t>
            </a:r>
            <a:endParaRPr lang="fa-IR" dirty="0"/>
          </a:p>
        </p:txBody>
      </p:sp>
      <p:sp>
        <p:nvSpPr>
          <p:cNvPr id="4" name="Date Placeholder 3"/>
          <p:cNvSpPr>
            <a:spLocks noGrp="1"/>
          </p:cNvSpPr>
          <p:nvPr>
            <p:ph type="dt" sz="half" idx="10"/>
          </p:nvPr>
        </p:nvSpPr>
        <p:spPr/>
        <p:txBody>
          <a:bodyPr/>
          <a:lstStyle/>
          <a:p>
            <a:fld id="{28013A11-C52C-42E0-8562-EEFB88662245}" type="datetime3">
              <a:rPr lang="en-US" smtClean="0"/>
              <a:pPr/>
              <a:t>29 October 2021</a:t>
            </a:fld>
            <a:endParaRPr lang="en-US"/>
          </a:p>
        </p:txBody>
      </p:sp>
      <p:sp>
        <p:nvSpPr>
          <p:cNvPr id="5" name="Footer Placeholder 4"/>
          <p:cNvSpPr>
            <a:spLocks noGrp="1"/>
          </p:cNvSpPr>
          <p:nvPr>
            <p:ph type="ftr" sz="quarter" idx="11"/>
          </p:nvPr>
        </p:nvSpPr>
        <p:spPr/>
        <p:txBody>
          <a:bodyPr/>
          <a:lstStyle/>
          <a:p>
            <a:r>
              <a:rPr lang="en-US" smtClean="0"/>
              <a:t>Cloud Computing - Part III</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pPr/>
              <a:t>4</a:t>
            </a:fld>
            <a:endParaRPr lang="en-US"/>
          </a:p>
        </p:txBody>
      </p:sp>
    </p:spTree>
    <p:extLst>
      <p:ext uri="{BB962C8B-B14F-4D97-AF65-F5344CB8AC3E}">
        <p14:creationId xmlns="" xmlns:p14="http://schemas.microsoft.com/office/powerpoint/2010/main" val="1880672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a:t>
            </a:r>
            <a:r>
              <a:rPr lang="en-US" dirty="0" smtClean="0"/>
              <a:t>of hybrid clouds</a:t>
            </a:r>
            <a:endParaRPr lang="fa-IR" dirty="0"/>
          </a:p>
        </p:txBody>
      </p:sp>
      <p:sp>
        <p:nvSpPr>
          <p:cNvPr id="3" name="Content Placeholder 2"/>
          <p:cNvSpPr>
            <a:spLocks noGrp="1"/>
          </p:cNvSpPr>
          <p:nvPr>
            <p:ph idx="1"/>
          </p:nvPr>
        </p:nvSpPr>
        <p:spPr>
          <a:xfrm>
            <a:off x="457200" y="1600200"/>
            <a:ext cx="8458200" cy="4876800"/>
          </a:xfrm>
        </p:spPr>
        <p:txBody>
          <a:bodyPr>
            <a:normAutofit lnSpcReduction="10000"/>
          </a:bodyPr>
          <a:lstStyle/>
          <a:p>
            <a:r>
              <a:rPr lang="en-US" dirty="0"/>
              <a:t>Support for </a:t>
            </a:r>
            <a:r>
              <a:rPr lang="en-US" dirty="0" smtClean="0"/>
              <a:t>Heterogeneity</a:t>
            </a:r>
          </a:p>
          <a:p>
            <a:pPr lvl="1"/>
            <a:r>
              <a:rPr lang="en-US" dirty="0" smtClean="0"/>
              <a:t>integrate </a:t>
            </a:r>
            <a:r>
              <a:rPr lang="en-US" dirty="0"/>
              <a:t>additional cloud service providers </a:t>
            </a:r>
            <a:r>
              <a:rPr lang="en-US" dirty="0" smtClean="0"/>
              <a:t>(IaaS) </a:t>
            </a:r>
            <a:r>
              <a:rPr lang="en-US" dirty="0"/>
              <a:t>without major changes to the entire </a:t>
            </a:r>
            <a:r>
              <a:rPr lang="en-US" dirty="0" smtClean="0"/>
              <a:t>system</a:t>
            </a:r>
          </a:p>
          <a:p>
            <a:r>
              <a:rPr lang="en-US" dirty="0" smtClean="0"/>
              <a:t>Support </a:t>
            </a:r>
            <a:r>
              <a:rPr lang="en-US" dirty="0"/>
              <a:t>for Dynamic and Open </a:t>
            </a:r>
            <a:r>
              <a:rPr lang="en-US" dirty="0" smtClean="0"/>
              <a:t>Systems</a:t>
            </a:r>
          </a:p>
          <a:p>
            <a:pPr lvl="1"/>
            <a:r>
              <a:rPr lang="en-US" dirty="0" smtClean="0"/>
              <a:t>plugging new </a:t>
            </a:r>
            <a:r>
              <a:rPr lang="en-US" dirty="0"/>
              <a:t>components and rapidly integrating new features </a:t>
            </a:r>
          </a:p>
          <a:p>
            <a:r>
              <a:rPr lang="en-US" dirty="0" smtClean="0"/>
              <a:t>Support </a:t>
            </a:r>
            <a:r>
              <a:rPr lang="en-US" dirty="0"/>
              <a:t>for Basic VM Operation </a:t>
            </a:r>
            <a:r>
              <a:rPr lang="en-US" dirty="0" smtClean="0"/>
              <a:t>Management</a:t>
            </a:r>
          </a:p>
          <a:p>
            <a:pPr lvl="1"/>
            <a:r>
              <a:rPr lang="en-US" dirty="0"/>
              <a:t>software frameworks that support hypervisor-based execution should implement a minimum set of operations</a:t>
            </a:r>
            <a:endParaRPr lang="en-US" dirty="0" smtClean="0"/>
          </a:p>
          <a:p>
            <a:r>
              <a:rPr lang="en-US" dirty="0"/>
              <a:t>Support for Flexible Scheduling </a:t>
            </a:r>
            <a:r>
              <a:rPr lang="en-US" dirty="0" smtClean="0"/>
              <a:t>Policies</a:t>
            </a:r>
          </a:p>
          <a:p>
            <a:pPr lvl="1"/>
            <a:r>
              <a:rPr lang="en-US" dirty="0"/>
              <a:t>Public and private </a:t>
            </a:r>
            <a:r>
              <a:rPr lang="en-US" dirty="0" smtClean="0"/>
              <a:t>resources </a:t>
            </a:r>
            <a:r>
              <a:rPr lang="en-US" dirty="0"/>
              <a:t>can be differently utilized, and the workload should be dynamically partitioned</a:t>
            </a:r>
            <a:endParaRPr lang="en-US" dirty="0" smtClean="0"/>
          </a:p>
          <a:p>
            <a:r>
              <a:rPr lang="en-US" dirty="0"/>
              <a:t>Support for Workload </a:t>
            </a:r>
            <a:r>
              <a:rPr lang="en-US" dirty="0" smtClean="0"/>
              <a:t>Monitoring</a:t>
            </a:r>
          </a:p>
          <a:p>
            <a:pPr lvl="1"/>
            <a:r>
              <a:rPr lang="en-US" dirty="0" smtClean="0"/>
              <a:t>To lease a subset </a:t>
            </a:r>
            <a:r>
              <a:rPr lang="en-US" dirty="0"/>
              <a:t>of resources </a:t>
            </a:r>
            <a:r>
              <a:rPr lang="en-US" dirty="0" smtClean="0"/>
              <a:t>and dismiss resources if </a:t>
            </a:r>
            <a:r>
              <a:rPr lang="en-US" dirty="0"/>
              <a:t>they are no longer necessary</a:t>
            </a:r>
            <a:endParaRPr lang="en-US" dirty="0" smtClean="0"/>
          </a:p>
          <a:p>
            <a:endParaRPr lang="fa-IR" dirty="0"/>
          </a:p>
        </p:txBody>
      </p:sp>
      <p:sp>
        <p:nvSpPr>
          <p:cNvPr id="4" name="Date Placeholder 3"/>
          <p:cNvSpPr>
            <a:spLocks noGrp="1"/>
          </p:cNvSpPr>
          <p:nvPr>
            <p:ph type="dt" sz="half" idx="10"/>
          </p:nvPr>
        </p:nvSpPr>
        <p:spPr/>
        <p:txBody>
          <a:bodyPr/>
          <a:lstStyle/>
          <a:p>
            <a:fld id="{0DAF1028-CF67-4813-94D5-0F19CDA68751}" type="datetime3">
              <a:rPr lang="en-US" smtClean="0"/>
              <a:pPr/>
              <a:t>29 October 2021</a:t>
            </a:fld>
            <a:endParaRPr lang="en-US"/>
          </a:p>
        </p:txBody>
      </p:sp>
      <p:sp>
        <p:nvSpPr>
          <p:cNvPr id="5" name="Footer Placeholder 4"/>
          <p:cNvSpPr>
            <a:spLocks noGrp="1"/>
          </p:cNvSpPr>
          <p:nvPr>
            <p:ph type="ftr" sz="quarter" idx="11"/>
          </p:nvPr>
        </p:nvSpPr>
        <p:spPr/>
        <p:txBody>
          <a:bodyPr/>
          <a:lstStyle/>
          <a:p>
            <a:r>
              <a:rPr lang="en-US" smtClean="0"/>
              <a:t>Cloud Computing - Part III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 xmlns:p14="http://schemas.microsoft.com/office/powerpoint/2010/main" val="4196892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 Hybrid Clouds</a:t>
            </a:r>
            <a:endParaRPr lang="fa-IR" dirty="0"/>
          </a:p>
        </p:txBody>
      </p:sp>
      <p:sp>
        <p:nvSpPr>
          <p:cNvPr id="3" name="Content Placeholder 2"/>
          <p:cNvSpPr>
            <a:spLocks noGrp="1"/>
          </p:cNvSpPr>
          <p:nvPr>
            <p:ph idx="1"/>
          </p:nvPr>
        </p:nvSpPr>
        <p:spPr/>
        <p:txBody>
          <a:bodyPr/>
          <a:lstStyle/>
          <a:p>
            <a:r>
              <a:rPr lang="en-US" dirty="0" smtClean="0"/>
              <a:t>Pricing Models</a:t>
            </a:r>
          </a:p>
          <a:p>
            <a:r>
              <a:rPr lang="en-US" dirty="0" smtClean="0"/>
              <a:t>Security Standardization</a:t>
            </a:r>
          </a:p>
          <a:p>
            <a:r>
              <a:rPr lang="en-US" dirty="0" smtClean="0"/>
              <a:t>Management and Scheduling Policies for heterogeneous environment</a:t>
            </a:r>
          </a:p>
          <a:p>
            <a:r>
              <a:rPr lang="en-US" dirty="0" smtClean="0"/>
              <a:t>Security in hybrid cloud</a:t>
            </a:r>
          </a:p>
          <a:p>
            <a:r>
              <a:rPr lang="en-US" dirty="0" smtClean="0"/>
              <a:t>Data retention</a:t>
            </a:r>
          </a:p>
          <a:p>
            <a:r>
              <a:rPr lang="en-US" dirty="0" smtClean="0"/>
              <a:t>Possibility of massive outage</a:t>
            </a:r>
          </a:p>
          <a:p>
            <a:r>
              <a:rPr lang="en-US" dirty="0" smtClean="0"/>
              <a:t>Provider trust</a:t>
            </a:r>
          </a:p>
          <a:p>
            <a:r>
              <a:rPr lang="en-US" dirty="0" smtClean="0"/>
              <a:t>Jurisdiction (confidentiality of data)</a:t>
            </a:r>
          </a:p>
          <a:p>
            <a:r>
              <a:rPr lang="en-US" dirty="0" smtClean="0"/>
              <a:t>Standardization </a:t>
            </a:r>
          </a:p>
          <a:p>
            <a:endParaRPr lang="en-US" dirty="0" smtClean="0"/>
          </a:p>
          <a:p>
            <a:endParaRPr lang="fa-IR" dirty="0"/>
          </a:p>
        </p:txBody>
      </p:sp>
      <p:sp>
        <p:nvSpPr>
          <p:cNvPr id="4" name="Date Placeholder 3"/>
          <p:cNvSpPr>
            <a:spLocks noGrp="1"/>
          </p:cNvSpPr>
          <p:nvPr>
            <p:ph type="dt" sz="half" idx="10"/>
          </p:nvPr>
        </p:nvSpPr>
        <p:spPr/>
        <p:txBody>
          <a:bodyPr/>
          <a:lstStyle/>
          <a:p>
            <a:fld id="{746405AF-3F3A-4414-9916-206F9CB8064D}" type="datetime3">
              <a:rPr lang="en-US" smtClean="0"/>
              <a:pPr/>
              <a:t>29 October 2021</a:t>
            </a:fld>
            <a:endParaRPr lang="en-US"/>
          </a:p>
        </p:txBody>
      </p:sp>
      <p:sp>
        <p:nvSpPr>
          <p:cNvPr id="5" name="Footer Placeholder 4"/>
          <p:cNvSpPr>
            <a:spLocks noGrp="1"/>
          </p:cNvSpPr>
          <p:nvPr>
            <p:ph type="ftr" sz="quarter" idx="11"/>
          </p:nvPr>
        </p:nvSpPr>
        <p:spPr/>
        <p:txBody>
          <a:bodyPr/>
          <a:lstStyle/>
          <a:p>
            <a:r>
              <a:rPr lang="en-US" smtClean="0"/>
              <a:t>Cloud Computing - Part III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 xmlns:p14="http://schemas.microsoft.com/office/powerpoint/2010/main" val="3584503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end</a:t>
            </a:r>
            <a:endParaRPr lang="fa-IR" dirty="0"/>
          </a:p>
        </p:txBody>
      </p:sp>
      <p:sp>
        <p:nvSpPr>
          <p:cNvPr id="8" name="Text Placeholder 7"/>
          <p:cNvSpPr>
            <a:spLocks noGrp="1"/>
          </p:cNvSpPr>
          <p:nvPr>
            <p:ph type="body" idx="1"/>
          </p:nvPr>
        </p:nvSpPr>
        <p:spPr/>
        <p:txBody>
          <a:bodyPr/>
          <a:lstStyle/>
          <a:p>
            <a:r>
              <a:rPr lang="en-US" dirty="0" smtClean="0"/>
              <a:t>ANEKA - Integration Of Private And Public Clouds</a:t>
            </a:r>
            <a:endParaRPr lang="fa-IR" dirty="0"/>
          </a:p>
        </p:txBody>
      </p:sp>
      <p:sp>
        <p:nvSpPr>
          <p:cNvPr id="4" name="Date Placeholder 3"/>
          <p:cNvSpPr>
            <a:spLocks noGrp="1"/>
          </p:cNvSpPr>
          <p:nvPr>
            <p:ph type="dt" sz="half" idx="10"/>
          </p:nvPr>
        </p:nvSpPr>
        <p:spPr/>
        <p:txBody>
          <a:bodyPr/>
          <a:lstStyle/>
          <a:p>
            <a:fld id="{FB0A94B5-1844-48CC-9164-8E9D6CEFFB4E}" type="datetime3">
              <a:rPr lang="en-US" smtClean="0"/>
              <a:pPr/>
              <a:t>29 October 2021</a:t>
            </a:fld>
            <a:endParaRPr lang="en-US"/>
          </a:p>
        </p:txBody>
      </p:sp>
      <p:sp>
        <p:nvSpPr>
          <p:cNvPr id="5" name="Footer Placeholder 4"/>
          <p:cNvSpPr>
            <a:spLocks noGrp="1"/>
          </p:cNvSpPr>
          <p:nvPr>
            <p:ph type="ftr" sz="quarter" idx="11"/>
          </p:nvPr>
        </p:nvSpPr>
        <p:spPr/>
        <p:txBody>
          <a:bodyPr/>
          <a:lstStyle/>
          <a:p>
            <a:r>
              <a:rPr lang="en-US" smtClean="0"/>
              <a:t>Cloud Computing - Part III</a:t>
            </a:r>
            <a:endParaRPr lang="en-US"/>
          </a:p>
        </p:txBody>
      </p:sp>
      <p:sp>
        <p:nvSpPr>
          <p:cNvPr id="6" name="Slide Number Placeholder 5"/>
          <p:cNvSpPr>
            <a:spLocks noGrp="1"/>
          </p:cNvSpPr>
          <p:nvPr>
            <p:ph type="sldNum" sz="quarter" idx="12"/>
          </p:nvPr>
        </p:nvSpPr>
        <p:spPr>
          <a:xfrm>
            <a:off x="8534400" y="5648325"/>
            <a:ext cx="549275" cy="396875"/>
          </a:xfrm>
        </p:spPr>
        <p:txBody>
          <a:bodyPr/>
          <a:lstStyle/>
          <a:p>
            <a:fld id="{B6F15528-21DE-4FAA-801E-634DDDAF4B2B}" type="slidenum">
              <a:rPr lang="en-US" smtClean="0"/>
              <a:pPr/>
              <a:t>7</a:t>
            </a:fld>
            <a:endParaRPr lang="en-US"/>
          </a:p>
        </p:txBody>
      </p:sp>
    </p:spTree>
    <p:extLst>
      <p:ext uri="{BB962C8B-B14F-4D97-AF65-F5344CB8AC3E}">
        <p14:creationId xmlns="" xmlns:p14="http://schemas.microsoft.com/office/powerpoint/2010/main" val="38672200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15870</TotalTime>
  <Words>1029</Words>
  <Application>Microsoft Office PowerPoint</Application>
  <PresentationFormat>On-screen Show (4:3)</PresentationFormat>
  <Paragraphs>145</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Clarity</vt:lpstr>
      <vt:lpstr>9-ANEKA—INTEGRATION OF PRIVATE AND PUBLIC CLOUDS</vt:lpstr>
      <vt:lpstr>Introduction</vt:lpstr>
      <vt:lpstr>Technologies and Tools</vt:lpstr>
      <vt:lpstr>ANEKA - Architecture</vt:lpstr>
      <vt:lpstr>features of hybrid clouds</vt:lpstr>
      <vt:lpstr>Research in Hybrid Clouds</vt:lpstr>
      <vt:lpstr>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majid</dc:creator>
  <cp:lastModifiedBy>admin</cp:lastModifiedBy>
  <cp:revision>617</cp:revision>
  <dcterms:created xsi:type="dcterms:W3CDTF">2006-08-16T00:00:00Z</dcterms:created>
  <dcterms:modified xsi:type="dcterms:W3CDTF">2021-10-29T06:23:26Z</dcterms:modified>
</cp:coreProperties>
</file>