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2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77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71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5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863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00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44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8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2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6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8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6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AF0C3-F5ED-4F71-9867-F466E8CFD2C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B7B769-B270-486C-82B4-0A455F3DC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3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A* Algorithm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3141"/>
            <a:ext cx="8596668" cy="4458222"/>
          </a:xfrm>
        </p:spPr>
        <p:txBody>
          <a:bodyPr>
            <a:normAutofit/>
          </a:bodyPr>
          <a:lstStyle/>
          <a:p>
            <a:pPr algn="just" fontAlgn="base"/>
            <a:r>
              <a:rPr lang="en-IN" sz="2800" dirty="0"/>
              <a:t>A* Algorithm is one of the best and popular techniques used for path finding and graph traversals</a:t>
            </a:r>
            <a:r>
              <a:rPr lang="en-IN" sz="2800" dirty="0" smtClean="0"/>
              <a:t>.</a:t>
            </a:r>
          </a:p>
          <a:p>
            <a:pPr algn="just" fontAlgn="base"/>
            <a:endParaRPr lang="en-IN" sz="2800" dirty="0"/>
          </a:p>
          <a:p>
            <a:pPr algn="just" fontAlgn="base"/>
            <a:r>
              <a:rPr lang="en-IN" sz="2800" dirty="0"/>
              <a:t>A lot of games and web-based maps use this algorithm for finding the shortest path efficiently.</a:t>
            </a:r>
          </a:p>
          <a:p>
            <a:pPr algn="just" fontAlgn="base"/>
            <a:endParaRPr lang="en-IN" sz="2800" dirty="0" smtClean="0"/>
          </a:p>
          <a:p>
            <a:pPr algn="just" fontAlgn="base"/>
            <a:r>
              <a:rPr lang="en-IN" sz="2800" dirty="0" smtClean="0"/>
              <a:t>It </a:t>
            </a:r>
            <a:r>
              <a:rPr lang="en-IN" sz="2800" dirty="0"/>
              <a:t>is essentially a best first search algorithm.</a:t>
            </a:r>
          </a:p>
          <a:p>
            <a:pPr algn="just" fontAlgn="base"/>
            <a:endParaRPr lang="en-IN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1953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7547"/>
            <a:ext cx="8596668" cy="571381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sz="2400" b="1" u="sng" dirty="0"/>
              <a:t>Step-03:</a:t>
            </a:r>
            <a:endParaRPr lang="en-IN" sz="2400" b="1" dirty="0"/>
          </a:p>
          <a:p>
            <a:pPr marL="0" indent="0" fontAlgn="base">
              <a:buNone/>
            </a:pPr>
            <a:r>
              <a:rPr lang="en-IN" sz="2400" dirty="0"/>
              <a:t> </a:t>
            </a:r>
          </a:p>
          <a:p>
            <a:pPr fontAlgn="base"/>
            <a:r>
              <a:rPr lang="en-IN" sz="2400" dirty="0"/>
              <a:t>Node I can be reached from node G.</a:t>
            </a:r>
          </a:p>
          <a:p>
            <a:pPr marL="0" indent="0" fontAlgn="base">
              <a:buNone/>
            </a:pPr>
            <a:r>
              <a:rPr lang="en-IN" sz="2400" dirty="0"/>
              <a:t> </a:t>
            </a:r>
          </a:p>
          <a:p>
            <a:pPr fontAlgn="base"/>
            <a:r>
              <a:rPr lang="en-IN" sz="2400" dirty="0"/>
              <a:t>A* Algorithm calculates f(I).</a:t>
            </a:r>
          </a:p>
          <a:p>
            <a:pPr marL="0" indent="0" fontAlgn="base">
              <a:buNone/>
            </a:pPr>
            <a:r>
              <a:rPr lang="en-IN" sz="2400" dirty="0" smtClean="0"/>
              <a:t>		</a:t>
            </a:r>
            <a:r>
              <a:rPr lang="en-IN" sz="2400" dirty="0" smtClean="0">
                <a:solidFill>
                  <a:srgbClr val="FF0000"/>
                </a:solidFill>
              </a:rPr>
              <a:t>f(I</a:t>
            </a:r>
            <a:r>
              <a:rPr lang="en-IN" sz="2400" dirty="0">
                <a:solidFill>
                  <a:srgbClr val="FF0000"/>
                </a:solidFill>
              </a:rPr>
              <a:t>) = (3+1+3) + 1 = 8</a:t>
            </a:r>
          </a:p>
          <a:p>
            <a:pPr fontAlgn="base"/>
            <a:r>
              <a:rPr lang="en-IN" sz="2400" dirty="0"/>
              <a:t>It decides to go to node I.</a:t>
            </a:r>
          </a:p>
          <a:p>
            <a:pPr fontAlgn="base"/>
            <a:endParaRPr lang="en-IN" sz="2400" dirty="0"/>
          </a:p>
          <a:p>
            <a:pPr marL="0" indent="0" fontAlgn="base">
              <a:buNone/>
            </a:pPr>
            <a:r>
              <a:rPr lang="en-IN" sz="2400" b="1" dirty="0" smtClean="0"/>
              <a:t>			</a:t>
            </a:r>
            <a:r>
              <a:rPr lang="en-IN" sz="2400" b="1" dirty="0" smtClean="0">
                <a:solidFill>
                  <a:srgbClr val="FF0000"/>
                </a:solidFill>
              </a:rPr>
              <a:t>Path- </a:t>
            </a:r>
            <a:r>
              <a:rPr lang="en-IN" sz="2400" b="1" dirty="0">
                <a:solidFill>
                  <a:srgbClr val="FF0000"/>
                </a:solidFill>
              </a:rPr>
              <a:t>A → F → G → I</a:t>
            </a:r>
            <a:endParaRPr lang="en-IN" sz="2400" dirty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538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5661"/>
            <a:ext cx="8596668" cy="62370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2400" b="1" u="sng" dirty="0"/>
              <a:t>Step-04:</a:t>
            </a:r>
            <a:endParaRPr lang="en-IN" sz="2400" b="1" dirty="0"/>
          </a:p>
          <a:p>
            <a:pPr marL="0" indent="0" fontAlgn="base">
              <a:buNone/>
            </a:pPr>
            <a:r>
              <a:rPr lang="en-IN" sz="2400" dirty="0"/>
              <a:t> </a:t>
            </a:r>
          </a:p>
          <a:p>
            <a:pPr fontAlgn="base"/>
            <a:r>
              <a:rPr lang="en-IN" sz="2400" dirty="0"/>
              <a:t>Node E, Node H and Node J can be reached from node I.</a:t>
            </a:r>
          </a:p>
          <a:p>
            <a:pPr marL="0" indent="0" fontAlgn="base">
              <a:buNone/>
            </a:pPr>
            <a:r>
              <a:rPr lang="en-IN" sz="2400" dirty="0"/>
              <a:t> </a:t>
            </a:r>
          </a:p>
          <a:p>
            <a:pPr fontAlgn="base"/>
            <a:r>
              <a:rPr lang="en-IN" sz="2400" dirty="0"/>
              <a:t>A* Algorithm calculates f(E), f(H) and f(J).</a:t>
            </a:r>
          </a:p>
          <a:p>
            <a:pPr marL="0" indent="0" fontAlgn="base">
              <a:buNone/>
            </a:pPr>
            <a:r>
              <a:rPr lang="en-IN" sz="2400" dirty="0" smtClean="0"/>
              <a:t>			</a:t>
            </a:r>
            <a:r>
              <a:rPr lang="en-IN" sz="2400" dirty="0" smtClean="0">
                <a:solidFill>
                  <a:srgbClr val="FF0000"/>
                </a:solidFill>
              </a:rPr>
              <a:t>f(E</a:t>
            </a:r>
            <a:r>
              <a:rPr lang="en-IN" sz="2400" dirty="0">
                <a:solidFill>
                  <a:srgbClr val="FF0000"/>
                </a:solidFill>
              </a:rPr>
              <a:t>) = (3+1+3+5) + 3 = 15</a:t>
            </a:r>
          </a:p>
          <a:p>
            <a:pPr marL="0" indent="0" fontAlgn="base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		f(H</a:t>
            </a:r>
            <a:r>
              <a:rPr lang="en-IN" sz="2400" dirty="0">
                <a:solidFill>
                  <a:srgbClr val="FF0000"/>
                </a:solidFill>
              </a:rPr>
              <a:t>) = (3+1+3+2) + 3 = 12</a:t>
            </a:r>
          </a:p>
          <a:p>
            <a:pPr marL="0" indent="0" fontAlgn="base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		f(J</a:t>
            </a:r>
            <a:r>
              <a:rPr lang="en-IN" sz="2400" dirty="0">
                <a:solidFill>
                  <a:srgbClr val="FF0000"/>
                </a:solidFill>
              </a:rPr>
              <a:t>) = (3+1+3+3) + 0 = 10</a:t>
            </a:r>
          </a:p>
          <a:p>
            <a:pPr fontAlgn="base"/>
            <a:r>
              <a:rPr lang="en-IN" sz="2400" dirty="0"/>
              <a:t> </a:t>
            </a:r>
            <a:r>
              <a:rPr lang="en-IN" sz="2400" dirty="0" smtClean="0"/>
              <a:t>Since </a:t>
            </a:r>
            <a:r>
              <a:rPr lang="en-IN" sz="2400" dirty="0"/>
              <a:t>f(J) is least, so it decides to go to node J.</a:t>
            </a:r>
          </a:p>
          <a:p>
            <a:pPr fontAlgn="base"/>
            <a:endParaRPr lang="en-IN" sz="2400" dirty="0"/>
          </a:p>
          <a:p>
            <a:pPr marL="0" indent="0" fontAlgn="base">
              <a:buNone/>
            </a:pPr>
            <a:r>
              <a:rPr lang="en-IN" sz="2400" b="1" dirty="0" smtClean="0"/>
              <a:t>			</a:t>
            </a:r>
            <a:r>
              <a:rPr lang="en-IN" sz="3200" b="1" dirty="0" smtClean="0">
                <a:solidFill>
                  <a:srgbClr val="FF0000"/>
                </a:solidFill>
              </a:rPr>
              <a:t>	Path- </a:t>
            </a:r>
            <a:r>
              <a:rPr lang="en-IN" sz="3200" b="1" dirty="0">
                <a:solidFill>
                  <a:srgbClr val="FF0000"/>
                </a:solidFill>
              </a:rPr>
              <a:t>A → F → G → I → J</a:t>
            </a:r>
            <a:endParaRPr lang="en-IN" sz="3200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IN" sz="2400" dirty="0" smtClean="0"/>
              <a:t>	This </a:t>
            </a:r>
            <a:r>
              <a:rPr lang="en-IN" sz="2400" dirty="0"/>
              <a:t>is the required shortest path from node A to node J.</a:t>
            </a:r>
          </a:p>
        </p:txBody>
      </p:sp>
    </p:spTree>
    <p:extLst>
      <p:ext uri="{BB962C8B-B14F-4D97-AF65-F5344CB8AC3E}">
        <p14:creationId xmlns:p14="http://schemas.microsoft.com/office/powerpoint/2010/main" val="324454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 is important to note that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663"/>
            <a:ext cx="8596668" cy="4594699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A</a:t>
            </a:r>
            <a:r>
              <a:rPr lang="en-IN" sz="2400" dirty="0"/>
              <a:t>* Algorithm is one of the best path finding algorithms.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But </a:t>
            </a:r>
            <a:r>
              <a:rPr lang="en-IN" sz="2400" dirty="0"/>
              <a:t>it does not produce the shortest path always.</a:t>
            </a:r>
          </a:p>
          <a:p>
            <a:pPr fontAlgn="base"/>
            <a:endParaRPr lang="en-IN" sz="2400" smtClean="0"/>
          </a:p>
          <a:p>
            <a:pPr fontAlgn="base"/>
            <a:r>
              <a:rPr lang="en-IN" sz="2400" smtClean="0"/>
              <a:t>This </a:t>
            </a:r>
            <a:r>
              <a:rPr lang="en-IN" sz="2400" dirty="0"/>
              <a:t>is because it heavily depends on heuristics.</a:t>
            </a:r>
          </a:p>
          <a:p>
            <a:pPr marL="0" indent="0" fontAlgn="base">
              <a:buNone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708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Working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425"/>
            <a:ext cx="8596668" cy="4662938"/>
          </a:xfrm>
        </p:spPr>
        <p:txBody>
          <a:bodyPr>
            <a:noAutofit/>
          </a:bodyPr>
          <a:lstStyle/>
          <a:p>
            <a:pPr algn="just" fontAlgn="base"/>
            <a:r>
              <a:rPr lang="en-IN" sz="2800" dirty="0"/>
              <a:t> </a:t>
            </a:r>
            <a:r>
              <a:rPr lang="en-IN" sz="2800" dirty="0" smtClean="0"/>
              <a:t>It </a:t>
            </a:r>
            <a:r>
              <a:rPr lang="en-IN" sz="2800" dirty="0"/>
              <a:t>maintains a tree of paths originating at the start node</a:t>
            </a:r>
            <a:r>
              <a:rPr lang="en-IN" sz="2800" dirty="0" smtClean="0"/>
              <a:t>.</a:t>
            </a:r>
          </a:p>
          <a:p>
            <a:pPr algn="just" fontAlgn="base"/>
            <a:endParaRPr lang="en-IN" sz="2800" dirty="0"/>
          </a:p>
          <a:p>
            <a:pPr algn="just" fontAlgn="base"/>
            <a:r>
              <a:rPr lang="en-IN" sz="2800" dirty="0"/>
              <a:t>It extends those paths one edge at a time.</a:t>
            </a:r>
          </a:p>
          <a:p>
            <a:pPr algn="just" fontAlgn="base"/>
            <a:endParaRPr lang="en-IN" sz="2800" dirty="0" smtClean="0"/>
          </a:p>
          <a:p>
            <a:pPr algn="just" fontAlgn="base"/>
            <a:r>
              <a:rPr lang="en-IN" sz="2800" dirty="0" smtClean="0"/>
              <a:t>It </a:t>
            </a:r>
            <a:r>
              <a:rPr lang="en-IN" sz="2800" dirty="0"/>
              <a:t>continues until its termination criterion is satisfied.</a:t>
            </a:r>
          </a:p>
          <a:p>
            <a:pPr algn="just" fontAlgn="base"/>
            <a:endParaRPr lang="en-IN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688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13899"/>
            <a:ext cx="8596668" cy="5727463"/>
          </a:xfrm>
        </p:spPr>
        <p:txBody>
          <a:bodyPr>
            <a:normAutofit/>
          </a:bodyPr>
          <a:lstStyle/>
          <a:p>
            <a:pPr algn="just" fontAlgn="base"/>
            <a:r>
              <a:rPr lang="en-IN" sz="2400" dirty="0"/>
              <a:t>A* Algorithm extends the path that minimizes the following function-</a:t>
            </a:r>
          </a:p>
          <a:p>
            <a:pPr marL="0" indent="0" algn="just" fontAlgn="base">
              <a:buNone/>
            </a:pPr>
            <a:r>
              <a:rPr lang="en-IN" sz="2400" b="1" dirty="0" smtClean="0"/>
              <a:t>					</a:t>
            </a:r>
            <a:r>
              <a:rPr lang="en-IN" sz="3200" b="1" dirty="0" smtClean="0">
                <a:solidFill>
                  <a:srgbClr val="FF0000"/>
                </a:solidFill>
              </a:rPr>
              <a:t>f(n</a:t>
            </a:r>
            <a:r>
              <a:rPr lang="en-IN" sz="3200" b="1" dirty="0">
                <a:solidFill>
                  <a:srgbClr val="FF0000"/>
                </a:solidFill>
              </a:rPr>
              <a:t>) = g(n) + h(n)</a:t>
            </a:r>
            <a:endParaRPr lang="en-IN" sz="3200" dirty="0">
              <a:solidFill>
                <a:srgbClr val="FF0000"/>
              </a:solidFill>
            </a:endParaRPr>
          </a:p>
          <a:p>
            <a:pPr marL="0" indent="0" algn="just" fontAlgn="base">
              <a:buNone/>
            </a:pPr>
            <a:r>
              <a:rPr lang="en-IN" sz="2400" dirty="0"/>
              <a:t> </a:t>
            </a:r>
          </a:p>
          <a:p>
            <a:pPr marL="0" indent="0" algn="just" fontAlgn="base">
              <a:buNone/>
            </a:pPr>
            <a:r>
              <a:rPr lang="en-IN" sz="2400" dirty="0"/>
              <a:t>Here,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2400" dirty="0"/>
              <a:t>‘n’ is the last node on the path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2400" dirty="0"/>
              <a:t>g(n) is the cost of the path from start node to node ‘n’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2400" dirty="0"/>
              <a:t>h(n) is a heuristic function that estimates cost of the cheapest path from node ‘n’ to the goal node</a:t>
            </a:r>
          </a:p>
          <a:p>
            <a:pPr algn="just" fontAlgn="base"/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997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53" y="200167"/>
            <a:ext cx="8596668" cy="727881"/>
          </a:xfrm>
        </p:spPr>
        <p:txBody>
          <a:bodyPr/>
          <a:lstStyle/>
          <a:p>
            <a:r>
              <a:rPr lang="en-IN" b="1" u="sng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3583"/>
            <a:ext cx="8596668" cy="5017780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endParaRPr lang="en-IN" sz="2800" dirty="0"/>
          </a:p>
          <a:p>
            <a:pPr algn="just" fontAlgn="base"/>
            <a:r>
              <a:rPr lang="en-IN" sz="2800" dirty="0"/>
              <a:t>The implementation of A* Algorithm involves maintaining two lists- OPEN and CLOSED.</a:t>
            </a:r>
          </a:p>
          <a:p>
            <a:pPr algn="just" fontAlgn="base"/>
            <a:endParaRPr lang="en-IN" sz="2800" dirty="0" smtClean="0"/>
          </a:p>
          <a:p>
            <a:pPr algn="just" fontAlgn="base"/>
            <a:r>
              <a:rPr lang="en-IN" sz="2800" dirty="0" smtClean="0"/>
              <a:t>OPEN </a:t>
            </a:r>
            <a:r>
              <a:rPr lang="en-IN" sz="2800" dirty="0"/>
              <a:t>contains those nodes that have been evaluated by the heuristic function but have not been expanded into successors yet.</a:t>
            </a:r>
          </a:p>
          <a:p>
            <a:pPr algn="just" fontAlgn="base"/>
            <a:endParaRPr lang="en-IN" sz="2800" dirty="0" smtClean="0"/>
          </a:p>
          <a:p>
            <a:pPr algn="just" fontAlgn="base"/>
            <a:r>
              <a:rPr lang="en-IN" sz="2800" dirty="0" smtClean="0"/>
              <a:t>CLOSED </a:t>
            </a:r>
            <a:r>
              <a:rPr lang="en-IN" sz="2800" dirty="0"/>
              <a:t>contains those nodes that have already been visited.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530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64025"/>
            <a:ext cx="8596668" cy="5745706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IN" sz="2200" b="1" u="sng" dirty="0"/>
              <a:t>Step-01:</a:t>
            </a:r>
            <a:endParaRPr lang="en-IN" sz="2200" b="1" dirty="0"/>
          </a:p>
          <a:p>
            <a:pPr algn="just" fontAlgn="base"/>
            <a:r>
              <a:rPr lang="en-IN" sz="2200" dirty="0" smtClean="0"/>
              <a:t>Define </a:t>
            </a:r>
            <a:r>
              <a:rPr lang="en-IN" sz="2200" dirty="0"/>
              <a:t>a list OPEN.</a:t>
            </a:r>
          </a:p>
          <a:p>
            <a:pPr algn="just" fontAlgn="base"/>
            <a:r>
              <a:rPr lang="en-IN" sz="2200" dirty="0"/>
              <a:t>Initially, OPEN consists solely of a single node, the start node S.</a:t>
            </a:r>
          </a:p>
          <a:p>
            <a:pPr marL="0" indent="0" algn="just" fontAlgn="base">
              <a:buNone/>
            </a:pPr>
            <a:r>
              <a:rPr lang="en-IN" sz="2200" dirty="0"/>
              <a:t> </a:t>
            </a:r>
          </a:p>
          <a:p>
            <a:pPr marL="0" indent="0" algn="just" fontAlgn="base">
              <a:buNone/>
            </a:pPr>
            <a:r>
              <a:rPr lang="en-IN" sz="2200" b="1" u="sng" dirty="0"/>
              <a:t>Step-02:</a:t>
            </a:r>
            <a:endParaRPr lang="en-IN" sz="2200" b="1" dirty="0"/>
          </a:p>
          <a:p>
            <a:pPr marL="0" indent="0" algn="just" fontAlgn="base">
              <a:buNone/>
            </a:pPr>
            <a:r>
              <a:rPr lang="en-IN" sz="2200" dirty="0"/>
              <a:t> </a:t>
            </a:r>
            <a:r>
              <a:rPr lang="en-IN" sz="2200" dirty="0" smtClean="0"/>
              <a:t>If </a:t>
            </a:r>
            <a:r>
              <a:rPr lang="en-IN" sz="2200" dirty="0"/>
              <a:t>the list is empty, return failure and exit.</a:t>
            </a:r>
          </a:p>
          <a:p>
            <a:pPr marL="0" indent="0" algn="just" fontAlgn="base">
              <a:buNone/>
            </a:pPr>
            <a:r>
              <a:rPr lang="en-IN" sz="2200" dirty="0"/>
              <a:t> </a:t>
            </a:r>
          </a:p>
          <a:p>
            <a:pPr marL="0" indent="0" algn="just" fontAlgn="base">
              <a:buNone/>
            </a:pPr>
            <a:r>
              <a:rPr lang="en-IN" sz="2200" b="1" u="sng" dirty="0"/>
              <a:t>Step-03:</a:t>
            </a:r>
            <a:endParaRPr lang="en-IN" sz="2200" b="1" dirty="0"/>
          </a:p>
          <a:p>
            <a:pPr algn="just" fontAlgn="base"/>
            <a:r>
              <a:rPr lang="en-IN" sz="2200" dirty="0" smtClean="0"/>
              <a:t>Remove </a:t>
            </a:r>
            <a:r>
              <a:rPr lang="en-IN" sz="2200" dirty="0"/>
              <a:t>node n with the smallest value of f(n) from OPEN and move it to list CLOSED.</a:t>
            </a:r>
          </a:p>
          <a:p>
            <a:pPr algn="just" fontAlgn="base"/>
            <a:r>
              <a:rPr lang="en-IN" sz="2200" dirty="0"/>
              <a:t>If node n is a goal state, return success and exit</a:t>
            </a:r>
            <a:r>
              <a:rPr lang="en-IN" sz="2200" dirty="0" smtClean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5925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45" y="136477"/>
            <a:ext cx="9135406" cy="6462215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IN" sz="2000" b="1" u="sng" dirty="0"/>
              <a:t>Step-04:</a:t>
            </a:r>
            <a:endParaRPr lang="en-IN" sz="2000" b="1" dirty="0"/>
          </a:p>
          <a:p>
            <a:pPr marL="0" indent="0" algn="just" fontAlgn="base">
              <a:buNone/>
            </a:pPr>
            <a:r>
              <a:rPr lang="en-IN" sz="2000" dirty="0"/>
              <a:t> </a:t>
            </a:r>
            <a:r>
              <a:rPr lang="en-IN" sz="2000" dirty="0" smtClean="0"/>
              <a:t>Expand </a:t>
            </a:r>
            <a:r>
              <a:rPr lang="en-IN" sz="2000" dirty="0"/>
              <a:t>node n.</a:t>
            </a:r>
          </a:p>
          <a:p>
            <a:pPr marL="0" indent="0" algn="just" fontAlgn="base">
              <a:buNone/>
            </a:pPr>
            <a:r>
              <a:rPr lang="en-IN" sz="2000" dirty="0"/>
              <a:t> </a:t>
            </a:r>
          </a:p>
          <a:p>
            <a:pPr marL="0" indent="0" algn="just" fontAlgn="base">
              <a:buNone/>
            </a:pPr>
            <a:r>
              <a:rPr lang="en-IN" sz="2000" b="1" u="sng" dirty="0"/>
              <a:t>Step-05:</a:t>
            </a:r>
            <a:endParaRPr lang="en-IN" sz="2000" b="1" dirty="0"/>
          </a:p>
          <a:p>
            <a:pPr algn="just" fontAlgn="base"/>
            <a:r>
              <a:rPr lang="en-IN" sz="2000" dirty="0" smtClean="0"/>
              <a:t>If </a:t>
            </a:r>
            <a:r>
              <a:rPr lang="en-IN" sz="2000" dirty="0"/>
              <a:t>any successor to n is the goal node, return success and the solution by tracing the path from goal node to S.</a:t>
            </a:r>
          </a:p>
          <a:p>
            <a:pPr algn="just" fontAlgn="base"/>
            <a:r>
              <a:rPr lang="en-IN" sz="2000" dirty="0"/>
              <a:t>Otherwise, go to Step-06.</a:t>
            </a:r>
          </a:p>
          <a:p>
            <a:pPr marL="0" indent="0" algn="just" fontAlgn="base">
              <a:buNone/>
            </a:pPr>
            <a:r>
              <a:rPr lang="en-IN" sz="2000" dirty="0"/>
              <a:t> </a:t>
            </a:r>
          </a:p>
          <a:p>
            <a:pPr marL="0" indent="0" algn="just" fontAlgn="base">
              <a:buNone/>
            </a:pPr>
            <a:r>
              <a:rPr lang="en-IN" sz="2000" b="1" u="sng" dirty="0"/>
              <a:t>Step-06</a:t>
            </a:r>
            <a:r>
              <a:rPr lang="en-IN" sz="2000" b="1" u="sng" dirty="0" smtClean="0"/>
              <a:t>:</a:t>
            </a:r>
            <a:r>
              <a:rPr lang="en-IN" sz="2000" dirty="0"/>
              <a:t> </a:t>
            </a:r>
          </a:p>
          <a:p>
            <a:pPr algn="just" fontAlgn="base"/>
            <a:r>
              <a:rPr lang="en-IN" sz="2000" dirty="0"/>
              <a:t>For each successor node,</a:t>
            </a:r>
          </a:p>
          <a:p>
            <a:pPr algn="just" fontAlgn="base"/>
            <a:r>
              <a:rPr lang="en-IN" sz="2000" dirty="0"/>
              <a:t>Apply the evaluation function f to the node.</a:t>
            </a:r>
          </a:p>
          <a:p>
            <a:pPr algn="just" fontAlgn="base"/>
            <a:r>
              <a:rPr lang="en-IN" sz="2000" dirty="0"/>
              <a:t>If the node has not been in either list, add it to OPEN.</a:t>
            </a:r>
          </a:p>
          <a:p>
            <a:pPr marL="0" indent="0" algn="just" fontAlgn="base">
              <a:buNone/>
            </a:pPr>
            <a:r>
              <a:rPr lang="en-IN" sz="2000" dirty="0"/>
              <a:t> </a:t>
            </a:r>
          </a:p>
          <a:p>
            <a:pPr marL="0" indent="0" algn="just" fontAlgn="base">
              <a:buNone/>
            </a:pPr>
            <a:r>
              <a:rPr lang="en-IN" sz="2000" b="1" u="sng" dirty="0"/>
              <a:t>Step-07:</a:t>
            </a:r>
            <a:endParaRPr lang="en-IN" sz="2000" b="1" dirty="0"/>
          </a:p>
          <a:p>
            <a:pPr marL="0" indent="0" algn="just" fontAlgn="base">
              <a:buNone/>
            </a:pPr>
            <a:r>
              <a:rPr lang="en-IN" sz="2000" dirty="0"/>
              <a:t> </a:t>
            </a:r>
            <a:r>
              <a:rPr lang="en-IN" sz="2000" dirty="0" smtClean="0"/>
              <a:t>Go </a:t>
            </a:r>
            <a:r>
              <a:rPr lang="en-IN" sz="2000" dirty="0"/>
              <a:t>back to Step-02.</a:t>
            </a:r>
          </a:p>
          <a:p>
            <a:pPr marL="0" indent="0" algn="just" fontAlgn="base">
              <a:buNone/>
            </a:pPr>
            <a:r>
              <a:rPr lang="en-IN" sz="2000" dirty="0"/>
              <a:t> 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433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9" y="241111"/>
            <a:ext cx="5041078" cy="809767"/>
          </a:xfrm>
        </p:spPr>
        <p:txBody>
          <a:bodyPr/>
          <a:lstStyle/>
          <a:p>
            <a:r>
              <a:rPr lang="en-IN" b="1" dirty="0" smtClean="0"/>
              <a:t>A* algorithm example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1497796"/>
            <a:ext cx="7128609" cy="4114800"/>
          </a:xfrm>
        </p:spPr>
      </p:pic>
      <p:sp>
        <p:nvSpPr>
          <p:cNvPr id="5" name="Rectangle 4"/>
          <p:cNvSpPr/>
          <p:nvPr/>
        </p:nvSpPr>
        <p:spPr>
          <a:xfrm>
            <a:off x="5973170" y="366396"/>
            <a:ext cx="33073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en-IN" sz="1400" b="0" i="0" dirty="0" smtClean="0">
                <a:solidFill>
                  <a:srgbClr val="303030"/>
                </a:solidFill>
                <a:effectLst/>
                <a:latin typeface="Arimo"/>
              </a:rPr>
              <a:t>The numbers written on edges represent the distance between the nodes.</a:t>
            </a:r>
          </a:p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en-IN" sz="1400" b="0" i="0" dirty="0" smtClean="0">
                <a:solidFill>
                  <a:srgbClr val="303030"/>
                </a:solidFill>
                <a:effectLst/>
                <a:latin typeface="Arimo"/>
              </a:rPr>
              <a:t>The numbers written on nodes represent the heuristic value.</a:t>
            </a:r>
          </a:p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en-IN" sz="1400" b="0" i="0" dirty="0" smtClean="0">
                <a:solidFill>
                  <a:srgbClr val="303030"/>
                </a:solidFill>
                <a:effectLst/>
                <a:latin typeface="Arimo"/>
              </a:rPr>
              <a:t>Find the most cost-effective path to reach from start state A to final state J using A* Algorithm.</a:t>
            </a:r>
            <a:endParaRPr lang="en-IN" sz="14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82581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9307"/>
            <a:ext cx="8596668" cy="633256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IN" sz="2000" b="1" u="sng" dirty="0"/>
              <a:t>Step-01:</a:t>
            </a:r>
            <a:endParaRPr lang="en-IN" sz="2000" b="1" dirty="0"/>
          </a:p>
          <a:p>
            <a:pPr marL="0" indent="0" algn="just" fontAlgn="base">
              <a:buNone/>
            </a:pPr>
            <a:r>
              <a:rPr lang="en-IN" sz="2000" dirty="0"/>
              <a:t> </a:t>
            </a:r>
          </a:p>
          <a:p>
            <a:pPr algn="just" fontAlgn="base"/>
            <a:r>
              <a:rPr lang="en-IN" sz="2000" dirty="0"/>
              <a:t>We start with node A.</a:t>
            </a:r>
          </a:p>
          <a:p>
            <a:pPr algn="just" fontAlgn="base"/>
            <a:r>
              <a:rPr lang="en-IN" sz="2000" dirty="0"/>
              <a:t>Node B and Node F can be reached from node A.</a:t>
            </a:r>
          </a:p>
          <a:p>
            <a:pPr marL="0" indent="0" algn="just" fontAlgn="base">
              <a:buNone/>
            </a:pPr>
            <a:r>
              <a:rPr lang="en-IN" sz="2000" dirty="0"/>
              <a:t> </a:t>
            </a:r>
          </a:p>
          <a:p>
            <a:pPr algn="just" fontAlgn="base"/>
            <a:r>
              <a:rPr lang="en-IN" sz="2000" dirty="0"/>
              <a:t>A* Algorithm calculates f(B) and f(F).</a:t>
            </a:r>
          </a:p>
          <a:p>
            <a:pPr marL="0" indent="0" algn="just" fontAlgn="base">
              <a:buNone/>
            </a:pP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FF0000"/>
                </a:solidFill>
              </a:rPr>
              <a:t>f(B</a:t>
            </a:r>
            <a:r>
              <a:rPr lang="en-IN" sz="2000" dirty="0">
                <a:solidFill>
                  <a:srgbClr val="FF0000"/>
                </a:solidFill>
              </a:rPr>
              <a:t>) = 6 + 8 = 14</a:t>
            </a:r>
          </a:p>
          <a:p>
            <a:pPr marL="0" indent="0" algn="just" fontAlgn="base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	f(F</a:t>
            </a:r>
            <a:r>
              <a:rPr lang="en-IN" sz="2000" dirty="0">
                <a:solidFill>
                  <a:srgbClr val="FF0000"/>
                </a:solidFill>
              </a:rPr>
              <a:t>) = 3 + 6 = 9</a:t>
            </a:r>
          </a:p>
          <a:p>
            <a:pPr marL="0" indent="0" algn="just" fontAlgn="base">
              <a:buNone/>
            </a:pPr>
            <a:r>
              <a:rPr lang="en-IN" sz="2000" dirty="0"/>
              <a:t> </a:t>
            </a:r>
          </a:p>
          <a:p>
            <a:pPr algn="just" fontAlgn="base"/>
            <a:r>
              <a:rPr lang="en-IN" sz="2000" dirty="0"/>
              <a:t>Since f(F) &lt; f(B), so it decides to go to node F.</a:t>
            </a:r>
          </a:p>
          <a:p>
            <a:pPr algn="just" fontAlgn="base"/>
            <a:endParaRPr lang="en-IN" sz="2000" dirty="0"/>
          </a:p>
          <a:p>
            <a:pPr marL="0" indent="0" algn="just" fontAlgn="base">
              <a:buNone/>
            </a:pPr>
            <a:r>
              <a:rPr lang="en-IN" sz="2000" b="1" dirty="0" smtClean="0"/>
              <a:t>	</a:t>
            </a:r>
            <a:r>
              <a:rPr lang="en-IN" sz="2000" b="1" dirty="0" smtClean="0">
                <a:solidFill>
                  <a:srgbClr val="FF0000"/>
                </a:solidFill>
              </a:rPr>
              <a:t>	Path- </a:t>
            </a:r>
            <a:r>
              <a:rPr lang="en-IN" sz="2000" b="1" dirty="0">
                <a:solidFill>
                  <a:srgbClr val="FF0000"/>
                </a:solidFill>
              </a:rPr>
              <a:t>A → F</a:t>
            </a:r>
            <a:endParaRPr lang="en-IN" sz="2000" dirty="0">
              <a:solidFill>
                <a:srgbClr val="FF0000"/>
              </a:solidFill>
            </a:endParaRPr>
          </a:p>
          <a:p>
            <a:pPr marL="0" indent="0" algn="just" fontAlgn="base">
              <a:buNone/>
            </a:pPr>
            <a:r>
              <a:rPr lang="en-IN" sz="2000" dirty="0"/>
              <a:t> 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240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5994" y="494564"/>
            <a:ext cx="83751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b="1" u="sng" dirty="0" smtClean="0"/>
              <a:t>Step-02:</a:t>
            </a:r>
            <a:endParaRPr lang="en-IN" sz="2400" b="1" dirty="0" smtClean="0"/>
          </a:p>
          <a:p>
            <a:pPr fontAlgn="base"/>
            <a:r>
              <a:rPr lang="en-IN" sz="2400" dirty="0" smtClean="0"/>
              <a:t> </a:t>
            </a:r>
          </a:p>
          <a:p>
            <a:pPr fontAlgn="base"/>
            <a:r>
              <a:rPr lang="en-IN" sz="2400" dirty="0" smtClean="0"/>
              <a:t>Node G and Node H can be reached from node F.</a:t>
            </a:r>
          </a:p>
          <a:p>
            <a:pPr fontAlgn="base"/>
            <a:r>
              <a:rPr lang="en-IN" sz="2400" dirty="0" smtClean="0"/>
              <a:t> </a:t>
            </a:r>
          </a:p>
          <a:p>
            <a:pPr fontAlgn="base"/>
            <a:r>
              <a:rPr lang="en-IN" sz="2400" dirty="0" smtClean="0"/>
              <a:t>A* Algorithm calculates f(G) and f(H).</a:t>
            </a:r>
          </a:p>
          <a:p>
            <a:pPr fontAlgn="base"/>
            <a:r>
              <a:rPr lang="en-IN" sz="2400" dirty="0" smtClean="0"/>
              <a:t>		</a:t>
            </a:r>
            <a:r>
              <a:rPr lang="en-IN" sz="2400" dirty="0" smtClean="0">
                <a:solidFill>
                  <a:srgbClr val="FF0000"/>
                </a:solidFill>
              </a:rPr>
              <a:t>f(G) = (3+1) + 5 = 9</a:t>
            </a:r>
          </a:p>
          <a:p>
            <a:pPr fontAlgn="base"/>
            <a:r>
              <a:rPr lang="en-IN" sz="2400" dirty="0" smtClean="0">
                <a:solidFill>
                  <a:srgbClr val="FF0000"/>
                </a:solidFill>
              </a:rPr>
              <a:t>		f(H) = (3+7) + 3 = 13</a:t>
            </a:r>
          </a:p>
          <a:p>
            <a:pPr fontAlgn="base"/>
            <a:r>
              <a:rPr lang="en-IN" sz="2400" dirty="0" smtClean="0"/>
              <a:t> </a:t>
            </a:r>
          </a:p>
          <a:p>
            <a:pPr fontAlgn="base"/>
            <a:r>
              <a:rPr lang="en-IN" sz="2400" dirty="0" smtClean="0"/>
              <a:t>Since f(G) &lt; f(H), so it decides to go to node G.</a:t>
            </a:r>
          </a:p>
          <a:p>
            <a:pPr fontAlgn="base"/>
            <a:r>
              <a:rPr lang="en-IN" sz="2400" dirty="0" smtClean="0"/>
              <a:t> </a:t>
            </a:r>
          </a:p>
          <a:p>
            <a:pPr fontAlgn="base"/>
            <a:r>
              <a:rPr lang="en-IN" sz="2400" b="1" dirty="0" smtClean="0"/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Path- A → F → G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30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4264E87346634493F81473DAE56C22" ma:contentTypeVersion="6" ma:contentTypeDescription="Create a new document." ma:contentTypeScope="" ma:versionID="0aa392940cb1aab8e8fdf8361fc1608f">
  <xsd:schema xmlns:xsd="http://www.w3.org/2001/XMLSchema" xmlns:xs="http://www.w3.org/2001/XMLSchema" xmlns:p="http://schemas.microsoft.com/office/2006/metadata/properties" xmlns:ns2="3d56d171-eb41-4abf-a596-796732847dd6" targetNamespace="http://schemas.microsoft.com/office/2006/metadata/properties" ma:root="true" ma:fieldsID="da257545609402bb852d533c5bd58d49" ns2:_="">
    <xsd:import namespace="3d56d171-eb41-4abf-a596-796732847d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6d171-eb41-4abf-a596-796732847d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6935F6-2507-4B4B-9372-102D8CAFAE4B}"/>
</file>

<file path=customXml/itemProps2.xml><?xml version="1.0" encoding="utf-8"?>
<ds:datastoreItem xmlns:ds="http://schemas.openxmlformats.org/officeDocument/2006/customXml" ds:itemID="{A00DDE76-446E-4B38-BCEF-EF5983632F49}"/>
</file>

<file path=customXml/itemProps3.xml><?xml version="1.0" encoding="utf-8"?>
<ds:datastoreItem xmlns:ds="http://schemas.openxmlformats.org/officeDocument/2006/customXml" ds:itemID="{54B4B207-87BF-492A-9382-35EB8F304A85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221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Arimo</vt:lpstr>
      <vt:lpstr>Trebuchet MS</vt:lpstr>
      <vt:lpstr>Wingdings</vt:lpstr>
      <vt:lpstr>Wingdings 3</vt:lpstr>
      <vt:lpstr>Facet</vt:lpstr>
      <vt:lpstr>A* Algorithm</vt:lpstr>
      <vt:lpstr>Working</vt:lpstr>
      <vt:lpstr>PowerPoint Presentation</vt:lpstr>
      <vt:lpstr>Algorithm</vt:lpstr>
      <vt:lpstr>PowerPoint Presentation</vt:lpstr>
      <vt:lpstr>PowerPoint Presentation</vt:lpstr>
      <vt:lpstr>A* algorithm example</vt:lpstr>
      <vt:lpstr>PowerPoint Presentation</vt:lpstr>
      <vt:lpstr>PowerPoint Presentation</vt:lpstr>
      <vt:lpstr>PowerPoint Presentation</vt:lpstr>
      <vt:lpstr>PowerPoint Presentation</vt:lpstr>
      <vt:lpstr>It is important to note that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Algorithm</dc:title>
  <dc:creator>mounika</dc:creator>
  <cp:lastModifiedBy>mounika</cp:lastModifiedBy>
  <cp:revision>15</cp:revision>
  <dcterms:created xsi:type="dcterms:W3CDTF">2020-08-30T19:17:16Z</dcterms:created>
  <dcterms:modified xsi:type="dcterms:W3CDTF">2020-08-30T19:35:40Z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0x0101009F4264E87346634493F81473DAE56C22</vt:lpwstr>
  </property>
</Properties>
</file>