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56" r:id="rId2"/>
    <p:sldId id="294" r:id="rId3"/>
    <p:sldId id="295" r:id="rId4"/>
    <p:sldId id="296" r:id="rId5"/>
    <p:sldId id="298" r:id="rId6"/>
    <p:sldId id="300" r:id="rId7"/>
    <p:sldId id="301" r:id="rId8"/>
    <p:sldId id="302" r:id="rId9"/>
    <p:sldId id="303" r:id="rId10"/>
    <p:sldId id="304" r:id="rId11"/>
    <p:sldId id="306" r:id="rId12"/>
    <p:sldId id="307" r:id="rId13"/>
    <p:sldId id="320" r:id="rId14"/>
    <p:sldId id="312" r:id="rId15"/>
    <p:sldId id="321" r:id="rId16"/>
    <p:sldId id="313" r:id="rId17"/>
    <p:sldId id="315" r:id="rId18"/>
    <p:sldId id="317" r:id="rId19"/>
    <p:sldId id="318" r:id="rId20"/>
    <p:sldId id="319" r:id="rId21"/>
  </p:sldIdLst>
  <p:sldSz cx="9144000" cy="6858000" type="screen4x3"/>
  <p:notesSz cx="6858000" cy="9144000"/>
  <p:kinsoku lang="ja-JP" invalStChars="" invalEndChars=""/>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2B2B2"/>
    <a:srgbClr val="663300"/>
    <a:srgbClr val="800080"/>
    <a:srgbClr val="006600"/>
    <a:srgbClr val="FF0000"/>
    <a:srgbClr val="0000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84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Grp="1" noRot="1" noChangeAspect="1" noChangeArrowheads="1" noTextEdit="1"/>
          </p:cNvSpPr>
          <p:nvPr>
            <p:ph type="sldImg" idx="2"/>
          </p:nvPr>
        </p:nvSpPr>
        <p:spPr bwMode="auto">
          <a:xfrm>
            <a:off x="1143000" y="685800"/>
            <a:ext cx="4572000" cy="34290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4282951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0332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10289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6126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590350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6006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31087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8891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46749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936537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276591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33329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264669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82360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887338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3533325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867943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49587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63958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702039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1293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185613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81894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867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304800"/>
            <a:ext cx="57340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07169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5598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12511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101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3959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7465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0770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42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9688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3047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143000"/>
            <a:ext cx="7848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 </a:t>
            </a:r>
          </a:p>
        </p:txBody>
      </p:sp>
      <p:sp>
        <p:nvSpPr>
          <p:cNvPr id="1028" name="Rectangle 4"/>
          <p:cNvSpPr>
            <a:spLocks noChangeArrowheads="1"/>
          </p:cNvSpPr>
          <p:nvPr/>
        </p:nvSpPr>
        <p:spPr bwMode="auto">
          <a:xfrm>
            <a:off x="7377113" y="6524625"/>
            <a:ext cx="15462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t>ICS-171: Notes 2: </a:t>
            </a:r>
            <a:fld id="{EF812E05-1ED5-4816-9AA3-35ACDB96E96F}" type="slidenum">
              <a:rPr lang="en-US" altLang="en-US" sz="1200" b="1"/>
              <a:pPr/>
              <a:t>‹#›</a:t>
            </a:fld>
            <a:endParaRPr lang="en-US" altLang="en-US" sz="1200" b="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400" b="1" kern="1200">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Arial" panose="020B0604020202020204" pitchFamily="34" charset="0"/>
        </a:defRPr>
      </a:lvl2pPr>
      <a:lvl3pPr algn="ctr" rtl="0" eaLnBrk="0" fontAlgn="base" hangingPunct="0">
        <a:spcBef>
          <a:spcPct val="0"/>
        </a:spcBef>
        <a:spcAft>
          <a:spcPct val="0"/>
        </a:spcAft>
        <a:defRPr sz="2400" b="1">
          <a:solidFill>
            <a:schemeClr val="tx2"/>
          </a:solidFill>
          <a:latin typeface="Arial" panose="020B0604020202020204" pitchFamily="34" charset="0"/>
        </a:defRPr>
      </a:lvl3pPr>
      <a:lvl4pPr algn="ctr" rtl="0" eaLnBrk="0" fontAlgn="base" hangingPunct="0">
        <a:spcBef>
          <a:spcPct val="0"/>
        </a:spcBef>
        <a:spcAft>
          <a:spcPct val="0"/>
        </a:spcAft>
        <a:defRPr sz="2400" b="1">
          <a:solidFill>
            <a:schemeClr val="tx2"/>
          </a:solidFill>
          <a:latin typeface="Arial" panose="020B0604020202020204" pitchFamily="34" charset="0"/>
        </a:defRPr>
      </a:lvl4pPr>
      <a:lvl5pPr algn="ctr" rtl="0" eaLnBrk="0" fontAlgn="base" hangingPunct="0">
        <a:spcBef>
          <a:spcPct val="0"/>
        </a:spcBef>
        <a:spcAft>
          <a:spcPct val="0"/>
        </a:spcAft>
        <a:defRPr sz="2400" b="1">
          <a:solidFill>
            <a:schemeClr val="tx2"/>
          </a:solidFill>
          <a:latin typeface="Arial" panose="020B0604020202020204" pitchFamily="34" charset="0"/>
        </a:defRPr>
      </a:lvl5pPr>
      <a:lvl6pPr marL="457200" algn="ctr" rtl="0" eaLnBrk="0" fontAlgn="base" hangingPunct="0">
        <a:spcBef>
          <a:spcPct val="0"/>
        </a:spcBef>
        <a:spcAft>
          <a:spcPct val="0"/>
        </a:spcAft>
        <a:defRPr sz="2400" b="1">
          <a:solidFill>
            <a:schemeClr val="tx2"/>
          </a:solidFill>
          <a:latin typeface="Arial" panose="020B0604020202020204" pitchFamily="34" charset="0"/>
        </a:defRPr>
      </a:lvl6pPr>
      <a:lvl7pPr marL="914400" algn="ctr" rtl="0" eaLnBrk="0" fontAlgn="base" hangingPunct="0">
        <a:spcBef>
          <a:spcPct val="0"/>
        </a:spcBef>
        <a:spcAft>
          <a:spcPct val="0"/>
        </a:spcAft>
        <a:defRPr sz="2400" b="1">
          <a:solidFill>
            <a:schemeClr val="tx2"/>
          </a:solidFill>
          <a:latin typeface="Arial" panose="020B0604020202020204" pitchFamily="34" charset="0"/>
        </a:defRPr>
      </a:lvl7pPr>
      <a:lvl8pPr marL="1371600" algn="ctr" rtl="0" eaLnBrk="0" fontAlgn="base" hangingPunct="0">
        <a:spcBef>
          <a:spcPct val="0"/>
        </a:spcBef>
        <a:spcAft>
          <a:spcPct val="0"/>
        </a:spcAft>
        <a:defRPr sz="2400" b="1">
          <a:solidFill>
            <a:schemeClr val="tx2"/>
          </a:solidFill>
          <a:latin typeface="Arial" panose="020B0604020202020204" pitchFamily="34" charset="0"/>
        </a:defRPr>
      </a:lvl8pPr>
      <a:lvl9pPr marL="1828800" algn="ctr" rtl="0" eaLnBrk="0" fontAlgn="base" hangingPunct="0">
        <a:spcBef>
          <a:spcPct val="0"/>
        </a:spcBef>
        <a:spcAft>
          <a:spcPct val="0"/>
        </a:spcAft>
        <a:defRPr sz="24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100000"/>
        <a:buChar char="•"/>
        <a:defRPr b="1" kern="1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SzPct val="10000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SzPct val="10000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a:noFill/>
          <a:ln/>
        </p:spPr>
        <p:txBody>
          <a:bodyPr anchor="ctr"/>
          <a:lstStyle/>
          <a:p>
            <a:r>
              <a:rPr lang="en-US" altLang="en-US" sz="5000" dirty="0"/>
              <a:t>Intelligent Agents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PEAS</a:t>
            </a:r>
          </a:p>
        </p:txBody>
      </p:sp>
      <p:sp>
        <p:nvSpPr>
          <p:cNvPr id="96259" name="Rectangle 3"/>
          <p:cNvSpPr>
            <a:spLocks noGrp="1" noChangeArrowheads="1"/>
          </p:cNvSpPr>
          <p:nvPr>
            <p:ph type="body" idx="1"/>
          </p:nvPr>
        </p:nvSpPr>
        <p:spPr>
          <a:xfrm>
            <a:off x="609600" y="990600"/>
            <a:ext cx="7848600" cy="5181600"/>
          </a:xfrm>
        </p:spPr>
        <p:txBody>
          <a:bodyPr/>
          <a:lstStyle/>
          <a:p>
            <a:r>
              <a:rPr lang="en-US" altLang="en-US" sz="2400" u="sng" dirty="0"/>
              <a:t>Example: Agent = Part-picking robot</a:t>
            </a:r>
          </a:p>
          <a:p>
            <a:pPr>
              <a:buFontTx/>
              <a:buNone/>
            </a:pPr>
            <a:endParaRPr lang="en-US" altLang="en-US" sz="2400" dirty="0"/>
          </a:p>
          <a:p>
            <a:r>
              <a:rPr lang="en-US" altLang="en-US" sz="2400" dirty="0">
                <a:solidFill>
                  <a:srgbClr val="0000CC"/>
                </a:solidFill>
              </a:rPr>
              <a:t>Performance measure:</a:t>
            </a:r>
            <a:r>
              <a:rPr lang="en-US" altLang="en-US" sz="2400" dirty="0"/>
              <a:t> Percentage of parts in correct bins</a:t>
            </a:r>
          </a:p>
          <a:p>
            <a:endParaRPr lang="en-US" altLang="en-US" sz="2400" dirty="0"/>
          </a:p>
          <a:p>
            <a:r>
              <a:rPr lang="en-US" altLang="en-US" sz="2400" dirty="0">
                <a:solidFill>
                  <a:srgbClr val="006600"/>
                </a:solidFill>
              </a:rPr>
              <a:t>Environment:</a:t>
            </a:r>
            <a:r>
              <a:rPr lang="en-US" altLang="en-US" sz="2400" dirty="0"/>
              <a:t> Conveyor belt with parts, bins</a:t>
            </a:r>
          </a:p>
          <a:p>
            <a:endParaRPr lang="en-US" altLang="en-US" sz="2400" dirty="0"/>
          </a:p>
          <a:p>
            <a:r>
              <a:rPr lang="en-US" altLang="en-US" sz="2400" dirty="0">
                <a:solidFill>
                  <a:srgbClr val="FF0000"/>
                </a:solidFill>
              </a:rPr>
              <a:t>Actuators:</a:t>
            </a:r>
            <a:r>
              <a:rPr lang="en-US" altLang="en-US" sz="2400" dirty="0"/>
              <a:t> Jointed arm and hand</a:t>
            </a:r>
          </a:p>
          <a:p>
            <a:pPr>
              <a:buFontTx/>
              <a:buNone/>
            </a:pPr>
            <a:endParaRPr lang="en-US" altLang="en-US" sz="2400" dirty="0"/>
          </a:p>
          <a:p>
            <a:r>
              <a:rPr lang="en-US" altLang="en-US" sz="2400" dirty="0">
                <a:solidFill>
                  <a:srgbClr val="800080"/>
                </a:solidFill>
              </a:rPr>
              <a:t>Sensors:</a:t>
            </a:r>
            <a:r>
              <a:rPr lang="en-US" altLang="en-US" sz="2400" dirty="0"/>
              <a:t> Camera, joint angle sensors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Environment types</a:t>
            </a:r>
          </a:p>
        </p:txBody>
      </p:sp>
      <p:sp>
        <p:nvSpPr>
          <p:cNvPr id="100355" name="Rectangle 3"/>
          <p:cNvSpPr>
            <a:spLocks noGrp="1" noChangeArrowheads="1"/>
          </p:cNvSpPr>
          <p:nvPr>
            <p:ph type="body" idx="1"/>
          </p:nvPr>
        </p:nvSpPr>
        <p:spPr>
          <a:xfrm>
            <a:off x="609600" y="838200"/>
            <a:ext cx="7848600" cy="6019800"/>
          </a:xfrm>
        </p:spPr>
        <p:txBody>
          <a:bodyPr/>
          <a:lstStyle/>
          <a:p>
            <a:pPr>
              <a:lnSpc>
                <a:spcPct val="90000"/>
              </a:lnSpc>
            </a:pPr>
            <a:r>
              <a:rPr lang="en-US" altLang="en-US" sz="2400">
                <a:solidFill>
                  <a:srgbClr val="FF0000"/>
                </a:solidFill>
              </a:rPr>
              <a:t>Fully observable</a:t>
            </a:r>
            <a:r>
              <a:rPr lang="en-US" altLang="en-US" sz="2400"/>
              <a:t> (vs. </a:t>
            </a:r>
            <a:r>
              <a:rPr lang="en-US" altLang="en-US" sz="2400">
                <a:solidFill>
                  <a:srgbClr val="0000CC"/>
                </a:solidFill>
              </a:rPr>
              <a:t>partially observable</a:t>
            </a:r>
            <a:r>
              <a:rPr lang="en-US" altLang="en-US" sz="2400"/>
              <a:t>): An agent's sensors give it access to the complete state of the environment at each point in time.</a:t>
            </a:r>
          </a:p>
          <a:p>
            <a:pPr>
              <a:lnSpc>
                <a:spcPct val="90000"/>
              </a:lnSpc>
            </a:pPr>
            <a:endParaRPr lang="en-US" altLang="en-US" sz="2400"/>
          </a:p>
          <a:p>
            <a:pPr>
              <a:lnSpc>
                <a:spcPct val="90000"/>
              </a:lnSpc>
            </a:pPr>
            <a:r>
              <a:rPr lang="en-US" altLang="en-US" sz="2400">
                <a:solidFill>
                  <a:srgbClr val="FF0000"/>
                </a:solidFill>
              </a:rPr>
              <a:t>Deterministic</a:t>
            </a:r>
            <a:r>
              <a:rPr lang="en-US" altLang="en-US" sz="2400"/>
              <a:t> (vs. </a:t>
            </a:r>
            <a:r>
              <a:rPr lang="en-US" altLang="en-US" sz="2400">
                <a:solidFill>
                  <a:srgbClr val="0000CC"/>
                </a:solidFill>
              </a:rPr>
              <a:t>stochastic</a:t>
            </a:r>
            <a:r>
              <a:rPr lang="en-US" altLang="en-US" sz="2400"/>
              <a:t>): The next state of the environment is completely determined by the current state and the action executed by the agent. (If the environment is deterministic except for the actions of other agents, then the environment is </a:t>
            </a:r>
            <a:r>
              <a:rPr lang="en-US" altLang="en-US" sz="2400">
                <a:solidFill>
                  <a:srgbClr val="FF0000"/>
                </a:solidFill>
              </a:rPr>
              <a:t>strategic</a:t>
            </a:r>
            <a:r>
              <a:rPr lang="en-US" altLang="en-US" sz="2400"/>
              <a:t>)</a:t>
            </a:r>
          </a:p>
          <a:p>
            <a:pPr>
              <a:lnSpc>
                <a:spcPct val="90000"/>
              </a:lnSpc>
            </a:pPr>
            <a:endParaRPr lang="en-US" altLang="en-US" sz="2400"/>
          </a:p>
          <a:p>
            <a:pPr>
              <a:lnSpc>
                <a:spcPct val="90000"/>
              </a:lnSpc>
            </a:pPr>
            <a:r>
              <a:rPr lang="en-US" altLang="en-US" sz="2400">
                <a:solidFill>
                  <a:srgbClr val="FF0000"/>
                </a:solidFill>
              </a:rPr>
              <a:t>Episodic </a:t>
            </a:r>
            <a:r>
              <a:rPr lang="en-US" altLang="en-US" sz="2400"/>
              <a:t>(vs. </a:t>
            </a:r>
            <a:r>
              <a:rPr lang="en-US" altLang="en-US" sz="2400">
                <a:solidFill>
                  <a:srgbClr val="0000CC"/>
                </a:solidFill>
              </a:rPr>
              <a:t>sequential</a:t>
            </a:r>
            <a:r>
              <a:rPr lang="en-US" altLang="en-US" sz="2400"/>
              <a:t>): An agent’s action is divided into atomic episodes. Decisions do not depend on previous decisions/actions.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Environment types</a:t>
            </a:r>
          </a:p>
        </p:txBody>
      </p:sp>
      <p:sp>
        <p:nvSpPr>
          <p:cNvPr id="102403" name="Rectangle 3"/>
          <p:cNvSpPr>
            <a:spLocks noGrp="1" noChangeArrowheads="1"/>
          </p:cNvSpPr>
          <p:nvPr>
            <p:ph type="body" idx="1"/>
          </p:nvPr>
        </p:nvSpPr>
        <p:spPr/>
        <p:txBody>
          <a:bodyPr/>
          <a:lstStyle/>
          <a:p>
            <a:pPr algn="just"/>
            <a:r>
              <a:rPr lang="en-US" altLang="en-US" sz="2400" dirty="0">
                <a:solidFill>
                  <a:srgbClr val="FF0000"/>
                </a:solidFill>
              </a:rPr>
              <a:t>Static </a:t>
            </a:r>
            <a:r>
              <a:rPr lang="en-US" altLang="en-US" sz="2400" dirty="0"/>
              <a:t>(vs. </a:t>
            </a:r>
            <a:r>
              <a:rPr lang="en-US" altLang="en-US" sz="2400" dirty="0">
                <a:solidFill>
                  <a:srgbClr val="0000CC"/>
                </a:solidFill>
              </a:rPr>
              <a:t>dynamic</a:t>
            </a:r>
            <a:r>
              <a:rPr lang="en-US" altLang="en-US" sz="2400" dirty="0"/>
              <a:t>): The environment is unchanged while an agent is deliberating. (The environment is </a:t>
            </a:r>
            <a:r>
              <a:rPr lang="en-US" altLang="en-US" sz="2400" dirty="0" err="1">
                <a:solidFill>
                  <a:srgbClr val="FF0000"/>
                </a:solidFill>
              </a:rPr>
              <a:t>semidynamic</a:t>
            </a:r>
            <a:r>
              <a:rPr lang="en-US" altLang="en-US" sz="2400" dirty="0"/>
              <a:t> if the environment itself does not change with the passage of time but the agent's performance score does)</a:t>
            </a:r>
          </a:p>
          <a:p>
            <a:pPr algn="just"/>
            <a:endParaRPr lang="en-US" altLang="en-US" sz="2400" dirty="0"/>
          </a:p>
          <a:p>
            <a:pPr algn="just"/>
            <a:r>
              <a:rPr lang="en-US" altLang="en-US" sz="2400" dirty="0">
                <a:solidFill>
                  <a:srgbClr val="FF0000"/>
                </a:solidFill>
              </a:rPr>
              <a:t>Discrete</a:t>
            </a:r>
            <a:r>
              <a:rPr lang="en-US" altLang="en-US" sz="2400" dirty="0"/>
              <a:t> (vs. </a:t>
            </a:r>
            <a:r>
              <a:rPr lang="en-US" altLang="en-US" sz="2400" dirty="0">
                <a:solidFill>
                  <a:srgbClr val="0000CC"/>
                </a:solidFill>
              </a:rPr>
              <a:t>continuous</a:t>
            </a:r>
            <a:r>
              <a:rPr lang="en-US" altLang="en-US" sz="2400" dirty="0"/>
              <a:t>): A limited number of distinct, clearly defined percepts and actions.</a:t>
            </a:r>
          </a:p>
          <a:p>
            <a:pPr algn="just">
              <a:buFontTx/>
              <a:buNone/>
            </a:pPr>
            <a:r>
              <a:rPr lang="en-US" altLang="en-US" sz="2400" dirty="0"/>
              <a:t>    How do we </a:t>
            </a:r>
            <a:r>
              <a:rPr lang="en-US" altLang="en-US" sz="2400" dirty="0">
                <a:solidFill>
                  <a:srgbClr val="0000CC"/>
                </a:solidFill>
              </a:rPr>
              <a:t>represent</a:t>
            </a:r>
            <a:r>
              <a:rPr lang="en-US" altLang="en-US" sz="2400" dirty="0">
                <a:solidFill>
                  <a:srgbClr val="006600"/>
                </a:solidFill>
              </a:rPr>
              <a:t> </a:t>
            </a:r>
            <a:r>
              <a:rPr lang="en-US" altLang="en-US" sz="2400" dirty="0"/>
              <a:t>or</a:t>
            </a:r>
            <a:r>
              <a:rPr lang="en-US" altLang="en-US" sz="2400" dirty="0">
                <a:solidFill>
                  <a:srgbClr val="006600"/>
                </a:solidFill>
              </a:rPr>
              <a:t> </a:t>
            </a:r>
            <a:r>
              <a:rPr lang="en-US" altLang="en-US" sz="2400" dirty="0">
                <a:solidFill>
                  <a:srgbClr val="0000CC"/>
                </a:solidFill>
              </a:rPr>
              <a:t>abstract </a:t>
            </a:r>
            <a:r>
              <a:rPr lang="en-US" altLang="en-US" sz="2400" dirty="0"/>
              <a:t>or</a:t>
            </a:r>
            <a:r>
              <a:rPr lang="en-US" altLang="en-US" sz="2400" dirty="0">
                <a:solidFill>
                  <a:srgbClr val="006600"/>
                </a:solidFill>
              </a:rPr>
              <a:t> </a:t>
            </a:r>
            <a:r>
              <a:rPr lang="en-US" altLang="en-US" sz="2400" dirty="0">
                <a:solidFill>
                  <a:srgbClr val="0000CC"/>
                </a:solidFill>
              </a:rPr>
              <a:t>model</a:t>
            </a:r>
            <a:r>
              <a:rPr lang="en-US" altLang="en-US" sz="2400" dirty="0"/>
              <a:t> the world?</a:t>
            </a:r>
          </a:p>
          <a:p>
            <a:pPr algn="just"/>
            <a:endParaRPr lang="en-US" altLang="en-US" sz="2400" dirty="0"/>
          </a:p>
          <a:p>
            <a:pPr algn="just"/>
            <a:r>
              <a:rPr lang="en-US" altLang="en-US" sz="2400" dirty="0">
                <a:solidFill>
                  <a:srgbClr val="FF0000"/>
                </a:solidFill>
              </a:rPr>
              <a:t>Single agent</a:t>
            </a:r>
            <a:r>
              <a:rPr lang="en-US" altLang="en-US" sz="2400" dirty="0"/>
              <a:t> (vs. </a:t>
            </a:r>
            <a:r>
              <a:rPr lang="en-US" altLang="en-US" sz="2400" dirty="0">
                <a:solidFill>
                  <a:srgbClr val="0000CC"/>
                </a:solidFill>
              </a:rPr>
              <a:t>multi-agent</a:t>
            </a:r>
            <a:r>
              <a:rPr lang="en-US" altLang="en-US" sz="2400" dirty="0"/>
              <a:t>): An agent operating by itself in an environment.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9243" name="Group 219"/>
          <p:cNvGraphicFramePr>
            <a:graphicFrameLocks noGrp="1"/>
          </p:cNvGraphicFramePr>
          <p:nvPr/>
        </p:nvGraphicFramePr>
        <p:xfrm>
          <a:off x="0" y="34925"/>
          <a:ext cx="9144000" cy="6861493"/>
        </p:xfrm>
        <a:graphic>
          <a:graphicData uri="http://schemas.openxmlformats.org/drawingml/2006/table">
            <a:tbl>
              <a:tblPr/>
              <a:tblGrid>
                <a:gridCol w="1308100"/>
                <a:gridCol w="1304925"/>
                <a:gridCol w="1306513"/>
                <a:gridCol w="1304925"/>
                <a:gridCol w="1308100"/>
                <a:gridCol w="1304925"/>
                <a:gridCol w="1306512"/>
              </a:tblGrid>
              <a:tr h="582613">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task environm.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observable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determ./</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episodic/</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static/</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discrete/</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agents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crossword</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puzzle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fully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determ.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discrete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chess with</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clock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fully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strategic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semi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discrete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multi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poker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discrete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multi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back</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gammon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fully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static</a:t>
                      </a:r>
                    </a:p>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discrete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multi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taxi</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driving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multi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medical</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diagnosis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image </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analysis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fully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determ.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episodic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semi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partpicking</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robot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episodic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refinery </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controller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continuous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single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interact.</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Eng. tutor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partial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stochastic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sequential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dynamic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discrete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defRPr sz="1600" b="1">
                          <a:solidFill>
                            <a:schemeClr val="tx1"/>
                          </a:solidFill>
                          <a:latin typeface="Arial" panose="020B0604020202020204" pitchFamily="34" charset="0"/>
                        </a:defRPr>
                      </a:lvl1pPr>
                      <a:lvl2pPr>
                        <a:spcBef>
                          <a:spcPct val="20000"/>
                        </a:spcBef>
                        <a:buSzPct val="100000"/>
                        <a:defRPr sz="1600">
                          <a:solidFill>
                            <a:schemeClr val="tx1"/>
                          </a:solidFill>
                          <a:latin typeface="Arial" panose="020B0604020202020204" pitchFamily="34" charset="0"/>
                        </a:defRPr>
                      </a:lvl2pPr>
                      <a:lvl3pPr>
                        <a:spcBef>
                          <a:spcPct val="20000"/>
                        </a:spcBef>
                        <a:buSzPct val="100000"/>
                        <a:defRPr sz="1600">
                          <a:solidFill>
                            <a:schemeClr val="tx1"/>
                          </a:solidFill>
                          <a:latin typeface="Arial" panose="020B0604020202020204" pitchFamily="34" charset="0"/>
                        </a:defRPr>
                      </a:lvl3pPr>
                      <a:lvl4pPr>
                        <a:spcBef>
                          <a:spcPct val="20000"/>
                        </a:spcBef>
                        <a:buSzPct val="100000"/>
                        <a:defRPr sz="1600">
                          <a:solidFill>
                            <a:schemeClr val="tx1"/>
                          </a:solidFill>
                          <a:latin typeface="Arial" panose="020B0604020202020204" pitchFamily="34" charset="0"/>
                        </a:defRPr>
                      </a:lvl4pPr>
                      <a:lvl5pPr>
                        <a:spcBef>
                          <a:spcPct val="20000"/>
                        </a:spcBef>
                        <a:buSzPct val="100000"/>
                        <a:defRPr sz="1600">
                          <a:solidFill>
                            <a:schemeClr val="tx1"/>
                          </a:solidFill>
                          <a:latin typeface="Arial" panose="020B0604020202020204" pitchFamily="34" charset="0"/>
                        </a:defRPr>
                      </a:lvl5pPr>
                      <a:lvl6pPr eaLnBrk="0" fontAlgn="base" hangingPunct="0">
                        <a:spcBef>
                          <a:spcPct val="20000"/>
                        </a:spcBef>
                        <a:spcAft>
                          <a:spcPct val="0"/>
                        </a:spcAft>
                        <a:buSzPct val="100000"/>
                        <a:defRPr sz="1600">
                          <a:solidFill>
                            <a:schemeClr val="tx1"/>
                          </a:solidFill>
                          <a:latin typeface="Arial" panose="020B0604020202020204" pitchFamily="34" charset="0"/>
                        </a:defRPr>
                      </a:lvl6pPr>
                      <a:lvl7pPr eaLnBrk="0" fontAlgn="base" hangingPunct="0">
                        <a:spcBef>
                          <a:spcPct val="20000"/>
                        </a:spcBef>
                        <a:spcAft>
                          <a:spcPct val="0"/>
                        </a:spcAft>
                        <a:buSzPct val="100000"/>
                        <a:defRPr sz="1600">
                          <a:solidFill>
                            <a:schemeClr val="tx1"/>
                          </a:solidFill>
                          <a:latin typeface="Arial" panose="020B0604020202020204" pitchFamily="34" charset="0"/>
                        </a:defRPr>
                      </a:lvl7pPr>
                      <a:lvl8pPr eaLnBrk="0" fontAlgn="base" hangingPunct="0">
                        <a:spcBef>
                          <a:spcPct val="20000"/>
                        </a:spcBef>
                        <a:spcAft>
                          <a:spcPct val="0"/>
                        </a:spcAft>
                        <a:buSzPct val="100000"/>
                        <a:defRPr sz="1600">
                          <a:solidFill>
                            <a:schemeClr val="tx1"/>
                          </a:solidFill>
                          <a:latin typeface="Arial" panose="020B0604020202020204" pitchFamily="34" charset="0"/>
                        </a:defRPr>
                      </a:lvl8pPr>
                      <a:lvl9pPr eaLnBrk="0" fontAlgn="base" hangingPunct="0">
                        <a:spcBef>
                          <a:spcPct val="20000"/>
                        </a:spcBef>
                        <a:spcAft>
                          <a:spcPct val="0"/>
                        </a:spcAft>
                        <a:buSzPct val="100000"/>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multi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sz="2800"/>
              <a:t>Agent types</a:t>
            </a:r>
          </a:p>
        </p:txBody>
      </p:sp>
      <p:sp>
        <p:nvSpPr>
          <p:cNvPr id="112643" name="Rectangle 3"/>
          <p:cNvSpPr>
            <a:spLocks noGrp="1" noChangeArrowheads="1"/>
          </p:cNvSpPr>
          <p:nvPr>
            <p:ph type="body" idx="1"/>
          </p:nvPr>
        </p:nvSpPr>
        <p:spPr/>
        <p:txBody>
          <a:bodyPr/>
          <a:lstStyle/>
          <a:p>
            <a:pPr marL="0" indent="0">
              <a:buNone/>
            </a:pPr>
            <a:r>
              <a:rPr lang="en-US" altLang="en-US" sz="2400" u="sng" dirty="0"/>
              <a:t>Five basic types in order of increasing generality:</a:t>
            </a:r>
          </a:p>
          <a:p>
            <a:endParaRPr lang="en-US" altLang="en-US" sz="2400" dirty="0"/>
          </a:p>
          <a:p>
            <a:r>
              <a:rPr lang="en-US" altLang="en-US" sz="2400" dirty="0">
                <a:solidFill>
                  <a:srgbClr val="663300"/>
                </a:solidFill>
              </a:rPr>
              <a:t>Table Driven agent</a:t>
            </a:r>
          </a:p>
          <a:p>
            <a:pPr>
              <a:buFontTx/>
              <a:buNone/>
            </a:pPr>
            <a:endParaRPr lang="en-US" altLang="en-US" sz="2400" dirty="0"/>
          </a:p>
          <a:p>
            <a:r>
              <a:rPr lang="en-US" altLang="en-US" sz="2400" dirty="0">
                <a:solidFill>
                  <a:srgbClr val="0000CC"/>
                </a:solidFill>
              </a:rPr>
              <a:t>Simple reflex</a:t>
            </a:r>
            <a:r>
              <a:rPr lang="en-US" altLang="en-US" sz="2400" dirty="0"/>
              <a:t> agents</a:t>
            </a:r>
          </a:p>
          <a:p>
            <a:endParaRPr lang="en-US" altLang="en-US" sz="2400" dirty="0"/>
          </a:p>
          <a:p>
            <a:r>
              <a:rPr lang="en-US" altLang="en-US" sz="2400" dirty="0">
                <a:solidFill>
                  <a:srgbClr val="006600"/>
                </a:solidFill>
              </a:rPr>
              <a:t>Model-based</a:t>
            </a:r>
            <a:r>
              <a:rPr lang="en-US" altLang="en-US" sz="2400" dirty="0"/>
              <a:t> reflex agents</a:t>
            </a:r>
          </a:p>
          <a:p>
            <a:endParaRPr lang="en-US" altLang="en-US" sz="2400" dirty="0"/>
          </a:p>
          <a:p>
            <a:r>
              <a:rPr lang="en-US" altLang="en-US" sz="2400" dirty="0">
                <a:solidFill>
                  <a:srgbClr val="FF0000"/>
                </a:solidFill>
              </a:rPr>
              <a:t>Goal-based</a:t>
            </a:r>
            <a:r>
              <a:rPr lang="en-US" altLang="en-US" sz="2400" dirty="0"/>
              <a:t> agents</a:t>
            </a:r>
          </a:p>
          <a:p>
            <a:endParaRPr lang="en-US" altLang="en-US" sz="2400" dirty="0"/>
          </a:p>
          <a:p>
            <a:r>
              <a:rPr lang="en-US" altLang="en-US" sz="2400" dirty="0">
                <a:solidFill>
                  <a:srgbClr val="800080"/>
                </a:solidFill>
              </a:rPr>
              <a:t>Utility-based</a:t>
            </a:r>
            <a:r>
              <a:rPr lang="en-US" altLang="en-US" sz="2400" dirty="0"/>
              <a:t> agents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p:txBody>
          <a:bodyPr/>
          <a:lstStyle/>
          <a:p>
            <a:r>
              <a:rPr lang="en-US" altLang="en-US"/>
              <a:t>Table Driven Agent.</a:t>
            </a:r>
          </a:p>
        </p:txBody>
      </p:sp>
      <p:pic>
        <p:nvPicPr>
          <p:cNvPr id="131078" name="Picture 6" descr="simple-reflex-ag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153400" cy="519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1081" name="WordArt 9"/>
          <p:cNvSpPr>
            <a:spLocks noChangeArrowheads="1" noChangeShapeType="1" noTextEdit="1"/>
          </p:cNvSpPr>
          <p:nvPr/>
        </p:nvSpPr>
        <p:spPr bwMode="auto">
          <a:xfrm>
            <a:off x="990600" y="2667000"/>
            <a:ext cx="2743200" cy="1209675"/>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IN" sz="3600" kern="10">
                <a:ln w="9525">
                  <a:round/>
                  <a:headEnd/>
                  <a:tailEnd/>
                </a:ln>
                <a:gradFill rotWithShape="0">
                  <a:gsLst>
                    <a:gs pos="0">
                      <a:srgbClr val="FFE701"/>
                    </a:gs>
                    <a:gs pos="100000">
                      <a:srgbClr val="FE3E02"/>
                    </a:gs>
                  </a:gsLst>
                  <a:lin ang="5400000" scaled="1"/>
                </a:gradFill>
                <a:latin typeface="Sylfaen" panose="010A0502050306030303" pitchFamily="18" charset="0"/>
              </a:rPr>
              <a:t>Impractical</a:t>
            </a:r>
          </a:p>
        </p:txBody>
      </p:sp>
      <p:sp>
        <p:nvSpPr>
          <p:cNvPr id="131082" name="Line 10"/>
          <p:cNvSpPr>
            <a:spLocks noChangeShapeType="1"/>
          </p:cNvSpPr>
          <p:nvPr/>
        </p:nvSpPr>
        <p:spPr bwMode="auto">
          <a:xfrm flipH="1">
            <a:off x="6096000" y="1143000"/>
            <a:ext cx="304800" cy="1219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3" name="Text Box 11"/>
          <p:cNvSpPr txBox="1">
            <a:spLocks noChangeArrowheads="1"/>
          </p:cNvSpPr>
          <p:nvPr/>
        </p:nvSpPr>
        <p:spPr bwMode="auto">
          <a:xfrm>
            <a:off x="5486400" y="762000"/>
            <a:ext cx="311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current state of decision process</a:t>
            </a:r>
          </a:p>
        </p:txBody>
      </p:sp>
      <p:sp>
        <p:nvSpPr>
          <p:cNvPr id="131084" name="Line 12"/>
          <p:cNvSpPr>
            <a:spLocks noChangeShapeType="1"/>
          </p:cNvSpPr>
          <p:nvPr/>
        </p:nvSpPr>
        <p:spPr bwMode="auto">
          <a:xfrm flipH="1">
            <a:off x="6400800" y="1219200"/>
            <a:ext cx="228600" cy="3505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8" name="Oval 16"/>
          <p:cNvSpPr>
            <a:spLocks noChangeArrowheads="1"/>
          </p:cNvSpPr>
          <p:nvPr/>
        </p:nvSpPr>
        <p:spPr bwMode="auto">
          <a:xfrm>
            <a:off x="990600" y="4724400"/>
            <a:ext cx="2971800" cy="6858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table lookup</a:t>
            </a:r>
          </a:p>
          <a:p>
            <a:pPr algn="ctr"/>
            <a:r>
              <a:rPr lang="en-US" altLang="en-US" sz="2000"/>
              <a:t>for entire history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u="sng" dirty="0"/>
              <a:t>Simple reflex agents</a:t>
            </a:r>
          </a:p>
        </p:txBody>
      </p:sp>
      <p:pic>
        <p:nvPicPr>
          <p:cNvPr id="114691" name="Picture 3" descr="simple-reflex-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371600"/>
            <a:ext cx="8153400" cy="5191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4692" name="WordArt 4"/>
          <p:cNvSpPr>
            <a:spLocks noChangeArrowheads="1" noChangeShapeType="1" noTextEdit="1"/>
          </p:cNvSpPr>
          <p:nvPr/>
        </p:nvSpPr>
        <p:spPr bwMode="auto">
          <a:xfrm>
            <a:off x="609600" y="2514600"/>
            <a:ext cx="3533775" cy="874713"/>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IN" sz="3600" kern="10">
                <a:ln w="9525">
                  <a:round/>
                  <a:headEnd/>
                  <a:tailEnd/>
                </a:ln>
                <a:gradFill rotWithShape="0">
                  <a:gsLst>
                    <a:gs pos="0">
                      <a:srgbClr val="FFE701"/>
                    </a:gs>
                    <a:gs pos="100000">
                      <a:srgbClr val="FE3E02"/>
                    </a:gs>
                  </a:gsLst>
                  <a:lin ang="5400000" scaled="1"/>
                </a:gradFill>
                <a:latin typeface="Impact" panose="020B0806030902050204" pitchFamily="34" charset="0"/>
              </a:rPr>
              <a:t>Fast but too simple</a:t>
            </a:r>
          </a:p>
        </p:txBody>
      </p:sp>
      <p:sp>
        <p:nvSpPr>
          <p:cNvPr id="114693" name="Text Box 5"/>
          <p:cNvSpPr txBox="1">
            <a:spLocks noChangeArrowheads="1"/>
          </p:cNvSpPr>
          <p:nvPr/>
        </p:nvSpPr>
        <p:spPr bwMode="auto">
          <a:xfrm>
            <a:off x="762000" y="5867400"/>
            <a:ext cx="388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rgbClr val="FF0000"/>
                </a:solidFill>
              </a:rPr>
              <a:t>example: vacuum cleaner world</a:t>
            </a:r>
          </a:p>
        </p:txBody>
      </p:sp>
      <p:sp>
        <p:nvSpPr>
          <p:cNvPr id="114695" name="Text Box 7"/>
          <p:cNvSpPr txBox="1">
            <a:spLocks noChangeArrowheads="1"/>
          </p:cNvSpPr>
          <p:nvPr/>
        </p:nvSpPr>
        <p:spPr bwMode="auto">
          <a:xfrm>
            <a:off x="1828800" y="3429000"/>
            <a:ext cx="25781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rgbClr val="0000CC"/>
                </a:solidFill>
              </a:rPr>
              <a:t>NO MEMORY</a:t>
            </a:r>
          </a:p>
          <a:p>
            <a:r>
              <a:rPr lang="en-US" altLang="en-US" sz="2000" b="1">
                <a:solidFill>
                  <a:srgbClr val="0000CC"/>
                </a:solidFill>
              </a:rPr>
              <a:t>Fails if environment</a:t>
            </a:r>
          </a:p>
          <a:p>
            <a:r>
              <a:rPr lang="en-US" altLang="en-US" sz="2000" b="1">
                <a:solidFill>
                  <a:srgbClr val="0000CC"/>
                </a:solidFill>
              </a:rPr>
              <a:t>is partially observable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85800" y="0"/>
            <a:ext cx="7772400" cy="609600"/>
          </a:xfrm>
        </p:spPr>
        <p:txBody>
          <a:bodyPr/>
          <a:lstStyle/>
          <a:p>
            <a:r>
              <a:rPr lang="en-US" altLang="en-US" u="sng" dirty="0"/>
              <a:t>Model-based reflex agents</a:t>
            </a:r>
          </a:p>
        </p:txBody>
      </p:sp>
      <p:pic>
        <p:nvPicPr>
          <p:cNvPr id="118787" name="Picture 3" descr="reflex+state-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524000"/>
            <a:ext cx="8001000" cy="5092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8788" name="Text Box 4"/>
          <p:cNvSpPr txBox="1">
            <a:spLocks noChangeArrowheads="1"/>
          </p:cNvSpPr>
          <p:nvPr/>
        </p:nvSpPr>
        <p:spPr bwMode="auto">
          <a:xfrm>
            <a:off x="2667000" y="533400"/>
            <a:ext cx="3663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rPr>
              <a:t>Models the world by:</a:t>
            </a:r>
          </a:p>
          <a:p>
            <a:r>
              <a:rPr lang="en-US" altLang="en-US" sz="2000">
                <a:solidFill>
                  <a:srgbClr val="FF0000"/>
                </a:solidFill>
              </a:rPr>
              <a:t>modeling how the world chances</a:t>
            </a:r>
          </a:p>
          <a:p>
            <a:r>
              <a:rPr lang="en-US" altLang="en-US" sz="2000">
                <a:solidFill>
                  <a:srgbClr val="FF0000"/>
                </a:solidFill>
              </a:rPr>
              <a:t>how it’s actions change the world </a:t>
            </a:r>
          </a:p>
        </p:txBody>
      </p:sp>
      <p:sp>
        <p:nvSpPr>
          <p:cNvPr id="118790" name="Line 6"/>
          <p:cNvSpPr>
            <a:spLocks noChangeShapeType="1"/>
          </p:cNvSpPr>
          <p:nvPr/>
        </p:nvSpPr>
        <p:spPr bwMode="auto">
          <a:xfrm>
            <a:off x="1524000" y="1295400"/>
            <a:ext cx="6858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791" name="Text Box 7"/>
          <p:cNvSpPr txBox="1">
            <a:spLocks noChangeArrowheads="1"/>
          </p:cNvSpPr>
          <p:nvPr/>
        </p:nvSpPr>
        <p:spPr bwMode="auto">
          <a:xfrm>
            <a:off x="288925" y="471488"/>
            <a:ext cx="20843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0000CC"/>
                </a:solidFill>
              </a:rPr>
              <a:t>description of</a:t>
            </a:r>
          </a:p>
          <a:p>
            <a:r>
              <a:rPr lang="en-US" altLang="en-US" sz="2000">
                <a:solidFill>
                  <a:srgbClr val="0000CC"/>
                </a:solidFill>
              </a:rPr>
              <a:t>current world state</a:t>
            </a:r>
          </a:p>
        </p:txBody>
      </p:sp>
      <p:sp>
        <p:nvSpPr>
          <p:cNvPr id="118792" name="Text Box 8"/>
          <p:cNvSpPr txBox="1">
            <a:spLocks noChangeArrowheads="1"/>
          </p:cNvSpPr>
          <p:nvPr/>
        </p:nvSpPr>
        <p:spPr bwMode="auto">
          <a:xfrm>
            <a:off x="1066800" y="4038600"/>
            <a:ext cx="3646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rPr>
              <a:t>sometimes it is unclear what to do</a:t>
            </a:r>
          </a:p>
          <a:p>
            <a:r>
              <a:rPr lang="en-US" altLang="en-US" sz="2000">
                <a:solidFill>
                  <a:srgbClr val="FF0000"/>
                </a:solidFill>
              </a:rPr>
              <a:t>without a clear goal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u="sng" dirty="0"/>
              <a:t>Goal-based agents</a:t>
            </a:r>
          </a:p>
        </p:txBody>
      </p:sp>
      <p:sp>
        <p:nvSpPr>
          <p:cNvPr id="122883" name="Rectangle 3"/>
          <p:cNvSpPr>
            <a:spLocks noGrp="1" noChangeArrowheads="1"/>
          </p:cNvSpPr>
          <p:nvPr>
            <p:ph type="body" idx="4294967295"/>
          </p:nvPr>
        </p:nvSpPr>
        <p:spPr>
          <a:xfrm>
            <a:off x="0" y="1600200"/>
            <a:ext cx="8229600" cy="4525963"/>
          </a:xfrm>
        </p:spPr>
        <p:txBody>
          <a:bodyPr/>
          <a:lstStyle/>
          <a:p>
            <a:pPr>
              <a:buFontTx/>
              <a:buNone/>
            </a:pPr>
            <a:endParaRPr lang="en-US" altLang="en-US"/>
          </a:p>
        </p:txBody>
      </p:sp>
      <p:pic>
        <p:nvPicPr>
          <p:cNvPr id="122884" name="Picture 4" descr="goal-based-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619250"/>
            <a:ext cx="8229600" cy="523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885" name="Text Box 5"/>
          <p:cNvSpPr txBox="1">
            <a:spLocks noChangeArrowheads="1"/>
          </p:cNvSpPr>
          <p:nvPr/>
        </p:nvSpPr>
        <p:spPr bwMode="auto">
          <a:xfrm>
            <a:off x="1905000" y="838200"/>
            <a:ext cx="5916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rPr>
              <a:t>Goals provide reason to prefer one action over the other.</a:t>
            </a:r>
          </a:p>
          <a:p>
            <a:r>
              <a:rPr lang="en-US" altLang="en-US" sz="2000">
                <a:solidFill>
                  <a:srgbClr val="FF0000"/>
                </a:solidFill>
              </a:rPr>
              <a:t>We need to predict the future: we need to plan &amp; search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85800" y="0"/>
            <a:ext cx="7772400" cy="609600"/>
          </a:xfrm>
        </p:spPr>
        <p:txBody>
          <a:bodyPr/>
          <a:lstStyle/>
          <a:p>
            <a:r>
              <a:rPr lang="en-US" altLang="en-US" u="sng" dirty="0"/>
              <a:t>Utility-based agents</a:t>
            </a:r>
          </a:p>
        </p:txBody>
      </p:sp>
      <p:pic>
        <p:nvPicPr>
          <p:cNvPr id="124931" name="Picture 3" descr="utility-based-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522413"/>
            <a:ext cx="8382000" cy="5335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4932" name="Text Box 4"/>
          <p:cNvSpPr txBox="1">
            <a:spLocks noChangeArrowheads="1"/>
          </p:cNvSpPr>
          <p:nvPr/>
        </p:nvSpPr>
        <p:spPr bwMode="auto">
          <a:xfrm>
            <a:off x="1905000" y="609600"/>
            <a:ext cx="538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rPr>
              <a:t>Some solutions to goal states are better than others.</a:t>
            </a:r>
          </a:p>
          <a:p>
            <a:r>
              <a:rPr lang="en-US" altLang="en-US" sz="2000">
                <a:solidFill>
                  <a:srgbClr val="FF0000"/>
                </a:solidFill>
              </a:rPr>
              <a:t>Which one is best is given by a utility function.</a:t>
            </a:r>
          </a:p>
          <a:p>
            <a:r>
              <a:rPr lang="en-US" altLang="en-US" sz="2000">
                <a:solidFill>
                  <a:srgbClr val="FF0000"/>
                </a:solidFill>
              </a:rPr>
              <a:t>Which combination of goals is preferred?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sz="3200"/>
              <a:t>Agents</a:t>
            </a:r>
          </a:p>
        </p:txBody>
      </p:sp>
      <p:sp>
        <p:nvSpPr>
          <p:cNvPr id="75779" name="Rectangle 3"/>
          <p:cNvSpPr>
            <a:spLocks noGrp="1" noChangeArrowheads="1"/>
          </p:cNvSpPr>
          <p:nvPr>
            <p:ph type="body" idx="1"/>
          </p:nvPr>
        </p:nvSpPr>
        <p:spPr>
          <a:xfrm>
            <a:off x="609600" y="1524000"/>
            <a:ext cx="7848600" cy="4724400"/>
          </a:xfrm>
        </p:spPr>
        <p:txBody>
          <a:bodyPr/>
          <a:lstStyle/>
          <a:p>
            <a:pPr>
              <a:lnSpc>
                <a:spcPct val="90000"/>
              </a:lnSpc>
            </a:pPr>
            <a:r>
              <a:rPr lang="en-US" altLang="en-US" sz="2400"/>
              <a:t>An </a:t>
            </a:r>
            <a:r>
              <a:rPr lang="en-US" altLang="en-US" sz="2400">
                <a:solidFill>
                  <a:srgbClr val="FF0000"/>
                </a:solidFill>
              </a:rPr>
              <a:t>agent</a:t>
            </a:r>
            <a:r>
              <a:rPr lang="en-US" altLang="en-US" sz="2400"/>
              <a:t> is anything that can be viewed as </a:t>
            </a:r>
            <a:r>
              <a:rPr lang="en-US" altLang="en-US" sz="2400">
                <a:solidFill>
                  <a:srgbClr val="FF0000"/>
                </a:solidFill>
              </a:rPr>
              <a:t>perceiving</a:t>
            </a:r>
            <a:r>
              <a:rPr lang="en-US" altLang="en-US" sz="2400"/>
              <a:t> its </a:t>
            </a:r>
            <a:r>
              <a:rPr lang="en-US" altLang="en-US" sz="2400">
                <a:solidFill>
                  <a:srgbClr val="FF0000"/>
                </a:solidFill>
              </a:rPr>
              <a:t>environment </a:t>
            </a:r>
            <a:r>
              <a:rPr lang="en-US" altLang="en-US" sz="2400"/>
              <a:t>through </a:t>
            </a:r>
            <a:r>
              <a:rPr lang="en-US" altLang="en-US" sz="2400">
                <a:solidFill>
                  <a:srgbClr val="FF0000"/>
                </a:solidFill>
              </a:rPr>
              <a:t>sensors</a:t>
            </a:r>
            <a:r>
              <a:rPr lang="en-US" altLang="en-US" sz="2400"/>
              <a:t> and </a:t>
            </a:r>
            <a:r>
              <a:rPr lang="en-US" altLang="en-US" sz="2400">
                <a:solidFill>
                  <a:srgbClr val="FF0000"/>
                </a:solidFill>
              </a:rPr>
              <a:t>acting</a:t>
            </a:r>
            <a:r>
              <a:rPr lang="en-US" altLang="en-US" sz="2400"/>
              <a:t> upon that environment through </a:t>
            </a:r>
            <a:r>
              <a:rPr lang="en-US" altLang="en-US" sz="2400">
                <a:solidFill>
                  <a:srgbClr val="FF0000"/>
                </a:solidFill>
              </a:rPr>
              <a:t>actuators</a:t>
            </a:r>
          </a:p>
          <a:p>
            <a:pPr>
              <a:lnSpc>
                <a:spcPct val="90000"/>
              </a:lnSpc>
            </a:pPr>
            <a:endParaRPr lang="en-US" altLang="en-US" sz="2400"/>
          </a:p>
          <a:p>
            <a:pPr>
              <a:lnSpc>
                <a:spcPct val="90000"/>
              </a:lnSpc>
              <a:buFontTx/>
              <a:buNone/>
            </a:pPr>
            <a:r>
              <a:rPr lang="en-US" altLang="en-US" sz="2400"/>
              <a:t>    </a:t>
            </a:r>
            <a:r>
              <a:rPr lang="en-US" altLang="en-US" sz="2400">
                <a:solidFill>
                  <a:srgbClr val="0000CC"/>
                </a:solidFill>
              </a:rPr>
              <a:t>Human agent:</a:t>
            </a:r>
            <a:r>
              <a:rPr lang="en-US" altLang="en-US" sz="2400"/>
              <a:t> </a:t>
            </a:r>
          </a:p>
          <a:p>
            <a:pPr>
              <a:lnSpc>
                <a:spcPct val="90000"/>
              </a:lnSpc>
              <a:buFontTx/>
              <a:buNone/>
            </a:pPr>
            <a:r>
              <a:rPr lang="en-US" altLang="en-US" sz="2400"/>
              <a:t>   eyes, ears, and other organs for sensors; </a:t>
            </a:r>
          </a:p>
          <a:p>
            <a:pPr>
              <a:lnSpc>
                <a:spcPct val="90000"/>
              </a:lnSpc>
              <a:buFontTx/>
              <a:buNone/>
            </a:pPr>
            <a:r>
              <a:rPr lang="en-US" altLang="en-US" sz="2400"/>
              <a:t>   hands, legs, mouth, and other body parts for</a:t>
            </a:r>
          </a:p>
          <a:p>
            <a:pPr>
              <a:lnSpc>
                <a:spcPct val="90000"/>
              </a:lnSpc>
              <a:buFontTx/>
              <a:buNone/>
            </a:pPr>
            <a:r>
              <a:rPr lang="en-US" altLang="en-US" sz="2400"/>
              <a:t>   actuators</a:t>
            </a:r>
          </a:p>
          <a:p>
            <a:pPr>
              <a:lnSpc>
                <a:spcPct val="90000"/>
              </a:lnSpc>
              <a:buFontTx/>
              <a:buNone/>
            </a:pPr>
            <a:endParaRPr lang="en-US" altLang="en-US" sz="2400"/>
          </a:p>
          <a:p>
            <a:pPr>
              <a:lnSpc>
                <a:spcPct val="90000"/>
              </a:lnSpc>
            </a:pPr>
            <a:r>
              <a:rPr lang="en-US" altLang="en-US" sz="2400">
                <a:solidFill>
                  <a:srgbClr val="0000CC"/>
                </a:solidFill>
              </a:rPr>
              <a:t>Robotic agent:</a:t>
            </a:r>
            <a:r>
              <a:rPr lang="en-US" altLang="en-US" sz="2400"/>
              <a:t> </a:t>
            </a:r>
          </a:p>
          <a:p>
            <a:pPr>
              <a:lnSpc>
                <a:spcPct val="90000"/>
              </a:lnSpc>
              <a:buFontTx/>
              <a:buNone/>
            </a:pPr>
            <a:r>
              <a:rPr lang="en-US" altLang="en-US" sz="2400"/>
              <a:t>    cameras and infrared range finders for sensors; various motors for actuators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85800" y="0"/>
            <a:ext cx="7772400" cy="609600"/>
          </a:xfrm>
        </p:spPr>
        <p:txBody>
          <a:bodyPr/>
          <a:lstStyle/>
          <a:p>
            <a:r>
              <a:rPr lang="en-US" altLang="en-US" u="sng" dirty="0"/>
              <a:t>Learning agents</a:t>
            </a:r>
          </a:p>
        </p:txBody>
      </p:sp>
      <p:pic>
        <p:nvPicPr>
          <p:cNvPr id="126979" name="Picture 3" descr="learning-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295400"/>
            <a:ext cx="7620000" cy="535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6980" name="Text Box 4"/>
          <p:cNvSpPr txBox="1">
            <a:spLocks noChangeArrowheads="1"/>
          </p:cNvSpPr>
          <p:nvPr/>
        </p:nvSpPr>
        <p:spPr bwMode="auto">
          <a:xfrm>
            <a:off x="1828800" y="533400"/>
            <a:ext cx="58975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rPr>
              <a:t>How does an agent improve over time?</a:t>
            </a:r>
          </a:p>
          <a:p>
            <a:r>
              <a:rPr lang="en-US" altLang="en-US" sz="2000">
                <a:solidFill>
                  <a:srgbClr val="FF0000"/>
                </a:solidFill>
              </a:rPr>
              <a:t>By monitoring it’s performance and suggesting </a:t>
            </a:r>
          </a:p>
          <a:p>
            <a:r>
              <a:rPr lang="en-US" altLang="en-US" sz="2000">
                <a:solidFill>
                  <a:srgbClr val="FF0000"/>
                </a:solidFill>
              </a:rPr>
              <a:t>                             better modeling, new action rules, etc.</a:t>
            </a:r>
          </a:p>
        </p:txBody>
      </p:sp>
      <p:sp>
        <p:nvSpPr>
          <p:cNvPr id="126981" name="Text Box 5"/>
          <p:cNvSpPr txBox="1">
            <a:spLocks noChangeArrowheads="1"/>
          </p:cNvSpPr>
          <p:nvPr/>
        </p:nvSpPr>
        <p:spPr bwMode="auto">
          <a:xfrm>
            <a:off x="762000" y="1981200"/>
            <a:ext cx="1136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Evaluates</a:t>
            </a:r>
          </a:p>
          <a:p>
            <a:r>
              <a:rPr lang="en-US" altLang="en-US" b="1">
                <a:solidFill>
                  <a:srgbClr val="FF0000"/>
                </a:solidFill>
              </a:rPr>
              <a:t>current </a:t>
            </a:r>
          </a:p>
          <a:p>
            <a:r>
              <a:rPr lang="en-US" altLang="en-US" b="1">
                <a:solidFill>
                  <a:srgbClr val="FF0000"/>
                </a:solidFill>
              </a:rPr>
              <a:t>world </a:t>
            </a:r>
          </a:p>
          <a:p>
            <a:r>
              <a:rPr lang="en-US" altLang="en-US" b="1">
                <a:solidFill>
                  <a:srgbClr val="FF0000"/>
                </a:solidFill>
              </a:rPr>
              <a:t>state</a:t>
            </a:r>
          </a:p>
        </p:txBody>
      </p:sp>
      <p:sp>
        <p:nvSpPr>
          <p:cNvPr id="126982" name="Text Box 6"/>
          <p:cNvSpPr txBox="1">
            <a:spLocks noChangeArrowheads="1"/>
          </p:cNvSpPr>
          <p:nvPr/>
        </p:nvSpPr>
        <p:spPr bwMode="auto">
          <a:xfrm>
            <a:off x="838200" y="3810000"/>
            <a:ext cx="958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changes</a:t>
            </a:r>
          </a:p>
          <a:p>
            <a:r>
              <a:rPr lang="en-US" altLang="en-US" b="1">
                <a:solidFill>
                  <a:srgbClr val="FF0000"/>
                </a:solidFill>
              </a:rPr>
              <a:t>action </a:t>
            </a:r>
          </a:p>
          <a:p>
            <a:r>
              <a:rPr lang="en-US" altLang="en-US" b="1">
                <a:solidFill>
                  <a:srgbClr val="FF0000"/>
                </a:solidFill>
              </a:rPr>
              <a:t>rules</a:t>
            </a:r>
          </a:p>
          <a:p>
            <a:endParaRPr lang="en-US" altLang="en-US" b="1">
              <a:solidFill>
                <a:srgbClr val="0000CC"/>
              </a:solidFill>
            </a:endParaRPr>
          </a:p>
        </p:txBody>
      </p:sp>
      <p:sp>
        <p:nvSpPr>
          <p:cNvPr id="126983" name="Text Box 7"/>
          <p:cNvSpPr txBox="1">
            <a:spLocks noChangeArrowheads="1"/>
          </p:cNvSpPr>
          <p:nvPr/>
        </p:nvSpPr>
        <p:spPr bwMode="auto">
          <a:xfrm>
            <a:off x="685800" y="5257800"/>
            <a:ext cx="1390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suggests</a:t>
            </a:r>
          </a:p>
          <a:p>
            <a:r>
              <a:rPr lang="en-US" altLang="en-US" b="1">
                <a:solidFill>
                  <a:srgbClr val="FF0000"/>
                </a:solidFill>
              </a:rPr>
              <a:t>explorations</a:t>
            </a:r>
          </a:p>
        </p:txBody>
      </p:sp>
      <p:sp>
        <p:nvSpPr>
          <p:cNvPr id="126984" name="Text Box 8"/>
          <p:cNvSpPr txBox="1">
            <a:spLocks noChangeArrowheads="1"/>
          </p:cNvSpPr>
          <p:nvPr/>
        </p:nvSpPr>
        <p:spPr bwMode="auto">
          <a:xfrm>
            <a:off x="5486400" y="4495800"/>
            <a:ext cx="14605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“old agent”</a:t>
            </a:r>
          </a:p>
          <a:p>
            <a:r>
              <a:rPr lang="en-US" altLang="en-US" b="1">
                <a:solidFill>
                  <a:srgbClr val="FF0000"/>
                </a:solidFill>
              </a:rPr>
              <a:t>model world</a:t>
            </a:r>
          </a:p>
          <a:p>
            <a:r>
              <a:rPr lang="en-US" altLang="en-US" b="1">
                <a:solidFill>
                  <a:srgbClr val="FF0000"/>
                </a:solidFill>
              </a:rPr>
              <a:t>and</a:t>
            </a:r>
          </a:p>
          <a:p>
            <a:r>
              <a:rPr lang="en-US" altLang="en-US" b="1">
                <a:solidFill>
                  <a:srgbClr val="FF0000"/>
                </a:solidFill>
              </a:rPr>
              <a:t>decide on </a:t>
            </a:r>
          </a:p>
          <a:p>
            <a:r>
              <a:rPr lang="en-US" altLang="en-US" b="1">
                <a:solidFill>
                  <a:srgbClr val="FF0000"/>
                </a:solidFill>
              </a:rPr>
              <a:t>actions to be </a:t>
            </a:r>
          </a:p>
          <a:p>
            <a:r>
              <a:rPr lang="en-US" altLang="en-US" b="1">
                <a:solidFill>
                  <a:srgbClr val="FF0000"/>
                </a:solidFill>
              </a:rPr>
              <a:t>taken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8600" y="304800"/>
            <a:ext cx="7772400" cy="609600"/>
          </a:xfrm>
        </p:spPr>
        <p:txBody>
          <a:bodyPr/>
          <a:lstStyle/>
          <a:p>
            <a:r>
              <a:rPr lang="en-US" altLang="en-US"/>
              <a:t>Agents and environments</a:t>
            </a:r>
          </a:p>
        </p:txBody>
      </p:sp>
      <p:sp>
        <p:nvSpPr>
          <p:cNvPr id="77827" name="Rectangle 3"/>
          <p:cNvSpPr>
            <a:spLocks noGrp="1" noChangeArrowheads="1"/>
          </p:cNvSpPr>
          <p:nvPr>
            <p:ph type="body" idx="1"/>
          </p:nvPr>
        </p:nvSpPr>
        <p:spPr>
          <a:xfrm>
            <a:off x="457200" y="2590800"/>
            <a:ext cx="7848600" cy="4038600"/>
          </a:xfrm>
        </p:spPr>
        <p:txBody>
          <a:bodyPr/>
          <a:lstStyle/>
          <a:p>
            <a:pPr>
              <a:buFontTx/>
              <a:buNone/>
            </a:pPr>
            <a:endParaRPr lang="en-US" altLang="en-US" sz="1600" dirty="0"/>
          </a:p>
          <a:p>
            <a:r>
              <a:rPr lang="en-US" altLang="en-US" sz="2400" dirty="0"/>
              <a:t>The </a:t>
            </a:r>
            <a:r>
              <a:rPr lang="en-US" altLang="en-US" sz="2400" dirty="0">
                <a:solidFill>
                  <a:srgbClr val="FF0000"/>
                </a:solidFill>
              </a:rPr>
              <a:t>agent</a:t>
            </a:r>
            <a:r>
              <a:rPr lang="en-US" altLang="en-US" sz="2400" dirty="0"/>
              <a:t> </a:t>
            </a:r>
            <a:r>
              <a:rPr lang="en-US" altLang="en-US" sz="2400" dirty="0">
                <a:solidFill>
                  <a:srgbClr val="FF0000"/>
                </a:solidFill>
              </a:rPr>
              <a:t>function</a:t>
            </a:r>
            <a:r>
              <a:rPr lang="en-US" altLang="en-US" sz="2400" dirty="0"/>
              <a:t> maps from percept histories to actions:</a:t>
            </a:r>
          </a:p>
          <a:p>
            <a:pPr algn="ctr">
              <a:buFontTx/>
              <a:buNone/>
            </a:pPr>
            <a:r>
              <a:rPr lang="en-US" altLang="en-US" sz="2400" dirty="0"/>
              <a:t>[</a:t>
            </a:r>
            <a:r>
              <a:rPr lang="en-US" altLang="en-US" sz="2400" i="1" dirty="0"/>
              <a:t>f</a:t>
            </a:r>
            <a:r>
              <a:rPr lang="en-US" altLang="en-US" sz="2400" dirty="0"/>
              <a:t>: </a:t>
            </a:r>
            <a:r>
              <a:rPr lang="en-US" altLang="en-US" sz="2400" dirty="0">
                <a:latin typeface="Monotype Corsiva" panose="03010101010201010101" pitchFamily="66" charset="0"/>
              </a:rPr>
              <a:t>P*</a:t>
            </a:r>
            <a:r>
              <a:rPr lang="en-US" altLang="en-US" sz="2400" dirty="0"/>
              <a:t> </a:t>
            </a:r>
            <a:r>
              <a:rPr lang="en-US" altLang="en-US" sz="2400" dirty="0">
                <a:sym typeface="Wingdings" panose="05000000000000000000" pitchFamily="2" charset="2"/>
              </a:rPr>
              <a:t> </a:t>
            </a:r>
            <a:r>
              <a:rPr lang="en-US" altLang="en-US" sz="2400" dirty="0">
                <a:latin typeface="Monotype Corsiva" panose="03010101010201010101" pitchFamily="66" charset="0"/>
              </a:rPr>
              <a:t>A</a:t>
            </a:r>
            <a:r>
              <a:rPr lang="en-US" altLang="en-US" sz="2400" dirty="0"/>
              <a:t>]</a:t>
            </a:r>
          </a:p>
          <a:p>
            <a:pPr algn="ctr">
              <a:buFontTx/>
              <a:buNone/>
            </a:pPr>
            <a:endParaRPr lang="en-US" altLang="en-US" sz="2400" dirty="0"/>
          </a:p>
          <a:p>
            <a:r>
              <a:rPr lang="en-US" altLang="en-US" sz="2400" dirty="0"/>
              <a:t>The </a:t>
            </a:r>
            <a:r>
              <a:rPr lang="en-US" altLang="en-US" sz="2400" dirty="0">
                <a:solidFill>
                  <a:srgbClr val="FF0000"/>
                </a:solidFill>
              </a:rPr>
              <a:t>agent</a:t>
            </a:r>
            <a:r>
              <a:rPr lang="en-US" altLang="en-US" sz="2400" dirty="0"/>
              <a:t> </a:t>
            </a:r>
            <a:r>
              <a:rPr lang="en-US" altLang="en-US" sz="2400" dirty="0">
                <a:solidFill>
                  <a:srgbClr val="FF0000"/>
                </a:solidFill>
              </a:rPr>
              <a:t>program</a:t>
            </a:r>
            <a:r>
              <a:rPr lang="en-US" altLang="en-US" sz="2400" dirty="0"/>
              <a:t> runs on the physical </a:t>
            </a:r>
            <a:r>
              <a:rPr lang="en-US" altLang="en-US" sz="2400" dirty="0">
                <a:solidFill>
                  <a:srgbClr val="FF0000"/>
                </a:solidFill>
              </a:rPr>
              <a:t>architecture</a:t>
            </a:r>
            <a:r>
              <a:rPr lang="en-US" altLang="en-US" sz="2400" dirty="0"/>
              <a:t> to produce </a:t>
            </a:r>
            <a:r>
              <a:rPr lang="en-US" altLang="en-US" sz="2400" i="1" dirty="0"/>
              <a:t>f</a:t>
            </a:r>
          </a:p>
          <a:p>
            <a:pPr>
              <a:buFontTx/>
              <a:buNone/>
            </a:pPr>
            <a:endParaRPr lang="en-US" altLang="en-US" sz="2400" dirty="0"/>
          </a:p>
          <a:p>
            <a:r>
              <a:rPr lang="en-US" altLang="en-US" sz="2400" dirty="0">
                <a:solidFill>
                  <a:srgbClr val="0000CC"/>
                </a:solidFill>
              </a:rPr>
              <a:t>agent = architecture + program</a:t>
            </a:r>
          </a:p>
        </p:txBody>
      </p:sp>
      <p:pic>
        <p:nvPicPr>
          <p:cNvPr id="77828" name="Picture 4" descr="agent-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990600"/>
            <a:ext cx="3733800" cy="168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Vacuum-cleaner world</a:t>
            </a:r>
          </a:p>
        </p:txBody>
      </p:sp>
      <p:sp>
        <p:nvSpPr>
          <p:cNvPr id="79875" name="Rectangle 3"/>
          <p:cNvSpPr>
            <a:spLocks noGrp="1" noChangeArrowheads="1"/>
          </p:cNvSpPr>
          <p:nvPr>
            <p:ph type="body" idx="1"/>
          </p:nvPr>
        </p:nvSpPr>
        <p:spPr>
          <a:xfrm>
            <a:off x="685800" y="3200400"/>
            <a:ext cx="7848600" cy="2590800"/>
          </a:xfrm>
        </p:spPr>
        <p:txBody>
          <a:bodyPr/>
          <a:lstStyle/>
          <a:p>
            <a:endParaRPr lang="en-US" altLang="en-US"/>
          </a:p>
          <a:p>
            <a:r>
              <a:rPr lang="en-US" altLang="en-US" sz="2400">
                <a:solidFill>
                  <a:srgbClr val="FF0000"/>
                </a:solidFill>
              </a:rPr>
              <a:t>Percepts:</a:t>
            </a:r>
            <a:r>
              <a:rPr lang="en-US" altLang="en-US" sz="2400"/>
              <a:t>  location and state of the environment, e.g., [A,Dirty], [B,Clean]</a:t>
            </a:r>
          </a:p>
          <a:p>
            <a:pPr>
              <a:buFontTx/>
              <a:buNone/>
            </a:pPr>
            <a:endParaRPr lang="en-US" altLang="en-US" sz="2400"/>
          </a:p>
          <a:p>
            <a:r>
              <a:rPr lang="en-US" altLang="en-US" sz="2400">
                <a:solidFill>
                  <a:srgbClr val="FF0000"/>
                </a:solidFill>
              </a:rPr>
              <a:t>Actions:</a:t>
            </a:r>
            <a:r>
              <a:rPr lang="en-US" altLang="en-US" sz="2400"/>
              <a:t> </a:t>
            </a:r>
            <a:r>
              <a:rPr lang="en-US" altLang="en-US" sz="2400" i="1"/>
              <a:t>Left</a:t>
            </a:r>
            <a:r>
              <a:rPr lang="en-US" altLang="en-US" sz="2400"/>
              <a:t>, </a:t>
            </a:r>
            <a:r>
              <a:rPr lang="en-US" altLang="en-US" sz="2400" i="1"/>
              <a:t>Right</a:t>
            </a:r>
            <a:r>
              <a:rPr lang="en-US" altLang="en-US" sz="2400"/>
              <a:t>, </a:t>
            </a:r>
            <a:r>
              <a:rPr lang="en-US" altLang="en-US" sz="2400" i="1"/>
              <a:t>Suck</a:t>
            </a:r>
            <a:r>
              <a:rPr lang="en-US" altLang="en-US" sz="2400"/>
              <a:t>, </a:t>
            </a:r>
            <a:r>
              <a:rPr lang="en-US" altLang="en-US" sz="2400" i="1"/>
              <a:t>NoOp</a:t>
            </a:r>
            <a:endParaRPr lang="en-US" altLang="en-US" sz="2400"/>
          </a:p>
        </p:txBody>
      </p:sp>
      <p:pic>
        <p:nvPicPr>
          <p:cNvPr id="79876"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19200"/>
            <a:ext cx="2457450" cy="125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z="2800"/>
              <a:t>Rational agents</a:t>
            </a:r>
          </a:p>
        </p:txBody>
      </p:sp>
      <p:sp>
        <p:nvSpPr>
          <p:cNvPr id="83971" name="Rectangle 3"/>
          <p:cNvSpPr>
            <a:spLocks noGrp="1" noChangeArrowheads="1"/>
          </p:cNvSpPr>
          <p:nvPr>
            <p:ph type="body" idx="1"/>
          </p:nvPr>
        </p:nvSpPr>
        <p:spPr/>
        <p:txBody>
          <a:bodyPr/>
          <a:lstStyle/>
          <a:p>
            <a:pPr algn="just">
              <a:lnSpc>
                <a:spcPct val="90000"/>
              </a:lnSpc>
            </a:pPr>
            <a:r>
              <a:rPr lang="en-US" altLang="en-US" sz="2400" dirty="0">
                <a:solidFill>
                  <a:srgbClr val="FF0000"/>
                </a:solidFill>
              </a:rPr>
              <a:t>Rational</a:t>
            </a:r>
            <a:r>
              <a:rPr lang="en-US" altLang="en-US" sz="2400" dirty="0"/>
              <a:t> </a:t>
            </a:r>
            <a:r>
              <a:rPr lang="en-US" altLang="en-US" sz="2400" dirty="0">
                <a:solidFill>
                  <a:srgbClr val="FF0000"/>
                </a:solidFill>
              </a:rPr>
              <a:t>Agent</a:t>
            </a:r>
            <a:r>
              <a:rPr lang="en-US" altLang="en-US" sz="2400" dirty="0"/>
              <a:t>: For each possible percept sequence, a rational agent should select an action that is </a:t>
            </a:r>
            <a:r>
              <a:rPr lang="en-US" altLang="en-US" sz="2400" i="1" dirty="0">
                <a:solidFill>
                  <a:srgbClr val="0000CC"/>
                </a:solidFill>
              </a:rPr>
              <a:t>expected</a:t>
            </a:r>
            <a:r>
              <a:rPr lang="en-US" altLang="en-US" sz="2400" dirty="0"/>
              <a:t> to maximize its </a:t>
            </a:r>
            <a:r>
              <a:rPr lang="en-US" altLang="en-US" sz="2400" dirty="0">
                <a:solidFill>
                  <a:srgbClr val="0000CC"/>
                </a:solidFill>
              </a:rPr>
              <a:t>performance measure</a:t>
            </a:r>
            <a:r>
              <a:rPr lang="en-US" altLang="en-US" sz="2400" dirty="0"/>
              <a:t>, based on the evidence provided by the percept sequence and whatever built-in knowledge the agent has</a:t>
            </a:r>
            <a:r>
              <a:rPr lang="en-US" altLang="en-US" sz="1600" dirty="0"/>
              <a:t>.</a:t>
            </a:r>
            <a:endParaRPr lang="en-US" altLang="en-US" sz="2400" dirty="0"/>
          </a:p>
          <a:p>
            <a:pPr algn="just">
              <a:lnSpc>
                <a:spcPct val="90000"/>
              </a:lnSpc>
            </a:pPr>
            <a:endParaRPr lang="en-US" altLang="en-US" sz="2400" dirty="0"/>
          </a:p>
          <a:p>
            <a:pPr algn="just">
              <a:lnSpc>
                <a:spcPct val="90000"/>
              </a:lnSpc>
            </a:pPr>
            <a:r>
              <a:rPr lang="en-US" altLang="en-US" sz="2400" dirty="0">
                <a:solidFill>
                  <a:srgbClr val="FF0000"/>
                </a:solidFill>
              </a:rPr>
              <a:t>Performance measure:</a:t>
            </a:r>
            <a:r>
              <a:rPr lang="en-US" altLang="en-US" sz="2400" dirty="0"/>
              <a:t> An objective criterion for success of an agent's behavior</a:t>
            </a:r>
          </a:p>
          <a:p>
            <a:pPr algn="just">
              <a:lnSpc>
                <a:spcPct val="90000"/>
              </a:lnSpc>
            </a:pPr>
            <a:endParaRPr lang="en-US" altLang="en-US" sz="2400" dirty="0"/>
          </a:p>
          <a:p>
            <a:pPr algn="just">
              <a:lnSpc>
                <a:spcPct val="90000"/>
              </a:lnSpc>
            </a:pPr>
            <a:r>
              <a:rPr lang="en-US" altLang="en-US" sz="2400" dirty="0">
                <a:solidFill>
                  <a:srgbClr val="0000CC"/>
                </a:solidFill>
              </a:rPr>
              <a:t>E.g.,</a:t>
            </a:r>
            <a:r>
              <a:rPr lang="en-US" altLang="en-US" sz="2400" dirty="0"/>
              <a:t> performance measure of a vacuum-cleaner agent could be amount of dirt cleaned up, amount of time taken, amount of electricity consumed, amount of noise generated, etc.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sz="3200"/>
              <a:t>Rational agents</a:t>
            </a:r>
          </a:p>
        </p:txBody>
      </p:sp>
      <p:sp>
        <p:nvSpPr>
          <p:cNvPr id="88067" name="Rectangle 3"/>
          <p:cNvSpPr>
            <a:spLocks noGrp="1" noChangeArrowheads="1"/>
          </p:cNvSpPr>
          <p:nvPr>
            <p:ph type="body" idx="1"/>
          </p:nvPr>
        </p:nvSpPr>
        <p:spPr/>
        <p:txBody>
          <a:bodyPr/>
          <a:lstStyle/>
          <a:p>
            <a:pPr algn="just">
              <a:lnSpc>
                <a:spcPct val="90000"/>
              </a:lnSpc>
            </a:pPr>
            <a:r>
              <a:rPr lang="en-US" altLang="en-US" sz="2800" dirty="0">
                <a:solidFill>
                  <a:srgbClr val="FF0000"/>
                </a:solidFill>
              </a:rPr>
              <a:t>Rationality</a:t>
            </a:r>
            <a:r>
              <a:rPr lang="en-US" altLang="en-US" sz="2800" dirty="0"/>
              <a:t> is </a:t>
            </a:r>
            <a:r>
              <a:rPr lang="en-US" altLang="en-US" sz="2800" dirty="0">
                <a:solidFill>
                  <a:srgbClr val="0000CC"/>
                </a:solidFill>
              </a:rPr>
              <a:t>distinct</a:t>
            </a:r>
            <a:r>
              <a:rPr lang="en-US" altLang="en-US" sz="2800" dirty="0"/>
              <a:t> from </a:t>
            </a:r>
            <a:r>
              <a:rPr lang="en-US" altLang="en-US" sz="2800" dirty="0">
                <a:solidFill>
                  <a:srgbClr val="FF0000"/>
                </a:solidFill>
              </a:rPr>
              <a:t>omniscience</a:t>
            </a:r>
            <a:r>
              <a:rPr lang="en-US" altLang="en-US" sz="2800" dirty="0"/>
              <a:t> (all-knowing with infinite knowledge)</a:t>
            </a:r>
          </a:p>
          <a:p>
            <a:pPr algn="just">
              <a:lnSpc>
                <a:spcPct val="90000"/>
              </a:lnSpc>
            </a:pPr>
            <a:endParaRPr lang="en-US" altLang="en-US" sz="2800" dirty="0"/>
          </a:p>
          <a:p>
            <a:pPr algn="just">
              <a:lnSpc>
                <a:spcPct val="90000"/>
              </a:lnSpc>
            </a:pPr>
            <a:r>
              <a:rPr lang="en-US" altLang="en-US" sz="2800" dirty="0"/>
              <a:t>Agents can perform actions in order to modify future percepts so as to obtain useful information (</a:t>
            </a:r>
            <a:r>
              <a:rPr lang="en-US" altLang="en-US" sz="2800" dirty="0">
                <a:solidFill>
                  <a:srgbClr val="0000CC"/>
                </a:solidFill>
              </a:rPr>
              <a:t>information gathering, exploration</a:t>
            </a:r>
            <a:r>
              <a:rPr lang="en-US" altLang="en-US" sz="2800" dirty="0"/>
              <a:t>)</a:t>
            </a:r>
          </a:p>
          <a:p>
            <a:pPr algn="just">
              <a:lnSpc>
                <a:spcPct val="90000"/>
              </a:lnSpc>
            </a:pPr>
            <a:endParaRPr lang="en-US" altLang="en-US" sz="2800" dirty="0"/>
          </a:p>
          <a:p>
            <a:pPr algn="just">
              <a:lnSpc>
                <a:spcPct val="90000"/>
              </a:lnSpc>
            </a:pPr>
            <a:r>
              <a:rPr lang="en-US" altLang="en-US" sz="2800" dirty="0"/>
              <a:t>An agent is </a:t>
            </a:r>
            <a:r>
              <a:rPr lang="en-US" altLang="en-US" sz="2800" dirty="0">
                <a:solidFill>
                  <a:srgbClr val="FF0000"/>
                </a:solidFill>
              </a:rPr>
              <a:t>autonomous</a:t>
            </a:r>
            <a:r>
              <a:rPr lang="en-US" altLang="en-US" sz="2800" dirty="0"/>
              <a:t> if its behavior is determined by its own percepts &amp; experience (with ability to </a:t>
            </a:r>
            <a:r>
              <a:rPr lang="en-US" altLang="en-US" sz="2800" dirty="0">
                <a:solidFill>
                  <a:srgbClr val="0000CC"/>
                </a:solidFill>
              </a:rPr>
              <a:t>learn and adapt</a:t>
            </a:r>
            <a:r>
              <a:rPr lang="en-US" altLang="en-US" sz="2800" dirty="0"/>
              <a:t>)</a:t>
            </a:r>
          </a:p>
          <a:p>
            <a:pPr algn="just">
              <a:lnSpc>
                <a:spcPct val="90000"/>
              </a:lnSpc>
              <a:buFontTx/>
              <a:buNone/>
            </a:pPr>
            <a:r>
              <a:rPr lang="en-US" altLang="en-US" sz="2800" dirty="0"/>
              <a:t>   without depending solely on build-in knowledge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sz="3200"/>
              <a:t>Task Environment</a:t>
            </a:r>
          </a:p>
        </p:txBody>
      </p:sp>
      <p:sp>
        <p:nvSpPr>
          <p:cNvPr id="90115" name="Rectangle 3"/>
          <p:cNvSpPr>
            <a:spLocks noGrp="1" noChangeArrowheads="1"/>
          </p:cNvSpPr>
          <p:nvPr>
            <p:ph type="body" idx="1"/>
          </p:nvPr>
        </p:nvSpPr>
        <p:spPr/>
        <p:txBody>
          <a:bodyPr/>
          <a:lstStyle/>
          <a:p>
            <a:pPr>
              <a:lnSpc>
                <a:spcPct val="90000"/>
              </a:lnSpc>
            </a:pPr>
            <a:r>
              <a:rPr lang="en-US" altLang="en-US" sz="2800"/>
              <a:t>Before we design an intelligent agent, we must specify its “task environment”:</a:t>
            </a:r>
          </a:p>
          <a:p>
            <a:pPr>
              <a:lnSpc>
                <a:spcPct val="90000"/>
              </a:lnSpc>
              <a:buFontTx/>
              <a:buNone/>
            </a:pPr>
            <a:r>
              <a:rPr lang="en-US" altLang="en-US" sz="2800"/>
              <a:t>  </a:t>
            </a:r>
          </a:p>
          <a:p>
            <a:pPr>
              <a:lnSpc>
                <a:spcPct val="90000"/>
              </a:lnSpc>
              <a:buFontTx/>
              <a:buNone/>
            </a:pPr>
            <a:r>
              <a:rPr lang="en-US" altLang="en-US" sz="2800"/>
              <a:t>   PEAS:</a:t>
            </a:r>
          </a:p>
          <a:p>
            <a:pPr>
              <a:lnSpc>
                <a:spcPct val="90000"/>
              </a:lnSpc>
              <a:buFontTx/>
              <a:buNone/>
            </a:pPr>
            <a:endParaRPr lang="en-US" altLang="en-US" sz="2800"/>
          </a:p>
          <a:p>
            <a:pPr>
              <a:lnSpc>
                <a:spcPct val="90000"/>
              </a:lnSpc>
              <a:buFontTx/>
              <a:buNone/>
            </a:pPr>
            <a:r>
              <a:rPr lang="en-US" altLang="en-US" sz="2800"/>
              <a:t>   </a:t>
            </a:r>
            <a:r>
              <a:rPr lang="en-US" altLang="en-US" sz="2800">
                <a:solidFill>
                  <a:srgbClr val="0000CC"/>
                </a:solidFill>
              </a:rPr>
              <a:t>Performance measure</a:t>
            </a:r>
            <a:endParaRPr lang="en-US" altLang="en-US" sz="2800"/>
          </a:p>
          <a:p>
            <a:pPr>
              <a:lnSpc>
                <a:spcPct val="90000"/>
              </a:lnSpc>
              <a:buFontTx/>
              <a:buNone/>
            </a:pPr>
            <a:r>
              <a:rPr lang="en-US" altLang="en-US" sz="2800"/>
              <a:t>   </a:t>
            </a:r>
            <a:r>
              <a:rPr lang="en-US" altLang="en-US" sz="2800">
                <a:solidFill>
                  <a:srgbClr val="006600"/>
                </a:solidFill>
              </a:rPr>
              <a:t>Environment</a:t>
            </a:r>
            <a:endParaRPr lang="en-US" altLang="en-US" sz="2800"/>
          </a:p>
          <a:p>
            <a:pPr>
              <a:lnSpc>
                <a:spcPct val="90000"/>
              </a:lnSpc>
              <a:buFontTx/>
              <a:buNone/>
            </a:pPr>
            <a:r>
              <a:rPr lang="en-US" altLang="en-US" sz="2800"/>
              <a:t>   </a:t>
            </a:r>
            <a:r>
              <a:rPr lang="en-US" altLang="en-US" sz="2800">
                <a:solidFill>
                  <a:srgbClr val="FF0000"/>
                </a:solidFill>
              </a:rPr>
              <a:t>Actuators</a:t>
            </a:r>
            <a:endParaRPr lang="en-US" altLang="en-US" sz="2800"/>
          </a:p>
          <a:p>
            <a:pPr>
              <a:lnSpc>
                <a:spcPct val="90000"/>
              </a:lnSpc>
              <a:buFontTx/>
              <a:buNone/>
            </a:pPr>
            <a:r>
              <a:rPr lang="en-US" altLang="en-US" sz="2800"/>
              <a:t>   </a:t>
            </a:r>
            <a:r>
              <a:rPr lang="en-US" altLang="en-US" sz="2800">
                <a:solidFill>
                  <a:srgbClr val="800080"/>
                </a:solidFill>
              </a:rPr>
              <a:t>Sensors</a:t>
            </a:r>
          </a:p>
          <a:p>
            <a:pPr>
              <a:lnSpc>
                <a:spcPct val="90000"/>
              </a:lnSpc>
              <a:buFontTx/>
              <a:buNone/>
            </a:pPr>
            <a:endParaRPr lang="en-US" alt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sz="3200"/>
              <a:t>PEAS</a:t>
            </a:r>
          </a:p>
        </p:txBody>
      </p:sp>
      <p:sp>
        <p:nvSpPr>
          <p:cNvPr id="92163" name="Rectangle 3"/>
          <p:cNvSpPr>
            <a:spLocks noGrp="1" noChangeArrowheads="1"/>
          </p:cNvSpPr>
          <p:nvPr>
            <p:ph type="body" idx="1"/>
          </p:nvPr>
        </p:nvSpPr>
        <p:spPr/>
        <p:txBody>
          <a:bodyPr/>
          <a:lstStyle/>
          <a:p>
            <a:pPr>
              <a:lnSpc>
                <a:spcPct val="80000"/>
              </a:lnSpc>
            </a:pPr>
            <a:r>
              <a:rPr lang="en-US" altLang="en-US" sz="2400" u="sng" dirty="0"/>
              <a:t>Example: Agent =  taxi driver</a:t>
            </a:r>
          </a:p>
          <a:p>
            <a:pPr>
              <a:lnSpc>
                <a:spcPct val="80000"/>
              </a:lnSpc>
            </a:pPr>
            <a:endParaRPr lang="en-US" altLang="en-US" sz="2400" dirty="0"/>
          </a:p>
          <a:p>
            <a:pPr lvl="1">
              <a:lnSpc>
                <a:spcPct val="80000"/>
              </a:lnSpc>
            </a:pPr>
            <a:r>
              <a:rPr lang="en-US" altLang="en-US" sz="2400" dirty="0">
                <a:solidFill>
                  <a:srgbClr val="0000CC"/>
                </a:solidFill>
              </a:rPr>
              <a:t>Performance measure:</a:t>
            </a:r>
            <a:r>
              <a:rPr lang="en-US" altLang="en-US" sz="2400" dirty="0"/>
              <a:t> Safe, fast, legal, comfortable trip, maximize profits</a:t>
            </a:r>
          </a:p>
          <a:p>
            <a:pPr lvl="1">
              <a:lnSpc>
                <a:spcPct val="80000"/>
              </a:lnSpc>
            </a:pPr>
            <a:endParaRPr lang="en-US" altLang="en-US" sz="2400" dirty="0"/>
          </a:p>
          <a:p>
            <a:pPr lvl="1">
              <a:lnSpc>
                <a:spcPct val="80000"/>
              </a:lnSpc>
            </a:pPr>
            <a:r>
              <a:rPr lang="en-US" altLang="en-US" sz="2400" dirty="0">
                <a:solidFill>
                  <a:srgbClr val="006600"/>
                </a:solidFill>
              </a:rPr>
              <a:t>Environment:</a:t>
            </a:r>
            <a:r>
              <a:rPr lang="en-US" altLang="en-US" sz="2400" dirty="0"/>
              <a:t> Roads, other traffic, pedestrians, customers</a:t>
            </a:r>
          </a:p>
          <a:p>
            <a:pPr lvl="1">
              <a:lnSpc>
                <a:spcPct val="80000"/>
              </a:lnSpc>
            </a:pPr>
            <a:endParaRPr lang="en-US" altLang="en-US" sz="2400" dirty="0"/>
          </a:p>
          <a:p>
            <a:pPr lvl="1">
              <a:lnSpc>
                <a:spcPct val="80000"/>
              </a:lnSpc>
            </a:pPr>
            <a:r>
              <a:rPr lang="en-US" altLang="en-US" sz="2400" dirty="0">
                <a:solidFill>
                  <a:srgbClr val="FF0000"/>
                </a:solidFill>
              </a:rPr>
              <a:t>Actuators:</a:t>
            </a:r>
            <a:r>
              <a:rPr lang="en-US" altLang="en-US" sz="2400" dirty="0"/>
              <a:t> Steering wheel, accelerator, brake, signal, horn</a:t>
            </a:r>
          </a:p>
          <a:p>
            <a:pPr lvl="1">
              <a:lnSpc>
                <a:spcPct val="80000"/>
              </a:lnSpc>
              <a:buFontTx/>
              <a:buNone/>
            </a:pPr>
            <a:endParaRPr lang="en-US" altLang="en-US" sz="2400" dirty="0"/>
          </a:p>
          <a:p>
            <a:pPr lvl="1">
              <a:lnSpc>
                <a:spcPct val="80000"/>
              </a:lnSpc>
            </a:pPr>
            <a:r>
              <a:rPr lang="en-US" altLang="en-US" sz="2400" dirty="0">
                <a:solidFill>
                  <a:srgbClr val="800080"/>
                </a:solidFill>
              </a:rPr>
              <a:t>Sensors:</a:t>
            </a:r>
            <a:r>
              <a:rPr lang="en-US" altLang="en-US" sz="2400" dirty="0"/>
              <a:t> Cameras, sonar, speedometer, GPS, odometer, engine sensors, keyboard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PEAS</a:t>
            </a:r>
          </a:p>
        </p:txBody>
      </p:sp>
      <p:sp>
        <p:nvSpPr>
          <p:cNvPr id="94211" name="Rectangle 3"/>
          <p:cNvSpPr>
            <a:spLocks noGrp="1" noChangeArrowheads="1"/>
          </p:cNvSpPr>
          <p:nvPr>
            <p:ph type="body" idx="1"/>
          </p:nvPr>
        </p:nvSpPr>
        <p:spPr/>
        <p:txBody>
          <a:bodyPr/>
          <a:lstStyle/>
          <a:p>
            <a:r>
              <a:rPr lang="en-US" altLang="en-US" sz="2400" u="sng" dirty="0"/>
              <a:t>Example: Agent = Medical diagnosis system</a:t>
            </a:r>
          </a:p>
          <a:p>
            <a:endParaRPr lang="en-US" altLang="en-US" sz="2400" dirty="0"/>
          </a:p>
          <a:p>
            <a:pPr>
              <a:buFontTx/>
              <a:buNone/>
            </a:pPr>
            <a:r>
              <a:rPr lang="en-US" altLang="en-US" sz="2400" dirty="0">
                <a:solidFill>
                  <a:srgbClr val="0000CC"/>
                </a:solidFill>
              </a:rPr>
              <a:t>    Performance measure:</a:t>
            </a:r>
            <a:r>
              <a:rPr lang="en-US" altLang="en-US" sz="2400" dirty="0"/>
              <a:t> Healthy patient, minimize costs, lawsuits</a:t>
            </a:r>
          </a:p>
          <a:p>
            <a:endParaRPr lang="en-US" altLang="en-US" sz="2400" dirty="0"/>
          </a:p>
          <a:p>
            <a:pPr>
              <a:buFontTx/>
              <a:buNone/>
            </a:pPr>
            <a:r>
              <a:rPr lang="en-US" altLang="en-US" sz="2400" dirty="0">
                <a:solidFill>
                  <a:srgbClr val="006600"/>
                </a:solidFill>
              </a:rPr>
              <a:t>    Environment:</a:t>
            </a:r>
            <a:r>
              <a:rPr lang="en-US" altLang="en-US" sz="2400" dirty="0"/>
              <a:t> Patient, hospital, staff</a:t>
            </a:r>
          </a:p>
          <a:p>
            <a:endParaRPr lang="en-US" altLang="en-US" sz="2400" dirty="0"/>
          </a:p>
          <a:p>
            <a:pPr>
              <a:buFontTx/>
              <a:buNone/>
            </a:pPr>
            <a:r>
              <a:rPr lang="en-US" altLang="en-US" sz="2400" dirty="0">
                <a:solidFill>
                  <a:srgbClr val="FF0000"/>
                </a:solidFill>
              </a:rPr>
              <a:t>   Actuators:</a:t>
            </a:r>
            <a:r>
              <a:rPr lang="en-US" altLang="en-US" sz="2400" dirty="0"/>
              <a:t> Screen display (questions, tests, diagnoses, treatments, referrals)</a:t>
            </a:r>
          </a:p>
          <a:p>
            <a:endParaRPr lang="en-US" altLang="en-US" sz="2400" dirty="0"/>
          </a:p>
          <a:p>
            <a:pPr>
              <a:buFontTx/>
              <a:buNone/>
            </a:pPr>
            <a:r>
              <a:rPr lang="en-US" altLang="en-US" sz="2400" dirty="0">
                <a:solidFill>
                  <a:srgbClr val="800080"/>
                </a:solidFill>
              </a:rPr>
              <a:t>   Sensors:</a:t>
            </a:r>
            <a:r>
              <a:rPr lang="en-US" altLang="en-US" sz="2400" dirty="0"/>
              <a:t> Keyboard (entry of symptoms, findings, patient's answers)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4264E87346634493F81473DAE56C22" ma:contentTypeVersion="6" ma:contentTypeDescription="Create a new document." ma:contentTypeScope="" ma:versionID="0aa392940cb1aab8e8fdf8361fc1608f">
  <xsd:schema xmlns:xsd="http://www.w3.org/2001/XMLSchema" xmlns:xs="http://www.w3.org/2001/XMLSchema" xmlns:p="http://schemas.microsoft.com/office/2006/metadata/properties" xmlns:ns2="3d56d171-eb41-4abf-a596-796732847dd6" targetNamespace="http://schemas.microsoft.com/office/2006/metadata/properties" ma:root="true" ma:fieldsID="da257545609402bb852d533c5bd58d49" ns2:_="">
    <xsd:import namespace="3d56d171-eb41-4abf-a596-796732847dd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6d171-eb41-4abf-a596-796732847d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FCCD45-0518-4337-ACAD-EA537AE5882B}"/>
</file>

<file path=customXml/itemProps2.xml><?xml version="1.0" encoding="utf-8"?>
<ds:datastoreItem xmlns:ds="http://schemas.openxmlformats.org/officeDocument/2006/customXml" ds:itemID="{913F4FED-8218-4B53-8BC7-FCDA630BE870}"/>
</file>

<file path=customXml/itemProps3.xml><?xml version="1.0" encoding="utf-8"?>
<ds:datastoreItem xmlns:ds="http://schemas.openxmlformats.org/officeDocument/2006/customXml" ds:itemID="{FA147278-C480-43EA-910C-6E7742C12211}"/>
</file>

<file path=docProps/app.xml><?xml version="1.0" encoding="utf-8"?>
<Properties xmlns="http://schemas.openxmlformats.org/officeDocument/2006/extended-properties" xmlns:vt="http://schemas.openxmlformats.org/officeDocument/2006/docPropsVTypes">
  <Template>Santorini:Microsoft Office:Microsoft PowerPoint 4:</Template>
  <TotalTime>1472214950</TotalTime>
  <Pages>36</Pages>
  <Words>958</Words>
  <Application>Microsoft Office PowerPoint</Application>
  <PresentationFormat>On-screen Show (4:3)</PresentationFormat>
  <Paragraphs>236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Impact</vt:lpstr>
      <vt:lpstr>Monotype Corsiva</vt:lpstr>
      <vt:lpstr>Sylfaen</vt:lpstr>
      <vt:lpstr>Times New Roman</vt:lpstr>
      <vt:lpstr>Wingdings</vt:lpstr>
      <vt:lpstr>Default Design</vt:lpstr>
      <vt:lpstr>Intelligent Agents</vt:lpstr>
      <vt:lpstr>Agents</vt:lpstr>
      <vt:lpstr>Agents and environments</vt:lpstr>
      <vt:lpstr>Vacuum-cleaner world</vt:lpstr>
      <vt:lpstr>Rational agents</vt:lpstr>
      <vt:lpstr>Rational agents</vt:lpstr>
      <vt:lpstr>Task Environment</vt:lpstr>
      <vt:lpstr>PEAS</vt:lpstr>
      <vt:lpstr>PEAS</vt:lpstr>
      <vt:lpstr>PEAS</vt:lpstr>
      <vt:lpstr>Environment types</vt:lpstr>
      <vt:lpstr>Environment types</vt:lpstr>
      <vt:lpstr>PowerPoint Presentation</vt:lpstr>
      <vt:lpstr>Agent types</vt:lpstr>
      <vt:lpstr>Table Driven Agent.</vt:lpstr>
      <vt:lpstr>Simple reflex agents</vt:lpstr>
      <vt:lpstr>Model-based reflex agents</vt:lpstr>
      <vt:lpstr>Goal-based agents</vt:lpstr>
      <vt:lpstr>Utility-based agents</vt:lpstr>
      <vt:lpstr>Learning agents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Problems and Blind Search Techniques</dc:title>
  <dc:subject/>
  <dc:creator>Padhraic Smyth</dc:creator>
  <cp:keywords/>
  <dc:description/>
  <cp:lastModifiedBy>mounika</cp:lastModifiedBy>
  <cp:revision>36</cp:revision>
  <cp:lastPrinted>1998-09-24T13:46:44Z</cp:lastPrinted>
  <dcterms:created xsi:type="dcterms:W3CDTF">1998-09-23T15:09:24Z</dcterms:created>
  <dcterms:modified xsi:type="dcterms:W3CDTF">2020-08-17T16:50:50Z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0x0101009F4264E87346634493F81473DAE56C22</vt:lpwstr>
  </property>
</Properties>
</file>