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88" r:id="rId7"/>
    <p:sldId id="289" r:id="rId8"/>
    <p:sldId id="290" r:id="rId9"/>
    <p:sldId id="285" r:id="rId10"/>
    <p:sldId id="261" r:id="rId11"/>
    <p:sldId id="264" r:id="rId12"/>
    <p:sldId id="265" r:id="rId13"/>
    <p:sldId id="266" r:id="rId14"/>
    <p:sldId id="267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9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3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1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EEC0-F81D-45DD-B7C2-E3F0EDD9750E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862E-20DF-476D-8103-310DBE64B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i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6000" b="1" i="1" u="sng" dirty="0" smtClean="0">
                <a:solidFill>
                  <a:schemeClr val="accent1">
                    <a:lumMod val="75000"/>
                  </a:schemeClr>
                </a:solidFill>
              </a:rPr>
              <a:t>Optimal </a:t>
            </a:r>
            <a:r>
              <a:rPr lang="en-IN" sz="6000" b="1" i="1" u="sng" dirty="0" smtClean="0">
                <a:solidFill>
                  <a:schemeClr val="accent1">
                    <a:lumMod val="75000"/>
                  </a:schemeClr>
                </a:solidFill>
              </a:rPr>
              <a:t>Decisions in Games</a:t>
            </a:r>
            <a:endParaRPr lang="en-IN" sz="60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33114"/>
            <a:ext cx="10515600" cy="1163424"/>
          </a:xfrm>
        </p:spPr>
        <p:txBody>
          <a:bodyPr>
            <a:normAutofit/>
          </a:bodyPr>
          <a:lstStyle/>
          <a:p>
            <a:pPr algn="just"/>
            <a:r>
              <a:rPr lang="en-IN" sz="5000" b="1" u="sng" dirty="0">
                <a:solidFill>
                  <a:srgbClr val="FF0000"/>
                </a:solidFill>
              </a:rPr>
              <a:t>Typical game set </a:t>
            </a:r>
            <a:r>
              <a:rPr lang="en-IN" sz="5000" b="1" u="sng" dirty="0" smtClean="0">
                <a:solidFill>
                  <a:srgbClr val="FF0000"/>
                </a:solidFill>
              </a:rPr>
              <a:t>up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718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4000" u="sng" dirty="0"/>
          </a:p>
          <a:p>
            <a:pPr marL="0" indent="0" algn="just">
              <a:buNone/>
            </a:pPr>
            <a:r>
              <a:rPr lang="en-IN" sz="4000" dirty="0"/>
              <a:t>• Two players: </a:t>
            </a:r>
            <a:r>
              <a:rPr lang="en-IN" sz="4000" b="1" dirty="0">
                <a:solidFill>
                  <a:srgbClr val="0070C0"/>
                </a:solidFill>
              </a:rPr>
              <a:t>MAX </a:t>
            </a:r>
            <a:r>
              <a:rPr lang="en-IN" sz="4000" dirty="0"/>
              <a:t>and</a:t>
            </a:r>
            <a:r>
              <a:rPr lang="en-IN" sz="4000" b="1" dirty="0">
                <a:solidFill>
                  <a:srgbClr val="0070C0"/>
                </a:solidFill>
              </a:rPr>
              <a:t> MIN</a:t>
            </a:r>
          </a:p>
          <a:p>
            <a:pPr marL="0" indent="0" algn="just">
              <a:buNone/>
            </a:pPr>
            <a:r>
              <a:rPr lang="en-IN" sz="4000" dirty="0"/>
              <a:t>• MAX movers first</a:t>
            </a:r>
          </a:p>
          <a:p>
            <a:pPr marL="0" indent="0" algn="just">
              <a:buNone/>
            </a:pPr>
            <a:r>
              <a:rPr lang="en-IN" sz="4000" dirty="0"/>
              <a:t>• End-states with pay-off</a:t>
            </a:r>
          </a:p>
          <a:p>
            <a:pPr marL="0" indent="0" algn="just">
              <a:buNone/>
            </a:pPr>
            <a:r>
              <a:rPr lang="en-IN" sz="4000" dirty="0"/>
              <a:t>• MAX wants to maximize the </a:t>
            </a:r>
            <a:r>
              <a:rPr lang="en-IN" sz="4000" dirty="0" smtClean="0"/>
              <a:t>pay-off</a:t>
            </a:r>
          </a:p>
          <a:p>
            <a:pPr marL="0" indent="0" algn="just">
              <a:buNone/>
            </a:pPr>
            <a:r>
              <a:rPr lang="en-IN" sz="4000" dirty="0"/>
              <a:t>• MIN </a:t>
            </a:r>
            <a:r>
              <a:rPr lang="en-IN" sz="4000" dirty="0" smtClean="0"/>
              <a:t>wants to minimize the </a:t>
            </a:r>
            <a:r>
              <a:rPr lang="en-IN" sz="4000" dirty="0"/>
              <a:t>pay-off</a:t>
            </a:r>
          </a:p>
        </p:txBody>
      </p:sp>
    </p:spTree>
    <p:extLst>
      <p:ext uri="{BB962C8B-B14F-4D97-AF65-F5344CB8AC3E}">
        <p14:creationId xmlns:p14="http://schemas.microsoft.com/office/powerpoint/2010/main" val="5675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945060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Optimal Decisions 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419"/>
            <a:ext cx="10515600" cy="5407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Task for MAX</a:t>
            </a:r>
            <a:r>
              <a:rPr lang="en-IN" sz="3200" b="1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 algn="just">
              <a:buNone/>
            </a:pP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3200" dirty="0"/>
              <a:t>• Find a strategy</a:t>
            </a:r>
          </a:p>
          <a:p>
            <a:pPr marL="0" indent="0" algn="just">
              <a:buNone/>
            </a:pPr>
            <a:endParaRPr lang="en-IN" sz="3200" dirty="0" smtClean="0"/>
          </a:p>
          <a:p>
            <a:pPr marL="0" indent="0" algn="just">
              <a:buNone/>
            </a:pPr>
            <a:r>
              <a:rPr lang="en-IN" sz="3200" dirty="0" smtClean="0"/>
              <a:t>• </a:t>
            </a:r>
            <a:r>
              <a:rPr lang="en-IN" sz="3200" dirty="0"/>
              <a:t>MAX determines his move in the initial state</a:t>
            </a:r>
          </a:p>
          <a:p>
            <a:pPr marL="0" indent="0" algn="just">
              <a:buNone/>
            </a:pPr>
            <a:endParaRPr lang="en-IN" sz="3200" dirty="0" smtClean="0"/>
          </a:p>
          <a:p>
            <a:pPr marL="0" indent="0" algn="just">
              <a:buNone/>
            </a:pPr>
            <a:r>
              <a:rPr lang="en-IN" sz="3200" dirty="0" smtClean="0"/>
              <a:t>• </a:t>
            </a:r>
            <a:r>
              <a:rPr lang="en-IN" sz="3200" dirty="0"/>
              <a:t>MAX determines his move in each state </a:t>
            </a:r>
            <a:r>
              <a:rPr lang="en-IN" sz="3200" dirty="0" smtClean="0"/>
              <a:t>that MIN </a:t>
            </a:r>
            <a:r>
              <a:rPr lang="en-IN" sz="3200" dirty="0"/>
              <a:t>can reach from MAX’s </a:t>
            </a:r>
            <a:r>
              <a:rPr lang="en-IN" sz="3200" dirty="0" smtClean="0"/>
              <a:t>move </a:t>
            </a:r>
            <a:r>
              <a:rPr lang="en-IN" sz="3200" dirty="0" err="1" smtClean="0"/>
              <a:t>etc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38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0"/>
            <a:ext cx="10515600" cy="1064525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Two-ply game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532262"/>
            <a:ext cx="12090779" cy="6168789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MAX </a:t>
            </a:r>
            <a:r>
              <a:rPr lang="en-IN" dirty="0"/>
              <a:t>moves in the </a:t>
            </a:r>
            <a:r>
              <a:rPr lang="en-IN" dirty="0" smtClean="0"/>
              <a:t>upper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and lower layer</a:t>
            </a:r>
          </a:p>
          <a:p>
            <a:r>
              <a:rPr lang="en-IN" dirty="0"/>
              <a:t>MIN moves in the middle layer</a:t>
            </a:r>
          </a:p>
          <a:p>
            <a:r>
              <a:rPr lang="en-IN" dirty="0"/>
              <a:t>MIN in B chooses b1 — 3</a:t>
            </a:r>
          </a:p>
          <a:p>
            <a:r>
              <a:rPr lang="en-IN" dirty="0"/>
              <a:t>MIN in C chooses c1 — 2</a:t>
            </a:r>
          </a:p>
          <a:p>
            <a:r>
              <a:rPr lang="en-IN" dirty="0"/>
              <a:t>MIN in D chooses d3 — 2</a:t>
            </a:r>
          </a:p>
          <a:p>
            <a:r>
              <a:rPr lang="en-IN" sz="3500" b="1" u="sng" dirty="0">
                <a:solidFill>
                  <a:schemeClr val="accent1">
                    <a:lumMod val="75000"/>
                  </a:schemeClr>
                </a:solidFill>
              </a:rPr>
              <a:t>MAX therefore selects </a:t>
            </a:r>
            <a:endParaRPr lang="en-IN" sz="35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3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5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IN" sz="3500" b="1" u="sng" dirty="0" smtClean="0">
                <a:solidFill>
                  <a:schemeClr val="accent1">
                    <a:lumMod val="75000"/>
                  </a:schemeClr>
                </a:solidFill>
              </a:rPr>
              <a:t>action a1</a:t>
            </a:r>
            <a:endParaRPr lang="en-IN" sz="35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309" r="7114"/>
          <a:stretch/>
        </p:blipFill>
        <p:spPr>
          <a:xfrm>
            <a:off x="5172501" y="532262"/>
            <a:ext cx="7019499" cy="59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368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 </a:t>
            </a:r>
            <a:r>
              <a:rPr lang="en-IN" sz="5000" b="1" u="sng" dirty="0">
                <a:solidFill>
                  <a:srgbClr val="FF0000"/>
                </a:solidFill>
              </a:rPr>
              <a:t>Strategy is MIN-MAX strategy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1" y="1853629"/>
            <a:ext cx="10876129" cy="29913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chemeClr val="accent6">
                <a:alpha val="43000"/>
              </a:scheme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507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18015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 Min-max algorithm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860" y="12180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• </a:t>
            </a:r>
            <a:r>
              <a:rPr lang="en-IN" sz="4000" dirty="0"/>
              <a:t>Proceed to the </a:t>
            </a:r>
            <a:r>
              <a:rPr lang="en-IN" sz="4000" dirty="0" smtClean="0"/>
              <a:t>leaves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• Then back-up according to formula</a:t>
            </a:r>
          </a:p>
          <a:p>
            <a:pPr marL="0" indent="0">
              <a:buNone/>
            </a:pPr>
            <a:endParaRPr lang="en-IN" sz="4000" dirty="0" smtClean="0"/>
          </a:p>
          <a:p>
            <a:pPr marL="0" indent="0">
              <a:buNone/>
            </a:pPr>
            <a:r>
              <a:rPr lang="en-IN" sz="4000" dirty="0" smtClean="0"/>
              <a:t>• </a:t>
            </a:r>
            <a:r>
              <a:rPr lang="en-IN" sz="4000" dirty="0"/>
              <a:t>Can be extended to </a:t>
            </a:r>
            <a:r>
              <a:rPr lang="en-IN" sz="4000" i="1" dirty="0"/>
              <a:t>n</a:t>
            </a:r>
            <a:r>
              <a:rPr lang="en-IN" sz="4000" dirty="0"/>
              <a:t>-player games</a:t>
            </a:r>
          </a:p>
        </p:txBody>
      </p:sp>
    </p:spTree>
    <p:extLst>
      <p:ext uri="{BB962C8B-B14F-4D97-AF65-F5344CB8AC3E}">
        <p14:creationId xmlns:p14="http://schemas.microsoft.com/office/powerpoint/2010/main" val="40888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36126" cy="788426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 Min-max algorithm</a:t>
            </a:r>
            <a:endParaRPr lang="en-IN" sz="5000" u="sn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16" t="2128" r="29186" b="4492"/>
          <a:stretch/>
        </p:blipFill>
        <p:spPr>
          <a:xfrm>
            <a:off x="562709" y="788426"/>
            <a:ext cx="11183814" cy="58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228647"/>
            <a:ext cx="10515600" cy="917765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Multi-agent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146411"/>
            <a:ext cx="11089944" cy="54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500" dirty="0"/>
              <a:t>Environments where agents have to consider </a:t>
            </a:r>
            <a:r>
              <a:rPr lang="en-IN" sz="3500" dirty="0" smtClean="0"/>
              <a:t>the decisions </a:t>
            </a:r>
            <a:r>
              <a:rPr lang="en-IN" sz="3500" dirty="0"/>
              <a:t>of other </a:t>
            </a:r>
            <a:r>
              <a:rPr lang="en-IN" sz="3500" dirty="0" smtClean="0"/>
              <a:t>agents</a:t>
            </a:r>
          </a:p>
          <a:p>
            <a:pPr marL="0" indent="0" algn="just">
              <a:buNone/>
            </a:pPr>
            <a:endParaRPr lang="en-IN" sz="3500" dirty="0"/>
          </a:p>
          <a:p>
            <a:pPr marL="0" indent="0" algn="just">
              <a:buNone/>
            </a:pPr>
            <a:r>
              <a:rPr lang="en-IN" sz="3500" dirty="0"/>
              <a:t>• Introduces per force contingencies</a:t>
            </a:r>
          </a:p>
          <a:p>
            <a:pPr marL="0" indent="0" algn="just">
              <a:buNone/>
            </a:pPr>
            <a:endParaRPr lang="en-IN" sz="3500" dirty="0" smtClean="0"/>
          </a:p>
          <a:p>
            <a:pPr marL="0" indent="0" algn="just">
              <a:buNone/>
            </a:pPr>
            <a:r>
              <a:rPr lang="en-IN" sz="3500" dirty="0" smtClean="0"/>
              <a:t>• </a:t>
            </a:r>
            <a:r>
              <a:rPr lang="en-IN" sz="3500" dirty="0"/>
              <a:t>Introduces </a:t>
            </a:r>
            <a:r>
              <a:rPr lang="en-IN" sz="3500" dirty="0" err="1"/>
              <a:t>competitivity</a:t>
            </a:r>
            <a:endParaRPr lang="en-IN" sz="3500" dirty="0"/>
          </a:p>
          <a:p>
            <a:pPr marL="0" indent="0" algn="just">
              <a:buNone/>
            </a:pPr>
            <a:endParaRPr lang="en-IN" sz="3500" dirty="0" smtClean="0"/>
          </a:p>
          <a:p>
            <a:pPr marL="0" indent="0" algn="just">
              <a:buNone/>
            </a:pPr>
            <a:r>
              <a:rPr lang="en-IN" sz="3500" dirty="0" smtClean="0"/>
              <a:t>• </a:t>
            </a:r>
            <a:r>
              <a:rPr lang="en-IN" sz="3500" dirty="0"/>
              <a:t>Introduces </a:t>
            </a:r>
            <a:r>
              <a:rPr lang="en-IN" sz="3500" dirty="0" err="1"/>
              <a:t>adversality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5928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FF0000"/>
                </a:solidFill>
              </a:rPr>
              <a:t>AI usually considers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184179"/>
            <a:ext cx="10794242" cy="539404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IN" sz="4200" dirty="0" smtClean="0"/>
              <a:t>Deterministic</a:t>
            </a:r>
            <a:endParaRPr lang="en-IN" sz="42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4200" dirty="0" smtClean="0"/>
              <a:t>Turn-taking</a:t>
            </a:r>
            <a:endParaRPr lang="en-IN" sz="42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4200" dirty="0" smtClean="0"/>
              <a:t>Two </a:t>
            </a:r>
            <a:r>
              <a:rPr lang="en-IN" sz="4200" dirty="0"/>
              <a:t>player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4200" dirty="0" smtClean="0"/>
              <a:t>	 </a:t>
            </a:r>
            <a:r>
              <a:rPr lang="en-IN" sz="4200" dirty="0"/>
              <a:t>P</a:t>
            </a:r>
            <a:r>
              <a:rPr lang="en-IN" sz="4200" dirty="0" smtClean="0"/>
              <a:t>erfect </a:t>
            </a:r>
            <a:r>
              <a:rPr lang="en-IN" sz="4200" dirty="0"/>
              <a:t>information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4200" dirty="0" smtClean="0"/>
              <a:t>	Zero-sum </a:t>
            </a:r>
            <a:r>
              <a:rPr lang="en-IN" sz="42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34862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33113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A Real-time Example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4" y="1213016"/>
            <a:ext cx="11076296" cy="5296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Actual games are interesting because they </a:t>
            </a:r>
            <a:r>
              <a:rPr lang="en-IN" sz="3200" dirty="0" smtClean="0"/>
              <a:t>are much </a:t>
            </a:r>
            <a:r>
              <a:rPr lang="en-IN" sz="3200" dirty="0"/>
              <a:t>bigger than toy-problems</a:t>
            </a:r>
          </a:p>
          <a:p>
            <a:pPr marL="0" indent="0">
              <a:buNone/>
            </a:pPr>
            <a:r>
              <a:rPr lang="en-IN" sz="4000" b="1" u="sng" dirty="0" smtClean="0">
                <a:solidFill>
                  <a:schemeClr val="accent1">
                    <a:lumMod val="75000"/>
                  </a:schemeClr>
                </a:solidFill>
              </a:rPr>
              <a:t>Chess</a:t>
            </a:r>
            <a:endParaRPr lang="en-IN" sz="4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 smtClean="0"/>
              <a:t>Branching </a:t>
            </a:r>
            <a:r>
              <a:rPr lang="en-IN" sz="3200" dirty="0"/>
              <a:t>factor of around 35</a:t>
            </a:r>
          </a:p>
          <a:p>
            <a:pPr marL="0" indent="0">
              <a:buNone/>
            </a:pPr>
            <a:r>
              <a:rPr lang="en-IN" sz="3200" dirty="0" smtClean="0"/>
              <a:t>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 smtClean="0"/>
              <a:t> </a:t>
            </a:r>
            <a:r>
              <a:rPr lang="en-IN" sz="3200" dirty="0"/>
              <a:t>Most games go to 50 moves each player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 smtClean="0"/>
              <a:t> </a:t>
            </a:r>
            <a:r>
              <a:rPr lang="en-IN" sz="3200" dirty="0"/>
              <a:t>About 35**100 nodes in the game tree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 smtClean="0"/>
              <a:t> </a:t>
            </a:r>
            <a:r>
              <a:rPr lang="en-IN" sz="3200" dirty="0"/>
              <a:t>About 10**40 distinct positions</a:t>
            </a:r>
          </a:p>
        </p:txBody>
      </p:sp>
    </p:spTree>
    <p:extLst>
      <p:ext uri="{BB962C8B-B14F-4D97-AF65-F5344CB8AC3E}">
        <p14:creationId xmlns:p14="http://schemas.microsoft.com/office/powerpoint/2010/main" val="42126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0"/>
            <a:ext cx="10515600" cy="1067890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Multi-agent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890"/>
            <a:ext cx="10515600" cy="5619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b="1" u="sng" dirty="0" smtClean="0">
                <a:solidFill>
                  <a:srgbClr val="0070C0"/>
                </a:solidFill>
              </a:rPr>
              <a:t>Pruning</a:t>
            </a:r>
          </a:p>
          <a:p>
            <a:pPr marL="0" indent="0">
              <a:buNone/>
            </a:pPr>
            <a:r>
              <a:rPr lang="en-IN" sz="3500" dirty="0" smtClean="0"/>
              <a:t>• </a:t>
            </a:r>
            <a:r>
              <a:rPr lang="en-IN" sz="3500" dirty="0"/>
              <a:t>Fundamental tool</a:t>
            </a:r>
          </a:p>
          <a:p>
            <a:pPr marL="0" indent="0">
              <a:buNone/>
            </a:pPr>
            <a:endParaRPr lang="en-IN" sz="3500" dirty="0" smtClean="0"/>
          </a:p>
          <a:p>
            <a:pPr marL="0" indent="0">
              <a:buNone/>
            </a:pPr>
            <a:r>
              <a:rPr lang="en-IN" sz="3500" dirty="0" smtClean="0"/>
              <a:t>• </a:t>
            </a:r>
            <a:r>
              <a:rPr lang="en-IN" sz="3500" dirty="0"/>
              <a:t>Ignore portions of the search tree that </a:t>
            </a:r>
            <a:r>
              <a:rPr lang="en-IN" sz="3500" dirty="0" smtClean="0"/>
              <a:t>are irrelevant</a:t>
            </a:r>
            <a:endParaRPr lang="en-IN" sz="3500" dirty="0"/>
          </a:p>
          <a:p>
            <a:pPr marL="0" indent="0">
              <a:buNone/>
            </a:pPr>
            <a:endParaRPr lang="en-IN" sz="3500" dirty="0" smtClean="0"/>
          </a:p>
          <a:p>
            <a:pPr marL="0" indent="0">
              <a:buNone/>
            </a:pPr>
            <a:r>
              <a:rPr lang="en-IN" sz="3500" b="1" u="sng" dirty="0" smtClean="0">
                <a:solidFill>
                  <a:srgbClr val="0070C0"/>
                </a:solidFill>
              </a:rPr>
              <a:t> </a:t>
            </a:r>
            <a:r>
              <a:rPr lang="en-IN" sz="3500" b="1" u="sng" dirty="0">
                <a:solidFill>
                  <a:srgbClr val="0070C0"/>
                </a:solidFill>
              </a:rPr>
              <a:t>Heuristic evaluation functions</a:t>
            </a:r>
          </a:p>
          <a:p>
            <a:pPr marL="0" indent="0">
              <a:buNone/>
            </a:pPr>
            <a:endParaRPr lang="en-IN" sz="3500" dirty="0" smtClean="0"/>
          </a:p>
          <a:p>
            <a:pPr marL="0" indent="0">
              <a:buNone/>
            </a:pPr>
            <a:r>
              <a:rPr lang="en-IN" sz="3500" dirty="0" smtClean="0"/>
              <a:t>• </a:t>
            </a:r>
            <a:r>
              <a:rPr lang="en-IN" sz="3500" dirty="0"/>
              <a:t>Stand-in for the chance to win in a </a:t>
            </a:r>
            <a:r>
              <a:rPr lang="en-IN" sz="3500" dirty="0" smtClean="0"/>
              <a:t>certain situation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6304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Formal definition of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4" y="1325563"/>
            <a:ext cx="11758684" cy="534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Set of 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States</a:t>
            </a:r>
            <a:r>
              <a:rPr lang="en-IN" sz="4000" dirty="0"/>
              <a:t> —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4000" b="1" i="1" dirty="0" smtClean="0"/>
              <a:t>S</a:t>
            </a:r>
            <a:endParaRPr lang="en-IN" sz="4000" b="1" i="1" dirty="0"/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Initial state </a:t>
            </a:r>
            <a:r>
              <a:rPr lang="en-IN" sz="4000" dirty="0"/>
              <a:t>— S0</a:t>
            </a:r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Player(s) </a:t>
            </a:r>
            <a:r>
              <a:rPr lang="en-IN" sz="4000" dirty="0"/>
              <a:t>— whose move is it?</a:t>
            </a:r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Action(s)</a:t>
            </a:r>
            <a:r>
              <a:rPr lang="en-IN" sz="4000" dirty="0"/>
              <a:t> — what are the legal moves</a:t>
            </a:r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Result(s, a) </a:t>
            </a:r>
            <a:r>
              <a:rPr lang="en-IN" sz="4000" dirty="0"/>
              <a:t>— the state resulting from an action</a:t>
            </a:r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Terminal-Test(s)</a:t>
            </a:r>
            <a:r>
              <a:rPr lang="en-IN" sz="4000" dirty="0"/>
              <a:t> — is this a terminal </a:t>
            </a:r>
            <a:r>
              <a:rPr lang="en-IN" sz="4000" dirty="0" smtClean="0"/>
              <a:t>state??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• 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</a:rPr>
              <a:t>Utiliity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</a:rPr>
              <a:t>s,p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IN" sz="4000" dirty="0"/>
              <a:t> — objective / payoff function for </a:t>
            </a:r>
            <a:r>
              <a:rPr lang="en-IN" sz="4000" dirty="0" smtClean="0"/>
              <a:t>each 					terminal </a:t>
            </a:r>
            <a:r>
              <a:rPr lang="en-IN" sz="4000" dirty="0"/>
              <a:t>state and player</a:t>
            </a:r>
          </a:p>
        </p:txBody>
      </p:sp>
    </p:spTree>
    <p:extLst>
      <p:ext uri="{BB962C8B-B14F-4D97-AF65-F5344CB8AC3E}">
        <p14:creationId xmlns:p14="http://schemas.microsoft.com/office/powerpoint/2010/main" val="4932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6194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u="sng" dirty="0" smtClean="0">
                <a:solidFill>
                  <a:srgbClr val="FF0000"/>
                </a:solidFill>
              </a:rPr>
              <a:t>Example </a:t>
            </a:r>
            <a:r>
              <a:rPr lang="en-IN" sz="5000" b="1" u="sng" dirty="0">
                <a:solidFill>
                  <a:srgbClr val="FF0000"/>
                </a:solidFill>
              </a:rPr>
              <a:t>game </a:t>
            </a:r>
            <a:r>
              <a:rPr lang="en-IN" sz="5000" b="1" u="sng" dirty="0" smtClean="0">
                <a:solidFill>
                  <a:srgbClr val="FF0000"/>
                </a:solidFill>
              </a:rPr>
              <a:t>tree</a:t>
            </a:r>
            <a:endParaRPr lang="en-IN" sz="50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04" y="1199368"/>
            <a:ext cx="9990160" cy="5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9" y="187705"/>
            <a:ext cx="10515600" cy="1081538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Optimal Decisions in Games</a:t>
            </a:r>
            <a:endParaRPr lang="en-IN" sz="5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68" y="1269243"/>
            <a:ext cx="8024884" cy="47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791" y="146761"/>
            <a:ext cx="10515600" cy="890469"/>
          </a:xfrm>
        </p:spPr>
        <p:txBody>
          <a:bodyPr>
            <a:normAutofit/>
          </a:bodyPr>
          <a:lstStyle/>
          <a:p>
            <a:r>
              <a:rPr lang="en-IN" sz="5000" b="1" u="sng" dirty="0">
                <a:solidFill>
                  <a:srgbClr val="FF0000"/>
                </a:solidFill>
              </a:rPr>
              <a:t> Min-max algorithm</a:t>
            </a:r>
            <a:endParaRPr lang="en-IN" sz="5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4" y="1156885"/>
            <a:ext cx="11240069" cy="550322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5000" dirty="0" smtClean="0"/>
              <a:t>A Search Problem</a:t>
            </a:r>
          </a:p>
          <a:p>
            <a:pPr marL="0" indent="0">
              <a:buNone/>
            </a:pPr>
            <a:endParaRPr lang="en-IN" sz="5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5000" dirty="0" smtClean="0"/>
              <a:t>A Backtracking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5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5000" dirty="0" smtClean="0"/>
              <a:t>Best Move Strategy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5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5000" dirty="0" smtClean="0"/>
              <a:t>Uses DFS search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			</a:t>
            </a:r>
            <a:r>
              <a:rPr lang="en-IN" sz="4600" u="sng" dirty="0" smtClean="0"/>
              <a:t>Example Game Tree</a:t>
            </a:r>
            <a:endParaRPr lang="en-IN" sz="4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3" y="1037229"/>
            <a:ext cx="5653702" cy="46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1CDF15-3AF2-4863-A6A4-947D5FB82462}"/>
</file>

<file path=customXml/itemProps2.xml><?xml version="1.0" encoding="utf-8"?>
<ds:datastoreItem xmlns:ds="http://schemas.openxmlformats.org/officeDocument/2006/customXml" ds:itemID="{30B0030D-50E8-4BB7-A3A0-B3008D1E8C56}"/>
</file>

<file path=customXml/itemProps3.xml><?xml version="1.0" encoding="utf-8"?>
<ds:datastoreItem xmlns:ds="http://schemas.openxmlformats.org/officeDocument/2006/customXml" ds:itemID="{5F6AD7C5-A142-46E3-AF24-38FC344CD498}"/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317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Multi-agent Environments</vt:lpstr>
      <vt:lpstr>AI usually considers</vt:lpstr>
      <vt:lpstr>A Real-time Example</vt:lpstr>
      <vt:lpstr>Multi-agent Environments</vt:lpstr>
      <vt:lpstr>Formal definition of a Game</vt:lpstr>
      <vt:lpstr>Example game tree</vt:lpstr>
      <vt:lpstr>Optimal Decisions in Games</vt:lpstr>
      <vt:lpstr> Min-max algorithm</vt:lpstr>
      <vt:lpstr>Typical game set up</vt:lpstr>
      <vt:lpstr>Optimal Decisions in Games</vt:lpstr>
      <vt:lpstr>Two-ply game</vt:lpstr>
      <vt:lpstr> Strategy is MIN-MAX strategy</vt:lpstr>
      <vt:lpstr> Min-max algorithm</vt:lpstr>
      <vt:lpstr> Min-max algorithm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</dc:creator>
  <cp:lastModifiedBy>mounika</cp:lastModifiedBy>
  <cp:revision>125</cp:revision>
  <dcterms:created xsi:type="dcterms:W3CDTF">2020-11-22T14:20:17Z</dcterms:created>
  <dcterms:modified xsi:type="dcterms:W3CDTF">2021-02-22T08:46:16Z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