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7" r:id="rId9"/>
    <p:sldId id="264" r:id="rId10"/>
    <p:sldId id="278" r:id="rId11"/>
    <p:sldId id="300" r:id="rId12"/>
    <p:sldId id="266" r:id="rId13"/>
    <p:sldId id="267" r:id="rId14"/>
    <p:sldId id="268" r:id="rId15"/>
    <p:sldId id="298" r:id="rId16"/>
    <p:sldId id="269" r:id="rId17"/>
    <p:sldId id="299" r:id="rId18"/>
    <p:sldId id="302" r:id="rId19"/>
    <p:sldId id="303" r:id="rId20"/>
    <p:sldId id="304" r:id="rId21"/>
    <p:sldId id="308" r:id="rId22"/>
    <p:sldId id="313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06" r:id="rId31"/>
    <p:sldId id="272" r:id="rId32"/>
    <p:sldId id="273" r:id="rId33"/>
    <p:sldId id="274" r:id="rId34"/>
    <p:sldId id="275" r:id="rId35"/>
    <p:sldId id="276" r:id="rId3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04T04:02:02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7072 1 0,'0'0'0'0,"0"0"-1"16,0 0 1-16,0 0 0 15,0 0 7-15,0 0 48 16,0 0 1-16,0 3-11 16,0-3-9-16,0 0-12 15,0 0-8-15,0 0-16 16,0 0-2-16,3 0-9 15,-3 0-29-15,2 0-11 16,2-5 17-16,-2-7-35 16</inkml:trace>
  <inkml:trace contextRef="#ctx0" brushRef="#br0" timeOffset="738.6">7009 8638 113 0,'0'0'25'16,"0"0"-25"-16,0 0 18 16,0 0-6-16,0 0 15 15,0 0-19-15,-18-43-8 16,18 38 3-16,0 0 4 15,0 3-7-15,0 2-7 16,-18 0-130-16</inkml:trace>
  <inkml:trace contextRef="#ctx0" brushRef="#br0" timeOffset="3132.34">12945 10459 163 0,'0'0'3'15,"0"0"-3"-15,0 0 0 16,0 0 10-16,0 0-1 16,0 0 18-16,13 0 22 15,-9 0-22-15,3 0-17 0,-4 0-6 16,3 0-4-16,-3 0-1 16,1 0 0-16,-1 0 1 15,1 0-2-15,-2 0-1 16,1 0 2-16,-3 0 1 15,1-3-14-15,-1-2-11 16,0-4-8-16,0 1-26 16,0-4-41-16</inkml:trace>
  <inkml:trace contextRef="#ctx0" brushRef="#br0" timeOffset="3851.34">3830 10826 4 0,'-229'103'7'16,"29"4"-7"-16,20 6 0 15,26 1-2-15,26-1 0 16,22-6 1-16,20-7 1 15,22-9 0-15,18-9 0 16</inkml:trace>
  <inkml:trace contextRef="#ctx0" brushRef="#br0" timeOffset="25824.6">842 14622 4 0,'0'0'33'0,"0"0"16"16,0 0-19-16,0 0-22 16,0 0-4-16,0 0 3 15,0 0 25-15,15 4-1 16,-29-10-30-16,-14-33-1 16,-9-25-6-16,-9-31-12 15,-7-44-7-15,-5-36-75 16</inkml:trace>
  <inkml:trace contextRef="#ctx0" brushRef="#br0" timeOffset="26014.03">442 12076 109 0,'0'0'2'16,"10"-116"-4"-16,-7 75 6 16,-3 8 8-16,0-1-8 15,0 0-2-15,0 6-2 16,0 3 0-16,0 2 17 15,0 5 14-15,0 0-25 16,0-4-6-16,9-2-7 16,3 2-23-16,4 2-52 15</inkml:trace>
  <inkml:trace contextRef="#ctx0" brushRef="#br0" timeOffset="29120.56">8826 11993 23 0,'0'0'53'16,"137"-239"-18"-16,-53 53-28 15,8-44 50-15,11-34-40 16,-3-15 34-16,-6 1-26 15,-13 29-22-15,-24 36-3 16,-22 57 48-16,-25 51-3 16,-10 44-24-16,-10 35-3 15,-27 26-18-15,-13 35-61 16,-19 58-25-16,-9 33-22 16,1 16 92-16,15-2 8 15,19-11-4-15,21-15-11 16,18-8-17-16,4 4 35 15,14 6 10-15,23-1-5 0,9-6 0 16,10-16-14-16,12-15-12 16</inkml:trace>
  <inkml:trace contextRef="#ctx0" brushRef="#br0" timeOffset="29273.44">9849 11099 51 0,'0'0'68'16,"0"0"-67"-16,-175 98 5 16,87-19-6-16,-18 21-27 15,-21 12-46-15</inkml:trace>
  <inkml:trace contextRef="#ctx0" brushRef="#br0" timeOffset="29520.97">4084 15147 42 0,'-227'95'0'16,"10"1"-36"-16,21-5 36 0,25-9 17 15,29-15 13 1,31-5-11-16,17-10-18 0,15-4 10 16,10-3-11-16,7 1-11 15,0-1-62-15</inkml:trace>
  <inkml:trace contextRef="#ctx0" brushRef="#br0" timeOffset="29735.08">1843 17363 116 0,'0'0'0'0,"0"0"-7"16,0 0 1-16,0 0-27 15,25-121 22-15,-45 109 5 16</inkml:trace>
  <inkml:trace contextRef="#ctx0" brushRef="#br0" timeOffset="31968.18">6757 14213 534 0,'0'0'0'15,"0"0"-53"-15,0 0-145 16,0 0 77-16,0 0 28 0,0 0 55 16,0 0 38-16,-21-114 33 15,51 26 9-15,11-12-35 16,12-14-14-16,9-4-54 15</inkml:trace>
  <inkml:trace contextRef="#ctx0" brushRef="#br0" timeOffset="32187.32">7208 12918 14 0,'0'0'34'0,"120"-212"-28"16,-46 101 10-16,9-3-12 16,4-7-8-16,5-3 0 15,-4-4 2-15,-5 1 4 16,-8 2 2-16,-7 1 10 15,-6 6 21-15,-4 1-20 0,-7 15-8 16,-4 16-7-16,-12 12 0 16,-10 19-28-16,-13 10-43 15,-12 9 39-15,0 4 32 16,-9 9 13-16,-23 6-6 16,0 9 26-16,-8 8-33 15</inkml:trace>
  <inkml:trace contextRef="#ctx0" brushRef="#br0" timeOffset="32638.37">7983 13050 4 0,'0'0'60'0,"0"0"-38"0,151-83-7 16,-106 47 13-1,-1-14 4-15,-3-9 12 16,-5-5 6-16,-10-6-32 0,-10-5 4 15,-16-9 1-15,-8-16-20 16,-40-25 44-16,-28-28-18 16,-22-17-29-16,-13-7-10 15,-14 6-47-15,-8 30 45 16,-9 37-52-16,4 31 64 16,19 30 14-16,23 20 5 15,19 9-19-15,15 14-1 16,7 0-9-16,12 5 7 15,11 18-4-15,15 2-20 16,9 2-34-16,8 9-19 16,0-1 36-16,0 3-10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5:35:53.1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5:35:54.3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5:35:56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97C9D-28AB-48DA-A899-E43AF140DF8D}" type="datetimeFigureOut">
              <a:rPr lang="en-IN" smtClean="0"/>
              <a:pPr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2A11B-B63B-48D5-80A1-AFB77BE203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637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600E4F08-3B54-42E0-A4F6-FE491562C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18D79C-747E-4AEC-A671-9866E7153A40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1A064578-67DD-4C40-9713-0CA138032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D365498B-E78C-47F3-ACF5-9DCED3515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F77D6D8B-24A2-4EE4-861E-C8622C02D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55BD67-F5F6-420A-B84E-18A7FC1EEA16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8E55B386-D7D9-4149-96BD-4EDE3FBEE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95980BD2-8365-496F-BC36-E704E9643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xmlns="" id="{B6320EF7-33CE-4A33-A175-CC061A8A8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xmlns="" id="{E4F10344-4057-4796-A9A1-A7004BED8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44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xmlns="" id="{BEBE5152-5639-44EA-8B87-8BA4EFC18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75CB5B-EB06-4D8C-88A4-5525BFF100AE}" type="slidenum">
              <a:rPr lang="en-US" altLang="en-US">
                <a:latin typeface="Calibri" panose="020F0502020204030204" pitchFamily="34" charset="0"/>
              </a:rPr>
              <a:pPr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F517A6F1-5B64-445A-B7BF-2EE388AC8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CAA736-1237-4B72-B369-574DEBA2A08D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83372827-FB17-4000-AA4F-3871D5194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CFC7B6BA-4B0E-460C-AFFD-2EB10BC44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CEAB18A-76EC-4F94-8F60-913052622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E8751F-D6FC-4E3B-A6C8-D56A53E498E7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7C34A8B4-3157-4C3C-AD28-048CCAB39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D1972101-C509-42F0-9DA1-57E7C9346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33386" y="3058159"/>
            <a:ext cx="4591626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9F14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6334" y="3058159"/>
            <a:ext cx="3745730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011" y="1664715"/>
            <a:ext cx="8560376" cy="521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9F14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774" y="3112334"/>
            <a:ext cx="7145655" cy="81817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z="4400" spc="-5" dirty="0">
                <a:solidFill>
                  <a:srgbClr val="000066"/>
                </a:solidFill>
                <a:latin typeface="Verdana"/>
                <a:cs typeface="Verdana"/>
              </a:rPr>
              <a:t>Artificial </a:t>
            </a:r>
            <a:r>
              <a:rPr sz="4400" spc="-20" dirty="0">
                <a:solidFill>
                  <a:srgbClr val="000066"/>
                </a:solidFill>
                <a:latin typeface="Verdana"/>
                <a:cs typeface="Verdana"/>
              </a:rPr>
              <a:t>Neural</a:t>
            </a:r>
            <a:r>
              <a:rPr sz="4400" spc="-1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4400" spc="-5" dirty="0">
                <a:solidFill>
                  <a:srgbClr val="000066"/>
                </a:solidFill>
                <a:latin typeface="Verdana"/>
                <a:cs typeface="Verdana"/>
              </a:rPr>
              <a:t>Networks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345869-6C7E-4AA1-8262-450F4C5AADD4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10560A4-11BE-4226-B22A-F0F5F188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8229600" cy="49244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Inside the Perceptron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B87BED5-E922-4596-AE6A-935874E7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91440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965B84B-9A55-4C49-9642-4A9D16CA6128}"/>
              </a:ext>
            </a:extLst>
          </p:cNvPr>
          <p:cNvSpPr/>
          <p:nvPr/>
        </p:nvSpPr>
        <p:spPr>
          <a:xfrm>
            <a:off x="152400" y="52552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A3CF88-C207-4626-9CE0-BA0EECCE4A82}"/>
                  </a:ext>
                </a:extLst>
              </p14:cNvPr>
              <p14:cNvContentPartPr/>
              <p14:nvPr/>
            </p14:nvContentPartPr>
            <p14:xfrm>
              <a:off x="159120" y="2540880"/>
              <a:ext cx="4520520" cy="371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9A3CF88-C207-4626-9CE0-BA0EECCE4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60" y="2531520"/>
                <a:ext cx="4539240" cy="37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955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74" y="695172"/>
            <a:ext cx="748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ia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563" y="1525200"/>
            <a:ext cx="7755255" cy="372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17320" algn="ctr">
              <a:lnSpc>
                <a:spcPct val="100000"/>
              </a:lnSpc>
              <a:spcBef>
                <a:spcPts val="300"/>
              </a:spcBef>
            </a:pPr>
            <a:r>
              <a:rPr sz="1300" spc="20" dirty="0">
                <a:solidFill>
                  <a:srgbClr val="011279"/>
                </a:solidFill>
                <a:latin typeface="Verdana"/>
                <a:cs typeface="Verdana"/>
              </a:rPr>
              <a:t>n</a:t>
            </a:r>
            <a:endParaRPr sz="1300">
              <a:latin typeface="Verdana"/>
              <a:cs typeface="Verdana"/>
            </a:endParaRPr>
          </a:p>
          <a:p>
            <a:pPr marL="702945" algn="ctr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</a:t>
            </a:r>
            <a:r>
              <a:rPr sz="1950" spc="7" baseline="-21367" dirty="0">
                <a:solidFill>
                  <a:srgbClr val="011279"/>
                </a:solidFill>
                <a:latin typeface="Verdana"/>
                <a:cs typeface="Verdana"/>
              </a:rPr>
              <a:t>i</a:t>
            </a:r>
            <a:r>
              <a:rPr sz="1950" baseline="-21367" dirty="0">
                <a:solidFill>
                  <a:srgbClr val="011279"/>
                </a:solidFill>
                <a:latin typeface="Verdana"/>
                <a:cs typeface="Verdana"/>
              </a:rPr>
              <a:t> </a:t>
            </a:r>
            <a:r>
              <a:rPr sz="1950" spc="-322" baseline="-21367" dirty="0">
                <a:solidFill>
                  <a:srgbClr val="01127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= f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(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n</a:t>
            </a:r>
            <a:r>
              <a:rPr sz="1950" spc="7" baseline="-21367" dirty="0">
                <a:solidFill>
                  <a:srgbClr val="011279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)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=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0066"/>
                </a:solidFill>
                <a:latin typeface="Verdana"/>
                <a:cs typeface="Verdana"/>
              </a:rPr>
              <a:t>(</a:t>
            </a:r>
            <a:r>
              <a:rPr sz="3200" spc="-5" dirty="0">
                <a:solidFill>
                  <a:srgbClr val="000066"/>
                </a:solidFill>
                <a:latin typeface="Symbol"/>
                <a:cs typeface="Symbol"/>
              </a:rPr>
              <a:t>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w</a:t>
            </a:r>
            <a:r>
              <a:rPr sz="1950" spc="15" baseline="-21367" dirty="0">
                <a:solidFill>
                  <a:srgbClr val="011279"/>
                </a:solidFill>
                <a:latin typeface="Verdana"/>
                <a:cs typeface="Verdana"/>
              </a:rPr>
              <a:t>ij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x</a:t>
            </a:r>
            <a:r>
              <a:rPr sz="1950" spc="15" baseline="-21367" dirty="0">
                <a:solidFill>
                  <a:srgbClr val="011279"/>
                </a:solidFill>
                <a:latin typeface="Verdana"/>
                <a:cs typeface="Verdana"/>
              </a:rPr>
              <a:t>j</a:t>
            </a:r>
            <a:r>
              <a:rPr sz="1950" baseline="-21367" dirty="0">
                <a:solidFill>
                  <a:srgbClr val="011279"/>
                </a:solidFill>
                <a:latin typeface="Verdana"/>
                <a:cs typeface="Verdana"/>
              </a:rPr>
              <a:t> </a:t>
            </a:r>
            <a:r>
              <a:rPr sz="1950" spc="-322" baseline="-21367" dirty="0">
                <a:solidFill>
                  <a:srgbClr val="01127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+ </a:t>
            </a:r>
            <a:r>
              <a:rPr sz="2000" dirty="0">
                <a:solidFill>
                  <a:srgbClr val="CC3300"/>
                </a:solidFill>
                <a:latin typeface="Verdana"/>
                <a:cs typeface="Verdana"/>
              </a:rPr>
              <a:t>b</a:t>
            </a:r>
            <a:r>
              <a:rPr sz="1950" spc="7" baseline="-21367" dirty="0">
                <a:solidFill>
                  <a:srgbClr val="D84800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1417320" algn="ctr">
              <a:lnSpc>
                <a:spcPct val="100000"/>
              </a:lnSpc>
              <a:spcBef>
                <a:spcPts val="575"/>
              </a:spcBef>
            </a:pPr>
            <a:r>
              <a:rPr sz="1300" spc="10" dirty="0">
                <a:solidFill>
                  <a:srgbClr val="011279"/>
                </a:solidFill>
                <a:latin typeface="Verdana"/>
                <a:cs typeface="Verdana"/>
              </a:rPr>
              <a:t>j </a:t>
            </a:r>
            <a:r>
              <a:rPr sz="1300" spc="25" dirty="0">
                <a:solidFill>
                  <a:srgbClr val="011279"/>
                </a:solidFill>
                <a:latin typeface="Verdana"/>
                <a:cs typeface="Verdana"/>
              </a:rPr>
              <a:t>=</a:t>
            </a:r>
            <a:r>
              <a:rPr sz="1300" spc="5" dirty="0">
                <a:solidFill>
                  <a:srgbClr val="011279"/>
                </a:solidFill>
                <a:latin typeface="Verdana"/>
                <a:cs typeface="Verdana"/>
              </a:rPr>
              <a:t> </a:t>
            </a:r>
            <a:r>
              <a:rPr sz="1300" spc="20" dirty="0">
                <a:solidFill>
                  <a:srgbClr val="011279"/>
                </a:solidFill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An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artificial</a:t>
            </a:r>
            <a:r>
              <a:rPr sz="1800" spc="-1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neuron:</a:t>
            </a:r>
            <a:endParaRPr sz="18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440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computes the </a:t>
            </a:r>
            <a:r>
              <a:rPr sz="1800" spc="-5" dirty="0">
                <a:solidFill>
                  <a:srgbClr val="CC3300"/>
                </a:solidFill>
                <a:latin typeface="Verdana"/>
                <a:cs typeface="Verdana"/>
              </a:rPr>
              <a:t>weighted sum of its input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(called its </a:t>
            </a:r>
            <a:r>
              <a:rPr sz="1800" b="1" dirty="0">
                <a:solidFill>
                  <a:srgbClr val="800000"/>
                </a:solidFill>
                <a:latin typeface="Verdana"/>
                <a:cs typeface="Verdana"/>
              </a:rPr>
              <a:t>net</a:t>
            </a:r>
            <a:r>
              <a:rPr sz="1800" b="1" spc="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800000"/>
                </a:solidFill>
                <a:latin typeface="Verdana"/>
                <a:cs typeface="Verdana"/>
              </a:rPr>
              <a:t>input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440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adds its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bias</a:t>
            </a:r>
            <a:endParaRPr sz="18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440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passes this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value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through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an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activation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 marL="393700" marR="17780" indent="-342900">
              <a:lnSpc>
                <a:spcPct val="100000"/>
              </a:lnSpc>
            </a:pP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We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say that the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neuron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“</a:t>
            </a:r>
            <a:r>
              <a:rPr sz="1800" spc="-5" dirty="0">
                <a:solidFill>
                  <a:srgbClr val="CC3300"/>
                </a:solidFill>
                <a:latin typeface="Verdana"/>
                <a:cs typeface="Verdana"/>
              </a:rPr>
              <a:t>fires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” (i.e. becomes active)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if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its output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is 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above zero.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E6727A-8D8B-4A1B-ADBB-731D9FA706F1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74" y="695172"/>
            <a:ext cx="748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ia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63" y="1398270"/>
            <a:ext cx="8313420" cy="263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6670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Bias can be incorporated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as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another weight clamped to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 fixed 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input of +1.0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This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extra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free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variable (bias)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makes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the neuron more</a:t>
            </a:r>
            <a:r>
              <a:rPr sz="2000" spc="7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powerful.</a:t>
            </a:r>
            <a:endParaRPr sz="2000">
              <a:latin typeface="Verdana"/>
              <a:cs typeface="Verdana"/>
            </a:endParaRPr>
          </a:p>
          <a:p>
            <a:pPr marL="119380" algn="ctr">
              <a:lnSpc>
                <a:spcPct val="100000"/>
              </a:lnSpc>
              <a:spcBef>
                <a:spcPts val="1800"/>
              </a:spcBef>
            </a:pPr>
            <a:r>
              <a:rPr sz="1600" dirty="0">
                <a:solidFill>
                  <a:srgbClr val="000066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119380" algn="ctr">
              <a:lnSpc>
                <a:spcPts val="4160"/>
              </a:lnSpc>
              <a:spcBef>
                <a:spcPts val="459"/>
              </a:spcBef>
            </a:pP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</a:t>
            </a:r>
            <a:r>
              <a:rPr sz="2400" baseline="-20833" dirty="0">
                <a:solidFill>
                  <a:srgbClr val="000066"/>
                </a:solidFill>
                <a:latin typeface="Verdana"/>
                <a:cs typeface="Verdana"/>
              </a:rPr>
              <a:t>i </a:t>
            </a:r>
            <a:r>
              <a:rPr sz="2400" spc="-427" baseline="-20833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= f (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n</a:t>
            </a:r>
            <a:r>
              <a:rPr sz="2400" baseline="-20833" dirty="0">
                <a:solidFill>
                  <a:srgbClr val="000066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)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=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f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000066"/>
                </a:solidFill>
                <a:latin typeface="Verdana"/>
                <a:cs typeface="Verdana"/>
              </a:rPr>
              <a:t>(</a:t>
            </a:r>
            <a:r>
              <a:rPr sz="3600" dirty="0">
                <a:solidFill>
                  <a:srgbClr val="011279"/>
                </a:solidFill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w</a:t>
            </a:r>
            <a:r>
              <a:rPr sz="2400" baseline="-20833" dirty="0">
                <a:solidFill>
                  <a:srgbClr val="000066"/>
                </a:solidFill>
                <a:latin typeface="Verdana"/>
                <a:cs typeface="Verdana"/>
              </a:rPr>
              <a:t>ij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x</a:t>
            </a:r>
            <a:r>
              <a:rPr sz="2400" baseline="-20833" dirty="0">
                <a:solidFill>
                  <a:srgbClr val="000066"/>
                </a:solidFill>
                <a:latin typeface="Verdana"/>
                <a:cs typeface="Verdana"/>
              </a:rPr>
              <a:t>j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) </a:t>
            </a:r>
            <a:r>
              <a:rPr sz="2400" dirty="0">
                <a:solidFill>
                  <a:srgbClr val="011279"/>
                </a:solidFill>
                <a:latin typeface="Verdana"/>
                <a:cs typeface="Verdana"/>
              </a:rPr>
              <a:t>= f</a:t>
            </a:r>
            <a:r>
              <a:rPr sz="2400" spc="-5" dirty="0">
                <a:solidFill>
                  <a:srgbClr val="011279"/>
                </a:solidFill>
                <a:latin typeface="Verdana"/>
                <a:cs typeface="Verdana"/>
              </a:rPr>
              <a:t>(</a:t>
            </a:r>
            <a:r>
              <a:rPr sz="2400" b="1" dirty="0">
                <a:solidFill>
                  <a:srgbClr val="011279"/>
                </a:solidFill>
                <a:latin typeface="Verdana"/>
                <a:cs typeface="Verdana"/>
              </a:rPr>
              <a:t>w</a:t>
            </a:r>
            <a:r>
              <a:rPr sz="2400" spc="-7" baseline="-20833" dirty="0">
                <a:solidFill>
                  <a:srgbClr val="011279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11279"/>
                </a:solidFill>
                <a:latin typeface="Verdana"/>
                <a:cs typeface="Verdana"/>
              </a:rPr>
              <a:t>.</a:t>
            </a:r>
            <a:r>
              <a:rPr sz="2400" b="1" dirty="0">
                <a:solidFill>
                  <a:srgbClr val="011279"/>
                </a:solidFill>
                <a:latin typeface="Verdana"/>
                <a:cs typeface="Verdana"/>
              </a:rPr>
              <a:t>x</a:t>
            </a:r>
            <a:r>
              <a:rPr sz="2400" spc="-7" baseline="-20833" dirty="0">
                <a:solidFill>
                  <a:srgbClr val="011279"/>
                </a:solidFill>
                <a:latin typeface="Verdana"/>
                <a:cs typeface="Verdana"/>
              </a:rPr>
              <a:t>j</a:t>
            </a:r>
            <a:r>
              <a:rPr sz="2400" dirty="0">
                <a:solidFill>
                  <a:srgbClr val="011279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19380" algn="ctr">
              <a:lnSpc>
                <a:spcPts val="1760"/>
              </a:lnSpc>
            </a:pPr>
            <a:r>
              <a:rPr sz="1600" dirty="0">
                <a:solidFill>
                  <a:srgbClr val="000066"/>
                </a:solidFill>
                <a:latin typeface="Verdana"/>
                <a:cs typeface="Verdana"/>
              </a:rPr>
              <a:t>j </a:t>
            </a:r>
            <a:r>
              <a:rPr sz="1600" dirty="0">
                <a:solidFill>
                  <a:srgbClr val="CC3300"/>
                </a:solidFill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D84800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472665-1110-4742-9968-288A5526D0D2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233" y="695172"/>
            <a:ext cx="3355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663" y="1687195"/>
            <a:ext cx="5840095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465" indent="-342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Also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called the squashing function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as it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limits  the amplitude of the output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of the</a:t>
            </a:r>
            <a:r>
              <a:rPr sz="2000" spc="1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neuron.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Many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types of activations functions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are</a:t>
            </a:r>
            <a:r>
              <a:rPr sz="2000" spc="2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used: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tabLst>
                <a:tab pos="2755265" algn="l"/>
              </a:tabLst>
            </a:pP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–</a:t>
            </a:r>
            <a:r>
              <a:rPr sz="2000" spc="2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linear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:	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 =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f(n)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867" y="3993515"/>
            <a:ext cx="2232025" cy="6400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3550" marR="5080" indent="-450850">
              <a:lnSpc>
                <a:spcPct val="101699"/>
              </a:lnSpc>
              <a:spcBef>
                <a:spcPts val="60"/>
              </a:spcBef>
            </a:pP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–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threshold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: 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(har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limi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in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4867" y="3993515"/>
            <a:ext cx="214185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 = {1 if n &gt;=</a:t>
            </a:r>
            <a:r>
              <a:rPr sz="2000" spc="-1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R="41275" algn="r">
              <a:lnSpc>
                <a:spcPct val="100000"/>
              </a:lnSpc>
              <a:tabLst>
                <a:tab pos="1224915" algn="l"/>
              </a:tabLst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0 if n &lt;	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867" y="5466715"/>
            <a:ext cx="1416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–</a:t>
            </a:r>
            <a:r>
              <a:rPr sz="2000" spc="204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sigmoid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9467" y="5466715"/>
            <a:ext cx="1827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 =</a:t>
            </a:r>
            <a:r>
              <a:rPr sz="2000" spc="-7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1/(1+e</a:t>
            </a:r>
            <a:r>
              <a:rPr sz="1950" baseline="25641" dirty="0">
                <a:solidFill>
                  <a:srgbClr val="011279"/>
                </a:solidFill>
                <a:latin typeface="Verdana"/>
                <a:cs typeface="Verdana"/>
              </a:rPr>
              <a:t>-n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867" y="6317615"/>
            <a:ext cx="58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–</a:t>
            </a:r>
            <a:r>
              <a:rPr sz="2000" spc="18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74865" y="2373312"/>
            <a:ext cx="2376805" cy="4826000"/>
            <a:chOff x="6974865" y="2373312"/>
            <a:chExt cx="2376805" cy="4826000"/>
          </a:xfrm>
        </p:grpSpPr>
        <p:sp>
          <p:nvSpPr>
            <p:cNvPr id="10" name="object 10"/>
            <p:cNvSpPr/>
            <p:nvPr/>
          </p:nvSpPr>
          <p:spPr>
            <a:xfrm>
              <a:off x="7154202" y="5470552"/>
              <a:ext cx="2197100" cy="1728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6252" y="3814762"/>
              <a:ext cx="2195512" cy="1800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4865" y="2373312"/>
              <a:ext cx="2327211" cy="1657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FFA69507-3F3A-4BCE-92D1-49FF82E4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192882"/>
            <a:ext cx="8549640" cy="541687"/>
          </a:xfrm>
        </p:spPr>
        <p:txBody>
          <a:bodyPr/>
          <a:lstStyle/>
          <a:p>
            <a:pPr eaLnBrk="1" hangingPunct="1"/>
            <a:r>
              <a:rPr lang="en-CA" altLang="en-US" sz="3520"/>
              <a:t>Activation functions</a:t>
            </a:r>
            <a:endParaRPr lang="en-US" altLang="en-US" sz="3520"/>
          </a:p>
        </p:txBody>
      </p:sp>
      <p:sp>
        <p:nvSpPr>
          <p:cNvPr id="10243" name="Text Box 19">
            <a:extLst>
              <a:ext uri="{FF2B5EF4-FFF2-40B4-BE49-F238E27FC236}">
                <a16:creationId xmlns:a16="http://schemas.microsoft.com/office/drawing/2014/main" xmlns="" id="{9B713FAF-8F6B-47CC-87B8-AB444AC07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720" y="1293020"/>
            <a:ext cx="204311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80" b="1">
                <a:solidFill>
                  <a:srgbClr val="FF3300"/>
                </a:solidFill>
                <a:latin typeface="Times New Roman" panose="02020603050405020304" pitchFamily="18" charset="0"/>
              </a:rPr>
              <a:t>1. Step function</a:t>
            </a:r>
          </a:p>
        </p:txBody>
      </p:sp>
      <p:pic>
        <p:nvPicPr>
          <p:cNvPr id="10244" name="Picture 5" descr="Activation Function - eLtronics villa - Medium">
            <a:extLst>
              <a:ext uri="{FF2B5EF4-FFF2-40B4-BE49-F238E27FC236}">
                <a16:creationId xmlns:a16="http://schemas.microsoft.com/office/drawing/2014/main" xmlns="" id="{D217F425-9009-4911-8646-27E61DE1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44" y="1921669"/>
            <a:ext cx="4238148" cy="199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Artificial Neural Network">
            <a:extLst>
              <a:ext uri="{FF2B5EF4-FFF2-40B4-BE49-F238E27FC236}">
                <a16:creationId xmlns:a16="http://schemas.microsoft.com/office/drawing/2014/main" xmlns="" id="{509BEF13-531A-4D7C-9BDE-BFF3ADDD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4221" y="1607345"/>
            <a:ext cx="4985544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Artificial Neural Network">
            <a:extLst>
              <a:ext uri="{FF2B5EF4-FFF2-40B4-BE49-F238E27FC236}">
                <a16:creationId xmlns:a16="http://schemas.microsoft.com/office/drawing/2014/main" xmlns="" id="{EB501FFF-E3F5-4A5B-A3F9-383972CF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07" y="4750595"/>
            <a:ext cx="3647916" cy="196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Artificial Neural Network">
            <a:extLst>
              <a:ext uri="{FF2B5EF4-FFF2-40B4-BE49-F238E27FC236}">
                <a16:creationId xmlns:a16="http://schemas.microsoft.com/office/drawing/2014/main" xmlns="" id="{089AE6B3-1DF7-458D-A324-BCAA72A5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1970" y="4514850"/>
            <a:ext cx="5640388" cy="285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19">
            <a:extLst>
              <a:ext uri="{FF2B5EF4-FFF2-40B4-BE49-F238E27FC236}">
                <a16:creationId xmlns:a16="http://schemas.microsoft.com/office/drawing/2014/main" xmlns="" id="{93AF0352-C788-48DF-85FE-DC139C7A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407" y="1293019"/>
            <a:ext cx="2310288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80" b="1">
                <a:solidFill>
                  <a:srgbClr val="FF3300"/>
                </a:solidFill>
                <a:latin typeface="Times New Roman" panose="02020603050405020304" pitchFamily="18" charset="0"/>
              </a:rPr>
              <a:t>2. Ramp function</a:t>
            </a:r>
          </a:p>
        </p:txBody>
      </p:sp>
      <p:sp>
        <p:nvSpPr>
          <p:cNvPr id="10249" name="Text Box 19">
            <a:extLst>
              <a:ext uri="{FF2B5EF4-FFF2-40B4-BE49-F238E27FC236}">
                <a16:creationId xmlns:a16="http://schemas.microsoft.com/office/drawing/2014/main" xmlns="" id="{96F57344-38AE-4C1B-AFFE-C1E1B3BB2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4029393"/>
            <a:ext cx="2423795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80" b="1">
                <a:solidFill>
                  <a:srgbClr val="FF3300"/>
                </a:solidFill>
                <a:latin typeface="Times New Roman" panose="02020603050405020304" pitchFamily="18" charset="0"/>
              </a:rPr>
              <a:t>3. Sigmoid function</a:t>
            </a:r>
          </a:p>
        </p:txBody>
      </p:sp>
      <p:sp>
        <p:nvSpPr>
          <p:cNvPr id="10250" name="Text Box 19">
            <a:extLst>
              <a:ext uri="{FF2B5EF4-FFF2-40B4-BE49-F238E27FC236}">
                <a16:creationId xmlns:a16="http://schemas.microsoft.com/office/drawing/2014/main" xmlns="" id="{8F6FD95A-7482-4EC0-A5C1-8190827B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121944"/>
            <a:ext cx="267176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80" b="1">
                <a:solidFill>
                  <a:srgbClr val="FF3300"/>
                </a:solidFill>
                <a:latin typeface="Times New Roman" panose="02020603050405020304" pitchFamily="18" charset="0"/>
              </a:rPr>
              <a:t>4. Gaussian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8" grpId="0"/>
      <p:bldP spid="10249" grpId="0"/>
      <p:bldP spid="102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13740"/>
            <a:ext cx="9355455" cy="678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127" y="247957"/>
            <a:ext cx="3446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Activation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6DE295-C663-4E51-94B1-F0672FF5CE48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D0DBDDA4-E772-4C1D-9146-4A756597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528162"/>
            <a:ext cx="8549640" cy="541687"/>
          </a:xfrm>
        </p:spPr>
        <p:txBody>
          <a:bodyPr/>
          <a:lstStyle/>
          <a:p>
            <a:pPr algn="ctr" eaLnBrk="1" hangingPunct="1"/>
            <a:r>
              <a:rPr lang="en-US" altLang="en-US" sz="3520" dirty="0"/>
              <a:t>Single Layer Feed-forward</a:t>
            </a:r>
            <a:r>
              <a:rPr lang="en-US" altLang="en-US" dirty="0"/>
              <a:t> 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xmlns="" id="{840A5873-81AA-4A86-B6F0-BD0B87AF4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742" y="3126582"/>
            <a:ext cx="1837361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80" b="1" i="1">
                <a:solidFill>
                  <a:srgbClr val="0000FF"/>
                </a:solidFill>
                <a:latin typeface="Arial" panose="020B0604020202020204" pitchFamily="34" charset="0"/>
              </a:rPr>
              <a:t>Input layer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80" b="1" i="1">
                <a:solidFill>
                  <a:srgbClr val="0000FF"/>
                </a:solidFill>
                <a:latin typeface="Arial" panose="020B0604020202020204" pitchFamily="34" charset="0"/>
              </a:rPr>
              <a:t>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80" b="1" i="1">
                <a:solidFill>
                  <a:srgbClr val="0000FF"/>
                </a:solidFill>
                <a:latin typeface="Arial" panose="020B0604020202020204" pitchFamily="34" charset="0"/>
              </a:rPr>
              <a:t>source nodes</a:t>
            </a:r>
            <a:endParaRPr lang="en-US" altLang="en-US" sz="1980">
              <a:latin typeface="Arial" panose="020B0604020202020204" pitchFamily="34" charset="0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xmlns="" id="{640BC718-113D-4765-8CCD-20CF5941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472" y="3210402"/>
            <a:ext cx="1681871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80" b="1" i="1">
                <a:solidFill>
                  <a:srgbClr val="009900"/>
                </a:solidFill>
                <a:latin typeface="Arial" panose="020B0604020202020204" pitchFamily="34" charset="0"/>
              </a:rPr>
              <a:t>Output layer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80" b="1" i="1">
                <a:solidFill>
                  <a:srgbClr val="009900"/>
                </a:solidFill>
                <a:latin typeface="Arial" panose="020B0604020202020204" pitchFamily="34" charset="0"/>
              </a:rPr>
              <a:t>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80" b="1" i="1">
                <a:solidFill>
                  <a:srgbClr val="009900"/>
                </a:solidFill>
                <a:latin typeface="Arial" panose="020B0604020202020204" pitchFamily="34" charset="0"/>
              </a:rPr>
              <a:t>neurons</a:t>
            </a:r>
            <a:endParaRPr lang="en-US" altLang="en-US" sz="1980">
              <a:latin typeface="Arial" panose="020B0604020202020204" pitchFamily="34" charset="0"/>
            </a:endParaRPr>
          </a:p>
        </p:txBody>
      </p:sp>
      <p:grpSp>
        <p:nvGrpSpPr>
          <p:cNvPr id="11269" name="Group 1">
            <a:extLst>
              <a:ext uri="{FF2B5EF4-FFF2-40B4-BE49-F238E27FC236}">
                <a16:creationId xmlns:a16="http://schemas.microsoft.com/office/drawing/2014/main" xmlns="" id="{226BF0E3-8C36-42BD-A953-B5ACA8F063DA}"/>
              </a:ext>
            </a:extLst>
          </p:cNvPr>
          <p:cNvGrpSpPr>
            <a:grpSpLocks/>
          </p:cNvGrpSpPr>
          <p:nvPr/>
        </p:nvGrpSpPr>
        <p:grpSpPr bwMode="auto">
          <a:xfrm>
            <a:off x="4358640" y="2623662"/>
            <a:ext cx="2766060" cy="2598420"/>
            <a:chOff x="3962400" y="2281238"/>
            <a:chExt cx="2514600" cy="2362200"/>
          </a:xfrm>
        </p:grpSpPr>
        <p:grpSp>
          <p:nvGrpSpPr>
            <p:cNvPr id="11270" name="Group 7">
              <a:extLst>
                <a:ext uri="{FF2B5EF4-FFF2-40B4-BE49-F238E27FC236}">
                  <a16:creationId xmlns:a16="http://schemas.microsoft.com/office/drawing/2014/main" xmlns="" id="{BB4BE15B-E8CC-4117-9E6E-3F04E9DC7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2281238"/>
              <a:ext cx="1676400" cy="2362200"/>
              <a:chOff x="2688" y="2352"/>
              <a:chExt cx="1056" cy="1488"/>
            </a:xfrm>
          </p:grpSpPr>
          <p:sp>
            <p:nvSpPr>
              <p:cNvPr id="11275" name="Line 8">
                <a:extLst>
                  <a:ext uri="{FF2B5EF4-FFF2-40B4-BE49-F238E27FC236}">
                    <a16:creationId xmlns:a16="http://schemas.microsoft.com/office/drawing/2014/main" xmlns="" id="{A118D0A4-97E0-48A2-9A17-55AA979C7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2496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80"/>
              </a:p>
            </p:txBody>
          </p:sp>
          <p:sp>
            <p:nvSpPr>
              <p:cNvPr id="11276" name="Line 9">
                <a:extLst>
                  <a:ext uri="{FF2B5EF4-FFF2-40B4-BE49-F238E27FC236}">
                    <a16:creationId xmlns:a16="http://schemas.microsoft.com/office/drawing/2014/main" xmlns="" id="{478C386A-955A-4BA0-B93B-68B4A1346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2496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80"/>
              </a:p>
            </p:txBody>
          </p:sp>
          <p:grpSp>
            <p:nvGrpSpPr>
              <p:cNvPr id="11277" name="Group 10">
                <a:extLst>
                  <a:ext uri="{FF2B5EF4-FFF2-40B4-BE49-F238E27FC236}">
                    <a16:creationId xmlns:a16="http://schemas.microsoft.com/office/drawing/2014/main" xmlns="" id="{DADB9060-3292-4BD1-8BA6-B937CB47C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352"/>
                <a:ext cx="1056" cy="1488"/>
                <a:chOff x="2688" y="2352"/>
                <a:chExt cx="1056" cy="1488"/>
              </a:xfrm>
            </p:grpSpPr>
            <p:sp>
              <p:nvSpPr>
                <p:cNvPr id="11278" name="Oval 11">
                  <a:extLst>
                    <a:ext uri="{FF2B5EF4-FFF2-40B4-BE49-F238E27FC236}">
                      <a16:creationId xmlns:a16="http://schemas.microsoft.com/office/drawing/2014/main" xmlns="" id="{7A0A3836-569A-4438-A1D3-0E1DC01A0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79" name="Oval 12">
                  <a:extLst>
                    <a:ext uri="{FF2B5EF4-FFF2-40B4-BE49-F238E27FC236}">
                      <a16:creationId xmlns:a16="http://schemas.microsoft.com/office/drawing/2014/main" xmlns="" id="{FBF6BAC1-DEE2-43D9-8FE7-1132B6A8FB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2736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80" name="Oval 13">
                  <a:extLst>
                    <a:ext uri="{FF2B5EF4-FFF2-40B4-BE49-F238E27FC236}">
                      <a16:creationId xmlns:a16="http://schemas.microsoft.com/office/drawing/2014/main" xmlns="" id="{FD023595-4F71-41E0-A9EB-7E310265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81" name="Oval 14">
                  <a:extLst>
                    <a:ext uri="{FF2B5EF4-FFF2-40B4-BE49-F238E27FC236}">
                      <a16:creationId xmlns:a16="http://schemas.microsoft.com/office/drawing/2014/main" xmlns="" id="{C2E7FC39-62B9-4726-9152-717E718ED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600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82" name="Rectangle 15">
                  <a:extLst>
                    <a:ext uri="{FF2B5EF4-FFF2-40B4-BE49-F238E27FC236}">
                      <a16:creationId xmlns:a16="http://schemas.microsoft.com/office/drawing/2014/main" xmlns="" id="{BDCF737E-66E7-4AB6-9405-603BBFE4D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688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83" name="Rectangle 16">
                  <a:extLst>
                    <a:ext uri="{FF2B5EF4-FFF2-40B4-BE49-F238E27FC236}">
                      <a16:creationId xmlns:a16="http://schemas.microsoft.com/office/drawing/2014/main" xmlns="" id="{FE866632-5B7F-4E85-B48C-F6E2C9514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3024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84" name="Rectangle 17">
                  <a:extLst>
                    <a:ext uri="{FF2B5EF4-FFF2-40B4-BE49-F238E27FC236}">
                      <a16:creationId xmlns:a16="http://schemas.microsoft.com/office/drawing/2014/main" xmlns="" id="{7A7C70EA-6DFD-46A4-BA0D-F7E576DA4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3408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IN" altLang="en-US" sz="1980"/>
                </a:p>
              </p:txBody>
            </p:sp>
            <p:sp>
              <p:nvSpPr>
                <p:cNvPr id="11285" name="Line 18">
                  <a:extLst>
                    <a:ext uri="{FF2B5EF4-FFF2-40B4-BE49-F238E27FC236}">
                      <a16:creationId xmlns:a16="http://schemas.microsoft.com/office/drawing/2014/main" xmlns="" id="{719E979F-EAB9-4326-B61D-70317D8DB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86" name="Line 19">
                  <a:extLst>
                    <a:ext uri="{FF2B5EF4-FFF2-40B4-BE49-F238E27FC236}">
                      <a16:creationId xmlns:a16="http://schemas.microsoft.com/office/drawing/2014/main" xmlns="" id="{C9F5F06A-311D-463D-9C8E-C0B5B5651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87" name="Line 20">
                  <a:extLst>
                    <a:ext uri="{FF2B5EF4-FFF2-40B4-BE49-F238E27FC236}">
                      <a16:creationId xmlns:a16="http://schemas.microsoft.com/office/drawing/2014/main" xmlns="" id="{8832762D-E245-4268-AFB3-F5C06CAF5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88" name="Line 21">
                  <a:extLst>
                    <a:ext uri="{FF2B5EF4-FFF2-40B4-BE49-F238E27FC236}">
                      <a16:creationId xmlns:a16="http://schemas.microsoft.com/office/drawing/2014/main" xmlns="" id="{9B237A35-64BA-4544-923A-83F896950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2832"/>
                  <a:ext cx="67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89" name="Line 22">
                  <a:extLst>
                    <a:ext uri="{FF2B5EF4-FFF2-40B4-BE49-F238E27FC236}">
                      <a16:creationId xmlns:a16="http://schemas.microsoft.com/office/drawing/2014/main" xmlns="" id="{5A55727D-7D9F-4353-AC64-7C8C4603C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7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90" name="Line 23">
                  <a:extLst>
                    <a:ext uri="{FF2B5EF4-FFF2-40B4-BE49-F238E27FC236}">
                      <a16:creationId xmlns:a16="http://schemas.microsoft.com/office/drawing/2014/main" xmlns="" id="{F9FC4DA6-EA1F-4826-B8EE-83ECE83A0C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72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91" name="Line 24">
                  <a:extLst>
                    <a:ext uri="{FF2B5EF4-FFF2-40B4-BE49-F238E27FC236}">
                      <a16:creationId xmlns:a16="http://schemas.microsoft.com/office/drawing/2014/main" xmlns="" id="{F6843087-B0B3-477B-BCC0-77BF40940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2496"/>
                  <a:ext cx="672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92" name="Line 25">
                  <a:extLst>
                    <a:ext uri="{FF2B5EF4-FFF2-40B4-BE49-F238E27FC236}">
                      <a16:creationId xmlns:a16="http://schemas.microsoft.com/office/drawing/2014/main" xmlns="" id="{66CBAEF9-0DF4-4DBF-8737-6D985C1E1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2880"/>
                  <a:ext cx="67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93" name="Line 26">
                  <a:extLst>
                    <a:ext uri="{FF2B5EF4-FFF2-40B4-BE49-F238E27FC236}">
                      <a16:creationId xmlns:a16="http://schemas.microsoft.com/office/drawing/2014/main" xmlns="" id="{2ADE59BA-C527-438F-8C7E-AE3CB264C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3312"/>
                  <a:ext cx="67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  <p:sp>
              <p:nvSpPr>
                <p:cNvPr id="11294" name="Line 27">
                  <a:extLst>
                    <a:ext uri="{FF2B5EF4-FFF2-40B4-BE49-F238E27FC236}">
                      <a16:creationId xmlns:a16="http://schemas.microsoft.com/office/drawing/2014/main" xmlns="" id="{38801E8F-6078-4555-9190-35366A9D1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3456"/>
                  <a:ext cx="67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 sz="1980"/>
                </a:p>
              </p:txBody>
            </p:sp>
          </p:grpSp>
        </p:grpSp>
        <p:sp>
          <p:nvSpPr>
            <p:cNvPr id="11271" name="Line 28">
              <a:extLst>
                <a:ext uri="{FF2B5EF4-FFF2-40B4-BE49-F238E27FC236}">
                  <a16:creationId xmlns:a16="http://schemas.microsoft.com/office/drawing/2014/main" xmlns="" id="{4C908BCB-B951-438F-AF17-15FACC563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243363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11272" name="Line 29">
              <a:extLst>
                <a:ext uri="{FF2B5EF4-FFF2-40B4-BE49-F238E27FC236}">
                  <a16:creationId xmlns:a16="http://schemas.microsoft.com/office/drawing/2014/main" xmlns="" id="{AD1E7C33-B821-4B40-8705-D24B4D09A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311943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11273" name="Line 30">
              <a:extLst>
                <a:ext uri="{FF2B5EF4-FFF2-40B4-BE49-F238E27FC236}">
                  <a16:creationId xmlns:a16="http://schemas.microsoft.com/office/drawing/2014/main" xmlns="" id="{8232E127-476D-45E3-9DC8-C08650F8C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380523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11274" name="Line 31">
              <a:extLst>
                <a:ext uri="{FF2B5EF4-FFF2-40B4-BE49-F238E27FC236}">
                  <a16:creationId xmlns:a16="http://schemas.microsoft.com/office/drawing/2014/main" xmlns="" id="{4E74D1DB-E016-4B64-9259-C567BD194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449103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C0EECA1-2390-413F-BEC5-B983585EB024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xmlns="" id="{C57017B5-C5F9-437D-BD5B-18AD104B1838}"/>
              </a:ext>
            </a:extLst>
          </p:cNvPr>
          <p:cNvSpPr txBox="1"/>
          <p:nvPr/>
        </p:nvSpPr>
        <p:spPr>
          <a:xfrm>
            <a:off x="894671" y="1426386"/>
            <a:ext cx="6266815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Input </a:t>
            </a:r>
            <a:r>
              <a:rPr sz="2000" dirty="0">
                <a:latin typeface="Verdana"/>
                <a:cs typeface="Verdana"/>
              </a:rPr>
              <a:t>layer </a:t>
            </a:r>
            <a:r>
              <a:rPr sz="2000" spc="-5" dirty="0">
                <a:latin typeface="Verdana"/>
                <a:cs typeface="Verdana"/>
              </a:rPr>
              <a:t>projecting into the output</a:t>
            </a:r>
            <a:r>
              <a:rPr sz="2000" spc="-4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033CB5E3-3521-4267-84C6-FE5478CB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63196"/>
            <a:ext cx="9052560" cy="49244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Single layer Perceptron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670120-4594-48C6-8CEB-CCCC33A7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93" y="2045653"/>
            <a:ext cx="4847590" cy="120665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dirty="0"/>
              <a:t>Single layer </a:t>
            </a:r>
            <a:r>
              <a:rPr lang="en-IN" dirty="0" err="1"/>
              <a:t>perceptrons</a:t>
            </a:r>
            <a:r>
              <a:rPr lang="en-IN" dirty="0"/>
              <a:t> learn linear decision boundaries</a:t>
            </a:r>
          </a:p>
          <a:p>
            <a:pPr>
              <a:defRPr/>
            </a:pPr>
            <a:endParaRPr lang="en-IN" dirty="0"/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xmlns="" id="{C261C387-AA46-4E6A-B96D-8DDF1EF56BB7}"/>
              </a:ext>
            </a:extLst>
          </p:cNvPr>
          <p:cNvGrpSpPr>
            <a:grpSpLocks/>
          </p:cNvGrpSpPr>
          <p:nvPr/>
        </p:nvGrpSpPr>
        <p:grpSpPr bwMode="auto">
          <a:xfrm>
            <a:off x="1683036" y="3885478"/>
            <a:ext cx="2778983" cy="2455949"/>
            <a:chOff x="1440997" y="2521935"/>
            <a:chExt cx="2680604" cy="2288300"/>
          </a:xfrm>
        </p:grpSpPr>
        <p:sp>
          <p:nvSpPr>
            <p:cNvPr id="12320" name="Line 6">
              <a:extLst>
                <a:ext uri="{FF2B5EF4-FFF2-40B4-BE49-F238E27FC236}">
                  <a16:creationId xmlns:a16="http://schemas.microsoft.com/office/drawing/2014/main" xmlns="" id="{E989DB88-672A-466B-8F88-2DA11CD71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943" y="2676635"/>
              <a:ext cx="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12321" name="Line 7">
              <a:extLst>
                <a:ext uri="{FF2B5EF4-FFF2-40B4-BE49-F238E27FC236}">
                  <a16:creationId xmlns:a16="http://schemas.microsoft.com/office/drawing/2014/main" xmlns="" id="{2E879302-B2E6-449D-847E-42049A78F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943" y="4429235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12322" name="Line 8">
              <a:extLst>
                <a:ext uri="{FF2B5EF4-FFF2-40B4-BE49-F238E27FC236}">
                  <a16:creationId xmlns:a16="http://schemas.microsoft.com/office/drawing/2014/main" xmlns="" id="{01C074E9-8727-4A65-9091-85A3FDE1E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543" y="2829035"/>
              <a:ext cx="160020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80"/>
            </a:p>
          </p:txBody>
        </p:sp>
        <p:sp>
          <p:nvSpPr>
            <p:cNvPr id="12323" name="Text Box 9">
              <a:extLst>
                <a:ext uri="{FF2B5EF4-FFF2-40B4-BE49-F238E27FC236}">
                  <a16:creationId xmlns:a16="http://schemas.microsoft.com/office/drawing/2014/main" xmlns="" id="{C1D082AC-8813-4B79-B62B-6C76DE6B3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906" y="3353639"/>
              <a:ext cx="651283" cy="84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760" b="1">
                  <a:solidFill>
                    <a:srgbClr val="C00000"/>
                  </a:solidFill>
                </a:rPr>
                <a:t>+  +</a:t>
              </a:r>
              <a:br>
                <a:rPr lang="en-US" altLang="en-US" sz="1760" b="1">
                  <a:solidFill>
                    <a:srgbClr val="C00000"/>
                  </a:solidFill>
                </a:rPr>
              </a:br>
              <a:r>
                <a:rPr lang="en-US" altLang="en-US" sz="1760" b="1">
                  <a:solidFill>
                    <a:srgbClr val="C00000"/>
                  </a:solidFill>
                </a:rPr>
                <a:t>+</a:t>
              </a:r>
              <a:br>
                <a:rPr lang="en-US" altLang="en-US" sz="1760" b="1">
                  <a:solidFill>
                    <a:srgbClr val="C00000"/>
                  </a:solidFill>
                </a:rPr>
              </a:br>
              <a:r>
                <a:rPr lang="en-US" altLang="en-US" sz="1760" b="1">
                  <a:solidFill>
                    <a:srgbClr val="C00000"/>
                  </a:solidFill>
                </a:rPr>
                <a:t>+  + +</a:t>
              </a:r>
              <a:endParaRPr lang="en-US" altLang="en-US" sz="2200" b="1">
                <a:solidFill>
                  <a:srgbClr val="C00000"/>
                </a:solidFill>
              </a:endParaRPr>
            </a:p>
          </p:txBody>
        </p:sp>
        <p:sp>
          <p:nvSpPr>
            <p:cNvPr id="12324" name="Text Box 11">
              <a:extLst>
                <a:ext uri="{FF2B5EF4-FFF2-40B4-BE49-F238E27FC236}">
                  <a16:creationId xmlns:a16="http://schemas.microsoft.com/office/drawing/2014/main" xmlns="" id="{5B30F2EA-0E51-4B3E-922B-C2D8C38D6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743" y="3405968"/>
              <a:ext cx="304800" cy="338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760" b="1">
                  <a:solidFill>
                    <a:srgbClr val="0033CC"/>
                  </a:solidFill>
                </a:rPr>
                <a:t>0</a:t>
              </a:r>
              <a:endParaRPr lang="en-US" altLang="en-US" sz="2200" b="1">
                <a:solidFill>
                  <a:srgbClr val="0033CC"/>
                </a:solidFill>
              </a:endParaRPr>
            </a:p>
          </p:txBody>
        </p:sp>
        <p:grpSp>
          <p:nvGrpSpPr>
            <p:cNvPr id="12325" name="Group 12">
              <a:extLst>
                <a:ext uri="{FF2B5EF4-FFF2-40B4-BE49-F238E27FC236}">
                  <a16:creationId xmlns:a16="http://schemas.microsoft.com/office/drawing/2014/main" xmlns="" id="{99F3FDF7-ACE3-4DC6-BF27-DFDA4BD56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743" y="2719499"/>
              <a:ext cx="990600" cy="1328738"/>
              <a:chOff x="1296" y="2207"/>
              <a:chExt cx="624" cy="837"/>
            </a:xfrm>
          </p:grpSpPr>
          <p:sp>
            <p:nvSpPr>
              <p:cNvPr id="12328" name="Text Box 13">
                <a:extLst>
                  <a:ext uri="{FF2B5EF4-FFF2-40B4-BE49-F238E27FC236}">
                    <a16:creationId xmlns:a16="http://schemas.microsoft.com/office/drawing/2014/main" xmlns="" id="{6E5AC49C-BF10-4548-8BEC-E20DA656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55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760" b="1">
                    <a:solidFill>
                      <a:srgbClr val="0033CC"/>
                    </a:solidFill>
                  </a:rPr>
                  <a:t>0</a:t>
                </a:r>
                <a:endParaRPr lang="en-US" altLang="en-US" sz="22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2329" name="Text Box 14">
                <a:extLst>
                  <a:ext uri="{FF2B5EF4-FFF2-40B4-BE49-F238E27FC236}">
                    <a16:creationId xmlns:a16="http://schemas.microsoft.com/office/drawing/2014/main" xmlns="" id="{AC27874B-B0D5-4FEA-BD29-73A467AC6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20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760" b="1">
                    <a:solidFill>
                      <a:srgbClr val="0033CC"/>
                    </a:solidFill>
                  </a:rPr>
                  <a:t>0</a:t>
                </a:r>
                <a:endParaRPr lang="en-US" altLang="en-US" sz="22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2330" name="Text Box 15">
                <a:extLst>
                  <a:ext uri="{FF2B5EF4-FFF2-40B4-BE49-F238E27FC236}">
                    <a16:creationId xmlns:a16="http://schemas.microsoft.com/office/drawing/2014/main" xmlns="" id="{C56F360F-D8B5-4712-843B-E9027B040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42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760" b="1">
                    <a:solidFill>
                      <a:srgbClr val="0033CC"/>
                    </a:solidFill>
                  </a:rPr>
                  <a:t>0</a:t>
                </a:r>
                <a:endParaRPr lang="en-US" altLang="en-US" sz="22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2331" name="Text Box 16">
                <a:extLst>
                  <a:ext uri="{FF2B5EF4-FFF2-40B4-BE49-F238E27FC236}">
                    <a16:creationId xmlns:a16="http://schemas.microsoft.com/office/drawing/2014/main" xmlns="" id="{24C56173-63CC-47DC-A7C8-2EC9359CE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475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760" b="1">
                    <a:solidFill>
                      <a:srgbClr val="0033CC"/>
                    </a:solidFill>
                  </a:rPr>
                  <a:t>0</a:t>
                </a:r>
                <a:endParaRPr lang="en-US" altLang="en-US" sz="22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2332" name="Text Box 17">
                <a:extLst>
                  <a:ext uri="{FF2B5EF4-FFF2-40B4-BE49-F238E27FC236}">
                    <a16:creationId xmlns:a16="http://schemas.microsoft.com/office/drawing/2014/main" xmlns="" id="{FDD47C04-B9AA-4739-B130-270B656BA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639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760" b="1">
                    <a:solidFill>
                      <a:srgbClr val="0033CC"/>
                    </a:solidFill>
                  </a:rPr>
                  <a:t>0</a:t>
                </a:r>
                <a:endParaRPr lang="en-US" altLang="en-US" sz="2200" b="1">
                  <a:solidFill>
                    <a:srgbClr val="0033CC"/>
                  </a:solidFill>
                </a:endParaRPr>
              </a:p>
            </p:txBody>
          </p:sp>
          <p:sp>
            <p:nvSpPr>
              <p:cNvPr id="12333" name="Text Box 18">
                <a:extLst>
                  <a:ext uri="{FF2B5EF4-FFF2-40B4-BE49-F238E27FC236}">
                    <a16:creationId xmlns:a16="http://schemas.microsoft.com/office/drawing/2014/main" xmlns="" id="{E76A2C49-3EF6-4716-AB7D-2D8D5EEFA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831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760" b="1">
                    <a:solidFill>
                      <a:srgbClr val="0033CC"/>
                    </a:solidFill>
                  </a:rPr>
                  <a:t>0</a:t>
                </a:r>
                <a:endParaRPr lang="en-US" altLang="en-US" sz="2200" b="1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12326" name="Rectangle 19">
              <a:extLst>
                <a:ext uri="{FF2B5EF4-FFF2-40B4-BE49-F238E27FC236}">
                  <a16:creationId xmlns:a16="http://schemas.microsoft.com/office/drawing/2014/main" xmlns="" id="{745B7612-39D3-4C53-8DC6-2807C0F9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997" y="4350737"/>
              <a:ext cx="394604" cy="40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x</a:t>
              </a:r>
              <a:r>
                <a:rPr lang="en-US" altLang="en-US" sz="2200" b="1" baseline="-25000"/>
                <a:t>1</a:t>
              </a:r>
            </a:p>
          </p:txBody>
        </p:sp>
        <p:sp>
          <p:nvSpPr>
            <p:cNvPr id="12327" name="Rectangle 20">
              <a:extLst>
                <a:ext uri="{FF2B5EF4-FFF2-40B4-BE49-F238E27FC236}">
                  <a16:creationId xmlns:a16="http://schemas.microsoft.com/office/drawing/2014/main" xmlns="" id="{0C1F8011-A7B3-4108-8F03-3C6E0E23C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997" y="2521935"/>
              <a:ext cx="394604" cy="40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 b="1"/>
                <a:t>x</a:t>
              </a:r>
              <a:r>
                <a:rPr lang="en-US" altLang="en-US" sz="2200" b="1" baseline="-25000"/>
                <a:t>2</a:t>
              </a: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xmlns="" id="{9E96AFCF-EDA1-48F2-B61E-64549F186C6A}"/>
              </a:ext>
            </a:extLst>
          </p:cNvPr>
          <p:cNvGrpSpPr>
            <a:grpSpLocks/>
          </p:cNvGrpSpPr>
          <p:nvPr/>
        </p:nvGrpSpPr>
        <p:grpSpPr bwMode="auto">
          <a:xfrm>
            <a:off x="5979160" y="1605597"/>
            <a:ext cx="3352800" cy="6005296"/>
            <a:chOff x="5867400" y="914400"/>
            <a:chExt cx="3048000" cy="5459360"/>
          </a:xfrm>
        </p:grpSpPr>
        <p:sp>
          <p:nvSpPr>
            <p:cNvPr id="12294" name="Line 4">
              <a:extLst>
                <a:ext uri="{FF2B5EF4-FFF2-40B4-BE49-F238E27FC236}">
                  <a16:creationId xmlns:a16="http://schemas.microsoft.com/office/drawing/2014/main" xmlns="" id="{E7329BE9-F48E-4B75-9AD8-4FEEA7EC6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295" name="Line 6">
              <a:extLst>
                <a:ext uri="{FF2B5EF4-FFF2-40B4-BE49-F238E27FC236}">
                  <a16:creationId xmlns:a16="http://schemas.microsoft.com/office/drawing/2014/main" xmlns="" id="{E5778388-8FCA-4312-BFFE-258891FF5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9144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296" name="Line 7">
              <a:extLst>
                <a:ext uri="{FF2B5EF4-FFF2-40B4-BE49-F238E27FC236}">
                  <a16:creationId xmlns:a16="http://schemas.microsoft.com/office/drawing/2014/main" xmlns="" id="{50D088AF-8692-47E1-8A59-4FA7EFE24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18288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297" name="Line 8">
              <a:extLst>
                <a:ext uri="{FF2B5EF4-FFF2-40B4-BE49-F238E27FC236}">
                  <a16:creationId xmlns:a16="http://schemas.microsoft.com/office/drawing/2014/main" xmlns="" id="{E3B93FD9-5963-494E-AF9B-A4B03A34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1676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xmlns="" id="{4819A7D0-744F-4991-B271-0A4E2B132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1676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299" name="Line 10">
              <a:extLst>
                <a:ext uri="{FF2B5EF4-FFF2-40B4-BE49-F238E27FC236}">
                  <a16:creationId xmlns:a16="http://schemas.microsoft.com/office/drawing/2014/main" xmlns="" id="{CD84B39D-228F-49DD-8501-F6E6EC1E0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32300">
              <a:off x="7162006" y="2361407"/>
              <a:ext cx="158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00" name="Line 11">
              <a:extLst>
                <a:ext uri="{FF2B5EF4-FFF2-40B4-BE49-F238E27FC236}">
                  <a16:creationId xmlns:a16="http://schemas.microsoft.com/office/drawing/2014/main" xmlns="" id="{BE8D3A1D-13A5-459A-8B8D-74AE6DD0DD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32300">
              <a:off x="7162006" y="1067594"/>
              <a:ext cx="15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01" name="Line 12">
              <a:extLst>
                <a:ext uri="{FF2B5EF4-FFF2-40B4-BE49-F238E27FC236}">
                  <a16:creationId xmlns:a16="http://schemas.microsoft.com/office/drawing/2014/main" xmlns="" id="{FB76E1E4-4054-455A-801B-D956A82D3F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6976">
              <a:off x="6705600" y="914400"/>
              <a:ext cx="175260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44" name="Text Box 13">
              <a:extLst>
                <a:ext uri="{FF2B5EF4-FFF2-40B4-BE49-F238E27FC236}">
                  <a16:creationId xmlns:a16="http://schemas.microsoft.com/office/drawing/2014/main" xmlns="" id="{62A23730-1627-4AE3-B892-476A1D7E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990600"/>
              <a:ext cx="304800" cy="3917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xmlns="" id="{D75552C5-B7C6-47D4-A222-BD77DB23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286000"/>
              <a:ext cx="304800" cy="39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12304" name="Text Box 15">
              <a:extLst>
                <a:ext uri="{FF2B5EF4-FFF2-40B4-BE49-F238E27FC236}">
                  <a16:creationId xmlns:a16="http://schemas.microsoft.com/office/drawing/2014/main" xmlns="" id="{A975589F-BCAE-498F-9B6B-BF8718E57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2286000"/>
              <a:ext cx="304800" cy="39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12305" name="Text Box 16">
              <a:extLst>
                <a:ext uri="{FF2B5EF4-FFF2-40B4-BE49-F238E27FC236}">
                  <a16:creationId xmlns:a16="http://schemas.microsoft.com/office/drawing/2014/main" xmlns="" id="{5A5F1C72-84EB-496C-994D-DFB769224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050925"/>
              <a:ext cx="304800" cy="39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12306" name="Text Box 17">
              <a:extLst>
                <a:ext uri="{FF2B5EF4-FFF2-40B4-BE49-F238E27FC236}">
                  <a16:creationId xmlns:a16="http://schemas.microsoft.com/office/drawing/2014/main" xmlns="" id="{24BC6046-1590-4A29-B1B1-F781EC209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2971800"/>
              <a:ext cx="2743200" cy="58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x: class I (y = 1)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o: class II (y = -1)</a:t>
              </a:r>
            </a:p>
          </p:txBody>
        </p:sp>
        <p:sp>
          <p:nvSpPr>
            <p:cNvPr id="12307" name="Line 20">
              <a:extLst>
                <a:ext uri="{FF2B5EF4-FFF2-40B4-BE49-F238E27FC236}">
                  <a16:creationId xmlns:a16="http://schemas.microsoft.com/office/drawing/2014/main" xmlns="" id="{9B2DB78F-6358-4D10-8F61-28C0635E4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6482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08" name="Line 21">
              <a:extLst>
                <a:ext uri="{FF2B5EF4-FFF2-40B4-BE49-F238E27FC236}">
                  <a16:creationId xmlns:a16="http://schemas.microsoft.com/office/drawing/2014/main" xmlns="" id="{08A35341-8EE8-47A4-9608-8B5508E5C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37338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09" name="Line 22">
              <a:extLst>
                <a:ext uri="{FF2B5EF4-FFF2-40B4-BE49-F238E27FC236}">
                  <a16:creationId xmlns:a16="http://schemas.microsoft.com/office/drawing/2014/main" xmlns="" id="{5928829E-FDC0-4042-BA8A-82645880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46482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10" name="Line 23">
              <a:extLst>
                <a:ext uri="{FF2B5EF4-FFF2-40B4-BE49-F238E27FC236}">
                  <a16:creationId xmlns:a16="http://schemas.microsoft.com/office/drawing/2014/main" xmlns="" id="{D198C591-97B8-4BA8-ADD3-C75CDE74E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11" name="Line 24">
              <a:extLst>
                <a:ext uri="{FF2B5EF4-FFF2-40B4-BE49-F238E27FC236}">
                  <a16:creationId xmlns:a16="http://schemas.microsoft.com/office/drawing/2014/main" xmlns="" id="{C9BCE9C1-E7A0-47F4-883D-6674E2BE0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12" name="Line 25">
              <a:extLst>
                <a:ext uri="{FF2B5EF4-FFF2-40B4-BE49-F238E27FC236}">
                  <a16:creationId xmlns:a16="http://schemas.microsoft.com/office/drawing/2014/main" xmlns="" id="{0E26A9A1-9139-4955-BE54-56576BDCE3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32300">
              <a:off x="7162006" y="5180807"/>
              <a:ext cx="158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13" name="Line 26">
              <a:extLst>
                <a:ext uri="{FF2B5EF4-FFF2-40B4-BE49-F238E27FC236}">
                  <a16:creationId xmlns:a16="http://schemas.microsoft.com/office/drawing/2014/main" xmlns="" id="{C647AFFC-C4FB-4ED0-98F8-EFE8A667AA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32300">
              <a:off x="7162006" y="3886994"/>
              <a:ext cx="15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12314" name="Line 27">
              <a:extLst>
                <a:ext uri="{FF2B5EF4-FFF2-40B4-BE49-F238E27FC236}">
                  <a16:creationId xmlns:a16="http://schemas.microsoft.com/office/drawing/2014/main" xmlns="" id="{B1017A47-0FAC-488A-AC5F-613F3BD98A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56976">
              <a:off x="5867400" y="4267200"/>
              <a:ext cx="175260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sz="1980"/>
            </a:p>
          </p:txBody>
        </p:sp>
        <p:sp>
          <p:nvSpPr>
            <p:cNvPr id="57" name="Text Box 28">
              <a:extLst>
                <a:ext uri="{FF2B5EF4-FFF2-40B4-BE49-F238E27FC236}">
                  <a16:creationId xmlns:a16="http://schemas.microsoft.com/office/drawing/2014/main" xmlns="" id="{44786E32-433A-4DE3-B013-F2243CB9C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3810000"/>
              <a:ext cx="304800" cy="3917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xmlns="" id="{8A99F647-C04F-4150-88CC-8FE2BF827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105400"/>
              <a:ext cx="304800" cy="3917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17" name="Text Box 30">
              <a:extLst>
                <a:ext uri="{FF2B5EF4-FFF2-40B4-BE49-F238E27FC236}">
                  <a16:creationId xmlns:a16="http://schemas.microsoft.com/office/drawing/2014/main" xmlns="" id="{481ADDD4-999C-4D3D-862B-9AAA0B777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105400"/>
              <a:ext cx="304800" cy="39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33CC"/>
                  </a:solidFill>
                </a:rPr>
                <a:t>o</a:t>
              </a:r>
            </a:p>
          </p:txBody>
        </p:sp>
        <p:sp>
          <p:nvSpPr>
            <p:cNvPr id="60" name="Text Box 31">
              <a:extLst>
                <a:ext uri="{FF2B5EF4-FFF2-40B4-BE49-F238E27FC236}">
                  <a16:creationId xmlns:a16="http://schemas.microsoft.com/office/drawing/2014/main" xmlns="" id="{4258F764-FB31-4CD5-8597-4FE422FB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870325"/>
              <a:ext cx="304800" cy="3917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19" name="Text Box 32">
              <a:extLst>
                <a:ext uri="{FF2B5EF4-FFF2-40B4-BE49-F238E27FC236}">
                  <a16:creationId xmlns:a16="http://schemas.microsoft.com/office/drawing/2014/main" xmlns="" id="{C6DE44D0-3DA5-47BC-A64C-5D0567646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5791200"/>
              <a:ext cx="2743200" cy="58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x: class I (y = 1)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200"/>
                <a:t>o: class II (y = -1)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0087927-F85D-495A-9BF7-2128309B37AE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382C8F67-C1DF-472C-A7DA-3A925E75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57" y="114300"/>
            <a:ext cx="5179378" cy="49244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Boolean OR</a:t>
            </a:r>
          </a:p>
        </p:txBody>
      </p:sp>
      <p:graphicFrame>
        <p:nvGraphicFramePr>
          <p:cNvPr id="75843" name="Group 67">
            <a:extLst>
              <a:ext uri="{FF2B5EF4-FFF2-40B4-BE49-F238E27FC236}">
                <a16:creationId xmlns:a16="http://schemas.microsoft.com/office/drawing/2014/main" xmlns="" id="{34093303-736E-4DFA-9733-A1878A54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241556"/>
              </p:ext>
            </p:extLst>
          </p:nvPr>
        </p:nvGraphicFramePr>
        <p:xfrm>
          <a:off x="404243" y="1455028"/>
          <a:ext cx="2074545" cy="2254613"/>
        </p:xfrm>
        <a:graphic>
          <a:graphicData uri="http://schemas.openxmlformats.org/drawingml/2006/table">
            <a:tbl>
              <a:tblPr/>
              <a:tblGrid>
                <a:gridCol w="69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4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3341" name="Group 34">
            <a:extLst>
              <a:ext uri="{FF2B5EF4-FFF2-40B4-BE49-F238E27FC236}">
                <a16:creationId xmlns:a16="http://schemas.microsoft.com/office/drawing/2014/main" xmlns="" id="{0EBDBA33-2658-4A8B-A947-2E8FBB9101F8}"/>
              </a:ext>
            </a:extLst>
          </p:cNvPr>
          <p:cNvGrpSpPr>
            <a:grpSpLocks/>
          </p:cNvGrpSpPr>
          <p:nvPr/>
        </p:nvGrpSpPr>
        <p:grpSpPr bwMode="auto">
          <a:xfrm>
            <a:off x="7149586" y="4481672"/>
            <a:ext cx="2507175" cy="2130425"/>
            <a:chOff x="3137273" y="2743200"/>
            <a:chExt cx="2278857" cy="1885950"/>
          </a:xfrm>
        </p:grpSpPr>
        <p:sp>
          <p:nvSpPr>
            <p:cNvPr id="13361" name="Oval 86">
              <a:extLst>
                <a:ext uri="{FF2B5EF4-FFF2-40B4-BE49-F238E27FC236}">
                  <a16:creationId xmlns:a16="http://schemas.microsoft.com/office/drawing/2014/main" xmlns="" id="{5B619C1E-67EF-4DDD-8362-BD7D49FFFB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7724" y="4229100"/>
              <a:ext cx="400050" cy="40005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62" name="Oval 87">
              <a:extLst>
                <a:ext uri="{FF2B5EF4-FFF2-40B4-BE49-F238E27FC236}">
                  <a16:creationId xmlns:a16="http://schemas.microsoft.com/office/drawing/2014/main" xmlns="" id="{351C4FD8-4AE1-4BE5-AA3E-5225D1CA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74" y="2743200"/>
              <a:ext cx="400050" cy="40005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IN" altLang="en-US" sz="1650">
                <a:latin typeface="Times New Roman" panose="02020603050405020304" pitchFamily="18" charset="0"/>
              </a:endParaRPr>
            </a:p>
          </p:txBody>
        </p:sp>
        <p:sp>
          <p:nvSpPr>
            <p:cNvPr id="2" name="Line 88">
              <a:extLst>
                <a:ext uri="{FF2B5EF4-FFF2-40B4-BE49-F238E27FC236}">
                  <a16:creationId xmlns:a16="http://schemas.microsoft.com/office/drawing/2014/main" xmlns="" id="{31011D85-DACB-4F8B-BF90-40DB58F42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8866" y="3143577"/>
              <a:ext cx="342841" cy="1085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3" name="Line 93">
              <a:extLst>
                <a:ext uri="{FF2B5EF4-FFF2-40B4-BE49-F238E27FC236}">
                  <a16:creationId xmlns:a16="http://schemas.microsoft.com/office/drawing/2014/main" xmlns="" id="{FF2C9AFB-1B56-48CC-AB16-DD64F724B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605" y="3143577"/>
              <a:ext cx="342841" cy="1085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3365" name="Oval 94">
              <a:extLst>
                <a:ext uri="{FF2B5EF4-FFF2-40B4-BE49-F238E27FC236}">
                  <a16:creationId xmlns:a16="http://schemas.microsoft.com/office/drawing/2014/main" xmlns="" id="{E4B59088-292B-4975-8B18-6E0779C88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024" y="4229100"/>
              <a:ext cx="400050" cy="40005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3366" name="Group 104">
              <a:extLst>
                <a:ext uri="{FF2B5EF4-FFF2-40B4-BE49-F238E27FC236}">
                  <a16:creationId xmlns:a16="http://schemas.microsoft.com/office/drawing/2014/main" xmlns="" id="{40BFD92F-A68A-4A7A-A58B-4DEEA8C1C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7273" y="2971802"/>
              <a:ext cx="2278857" cy="991792"/>
              <a:chOff x="2827" y="1776"/>
              <a:chExt cx="1914" cy="833"/>
            </a:xfrm>
          </p:grpSpPr>
          <p:sp>
            <p:nvSpPr>
              <p:cNvPr id="13367" name="Text Box 95">
                <a:extLst>
                  <a:ext uri="{FF2B5EF4-FFF2-40B4-BE49-F238E27FC236}">
                    <a16:creationId xmlns:a16="http://schemas.microsoft.com/office/drawing/2014/main" xmlns="" id="{F870E448-8A0D-4B1F-A880-8C3D13E0A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9" y="2352"/>
                <a:ext cx="48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165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=1</a:t>
                </a:r>
              </a:p>
            </p:txBody>
          </p:sp>
          <p:sp>
            <p:nvSpPr>
              <p:cNvPr id="13368" name="Text Box 96">
                <a:extLst>
                  <a:ext uri="{FF2B5EF4-FFF2-40B4-BE49-F238E27FC236}">
                    <a16:creationId xmlns:a16="http://schemas.microsoft.com/office/drawing/2014/main" xmlns="" id="{DF416DA6-07CE-42D4-93EA-4C9302A61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9" y="2352"/>
                <a:ext cx="48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165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=1</a:t>
                </a:r>
              </a:p>
            </p:txBody>
          </p:sp>
          <p:sp>
            <p:nvSpPr>
              <p:cNvPr id="13369" name="Text Box 98">
                <a:extLst>
                  <a:ext uri="{FF2B5EF4-FFF2-40B4-BE49-F238E27FC236}">
                    <a16:creationId xmlns:a16="http://schemas.microsoft.com/office/drawing/2014/main" xmlns="" id="{BA973E52-F90C-48D0-9855-0A9CE151B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5" y="1776"/>
                <a:ext cx="73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165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= </a:t>
                </a:r>
                <a:r>
                  <a:rPr lang="en-US" altLang="en-US" sz="1650">
                    <a:latin typeface="Symbol" panose="05050102010706020507" pitchFamily="18" charset="2"/>
                  </a:rPr>
                  <a:t>-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0.5</a:t>
                </a:r>
              </a:p>
            </p:txBody>
          </p:sp>
          <p:sp>
            <p:nvSpPr>
              <p:cNvPr id="13350" name="Line 97">
                <a:extLst>
                  <a:ext uri="{FF2B5EF4-FFF2-40B4-BE49-F238E27FC236}">
                    <a16:creationId xmlns:a16="http://schemas.microsoft.com/office/drawing/2014/main" xmlns="" id="{F82BECCF-0077-4810-9B62-AD35AA5E5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824"/>
                <a:ext cx="816" cy="4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  <p:sp>
            <p:nvSpPr>
              <p:cNvPr id="13371" name="Rectangle 99">
                <a:extLst>
                  <a:ext uri="{FF2B5EF4-FFF2-40B4-BE49-F238E27FC236}">
                    <a16:creationId xmlns:a16="http://schemas.microsoft.com/office/drawing/2014/main" xmlns="" id="{835144B6-BCC7-464B-B655-EDE85B8C6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2208"/>
                <a:ext cx="22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1</a:t>
                </a:r>
                <a:endParaRPr lang="en-US" altLang="en-US" sz="1650" baseline="-25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342" name="Group 28">
            <a:extLst>
              <a:ext uri="{FF2B5EF4-FFF2-40B4-BE49-F238E27FC236}">
                <a16:creationId xmlns:a16="http://schemas.microsoft.com/office/drawing/2014/main" xmlns="" id="{2B6D988F-89CA-4D4F-82D5-249F2DC2E709}"/>
              </a:ext>
            </a:extLst>
          </p:cNvPr>
          <p:cNvGrpSpPr>
            <a:grpSpLocks/>
          </p:cNvGrpSpPr>
          <p:nvPr/>
        </p:nvGrpSpPr>
        <p:grpSpPr bwMode="auto">
          <a:xfrm>
            <a:off x="364967" y="4156869"/>
            <a:ext cx="2372672" cy="2326005"/>
            <a:chOff x="6357950" y="2528896"/>
            <a:chExt cx="2157214" cy="2114550"/>
          </a:xfrm>
        </p:grpSpPr>
        <p:grpSp>
          <p:nvGrpSpPr>
            <p:cNvPr id="13347" name="Group 26">
              <a:extLst>
                <a:ext uri="{FF2B5EF4-FFF2-40B4-BE49-F238E27FC236}">
                  <a16:creationId xmlns:a16="http://schemas.microsoft.com/office/drawing/2014/main" xmlns="" id="{C9D55DFC-68AC-4107-87EF-6FCC05C13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7950" y="2814646"/>
              <a:ext cx="1828800" cy="1828800"/>
              <a:chOff x="1200" y="1584"/>
              <a:chExt cx="1536" cy="1536"/>
            </a:xfrm>
          </p:grpSpPr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xmlns="" id="{98D44356-A4B7-424D-AD4D-E13C4210A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680"/>
                <a:ext cx="1344" cy="1344"/>
              </a:xfrm>
              <a:custGeom>
                <a:avLst/>
                <a:gdLst>
                  <a:gd name="T0" fmla="*/ 0 w 1344"/>
                  <a:gd name="T1" fmla="*/ 0 h 1344"/>
                  <a:gd name="T2" fmla="*/ 1344 w 1344"/>
                  <a:gd name="T3" fmla="*/ 0 h 1344"/>
                  <a:gd name="T4" fmla="*/ 1344 w 1344"/>
                  <a:gd name="T5" fmla="*/ 1344 h 1344"/>
                  <a:gd name="T6" fmla="*/ 0 w 1344"/>
                  <a:gd name="T7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4" h="1344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xmlns="" id="{B2F627C6-7EE4-44B1-B31D-F3B9A7B8FCA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296" y="1680"/>
                <a:ext cx="1344" cy="1344"/>
              </a:xfrm>
              <a:custGeom>
                <a:avLst/>
                <a:gdLst>
                  <a:gd name="T0" fmla="*/ 0 w 1344"/>
                  <a:gd name="T1" fmla="*/ 0 h 1344"/>
                  <a:gd name="T2" fmla="*/ 1344 w 1344"/>
                  <a:gd name="T3" fmla="*/ 0 h 1344"/>
                  <a:gd name="T4" fmla="*/ 1344 w 1344"/>
                  <a:gd name="T5" fmla="*/ 1344 h 1344"/>
                  <a:gd name="T6" fmla="*/ 0 w 1344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44" h="1344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DBC"/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xmlns="" id="{FEEE90BF-10DE-4A30-ADB1-BF70A70BC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584"/>
                <a:ext cx="1536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</p:grpSp>
        <p:sp>
          <p:nvSpPr>
            <p:cNvPr id="13348" name="Text Box 30">
              <a:extLst>
                <a:ext uri="{FF2B5EF4-FFF2-40B4-BE49-F238E27FC236}">
                  <a16:creationId xmlns:a16="http://schemas.microsoft.com/office/drawing/2014/main" xmlns="" id="{B6592248-E4B6-4A51-AF90-F51AF594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6949" y="3786196"/>
              <a:ext cx="328215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49" name="Text Box 31">
              <a:extLst>
                <a:ext uri="{FF2B5EF4-FFF2-40B4-BE49-F238E27FC236}">
                  <a16:creationId xmlns:a16="http://schemas.microsoft.com/office/drawing/2014/main" xmlns="" id="{50E548CA-1244-4DEC-A98F-440AAB8F4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500" y="2528896"/>
              <a:ext cx="328215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Line 32">
              <a:extLst>
                <a:ext uri="{FF2B5EF4-FFF2-40B4-BE49-F238E27FC236}">
                  <a16:creationId xmlns:a16="http://schemas.microsoft.com/office/drawing/2014/main" xmlns="" id="{33AD8A93-718D-4249-B505-74E5A77040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586811" y="3414654"/>
              <a:ext cx="0" cy="1200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xmlns="" id="{F46A48F0-B1F1-4242-BAA2-CC173028C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6670" y="2814646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grpSp>
          <p:nvGrpSpPr>
            <p:cNvPr id="13352" name="Group 34">
              <a:extLst>
                <a:ext uri="{FF2B5EF4-FFF2-40B4-BE49-F238E27FC236}">
                  <a16:creationId xmlns:a16="http://schemas.microsoft.com/office/drawing/2014/main" xmlns="" id="{F1C5D073-9E57-4A2F-A929-DDE867D1F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300" y="2928946"/>
              <a:ext cx="1200150" cy="1200150"/>
              <a:chOff x="1632" y="1680"/>
              <a:chExt cx="1008" cy="1008"/>
            </a:xfrm>
          </p:grpSpPr>
          <p:sp>
            <p:nvSpPr>
              <p:cNvPr id="13353" name="Oval 35">
                <a:extLst>
                  <a:ext uri="{FF2B5EF4-FFF2-40B4-BE49-F238E27FC236}">
                    <a16:creationId xmlns:a16="http://schemas.microsoft.com/office/drawing/2014/main" xmlns="" id="{1A3C39DB-2231-407B-8FD1-CC8F9A41D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13354" name="Oval 36">
                <a:extLst>
                  <a:ext uri="{FF2B5EF4-FFF2-40B4-BE49-F238E27FC236}">
                    <a16:creationId xmlns:a16="http://schemas.microsoft.com/office/drawing/2014/main" xmlns="" id="{BFC5C73D-609C-45A3-BCB4-6F2F2D5E8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Symbol" panose="05050102010706020507" pitchFamily="18" charset="2"/>
                  </a:rPr>
                  <a:t>-</a:t>
                </a:r>
              </a:p>
            </p:txBody>
          </p:sp>
          <p:sp>
            <p:nvSpPr>
              <p:cNvPr id="13355" name="Oval 37">
                <a:extLst>
                  <a:ext uri="{FF2B5EF4-FFF2-40B4-BE49-F238E27FC236}">
                    <a16:creationId xmlns:a16="http://schemas.microsoft.com/office/drawing/2014/main" xmlns="" id="{D2F948A0-4E1F-4A7F-8877-6905BD441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13356" name="Oval 38">
                <a:extLst>
                  <a:ext uri="{FF2B5EF4-FFF2-40B4-BE49-F238E27FC236}">
                    <a16:creationId xmlns:a16="http://schemas.microsoft.com/office/drawing/2014/main" xmlns="" id="{B692A256-4158-4B26-9B7F-325B6D71F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13357" name="Text Box 39">
                <a:extLst>
                  <a:ext uri="{FF2B5EF4-FFF2-40B4-BE49-F238E27FC236}">
                    <a16:creationId xmlns:a16="http://schemas.microsoft.com/office/drawing/2014/main" xmlns="" id="{60E7E3A8-2986-4965-9047-0EE597A55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7" y="1946"/>
                <a:ext cx="36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OR</a:t>
                </a:r>
              </a:p>
            </p:txBody>
          </p:sp>
        </p:grpSp>
      </p:grpSp>
      <p:pic>
        <p:nvPicPr>
          <p:cNvPr id="13343" name="Picture 1">
            <a:extLst>
              <a:ext uri="{FF2B5EF4-FFF2-40B4-BE49-F238E27FC236}">
                <a16:creationId xmlns:a16="http://schemas.microsoft.com/office/drawing/2014/main" xmlns="" id="{D5350D70-5EF2-48D5-95F6-468F89EC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631" y="1293019"/>
            <a:ext cx="6777703" cy="288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B75803-FD49-48E4-A110-60AE7F54BDE6}"/>
              </a:ext>
            </a:extLst>
          </p:cNvPr>
          <p:cNvGrpSpPr>
            <a:grpSpLocks/>
          </p:cNvGrpSpPr>
          <p:nvPr/>
        </p:nvGrpSpPr>
        <p:grpSpPr bwMode="auto">
          <a:xfrm>
            <a:off x="2682240" y="4385627"/>
            <a:ext cx="4159568" cy="2346043"/>
            <a:chOff x="2643188" y="4071938"/>
            <a:chExt cx="3781425" cy="2132766"/>
          </a:xfrm>
        </p:grpSpPr>
        <p:pic>
          <p:nvPicPr>
            <p:cNvPr id="13345" name="Picture 2">
              <a:extLst>
                <a:ext uri="{FF2B5EF4-FFF2-40B4-BE49-F238E27FC236}">
                  <a16:creationId xmlns:a16="http://schemas.microsoft.com/office/drawing/2014/main" xmlns="" id="{2947FEF0-E17B-4F61-AE92-52F3FDD27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88" y="4071938"/>
              <a:ext cx="378142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6" name="TextBox 35">
              <a:extLst>
                <a:ext uri="{FF2B5EF4-FFF2-40B4-BE49-F238E27FC236}">
                  <a16:creationId xmlns:a16="http://schemas.microsoft.com/office/drawing/2014/main" xmlns="" id="{3D88ED2D-4CCB-4DD2-BDDC-4FCFCFD67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263" y="4643438"/>
              <a:ext cx="1046615" cy="156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80"/>
                <a:t>W</a:t>
              </a:r>
              <a:r>
                <a:rPr lang="en-US" altLang="en-US" sz="3080" baseline="-25000"/>
                <a:t>0</a:t>
              </a:r>
              <a:r>
                <a:rPr lang="en-US" altLang="en-US" sz="3080"/>
                <a:t> - 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80"/>
                <a:t>W</a:t>
              </a:r>
              <a:r>
                <a:rPr lang="en-US" altLang="en-US" sz="3080" baseline="-25000"/>
                <a:t>1</a:t>
              </a:r>
              <a:r>
                <a:rPr lang="en-US" altLang="en-US" sz="3080"/>
                <a:t> - 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80"/>
                <a:t>W</a:t>
              </a:r>
              <a:r>
                <a:rPr lang="en-US" altLang="en-US" sz="3080" baseline="-25000"/>
                <a:t>2</a:t>
              </a:r>
              <a:r>
                <a:rPr lang="en-US" altLang="en-US" sz="3080"/>
                <a:t> - 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980" baseline="-250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283321C-B6F9-4A8D-B8FF-11009ABE6B20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Biological</a:t>
            </a:r>
            <a:r>
              <a:rPr spc="-35" dirty="0"/>
              <a:t> </a:t>
            </a:r>
            <a:r>
              <a:rPr spc="-5" dirty="0"/>
              <a:t>Inspirations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FC6183-ED84-4BD5-AFDA-A32D9DCF20FD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ED01E42-5438-43E7-825D-F9675D0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900113"/>
            <a:ext cx="5179378" cy="49244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Boolean AND</a:t>
            </a:r>
          </a:p>
        </p:txBody>
      </p:sp>
      <p:graphicFrame>
        <p:nvGraphicFramePr>
          <p:cNvPr id="76803" name="Group 3">
            <a:extLst>
              <a:ext uri="{FF2B5EF4-FFF2-40B4-BE49-F238E27FC236}">
                <a16:creationId xmlns:a16="http://schemas.microsoft.com/office/drawing/2014/main" xmlns="" id="{D2453129-A6E1-40B4-8652-E4D598D9EBDC}"/>
              </a:ext>
            </a:extLst>
          </p:cNvPr>
          <p:cNvGraphicFramePr>
            <a:graphicFrameLocks noGrp="1"/>
          </p:cNvGraphicFramePr>
          <p:nvPr/>
        </p:nvGraphicFramePr>
        <p:xfrm>
          <a:off x="1021557" y="2943225"/>
          <a:ext cx="2074545" cy="2254613"/>
        </p:xfrm>
        <a:graphic>
          <a:graphicData uri="http://schemas.openxmlformats.org/drawingml/2006/table">
            <a:tbl>
              <a:tblPr/>
              <a:tblGrid>
                <a:gridCol w="69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4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AE4BEC9-4E5D-4788-9354-3A08F1B28D5C}"/>
              </a:ext>
            </a:extLst>
          </p:cNvPr>
          <p:cNvGrpSpPr>
            <a:grpSpLocks/>
          </p:cNvGrpSpPr>
          <p:nvPr/>
        </p:nvGrpSpPr>
        <p:grpSpPr bwMode="auto">
          <a:xfrm>
            <a:off x="6837006" y="3028792"/>
            <a:ext cx="2507175" cy="2074545"/>
            <a:chOff x="3208735" y="2743200"/>
            <a:chExt cx="2279250" cy="1885950"/>
          </a:xfrm>
        </p:grpSpPr>
        <p:sp>
          <p:nvSpPr>
            <p:cNvPr id="15403" name="Oval 33">
              <a:extLst>
                <a:ext uri="{FF2B5EF4-FFF2-40B4-BE49-F238E27FC236}">
                  <a16:creationId xmlns:a16="http://schemas.microsoft.com/office/drawing/2014/main" xmlns="" id="{6D6AC0EE-1954-4508-B193-B5660ED344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929188" y="4229100"/>
              <a:ext cx="400050" cy="40005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04" name="Oval 34">
              <a:extLst>
                <a:ext uri="{FF2B5EF4-FFF2-40B4-BE49-F238E27FC236}">
                  <a16:creationId xmlns:a16="http://schemas.microsoft.com/office/drawing/2014/main" xmlns="" id="{597498E8-D729-4878-AD5C-DCAC1809B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2743200"/>
              <a:ext cx="400050" cy="40005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IN" altLang="en-US" sz="1650">
                <a:latin typeface="Times New Roman" panose="02020603050405020304" pitchFamily="18" charset="0"/>
              </a:endParaRPr>
            </a:p>
          </p:txBody>
        </p:sp>
        <p:grpSp>
          <p:nvGrpSpPr>
            <p:cNvPr id="15405" name="Group 35">
              <a:extLst>
                <a:ext uri="{FF2B5EF4-FFF2-40B4-BE49-F238E27FC236}">
                  <a16:creationId xmlns:a16="http://schemas.microsoft.com/office/drawing/2014/main" xmlns="" id="{793A8991-9854-4F1C-A655-19F711FD4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6238" y="3143250"/>
              <a:ext cx="857250" cy="1085850"/>
              <a:chOff x="3648" y="1920"/>
              <a:chExt cx="720" cy="624"/>
            </a:xfrm>
          </p:grpSpPr>
          <p:sp>
            <p:nvSpPr>
              <p:cNvPr id="14375" name="Line 36">
                <a:extLst>
                  <a:ext uri="{FF2B5EF4-FFF2-40B4-BE49-F238E27FC236}">
                    <a16:creationId xmlns:a16="http://schemas.microsoft.com/office/drawing/2014/main" xmlns="" id="{0BDE174D-1728-4540-8EA4-E5406E12F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0" y="1920"/>
                <a:ext cx="28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  <p:sp>
            <p:nvSpPr>
              <p:cNvPr id="14376" name="Line 37">
                <a:extLst>
                  <a:ext uri="{FF2B5EF4-FFF2-40B4-BE49-F238E27FC236}">
                    <a16:creationId xmlns:a16="http://schemas.microsoft.com/office/drawing/2014/main" xmlns="" id="{7C81C447-0D71-4639-BE97-6CDF6C2B5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28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</p:grpSp>
        <p:sp>
          <p:nvSpPr>
            <p:cNvPr id="15406" name="Oval 38">
              <a:extLst>
                <a:ext uri="{FF2B5EF4-FFF2-40B4-BE49-F238E27FC236}">
                  <a16:creationId xmlns:a16="http://schemas.microsoft.com/office/drawing/2014/main" xmlns="" id="{F5B255CF-37C1-404E-AF2B-6B5349037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488" y="4229100"/>
              <a:ext cx="400050" cy="40005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5407" name="Group 42">
              <a:extLst>
                <a:ext uri="{FF2B5EF4-FFF2-40B4-BE49-F238E27FC236}">
                  <a16:creationId xmlns:a16="http://schemas.microsoft.com/office/drawing/2014/main" xmlns="" id="{F1BE5CF8-5B43-4F9C-9ADA-B17AA9333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8735" y="2971800"/>
              <a:ext cx="2279250" cy="999732"/>
              <a:chOff x="2827" y="1776"/>
              <a:chExt cx="1914" cy="840"/>
            </a:xfrm>
          </p:grpSpPr>
          <p:sp>
            <p:nvSpPr>
              <p:cNvPr id="15408" name="Text Box 30">
                <a:extLst>
                  <a:ext uri="{FF2B5EF4-FFF2-40B4-BE49-F238E27FC236}">
                    <a16:creationId xmlns:a16="http://schemas.microsoft.com/office/drawing/2014/main" xmlns="" id="{B8414561-9BAD-4DCD-81A4-C4F0610AE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9" y="2352"/>
                <a:ext cx="482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165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=1</a:t>
                </a:r>
              </a:p>
            </p:txBody>
          </p:sp>
          <p:sp>
            <p:nvSpPr>
              <p:cNvPr id="15409" name="Text Box 31">
                <a:extLst>
                  <a:ext uri="{FF2B5EF4-FFF2-40B4-BE49-F238E27FC236}">
                    <a16:creationId xmlns:a16="http://schemas.microsoft.com/office/drawing/2014/main" xmlns="" id="{E9B8C61D-B498-42A8-909F-8228C4BBF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9" y="2352"/>
                <a:ext cx="482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165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=1</a:t>
                </a:r>
              </a:p>
            </p:txBody>
          </p:sp>
          <p:sp>
            <p:nvSpPr>
              <p:cNvPr id="15410" name="Text Box 32">
                <a:extLst>
                  <a:ext uri="{FF2B5EF4-FFF2-40B4-BE49-F238E27FC236}">
                    <a16:creationId xmlns:a16="http://schemas.microsoft.com/office/drawing/2014/main" xmlns="" id="{C5E44373-3A4D-4A3C-BD4D-F03280C60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5" y="1776"/>
                <a:ext cx="732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165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= </a:t>
                </a:r>
                <a:r>
                  <a:rPr lang="en-US" altLang="en-US" sz="1650">
                    <a:latin typeface="Symbol" panose="05050102010706020507" pitchFamily="18" charset="2"/>
                  </a:rPr>
                  <a:t>-</a:t>
                </a:r>
                <a:r>
                  <a:rPr lang="en-US" altLang="en-US" sz="1650">
                    <a:latin typeface="Times New Roman" panose="02020603050405020304" pitchFamily="18" charset="0"/>
                  </a:rPr>
                  <a:t>1.5</a:t>
                </a:r>
              </a:p>
            </p:txBody>
          </p:sp>
          <p:sp>
            <p:nvSpPr>
              <p:cNvPr id="2" name="Line 40">
                <a:extLst>
                  <a:ext uri="{FF2B5EF4-FFF2-40B4-BE49-F238E27FC236}">
                    <a16:creationId xmlns:a16="http://schemas.microsoft.com/office/drawing/2014/main" xmlns="" id="{88F719E2-4A1F-4700-8FC6-4BAED77D5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1824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 sz="1485"/>
              </a:p>
            </p:txBody>
          </p:sp>
          <p:sp>
            <p:nvSpPr>
              <p:cNvPr id="15412" name="Rectangle 41">
                <a:extLst>
                  <a:ext uri="{FF2B5EF4-FFF2-40B4-BE49-F238E27FC236}">
                    <a16:creationId xmlns:a16="http://schemas.microsoft.com/office/drawing/2014/main" xmlns="" id="{39C5E8FE-49A4-42EC-B0EF-1435556DB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2208"/>
                <a:ext cx="222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latin typeface="Times New Roman" panose="02020603050405020304" pitchFamily="18" charset="0"/>
                  </a:rPr>
                  <a:t>1</a:t>
                </a:r>
                <a:endParaRPr lang="en-US" altLang="en-US" sz="1650" baseline="-25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390" name="Text Box 7">
            <a:extLst>
              <a:ext uri="{FF2B5EF4-FFF2-40B4-BE49-F238E27FC236}">
                <a16:creationId xmlns:a16="http://schemas.microsoft.com/office/drawing/2014/main" xmlns="" id="{41B6934C-BBBF-4933-B520-513FB5EB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9948" y="4577716"/>
            <a:ext cx="36099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50">
                <a:latin typeface="Times New Roman" panose="02020603050405020304" pitchFamily="18" charset="0"/>
              </a:rPr>
              <a:t>x</a:t>
            </a:r>
            <a:r>
              <a:rPr lang="en-US" altLang="en-US" sz="1650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F861795-C1E6-42B1-80D2-FB996BF79FA9}"/>
              </a:ext>
            </a:extLst>
          </p:cNvPr>
          <p:cNvGrpSpPr>
            <a:grpSpLocks/>
          </p:cNvGrpSpPr>
          <p:nvPr/>
        </p:nvGrpSpPr>
        <p:grpSpPr bwMode="auto">
          <a:xfrm>
            <a:off x="3927317" y="2871629"/>
            <a:ext cx="2011680" cy="2326005"/>
            <a:chOff x="6500813" y="2457450"/>
            <a:chExt cx="1828800" cy="2114550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xmlns="" id="{831144D4-9562-4CF9-8430-389DD5FA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2857500"/>
              <a:ext cx="1600200" cy="1600200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F205DB1B-3E1B-40B5-BB3F-E8DA3EDB5B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15113" y="2857500"/>
              <a:ext cx="1600200" cy="1600200"/>
            </a:xfrm>
            <a:custGeom>
              <a:avLst/>
              <a:gdLst>
                <a:gd name="T0" fmla="*/ 0 w 1344"/>
                <a:gd name="T1" fmla="*/ 0 h 1344"/>
                <a:gd name="T2" fmla="*/ 2147483647 w 1344"/>
                <a:gd name="T3" fmla="*/ 0 h 1344"/>
                <a:gd name="T4" fmla="*/ 2147483647 w 1344"/>
                <a:gd name="T5" fmla="*/ 2147483647 h 1344"/>
                <a:gd name="T6" fmla="*/ 0 w 134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DBC"/>
            </a:soli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xmlns="" id="{C0AE6488-5746-4DD7-9221-D0C5E3348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0813" y="2743200"/>
              <a:ext cx="1828800" cy="1828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5395" name="Text Box 8">
              <a:extLst>
                <a:ext uri="{FF2B5EF4-FFF2-40B4-BE49-F238E27FC236}">
                  <a16:creationId xmlns:a16="http://schemas.microsoft.com/office/drawing/2014/main" xmlns="" id="{9403362E-C62F-4555-8AB3-C7395648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2480" y="2457450"/>
              <a:ext cx="328178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xmlns="" id="{C1BFF505-ABD2-4E47-AF55-F97957DDFE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558088" y="3514725"/>
              <a:ext cx="0" cy="154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xmlns="" id="{F076DC5C-74FF-479E-AFF4-792269586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6563" y="2743200"/>
              <a:ext cx="0" cy="154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5398" name="Oval 12">
              <a:extLst>
                <a:ext uri="{FF2B5EF4-FFF2-40B4-BE49-F238E27FC236}">
                  <a16:creationId xmlns:a16="http://schemas.microsoft.com/office/drawing/2014/main" xmlns="" id="{0416CEFD-706B-49F6-8270-EB2BB45F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813" y="417195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5399" name="Oval 13">
              <a:extLst>
                <a:ext uri="{FF2B5EF4-FFF2-40B4-BE49-F238E27FC236}">
                  <a16:creationId xmlns:a16="http://schemas.microsoft.com/office/drawing/2014/main" xmlns="" id="{ACA0F48A-EFD5-4E4F-8CC2-43BBEC51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3" y="417195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5400" name="Oval 14">
              <a:extLst>
                <a:ext uri="{FF2B5EF4-FFF2-40B4-BE49-F238E27FC236}">
                  <a16:creationId xmlns:a16="http://schemas.microsoft.com/office/drawing/2014/main" xmlns="" id="{B183E137-7560-4625-9E7E-B1389F7F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3" y="32004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5401" name="Oval 15">
              <a:extLst>
                <a:ext uri="{FF2B5EF4-FFF2-40B4-BE49-F238E27FC236}">
                  <a16:creationId xmlns:a16="http://schemas.microsoft.com/office/drawing/2014/main" xmlns="" id="{96ACE3E0-FCE6-4921-B722-BC7DA27E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813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5402" name="Text Box 16">
              <a:extLst>
                <a:ext uri="{FF2B5EF4-FFF2-40B4-BE49-F238E27FC236}">
                  <a16:creationId xmlns:a16="http://schemas.microsoft.com/office/drawing/2014/main" xmlns="" id="{0ED5EA2E-69ED-419A-A54E-961B3860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912" y="3714750"/>
              <a:ext cx="583202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AND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1745B76-CF45-40C1-A7F1-B6180D72E6CA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5CFBCDCD-B794-4C19-B885-B970ACDA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14300"/>
            <a:ext cx="9052560" cy="492443"/>
          </a:xfrm>
        </p:spPr>
        <p:txBody>
          <a:bodyPr/>
          <a:lstStyle/>
          <a:p>
            <a:pPr eaLnBrk="1" hangingPunct="1"/>
            <a:r>
              <a:rPr lang="en-US" altLang="en-US"/>
              <a:t>Perceptron Learning Algorithm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xmlns="" id="{C1A4FF96-CF79-4415-A619-0EF4DF7A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3044" y="1345407"/>
            <a:ext cx="6990238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64DDCE-C60D-449D-8075-978DD269E606}"/>
              </a:ext>
            </a:extLst>
          </p:cNvPr>
          <p:cNvSpPr/>
          <p:nvPr/>
        </p:nvSpPr>
        <p:spPr>
          <a:xfrm>
            <a:off x="152400" y="28903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xmlns="" id="{DC2626B2-919B-4A9F-A9FF-C6A53C49A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0111" y="416673"/>
            <a:ext cx="4906963" cy="691215"/>
          </a:xfrm>
        </p:spPr>
        <p:txBody>
          <a:bodyPr wrap="square" lIns="0" tIns="13970" rIns="0" bIns="0" rtlCol="0">
            <a:spAutoFit/>
          </a:bodyPr>
          <a:lstStyle/>
          <a:p>
            <a:pPr marL="13970" algn="ctr">
              <a:spcBef>
                <a:spcPts val="110"/>
              </a:spcBef>
              <a:defRPr/>
            </a:pPr>
            <a:r>
              <a:rPr sz="4400" dirty="0"/>
              <a:t>Perceptron</a:t>
            </a:r>
            <a:r>
              <a:rPr sz="4400" spc="-88" dirty="0"/>
              <a:t> </a:t>
            </a:r>
            <a:r>
              <a:rPr sz="4400" spc="-6" dirty="0"/>
              <a:t>learning</a:t>
            </a:r>
            <a:endParaRPr sz="4400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xmlns="" id="{C2019772-DEC5-46CC-83A7-4A4E8AB83B51}"/>
              </a:ext>
            </a:extLst>
          </p:cNvPr>
          <p:cNvSpPr txBox="1"/>
          <p:nvPr/>
        </p:nvSpPr>
        <p:spPr>
          <a:xfrm>
            <a:off x="1213645" y="1430973"/>
            <a:ext cx="8251031" cy="969111"/>
          </a:xfrm>
          <a:prstGeom prst="rect">
            <a:avLst/>
          </a:prstGeom>
        </p:spPr>
        <p:txBody>
          <a:bodyPr lIns="0" tIns="54483" rIns="0" bIns="0">
            <a:spAutoFit/>
          </a:bodyPr>
          <a:lstStyle>
            <a:lvl1pPr marL="266700" indent="-254000"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427"/>
              </a:spcBef>
              <a:buClr>
                <a:srgbClr val="9C007E"/>
              </a:buClr>
              <a:buFont typeface="Georgia" panose="02040502050405020303" pitchFamily="18" charset="0"/>
              <a:buChar char="•"/>
            </a:pPr>
            <a:r>
              <a:rPr lang="en-US" altLang="en-US" sz="2200">
                <a:latin typeface="Calibri" panose="020F0502020204030204" pitchFamily="34" charset="0"/>
              </a:rPr>
              <a:t>If the n-th member of the training set, </a:t>
            </a:r>
            <a:r>
              <a:rPr lang="en-US" altLang="en-US" sz="2200" b="1">
                <a:latin typeface="Calibri" panose="020F0502020204030204" pitchFamily="34" charset="0"/>
              </a:rPr>
              <a:t>x</a:t>
            </a:r>
            <a:r>
              <a:rPr lang="en-US" altLang="en-US" sz="2200">
                <a:latin typeface="Calibri" panose="020F0502020204030204" pitchFamily="34" charset="0"/>
              </a:rPr>
              <a:t>(n), is correctly  classified by the weight vector </a:t>
            </a:r>
            <a:r>
              <a:rPr lang="en-US" altLang="en-US" sz="2200" b="1">
                <a:latin typeface="Calibri" panose="020F0502020204030204" pitchFamily="34" charset="0"/>
              </a:rPr>
              <a:t>w</a:t>
            </a:r>
            <a:r>
              <a:rPr lang="en-US" altLang="en-US" sz="2200">
                <a:latin typeface="Calibri" panose="020F0502020204030204" pitchFamily="34" charset="0"/>
              </a:rPr>
              <a:t>(n) computed at the n-th  iteration of the algorithm, no correction is made to the  weight vector, i.e: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xmlns="" id="{98B55374-4742-4182-A8CC-2C8CBEEAEB03}"/>
              </a:ext>
            </a:extLst>
          </p:cNvPr>
          <p:cNvSpPr txBox="1"/>
          <p:nvPr/>
        </p:nvSpPr>
        <p:spPr>
          <a:xfrm>
            <a:off x="1227615" y="3046254"/>
            <a:ext cx="2231708" cy="829458"/>
          </a:xfrm>
          <a:prstGeom prst="rect">
            <a:avLst/>
          </a:prstGeom>
        </p:spPr>
        <p:txBody>
          <a:bodyPr lIns="0" rIns="0" bIns="0">
            <a:spAutoFit/>
          </a:bodyPr>
          <a:lstStyle>
            <a:lvl1pPr marL="127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399"/>
              </a:spcBef>
            </a:pPr>
            <a:r>
              <a:rPr lang="en-US" altLang="en-US" sz="2420">
                <a:solidFill>
                  <a:srgbClr val="E40059"/>
                </a:solidFill>
                <a:latin typeface="Calibri" panose="020F0502020204030204" pitchFamily="34" charset="0"/>
              </a:rPr>
              <a:t>▫	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(n+1) =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endParaRPr lang="en-US" altLang="en-US" sz="2420">
              <a:latin typeface="Calibri" panose="020F0502020204030204" pitchFamily="34" charset="0"/>
            </a:endParaRPr>
          </a:p>
          <a:p>
            <a:pPr>
              <a:spcBef>
                <a:spcPts val="289"/>
              </a:spcBef>
            </a:pPr>
            <a:r>
              <a:rPr lang="en-US" altLang="en-US" sz="2420">
                <a:solidFill>
                  <a:srgbClr val="E40059"/>
                </a:solidFill>
                <a:latin typeface="Calibri" panose="020F0502020204030204" pitchFamily="34" charset="0"/>
              </a:rPr>
              <a:t>▫	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(n+1) =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endParaRPr lang="en-US" altLang="en-US" sz="2420">
              <a:latin typeface="Calibri" panose="020F050202020403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C1AAF31E-402A-4421-A615-982ABE448740}"/>
              </a:ext>
            </a:extLst>
          </p:cNvPr>
          <p:cNvSpPr txBox="1"/>
          <p:nvPr/>
        </p:nvSpPr>
        <p:spPr>
          <a:xfrm>
            <a:off x="3764915" y="3046254"/>
            <a:ext cx="5144453" cy="825803"/>
          </a:xfrm>
          <a:prstGeom prst="rect">
            <a:avLst/>
          </a:prstGeom>
        </p:spPr>
        <p:txBody>
          <a:bodyPr lIns="0" tIns="13970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110"/>
              </a:spcBef>
            </a:pP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310" baseline="25000">
                <a:solidFill>
                  <a:srgbClr val="00449E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 &gt; 0 and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 belongs to class C</a:t>
            </a:r>
            <a:r>
              <a:rPr lang="en-US" altLang="en-US" sz="2310" baseline="-21000">
                <a:solidFill>
                  <a:srgbClr val="00449E"/>
                </a:solidFill>
                <a:latin typeface="Calibri" panose="020F0502020204030204" pitchFamily="34" charset="0"/>
              </a:rPr>
              <a:t>1  </a:t>
            </a:r>
            <a:endParaRPr lang="en-IN" altLang="en-US" sz="2310" baseline="-21000">
              <a:solidFill>
                <a:srgbClr val="00449E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110"/>
              </a:spcBef>
            </a:pP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310" baseline="25000">
                <a:solidFill>
                  <a:srgbClr val="00449E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 </a:t>
            </a:r>
            <a:r>
              <a:rPr lang="en-IN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≤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0 and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 belongs to class C</a:t>
            </a:r>
            <a:r>
              <a:rPr lang="en-US" altLang="en-US" sz="2310" baseline="-21000">
                <a:solidFill>
                  <a:srgbClr val="00449E"/>
                </a:solidFill>
                <a:latin typeface="Calibri" panose="020F0502020204030204" pitchFamily="34" charset="0"/>
              </a:rPr>
              <a:t>2</a:t>
            </a:r>
            <a:endParaRPr lang="en-US" altLang="en-US" sz="2310" baseline="-21000">
              <a:latin typeface="Calibri" panose="020F0502020204030204" pitchFamily="34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xmlns="" id="{075BBCE5-1CFF-446F-8E5C-F080347F83A5}"/>
              </a:ext>
            </a:extLst>
          </p:cNvPr>
          <p:cNvSpPr txBox="1"/>
          <p:nvPr/>
        </p:nvSpPr>
        <p:spPr>
          <a:xfrm>
            <a:off x="1213644" y="4094004"/>
            <a:ext cx="7409338" cy="352661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295466" indent="-282194">
              <a:spcBef>
                <a:spcPts val="110"/>
              </a:spcBef>
              <a:buClr>
                <a:srgbClr val="9C007E"/>
              </a:buClr>
              <a:buFont typeface="Georgia"/>
              <a:buChar char="•"/>
              <a:tabLst>
                <a:tab pos="295466" algn="l"/>
                <a:tab pos="296164" algn="l"/>
              </a:tabLst>
              <a:defRPr/>
            </a:pPr>
            <a:r>
              <a:rPr sz="2200" spc="-6" dirty="0">
                <a:latin typeface="+mj-lt"/>
                <a:cs typeface="Arial"/>
              </a:rPr>
              <a:t>Otherwise the weight vector of the perceptron</a:t>
            </a:r>
            <a:r>
              <a:rPr sz="2200" spc="-17" dirty="0">
                <a:latin typeface="+mj-lt"/>
                <a:cs typeface="Arial"/>
              </a:rPr>
              <a:t> </a:t>
            </a:r>
            <a:r>
              <a:rPr sz="2200" dirty="0">
                <a:latin typeface="+mj-lt"/>
                <a:cs typeface="Arial"/>
              </a:rPr>
              <a:t>is</a:t>
            </a:r>
            <a:r>
              <a:rPr lang="en-IN" sz="2200" dirty="0">
                <a:latin typeface="+mj-lt"/>
                <a:cs typeface="Arial"/>
              </a:rPr>
              <a:t> updated:</a:t>
            </a:r>
            <a:endParaRPr sz="2200" dirty="0">
              <a:latin typeface="+mj-lt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xmlns="" id="{41A3260B-C09D-4F21-A28C-2868C1ADF5CF}"/>
              </a:ext>
            </a:extLst>
          </p:cNvPr>
          <p:cNvSpPr txBox="1"/>
          <p:nvPr/>
        </p:nvSpPr>
        <p:spPr>
          <a:xfrm>
            <a:off x="752635" y="4867593"/>
            <a:ext cx="3817303" cy="428131"/>
          </a:xfrm>
          <a:prstGeom prst="rect">
            <a:avLst/>
          </a:prstGeom>
        </p:spPr>
        <p:txBody>
          <a:bodyPr lIns="0" tIns="55182" rIns="0" bIns="0">
            <a:spAutoFit/>
          </a:bodyPr>
          <a:lstStyle>
            <a:lvl1pPr marL="5715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303"/>
              </a:spcBef>
            </a:pPr>
            <a:r>
              <a:rPr lang="en-US" altLang="en-US" sz="2420">
                <a:solidFill>
                  <a:srgbClr val="E40059"/>
                </a:solidFill>
                <a:latin typeface="Calibri" panose="020F0502020204030204" pitchFamily="34" charset="0"/>
              </a:rPr>
              <a:t>▫	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(n+1) =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 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 - </a:t>
            </a:r>
            <a:r>
              <a:rPr lang="en-IN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ŋ(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n)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endParaRPr lang="en-US" altLang="en-US" sz="2420">
              <a:latin typeface="Calibri" panose="020F0502020204030204" pitchFamily="34" charset="0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xmlns="" id="{108F73B5-CFDF-41D5-8984-840D834C026B}"/>
              </a:ext>
            </a:extLst>
          </p:cNvPr>
          <p:cNvSpPr txBox="1"/>
          <p:nvPr/>
        </p:nvSpPr>
        <p:spPr>
          <a:xfrm>
            <a:off x="801530" y="5672615"/>
            <a:ext cx="3836511" cy="386516"/>
          </a:xfrm>
          <a:prstGeom prst="rect">
            <a:avLst/>
          </a:prstGeom>
        </p:spPr>
        <p:txBody>
          <a:bodyPr lIns="0" tIns="13970" rIns="0" bIns="0">
            <a:spAutoFit/>
          </a:bodyPr>
          <a:lstStyle>
            <a:lvl1pPr marL="127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8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0"/>
              </a:spcBef>
            </a:pPr>
            <a:r>
              <a:rPr lang="en-US" altLang="en-US" sz="2420">
                <a:solidFill>
                  <a:srgbClr val="E40059"/>
                </a:solidFill>
                <a:latin typeface="Calibri" panose="020F0502020204030204" pitchFamily="34" charset="0"/>
              </a:rPr>
              <a:t>▫	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(n+1) = 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w 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 + </a:t>
            </a:r>
            <a:r>
              <a:rPr lang="en-IN" altLang="en-US" sz="2420">
                <a:solidFill>
                  <a:srgbClr val="00449E"/>
                </a:solidFill>
              </a:rPr>
              <a:t>ŋ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r>
              <a:rPr lang="en-US" altLang="en-US" sz="242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2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endParaRPr lang="en-US" altLang="en-US" sz="2420">
              <a:latin typeface="Calibri" panose="020F0502020204030204" pitchFamily="34" charset="0"/>
            </a:endParaRP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xmlns="" id="{14B7D99E-57CE-4CD2-9CC0-9DFDBAE46298}"/>
              </a:ext>
            </a:extLst>
          </p:cNvPr>
          <p:cNvSpPr txBox="1"/>
          <p:nvPr/>
        </p:nvSpPr>
        <p:spPr>
          <a:xfrm>
            <a:off x="4459923" y="4904265"/>
            <a:ext cx="5242243" cy="1138068"/>
          </a:xfrm>
          <a:prstGeom prst="rect">
            <a:avLst/>
          </a:prstGeom>
        </p:spPr>
        <p:txBody>
          <a:bodyPr lIns="0" tIns="55182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613"/>
              </a:lnSpc>
              <a:spcBef>
                <a:spcPts val="440"/>
              </a:spcBef>
            </a:pP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220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200" baseline="25000">
                <a:solidFill>
                  <a:srgbClr val="00449E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r>
              <a:rPr lang="en-US" altLang="en-US" sz="220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(n) &gt;0 and </a:t>
            </a:r>
            <a:r>
              <a:rPr lang="en-US" altLang="en-US" sz="220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(n)  belongs to </a:t>
            </a:r>
            <a:r>
              <a:rPr lang="en-US" altLang="en-US" sz="2200">
                <a:solidFill>
                  <a:srgbClr val="C00000"/>
                </a:solidFill>
                <a:latin typeface="Calibri" panose="020F0502020204030204" pitchFamily="34" charset="0"/>
              </a:rPr>
              <a:t>class C</a:t>
            </a:r>
            <a:r>
              <a:rPr lang="en-US" altLang="en-US" sz="2200" baseline="-21000">
                <a:solidFill>
                  <a:srgbClr val="C00000"/>
                </a:solidFill>
                <a:latin typeface="Calibri" panose="020F0502020204030204" pitchFamily="34" charset="0"/>
              </a:rPr>
              <a:t>2</a:t>
            </a:r>
            <a:endParaRPr lang="en-IN" altLang="en-US" sz="2200" baseline="-2100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lnSpc>
                <a:spcPts val="2613"/>
              </a:lnSpc>
              <a:spcBef>
                <a:spcPts val="440"/>
              </a:spcBef>
            </a:pPr>
            <a:endParaRPr lang="en-US" altLang="en-US" sz="2200" baseline="-21000">
              <a:latin typeface="Calibri" panose="020F0502020204030204" pitchFamily="34" charset="0"/>
            </a:endParaRPr>
          </a:p>
          <a:p>
            <a:pPr>
              <a:spcBef>
                <a:spcPts val="248"/>
              </a:spcBef>
            </a:pP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if </a:t>
            </a:r>
            <a:r>
              <a:rPr lang="en-US" altLang="en-US" sz="2200" b="1">
                <a:solidFill>
                  <a:srgbClr val="00449E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200" baseline="25000">
                <a:solidFill>
                  <a:srgbClr val="00449E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r>
              <a:rPr lang="en-US" altLang="en-US" sz="220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(n) </a:t>
            </a:r>
            <a:r>
              <a:rPr lang="en-IN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≤ 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0</a:t>
            </a:r>
            <a:r>
              <a:rPr lang="en-IN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and </a:t>
            </a:r>
            <a:r>
              <a:rPr lang="en-US" altLang="en-US" sz="2200" b="1">
                <a:solidFill>
                  <a:srgbClr val="00449E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200">
                <a:solidFill>
                  <a:srgbClr val="00449E"/>
                </a:solidFill>
                <a:latin typeface="Calibri" panose="020F0502020204030204" pitchFamily="34" charset="0"/>
              </a:rPr>
              <a:t>(n)</a:t>
            </a:r>
            <a:r>
              <a:rPr lang="en-IN" altLang="en-US" sz="2200">
                <a:solidFill>
                  <a:srgbClr val="00449E"/>
                </a:solidFill>
              </a:rPr>
              <a:t> belongs to </a:t>
            </a:r>
            <a:r>
              <a:rPr lang="en-IN" altLang="en-US" sz="2200">
                <a:solidFill>
                  <a:srgbClr val="C00000"/>
                </a:solidFill>
              </a:rPr>
              <a:t>class C</a:t>
            </a:r>
            <a:r>
              <a:rPr lang="en-IN" altLang="en-US" sz="2200" baseline="-2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xmlns="" id="{6791215C-E7D7-4FD4-AB56-3D8FE022AD6B}"/>
              </a:ext>
            </a:extLst>
          </p:cNvPr>
          <p:cNvSpPr txBox="1"/>
          <p:nvPr/>
        </p:nvSpPr>
        <p:spPr>
          <a:xfrm>
            <a:off x="1199674" y="6578917"/>
            <a:ext cx="8107838" cy="562590"/>
          </a:xfrm>
          <a:prstGeom prst="rect">
            <a:avLst/>
          </a:prstGeom>
        </p:spPr>
        <p:txBody>
          <a:bodyPr lIns="0" tIns="13970" rIns="0" bIns="0">
            <a:spAutoFit/>
          </a:bodyPr>
          <a:lstStyle>
            <a:lvl1pPr marL="280988" indent="-255588"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33"/>
              </a:spcBef>
              <a:buClr>
                <a:srgbClr val="9C007E"/>
              </a:buClr>
              <a:buFont typeface="Georgia" panose="02040502050405020303" pitchFamily="18" charset="0"/>
              <a:buChar char="•"/>
            </a:pPr>
            <a:r>
              <a:rPr lang="en-US" altLang="en-US" sz="2200">
                <a:latin typeface="Calibri" panose="020F0502020204030204" pitchFamily="34" charset="0"/>
              </a:rPr>
              <a:t>learning-rate parameter </a:t>
            </a:r>
            <a:r>
              <a:rPr lang="en-IN" altLang="en-US" sz="1980"/>
              <a:t>ŋ</a:t>
            </a:r>
            <a:r>
              <a:rPr lang="en-US" altLang="en-US" sz="2200">
                <a:latin typeface="Calibri" panose="020F0502020204030204" pitchFamily="34" charset="0"/>
              </a:rPr>
              <a:t>(n) controls the adjustment  applied to the weight vector at iteration 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68D8C2-8D76-4A2E-B8C7-4AFEC110ED52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xmlns="" id="{20ADDC35-858B-4363-9060-A476C93B1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1435" y="559595"/>
            <a:ext cx="4655503" cy="691215"/>
          </a:xfrm>
        </p:spPr>
        <p:txBody>
          <a:bodyPr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  <a:defRPr/>
            </a:pPr>
            <a:r>
              <a:rPr sz="4400" spc="-6" dirty="0"/>
              <a:t>Learning</a:t>
            </a:r>
            <a:r>
              <a:rPr sz="4400" spc="-88" dirty="0"/>
              <a:t> </a:t>
            </a:r>
            <a:r>
              <a:rPr sz="4400" spc="-6" dirty="0"/>
              <a:t>algorithm</a:t>
            </a:r>
            <a:endParaRPr sz="4400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xmlns="" id="{27747AE7-7292-4335-B179-F48C0A816F42}"/>
              </a:ext>
            </a:extLst>
          </p:cNvPr>
          <p:cNvSpPr txBox="1"/>
          <p:nvPr/>
        </p:nvSpPr>
        <p:spPr>
          <a:xfrm>
            <a:off x="593725" y="2143442"/>
            <a:ext cx="8691087" cy="3888500"/>
          </a:xfrm>
          <a:prstGeom prst="rect">
            <a:avLst/>
          </a:prstGeom>
        </p:spPr>
        <p:txBody>
          <a:bodyPr lIns="0" tIns="13970" rIns="0" bIns="0">
            <a:spAutoFit/>
          </a:bodyPr>
          <a:lstStyle>
            <a:lvl1pPr marL="1158875" indent="-11477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0"/>
              </a:spcBef>
            </a:pPr>
            <a:r>
              <a:rPr lang="en-US" altLang="en-US" sz="2640" b="1" u="sng">
                <a:latin typeface="Calibri" panose="020F0502020204030204" pitchFamily="34" charset="0"/>
              </a:rPr>
              <a:t>Epoch</a:t>
            </a:r>
            <a:r>
              <a:rPr lang="en-US" altLang="en-US" sz="2640" b="1">
                <a:latin typeface="Calibri" panose="020F0502020204030204" pitchFamily="34" charset="0"/>
              </a:rPr>
              <a:t>: </a:t>
            </a:r>
            <a:r>
              <a:rPr lang="en-IN" altLang="en-US" sz="2640" b="1">
                <a:latin typeface="Calibri" panose="020F0502020204030204" pitchFamily="34" charset="0"/>
              </a:rPr>
              <a:t>   </a:t>
            </a:r>
            <a:r>
              <a:rPr lang="en-US" altLang="en-US" sz="2640">
                <a:latin typeface="Calibri" panose="020F0502020204030204" pitchFamily="34" charset="0"/>
              </a:rPr>
              <a:t>Presentation of the entire training set to the neural  network.</a:t>
            </a:r>
            <a:r>
              <a:rPr lang="en-IN" altLang="en-US" sz="2640">
                <a:latin typeface="Calibri" panose="020F0502020204030204" pitchFamily="34" charset="0"/>
              </a:rPr>
              <a:t> </a:t>
            </a:r>
            <a:r>
              <a:rPr lang="en-US" altLang="en-US" sz="2640">
                <a:latin typeface="Calibri" panose="020F0502020204030204" pitchFamily="34" charset="0"/>
              </a:rPr>
              <a:t>In the case of the AND function an epoch consists  of four sets of inputs being presented to the</a:t>
            </a:r>
            <a:r>
              <a:rPr lang="en-IN" altLang="en-US" sz="2640">
                <a:latin typeface="Calibri" panose="020F0502020204030204" pitchFamily="34" charset="0"/>
              </a:rPr>
              <a:t> </a:t>
            </a:r>
            <a:r>
              <a:rPr lang="en-US" altLang="en-US" sz="2640">
                <a:latin typeface="Calibri" panose="020F0502020204030204" pitchFamily="34" charset="0"/>
              </a:rPr>
              <a:t>network   (i.e. [0,0], [0,1], [1,0], [1,1])</a:t>
            </a:r>
          </a:p>
          <a:p>
            <a:pPr>
              <a:spcBef>
                <a:spcPts val="110"/>
              </a:spcBef>
            </a:pPr>
            <a:endParaRPr lang="en-US" altLang="en-US" sz="2640">
              <a:latin typeface="Calibri" panose="020F0502020204030204" pitchFamily="34" charset="0"/>
            </a:endParaRPr>
          </a:p>
          <a:p>
            <a:pPr>
              <a:spcBef>
                <a:spcPts val="1582"/>
              </a:spcBef>
            </a:pPr>
            <a:r>
              <a:rPr lang="en-US" altLang="en-US" sz="2640" b="1" u="sng">
                <a:latin typeface="Calibri" panose="020F0502020204030204" pitchFamily="34" charset="0"/>
              </a:rPr>
              <a:t>Error:</a:t>
            </a:r>
            <a:r>
              <a:rPr lang="en-US" altLang="en-US" sz="2640" b="1">
                <a:latin typeface="Calibri" panose="020F0502020204030204" pitchFamily="34" charset="0"/>
              </a:rPr>
              <a:t>      </a:t>
            </a:r>
            <a:r>
              <a:rPr lang="en-US" altLang="en-US" sz="2640">
                <a:latin typeface="Calibri" panose="020F0502020204030204" pitchFamily="34" charset="0"/>
              </a:rPr>
              <a:t>The error value is the amount by which the value  output by the network differs from the target value.  For example, if we required the network to output 0 and it outputs a 1, then Error = 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D41367-2E22-4438-B765-6C83FD72F6E1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4">
            <a:extLst>
              <a:ext uri="{FF2B5EF4-FFF2-40B4-BE49-F238E27FC236}">
                <a16:creationId xmlns:a16="http://schemas.microsoft.com/office/drawing/2014/main" xmlns="" id="{2363A944-0B89-41A5-A92E-ACA39809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06" y="241777"/>
            <a:ext cx="2205514" cy="691215"/>
          </a:xfrm>
        </p:spPr>
        <p:txBody>
          <a:bodyPr wrap="square" lIns="0" tIns="13970" rIns="0" bIns="0">
            <a:spAutoFit/>
          </a:bodyPr>
          <a:lstStyle/>
          <a:p>
            <a:pPr marL="13970">
              <a:spcBef>
                <a:spcPts val="110"/>
              </a:spcBef>
            </a:pPr>
            <a:r>
              <a:rPr lang="en-US" altLang="en-US" sz="4400"/>
              <a:t>Example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xmlns="" id="{735895D0-595F-48E6-A6EF-AB005591F3D9}"/>
              </a:ext>
            </a:extLst>
          </p:cNvPr>
          <p:cNvSpPr txBox="1"/>
          <p:nvPr/>
        </p:nvSpPr>
        <p:spPr>
          <a:xfrm>
            <a:off x="434817" y="955993"/>
            <a:ext cx="9424511" cy="2254463"/>
          </a:xfrm>
          <a:prstGeom prst="rect">
            <a:avLst/>
          </a:prstGeom>
        </p:spPr>
        <p:txBody>
          <a:bodyPr lIns="0" tIns="55880" rIns="0" bIns="0">
            <a:spAutoFit/>
          </a:bodyPr>
          <a:lstStyle/>
          <a:p>
            <a:pPr marL="323406" indent="-282194">
              <a:spcBef>
                <a:spcPts val="440"/>
              </a:spcBef>
              <a:buClr>
                <a:srgbClr val="9C007E"/>
              </a:buClr>
              <a:buFont typeface="Georgia"/>
              <a:buChar char="•"/>
              <a:tabLst>
                <a:tab pos="323406" algn="l"/>
                <a:tab pos="324104" algn="l"/>
              </a:tabLst>
              <a:defRPr/>
            </a:pPr>
            <a:r>
              <a:rPr lang="en-US" sz="2640" spc="-6" dirty="0">
                <a:latin typeface="Arial"/>
                <a:cs typeface="Arial"/>
              </a:rPr>
              <a:t>Consider </a:t>
            </a:r>
            <a:r>
              <a:rPr lang="en-US" sz="2640" dirty="0">
                <a:latin typeface="Arial"/>
                <a:cs typeface="Arial"/>
              </a:rPr>
              <a:t>the </a:t>
            </a:r>
            <a:r>
              <a:rPr lang="en-US" sz="2640" spc="-6" dirty="0">
                <a:latin typeface="Arial"/>
                <a:cs typeface="Arial"/>
              </a:rPr>
              <a:t>2-dimensional </a:t>
            </a:r>
            <a:r>
              <a:rPr lang="en-US" sz="2640" dirty="0">
                <a:latin typeface="Arial"/>
                <a:cs typeface="Arial"/>
              </a:rPr>
              <a:t>training </a:t>
            </a:r>
            <a:r>
              <a:rPr lang="en-US" sz="2640" spc="-6" dirty="0">
                <a:latin typeface="Arial"/>
                <a:cs typeface="Arial"/>
              </a:rPr>
              <a:t>set </a:t>
            </a:r>
            <a:r>
              <a:rPr lang="en-US" sz="2640" dirty="0">
                <a:latin typeface="Arial"/>
                <a:cs typeface="Arial"/>
              </a:rPr>
              <a:t>C</a:t>
            </a:r>
            <a:r>
              <a:rPr lang="en-US" sz="2640" b="1" baseline="-20833" dirty="0">
                <a:latin typeface="Arial"/>
                <a:cs typeface="Arial"/>
              </a:rPr>
              <a:t>1 </a:t>
            </a:r>
            <a:r>
              <a:rPr lang="en-US" sz="2640" b="1" spc="-6" dirty="0">
                <a:latin typeface="Symbol"/>
                <a:cs typeface="Symbol"/>
              </a:rPr>
              <a:t></a:t>
            </a:r>
            <a:r>
              <a:rPr lang="en-US" sz="2640" b="1" spc="-176" dirty="0">
                <a:latin typeface="Times New Roman"/>
                <a:cs typeface="Times New Roman"/>
              </a:rPr>
              <a:t> </a:t>
            </a:r>
            <a:r>
              <a:rPr lang="en-US" sz="2640" spc="-6" dirty="0">
                <a:latin typeface="Arial"/>
                <a:cs typeface="Arial"/>
              </a:rPr>
              <a:t>C</a:t>
            </a:r>
            <a:r>
              <a:rPr lang="en-US" sz="2640" b="1" spc="-8" baseline="-20833" dirty="0">
                <a:latin typeface="Arial"/>
                <a:cs typeface="Arial"/>
              </a:rPr>
              <a:t>2</a:t>
            </a:r>
            <a:r>
              <a:rPr lang="en-US" sz="2640" spc="-6" dirty="0">
                <a:latin typeface="Arial"/>
                <a:cs typeface="Arial"/>
              </a:rPr>
              <a:t>,</a:t>
            </a:r>
            <a:endParaRPr lang="en-US" sz="2640" dirty="0">
              <a:latin typeface="Arial"/>
              <a:cs typeface="Arial"/>
            </a:endParaRPr>
          </a:p>
          <a:p>
            <a:pPr marL="323406" indent="-282194">
              <a:spcBef>
                <a:spcPts val="440"/>
              </a:spcBef>
              <a:buClr>
                <a:srgbClr val="9C007E"/>
              </a:buClr>
              <a:buFont typeface="Georgia"/>
              <a:buChar char="•"/>
              <a:tabLst>
                <a:tab pos="323406" algn="l"/>
                <a:tab pos="324104" algn="l"/>
              </a:tabLst>
              <a:defRPr/>
            </a:pPr>
            <a:r>
              <a:rPr sz="2640" dirty="0">
                <a:latin typeface="Arial"/>
                <a:cs typeface="Arial"/>
              </a:rPr>
              <a:t>C</a:t>
            </a:r>
            <a:r>
              <a:rPr sz="2640" b="1" baseline="-20833" dirty="0">
                <a:latin typeface="Arial"/>
                <a:cs typeface="Arial"/>
              </a:rPr>
              <a:t>1 </a:t>
            </a:r>
            <a:r>
              <a:rPr sz="2640" dirty="0">
                <a:latin typeface="Arial"/>
                <a:cs typeface="Arial"/>
              </a:rPr>
              <a:t>= </a:t>
            </a:r>
            <a:r>
              <a:rPr sz="2640" spc="-6" dirty="0">
                <a:latin typeface="Arial"/>
                <a:cs typeface="Arial"/>
              </a:rPr>
              <a:t>{(1, 1, 1), (1, 1, -1), (1, 0,</a:t>
            </a:r>
            <a:r>
              <a:rPr sz="2640" spc="-77" dirty="0">
                <a:latin typeface="Arial"/>
                <a:cs typeface="Arial"/>
              </a:rPr>
              <a:t> </a:t>
            </a:r>
            <a:r>
              <a:rPr sz="2640" spc="-6" dirty="0">
                <a:latin typeface="Arial"/>
                <a:cs typeface="Arial"/>
              </a:rPr>
              <a:t>-1)}</a:t>
            </a:r>
            <a:r>
              <a:rPr lang="en-IN" sz="2640" spc="-6" dirty="0">
                <a:latin typeface="Arial"/>
                <a:cs typeface="Arial"/>
              </a:rPr>
              <a:t> with class label</a:t>
            </a:r>
            <a:r>
              <a:rPr lang="en-IN" sz="2640" spc="-72" dirty="0">
                <a:latin typeface="Arial"/>
                <a:cs typeface="Arial"/>
              </a:rPr>
              <a:t> </a:t>
            </a:r>
            <a:r>
              <a:rPr lang="en-IN" sz="2640" b="1" dirty="0">
                <a:latin typeface="Arial"/>
                <a:cs typeface="Arial"/>
              </a:rPr>
              <a:t>1</a:t>
            </a:r>
            <a:endParaRPr sz="2640" b="1" dirty="0">
              <a:latin typeface="Arial"/>
              <a:cs typeface="Arial"/>
            </a:endParaRPr>
          </a:p>
          <a:p>
            <a:pPr marL="323406" indent="-282194">
              <a:spcBef>
                <a:spcPts val="330"/>
              </a:spcBef>
              <a:buClr>
                <a:srgbClr val="9C007E"/>
              </a:buClr>
              <a:buFont typeface="Georgia"/>
              <a:buChar char="•"/>
              <a:tabLst>
                <a:tab pos="323406" algn="l"/>
                <a:tab pos="324104" algn="l"/>
              </a:tabLst>
              <a:defRPr/>
            </a:pPr>
            <a:r>
              <a:rPr sz="2640" dirty="0">
                <a:latin typeface="Arial"/>
                <a:cs typeface="Arial"/>
              </a:rPr>
              <a:t>C</a:t>
            </a:r>
            <a:r>
              <a:rPr sz="2640" b="1" baseline="-20833" dirty="0">
                <a:latin typeface="Arial"/>
                <a:cs typeface="Arial"/>
              </a:rPr>
              <a:t>2 </a:t>
            </a:r>
            <a:r>
              <a:rPr sz="2640" dirty="0">
                <a:latin typeface="Arial"/>
                <a:cs typeface="Arial"/>
              </a:rPr>
              <a:t>= </a:t>
            </a:r>
            <a:r>
              <a:rPr sz="2640" spc="-6" dirty="0">
                <a:latin typeface="Arial"/>
                <a:cs typeface="Arial"/>
              </a:rPr>
              <a:t>{(1, -1,-1), (1, -1,1), (1,</a:t>
            </a:r>
            <a:r>
              <a:rPr sz="2640" spc="-72" dirty="0">
                <a:latin typeface="Arial"/>
                <a:cs typeface="Arial"/>
              </a:rPr>
              <a:t> </a:t>
            </a:r>
            <a:r>
              <a:rPr sz="2640" spc="-6" dirty="0">
                <a:latin typeface="Arial"/>
                <a:cs typeface="Arial"/>
              </a:rPr>
              <a:t>0,1)}</a:t>
            </a:r>
            <a:r>
              <a:rPr lang="en-IN" sz="2640" spc="-6" dirty="0">
                <a:latin typeface="Arial"/>
                <a:cs typeface="Arial"/>
              </a:rPr>
              <a:t> with class label</a:t>
            </a:r>
            <a:r>
              <a:rPr lang="en-IN" sz="2640" spc="-72" dirty="0">
                <a:latin typeface="Arial"/>
                <a:cs typeface="Arial"/>
              </a:rPr>
              <a:t> </a:t>
            </a:r>
            <a:r>
              <a:rPr lang="en-IN" sz="2640" b="1" dirty="0">
                <a:latin typeface="Arial"/>
                <a:cs typeface="Arial"/>
              </a:rPr>
              <a:t>0</a:t>
            </a:r>
            <a:endParaRPr sz="2640" b="1" dirty="0">
              <a:latin typeface="Arial"/>
              <a:cs typeface="Arial"/>
            </a:endParaRPr>
          </a:p>
          <a:p>
            <a:pPr marL="323406" indent="-282194">
              <a:spcBef>
                <a:spcPts val="336"/>
              </a:spcBef>
              <a:buClr>
                <a:srgbClr val="9C007E"/>
              </a:buClr>
              <a:buFont typeface="Georgia"/>
              <a:buChar char="•"/>
              <a:tabLst>
                <a:tab pos="323406" algn="l"/>
                <a:tab pos="324104" algn="l"/>
              </a:tabLst>
              <a:defRPr/>
            </a:pPr>
            <a:r>
              <a:rPr sz="2640" spc="-28" dirty="0">
                <a:solidFill>
                  <a:srgbClr val="E40059"/>
                </a:solidFill>
                <a:latin typeface="Arial"/>
                <a:cs typeface="Arial"/>
              </a:rPr>
              <a:t>Train </a:t>
            </a:r>
            <a:r>
              <a:rPr sz="2640" dirty="0">
                <a:solidFill>
                  <a:srgbClr val="E40059"/>
                </a:solidFill>
                <a:latin typeface="Arial"/>
                <a:cs typeface="Arial"/>
              </a:rPr>
              <a:t>a </a:t>
            </a:r>
            <a:r>
              <a:rPr sz="2640" spc="-6" dirty="0">
                <a:solidFill>
                  <a:srgbClr val="E40059"/>
                </a:solidFill>
                <a:latin typeface="Arial"/>
                <a:cs typeface="Arial"/>
              </a:rPr>
              <a:t>perceptron on </a:t>
            </a:r>
            <a:r>
              <a:rPr sz="264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640" b="1" baseline="-20833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2640" b="1" spc="-6" dirty="0">
                <a:solidFill>
                  <a:srgbClr val="0000FF"/>
                </a:solidFill>
                <a:latin typeface="Symbol"/>
                <a:cs typeface="Symbol"/>
              </a:rPr>
              <a:t></a:t>
            </a:r>
            <a:r>
              <a:rPr sz="2640" b="1" spc="-17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4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640" b="1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IN" sz="2640" baseline="-20833" dirty="0">
              <a:solidFill>
                <a:srgbClr val="0000FF"/>
              </a:solidFill>
              <a:latin typeface="Arial"/>
              <a:cs typeface="Arial"/>
            </a:endParaRPr>
          </a:p>
          <a:p>
            <a:pPr marL="323406" indent="-282194">
              <a:spcBef>
                <a:spcPts val="336"/>
              </a:spcBef>
              <a:buClr>
                <a:srgbClr val="9C007E"/>
              </a:buClr>
              <a:buFont typeface="Georgia"/>
              <a:buChar char="•"/>
              <a:tabLst>
                <a:tab pos="323406" algn="l"/>
                <a:tab pos="324104" algn="l"/>
              </a:tabLst>
              <a:defRPr/>
            </a:pPr>
            <a:r>
              <a:rPr lang="en-US" sz="2640" dirty="0">
                <a:solidFill>
                  <a:srgbClr val="C00000"/>
                </a:solidFill>
                <a:latin typeface="Arial"/>
                <a:cs typeface="Arial"/>
              </a:rPr>
              <a:t>First </a:t>
            </a:r>
            <a:r>
              <a:rPr lang="en-US" sz="2640" spc="-6" dirty="0">
                <a:solidFill>
                  <a:srgbClr val="C00000"/>
                </a:solidFill>
                <a:latin typeface="Arial"/>
                <a:cs typeface="Arial"/>
              </a:rPr>
              <a:t>pass </a:t>
            </a:r>
            <a:r>
              <a:rPr lang="en-US" sz="2640" spc="-6" dirty="0">
                <a:latin typeface="Arial"/>
                <a:cs typeface="Arial"/>
              </a:rPr>
              <a:t>is as</a:t>
            </a:r>
            <a:r>
              <a:rPr lang="en-US" sz="2640" spc="-99" dirty="0">
                <a:latin typeface="Arial"/>
                <a:cs typeface="Arial"/>
              </a:rPr>
              <a:t> </a:t>
            </a:r>
            <a:r>
              <a:rPr lang="en-US" sz="2640" spc="-6" dirty="0">
                <a:latin typeface="Arial"/>
                <a:cs typeface="Arial"/>
              </a:rPr>
              <a:t>follows</a:t>
            </a:r>
            <a:r>
              <a:rPr lang="en-IN" sz="2640" dirty="0">
                <a:solidFill>
                  <a:srgbClr val="0000FF"/>
                </a:solidFill>
                <a:latin typeface="Arial"/>
                <a:cs typeface="Arial"/>
              </a:rPr>
              <a:t> with (W</a:t>
            </a:r>
            <a:r>
              <a:rPr lang="en-IN" sz="2640" baseline="-250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lang="en-IN" sz="2640" dirty="0">
                <a:solidFill>
                  <a:srgbClr val="0000FF"/>
                </a:solidFill>
                <a:latin typeface="Arial"/>
                <a:cs typeface="Arial"/>
              </a:rPr>
              <a:t>,W</a:t>
            </a:r>
            <a:r>
              <a:rPr lang="en-IN" sz="264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IN" sz="2640" dirty="0">
                <a:solidFill>
                  <a:srgbClr val="0000FF"/>
                </a:solidFill>
                <a:latin typeface="Arial"/>
                <a:cs typeface="Arial"/>
              </a:rPr>
              <a:t>,W</a:t>
            </a:r>
            <a:r>
              <a:rPr lang="en-IN" sz="264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IN" sz="2640" dirty="0">
                <a:solidFill>
                  <a:srgbClr val="0000FF"/>
                </a:solidFill>
                <a:latin typeface="Arial"/>
                <a:cs typeface="Arial"/>
              </a:rPr>
              <a:t>)=(1,0,0) initial values</a:t>
            </a:r>
            <a:endParaRPr sz="2640" baseline="-20833" dirty="0">
              <a:latin typeface="Arial"/>
              <a:cs typeface="Arial"/>
            </a:endParaRPr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xmlns="" id="{5669F932-7CDE-4F04-AEB0-BC3B6C62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3907621"/>
              </p:ext>
            </p:extLst>
          </p:nvPr>
        </p:nvGraphicFramePr>
        <p:xfrm>
          <a:off x="449317" y="3334407"/>
          <a:ext cx="9191730" cy="2989212"/>
        </p:xfrm>
        <a:graphic>
          <a:graphicData uri="http://schemas.openxmlformats.org/drawingml/2006/table">
            <a:tbl>
              <a:tblPr/>
              <a:tblGrid>
                <a:gridCol w="1532535">
                  <a:extLst>
                    <a:ext uri="{9D8B030D-6E8A-4147-A177-3AD203B41FA5}">
                      <a16:colId xmlns:a16="http://schemas.microsoft.com/office/drawing/2014/main" xmlns="" val="2900835590"/>
                    </a:ext>
                  </a:extLst>
                </a:gridCol>
                <a:gridCol w="1530793">
                  <a:extLst>
                    <a:ext uri="{9D8B030D-6E8A-4147-A177-3AD203B41FA5}">
                      <a16:colId xmlns:a16="http://schemas.microsoft.com/office/drawing/2014/main" xmlns="" val="3056958686"/>
                    </a:ext>
                  </a:extLst>
                </a:gridCol>
                <a:gridCol w="1534280">
                  <a:extLst>
                    <a:ext uri="{9D8B030D-6E8A-4147-A177-3AD203B41FA5}">
                      <a16:colId xmlns:a16="http://schemas.microsoft.com/office/drawing/2014/main" xmlns="" val="4027954890"/>
                    </a:ext>
                  </a:extLst>
                </a:gridCol>
                <a:gridCol w="1530793">
                  <a:extLst>
                    <a:ext uri="{9D8B030D-6E8A-4147-A177-3AD203B41FA5}">
                      <a16:colId xmlns:a16="http://schemas.microsoft.com/office/drawing/2014/main" xmlns="" val="4185438948"/>
                    </a:ext>
                  </a:extLst>
                </a:gridCol>
                <a:gridCol w="1532536">
                  <a:extLst>
                    <a:ext uri="{9D8B030D-6E8A-4147-A177-3AD203B41FA5}">
                      <a16:colId xmlns:a16="http://schemas.microsoft.com/office/drawing/2014/main" xmlns="" val="507243626"/>
                    </a:ext>
                  </a:extLst>
                </a:gridCol>
                <a:gridCol w="1530793">
                  <a:extLst>
                    <a:ext uri="{9D8B030D-6E8A-4147-A177-3AD203B41FA5}">
                      <a16:colId xmlns:a16="http://schemas.microsoft.com/office/drawing/2014/main" xmlns="" val="3069040004"/>
                    </a:ext>
                  </a:extLst>
                </a:gridCol>
              </a:tblGrid>
              <a:tr h="688610">
                <a:tc>
                  <a:txBody>
                    <a:bodyPr/>
                    <a:lstStyle>
                      <a:lvl1pPr marL="873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ts val="2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ts val="2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873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ts val="2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Desired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873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ts val="2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ts val="2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Update?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873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ts val="2363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 weight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86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5328227"/>
                  </a:ext>
                </a:extLst>
              </a:tr>
              <a:tr h="376747">
                <a:tc>
                  <a:txBody>
                    <a:bodyPr/>
                    <a:lstStyle>
                      <a:lvl1pPr marL="1889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8913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3A3ADA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0609016"/>
                  </a:ext>
                </a:extLst>
              </a:tr>
              <a:tr h="385469">
                <a:tc>
                  <a:txBody>
                    <a:bodyPr/>
                    <a:lstStyle>
                      <a:lvl1pPr marL="1397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39700" marR="0" lvl="0" indent="0" algn="l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1,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7941905"/>
                  </a:ext>
                </a:extLst>
              </a:tr>
              <a:tr h="383724">
                <a:tc>
                  <a:txBody>
                    <a:bodyPr/>
                    <a:lstStyle>
                      <a:lvl1pPr marL="18097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0975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(1,0,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12813"/>
                  </a:ext>
                </a:extLst>
              </a:tr>
              <a:tr h="385469">
                <a:tc>
                  <a:txBody>
                    <a:bodyPr/>
                    <a:lstStyle>
                      <a:lvl1pPr marL="131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31763" marR="0" lvl="0" indent="0" algn="l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(1,-1,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1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41325" marR="0" lvl="0" indent="0" algn="l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kumimoji="0" lang="en-IN" altLang="en-US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500" b="0" i="0" u="none" strike="noStrike" cap="none" normalizeH="0" baseline="3000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9778949"/>
                  </a:ext>
                </a:extLst>
              </a:tr>
              <a:tr h="383724">
                <a:tc>
                  <a:txBody>
                    <a:bodyPr/>
                    <a:lstStyle>
                      <a:lvl1pPr marL="18097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0975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(1,-1,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5947229"/>
                  </a:ext>
                </a:extLst>
              </a:tr>
              <a:tr h="385469">
                <a:tc>
                  <a:txBody>
                    <a:bodyPr/>
                    <a:lstStyle>
                      <a:lvl1pPr marL="1889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8913" marR="0" lvl="0" indent="0" algn="l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29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42913" marR="0" lvl="0" indent="0" algn="l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kumimoji="0" lang="en-IN" altLang="en-US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5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ts val="2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(-1, 1, 0)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53576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A98264-4F38-4D8D-B58E-0FE9B6634787}"/>
              </a:ext>
            </a:extLst>
          </p:cNvPr>
          <p:cNvSpPr/>
          <p:nvPr/>
        </p:nvSpPr>
        <p:spPr>
          <a:xfrm>
            <a:off x="593725" y="6341428"/>
            <a:ext cx="5385435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212">
              <a:buClr>
                <a:srgbClr val="9C007E"/>
              </a:buClr>
              <a:tabLst>
                <a:tab pos="323406" algn="l"/>
                <a:tab pos="324104" algn="l"/>
              </a:tabLst>
              <a:defRPr/>
            </a:pPr>
            <a:r>
              <a:rPr lang="fr-FR" sz="2640" b="1" spc="-28" baseline="-20833" dirty="0">
                <a:solidFill>
                  <a:srgbClr val="0070C0"/>
                </a:solidFill>
                <a:latin typeface="Arial"/>
                <a:cs typeface="Arial"/>
              </a:rPr>
              <a:t>1.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W=W-X </a:t>
            </a:r>
            <a:r>
              <a:rPr lang="fr-FR" sz="3080" b="1" spc="-28" dirty="0">
                <a:solidFill>
                  <a:srgbClr val="E40059"/>
                </a:solidFill>
                <a:latin typeface="Arial"/>
                <a:cs typeface="Arial"/>
              </a:rPr>
              <a:t>  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(1,0,0) – 1*(1,-1,-1)  = (0,1,1)</a:t>
            </a:r>
            <a:endParaRPr lang="fr-FR" sz="3080" b="1" baseline="-20833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4756DF-8147-409E-9C02-801A16F02349}"/>
              </a:ext>
            </a:extLst>
          </p:cNvPr>
          <p:cNvSpPr/>
          <p:nvPr/>
        </p:nvSpPr>
        <p:spPr>
          <a:xfrm>
            <a:off x="593725" y="7032943"/>
            <a:ext cx="5385435" cy="408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212">
              <a:spcBef>
                <a:spcPts val="336"/>
              </a:spcBef>
              <a:buClr>
                <a:srgbClr val="9C007E"/>
              </a:buClr>
              <a:tabLst>
                <a:tab pos="323406" algn="l"/>
                <a:tab pos="324104" algn="l"/>
              </a:tabLst>
              <a:defRPr/>
            </a:pPr>
            <a:r>
              <a:rPr lang="fr-FR" sz="2640" b="1" spc="-28" baseline="-20833" dirty="0">
                <a:solidFill>
                  <a:srgbClr val="0070C0"/>
                </a:solidFill>
                <a:latin typeface="Arial"/>
                <a:cs typeface="Arial"/>
              </a:rPr>
              <a:t>2.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W=W-X   (0,1,1) – 1*(1,0, 1)  = (-1,1,0)</a:t>
            </a:r>
            <a:endParaRPr lang="fr-FR" sz="3080" b="1" baseline="-20833" dirty="0">
              <a:solidFill>
                <a:srgbClr val="0000FF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C9825A5-504D-41E1-A4EA-FC0A88780115}"/>
                  </a:ext>
                </a:extLst>
              </p14:cNvPr>
              <p14:cNvContentPartPr/>
              <p14:nvPr/>
            </p14:nvContentPartPr>
            <p14:xfrm>
              <a:off x="7531675" y="5329026"/>
              <a:ext cx="396" cy="396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C9825A5-504D-41E1-A4EA-FC0A88780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1775" y="5319126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8782D7-9628-4282-9B4F-9E417CC03D76}"/>
                  </a:ext>
                </a:extLst>
              </p14:cNvPr>
              <p14:cNvContentPartPr/>
              <p14:nvPr/>
            </p14:nvContentPartPr>
            <p14:xfrm>
              <a:off x="7501579" y="5364666"/>
              <a:ext cx="396" cy="396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E8782D7-9628-4282-9B4F-9E417CC03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79" y="5354766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664C67-031E-46DF-A247-AE4238109A69}"/>
                  </a:ext>
                </a:extLst>
              </p14:cNvPr>
              <p14:cNvContentPartPr/>
              <p14:nvPr/>
            </p14:nvContentPartPr>
            <p14:xfrm>
              <a:off x="7340011" y="5394762"/>
              <a:ext cx="396" cy="396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D664C67-031E-46DF-A247-AE4238109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0111" y="5384862"/>
                <a:ext cx="1980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4E6EC4-DCA0-4D29-AEBA-56A74B9B4ABF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xmlns="" id="{514520ED-4A84-4B39-AA88-79A8EFB0E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9088" y="559594"/>
            <a:ext cx="2203768" cy="691215"/>
          </a:xfrm>
        </p:spPr>
        <p:txBody>
          <a:bodyPr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  <a:defRPr/>
            </a:pPr>
            <a:r>
              <a:rPr sz="4400" spc="-6" dirty="0"/>
              <a:t>Example</a:t>
            </a:r>
            <a:endParaRPr sz="440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xmlns="" id="{5EC1B78D-F17F-4691-A88F-A233A09E39CF}"/>
              </a:ext>
            </a:extLst>
          </p:cNvPr>
          <p:cNvSpPr txBox="1"/>
          <p:nvPr/>
        </p:nvSpPr>
        <p:spPr>
          <a:xfrm>
            <a:off x="715962" y="1244125"/>
            <a:ext cx="6665437" cy="1219693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3970">
              <a:lnSpc>
                <a:spcPts val="3163"/>
              </a:lnSpc>
              <a:spcBef>
                <a:spcPts val="110"/>
              </a:spcBef>
              <a:tabLst>
                <a:tab pos="1110615" algn="l"/>
              </a:tabLst>
              <a:defRPr/>
            </a:pPr>
            <a:r>
              <a:rPr sz="2640" spc="-6" dirty="0">
                <a:latin typeface="Arial"/>
                <a:cs typeface="Arial"/>
              </a:rPr>
              <a:t>C1:	{(1, 1, 1), (1, 1, -1), (1, 0,</a:t>
            </a:r>
            <a:r>
              <a:rPr sz="2640" spc="-33" dirty="0">
                <a:latin typeface="Arial"/>
                <a:cs typeface="Arial"/>
              </a:rPr>
              <a:t> </a:t>
            </a:r>
            <a:r>
              <a:rPr sz="2640" spc="-6" dirty="0">
                <a:latin typeface="Arial"/>
                <a:cs typeface="Arial"/>
              </a:rPr>
              <a:t>-1)}</a:t>
            </a:r>
            <a:endParaRPr sz="2640" dirty="0">
              <a:latin typeface="Arial"/>
              <a:cs typeface="Arial"/>
            </a:endParaRPr>
          </a:p>
          <a:p>
            <a:pPr marL="13970">
              <a:lnSpc>
                <a:spcPts val="3163"/>
              </a:lnSpc>
              <a:tabLst>
                <a:tab pos="1019112" algn="l"/>
              </a:tabLst>
              <a:defRPr/>
            </a:pPr>
            <a:r>
              <a:rPr sz="2640" spc="-6" dirty="0">
                <a:latin typeface="Arial"/>
                <a:cs typeface="Arial"/>
              </a:rPr>
              <a:t>C2:	{(1, -1,-1), (1, -1,1), (1,</a:t>
            </a:r>
            <a:r>
              <a:rPr sz="2640" spc="-28" dirty="0">
                <a:latin typeface="Arial"/>
                <a:cs typeface="Arial"/>
              </a:rPr>
              <a:t> </a:t>
            </a:r>
            <a:r>
              <a:rPr sz="2640" spc="-6" dirty="0">
                <a:latin typeface="Arial"/>
                <a:cs typeface="Arial"/>
              </a:rPr>
              <a:t>0,1)}</a:t>
            </a:r>
            <a:endParaRPr lang="en-IN" sz="2640" spc="-6" dirty="0">
              <a:latin typeface="Arial"/>
              <a:cs typeface="Arial"/>
            </a:endParaRPr>
          </a:p>
          <a:p>
            <a:pPr marL="13970">
              <a:lnSpc>
                <a:spcPts val="3163"/>
              </a:lnSpc>
              <a:tabLst>
                <a:tab pos="1019112" algn="l"/>
              </a:tabLst>
              <a:defRPr/>
            </a:pPr>
            <a:r>
              <a:rPr lang="en-US" sz="2640" dirty="0">
                <a:latin typeface="Arial"/>
                <a:cs typeface="Arial"/>
              </a:rPr>
              <a:t>Fill </a:t>
            </a:r>
            <a:r>
              <a:rPr lang="en-US" sz="2640" spc="-6" dirty="0">
                <a:latin typeface="Arial"/>
                <a:cs typeface="Arial"/>
              </a:rPr>
              <a:t>out </a:t>
            </a:r>
            <a:r>
              <a:rPr lang="en-US" sz="2640" dirty="0">
                <a:latin typeface="Arial"/>
                <a:cs typeface="Arial"/>
              </a:rPr>
              <a:t>this table </a:t>
            </a:r>
            <a:r>
              <a:rPr lang="en-US" sz="2640" spc="-6" dirty="0">
                <a:latin typeface="Arial"/>
                <a:cs typeface="Arial"/>
              </a:rPr>
              <a:t>sequentially </a:t>
            </a:r>
            <a:r>
              <a:rPr lang="en-US" sz="2640" spc="-6" dirty="0">
                <a:solidFill>
                  <a:srgbClr val="C00000"/>
                </a:solidFill>
                <a:latin typeface="Arial"/>
                <a:cs typeface="Arial"/>
              </a:rPr>
              <a:t>(Second</a:t>
            </a:r>
            <a:r>
              <a:rPr lang="en-US" sz="2640" spc="-1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640" spc="-6" dirty="0">
                <a:solidFill>
                  <a:srgbClr val="C00000"/>
                </a:solidFill>
                <a:latin typeface="Arial"/>
                <a:cs typeface="Arial"/>
              </a:rPr>
              <a:t>pass):</a:t>
            </a:r>
            <a:endParaRPr lang="en-US" sz="264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xmlns="" id="{1164F80B-C751-42FC-A766-8CCCFD054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9763202"/>
              </p:ext>
            </p:extLst>
          </p:nvPr>
        </p:nvGraphicFramePr>
        <p:xfrm>
          <a:off x="370206" y="2743200"/>
          <a:ext cx="9317988" cy="304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34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506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94206">
                <a:tc gridSpan="2">
                  <a:txBody>
                    <a:bodyPr/>
                    <a:lstStyle/>
                    <a:p>
                      <a:pPr marL="88900">
                        <a:lnSpc>
                          <a:spcPts val="2430"/>
                        </a:lnSpc>
                        <a:tabLst>
                          <a:tab pos="1501775" algn="l"/>
                        </a:tabLst>
                      </a:pPr>
                      <a:r>
                        <a:rPr sz="2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	Weight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9535">
                        <a:lnSpc>
                          <a:spcPts val="2400"/>
                        </a:lnSpc>
                        <a:tabLst>
                          <a:tab pos="1502410" algn="l"/>
                          <a:tab pos="2915285" algn="l"/>
                          <a:tab pos="4327525" algn="l"/>
                        </a:tabLst>
                      </a:pPr>
                      <a:r>
                        <a:rPr sz="2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Desired	</a:t>
                      </a:r>
                      <a:r>
                        <a:rPr sz="2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Actual	</a:t>
                      </a:r>
                      <a:r>
                        <a:rPr sz="2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Update?	New</a:t>
                      </a:r>
                      <a:endParaRPr sz="2300" dirty="0">
                        <a:latin typeface="Arial"/>
                        <a:cs typeface="Arial"/>
                      </a:endParaRPr>
                    </a:p>
                    <a:p>
                      <a:pPr marL="4327525">
                        <a:lnSpc>
                          <a:spcPts val="2430"/>
                        </a:lnSpc>
                      </a:pPr>
                      <a:r>
                        <a:rPr lang="en-IN" sz="2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3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eight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652"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(1, 1,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(-1, 1,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685"/>
                        </a:lnSpc>
                      </a:pPr>
                      <a:r>
                        <a:rPr sz="26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lang="en-IN" sz="2600" b="1" spc="-10" baseline="30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b="1" baseline="30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68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(0, 2,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862"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(1, 1,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-1)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(0, 2,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69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No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69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(0, 2,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377"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(1,0,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-1)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(0, 2,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lang="en-IN" sz="2600" b="1" spc="-10" baseline="30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537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(1,-1,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-1)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(1, 2,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0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No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7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(1, 2,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378"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(1,-1,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No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(1, 2,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956"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(1, 0,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1)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(1, 2,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0)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lang="en-IN" sz="2600" b="1" spc="-10" baseline="30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 dirty="0">
                        <a:solidFill>
                          <a:srgbClr val="C0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95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(0, 2,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-1)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5D7A02E-7CB8-459F-9C88-2D6304334197}"/>
              </a:ext>
            </a:extLst>
          </p:cNvPr>
          <p:cNvSpPr/>
          <p:nvPr/>
        </p:nvSpPr>
        <p:spPr>
          <a:xfrm>
            <a:off x="593725" y="5686585"/>
            <a:ext cx="5385435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212">
              <a:buClr>
                <a:srgbClr val="9C007E"/>
              </a:buClr>
              <a:tabLst>
                <a:tab pos="323406" algn="l"/>
                <a:tab pos="324104" algn="l"/>
              </a:tabLst>
              <a:defRPr/>
            </a:pPr>
            <a:r>
              <a:rPr lang="fr-FR" sz="2640" b="1" spc="-28" baseline="-20833" dirty="0">
                <a:solidFill>
                  <a:srgbClr val="0070C0"/>
                </a:solidFill>
                <a:latin typeface="Arial"/>
                <a:cs typeface="Arial"/>
              </a:rPr>
              <a:t>1.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W=W-X </a:t>
            </a:r>
            <a:r>
              <a:rPr lang="fr-FR" sz="3080" b="1" spc="-28" dirty="0">
                <a:solidFill>
                  <a:srgbClr val="E40059"/>
                </a:solidFill>
                <a:latin typeface="Arial"/>
                <a:cs typeface="Arial"/>
              </a:rPr>
              <a:t>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(-1,1,0) + 1*(1,1,1)  = (0,2,1)</a:t>
            </a:r>
            <a:endParaRPr lang="fr-FR" sz="3080" b="1" baseline="-20833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DE7396-21B2-43F5-BF65-8EFCB236D465}"/>
              </a:ext>
            </a:extLst>
          </p:cNvPr>
          <p:cNvSpPr/>
          <p:nvPr/>
        </p:nvSpPr>
        <p:spPr>
          <a:xfrm>
            <a:off x="593725" y="6320015"/>
            <a:ext cx="5385435" cy="408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212">
              <a:spcBef>
                <a:spcPts val="336"/>
              </a:spcBef>
              <a:buClr>
                <a:srgbClr val="9C007E"/>
              </a:buClr>
              <a:tabLst>
                <a:tab pos="323406" algn="l"/>
                <a:tab pos="324104" algn="l"/>
              </a:tabLst>
              <a:defRPr/>
            </a:pPr>
            <a:r>
              <a:rPr lang="fr-FR" sz="2640" b="1" spc="-28" baseline="-20833" dirty="0">
                <a:solidFill>
                  <a:srgbClr val="0070C0"/>
                </a:solidFill>
                <a:latin typeface="Arial"/>
                <a:cs typeface="Arial"/>
              </a:rPr>
              <a:t>2.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W=W-X   (0,2,1) + 1*(1,0,-1)  = (1,2,0)</a:t>
            </a:r>
            <a:endParaRPr lang="fr-FR" sz="3080" b="1" baseline="-20833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315FE2-C024-40E4-8A54-5C8429C9A738}"/>
              </a:ext>
            </a:extLst>
          </p:cNvPr>
          <p:cNvSpPr/>
          <p:nvPr/>
        </p:nvSpPr>
        <p:spPr>
          <a:xfrm>
            <a:off x="593725" y="6795453"/>
            <a:ext cx="5385435" cy="408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212">
              <a:spcBef>
                <a:spcPts val="336"/>
              </a:spcBef>
              <a:buClr>
                <a:srgbClr val="9C007E"/>
              </a:buClr>
              <a:tabLst>
                <a:tab pos="323406" algn="l"/>
                <a:tab pos="324104" algn="l"/>
              </a:tabLst>
              <a:defRPr/>
            </a:pPr>
            <a:r>
              <a:rPr lang="fr-FR" sz="2640" b="1" spc="-28" baseline="-20833" dirty="0">
                <a:solidFill>
                  <a:srgbClr val="0070C0"/>
                </a:solidFill>
                <a:latin typeface="Arial"/>
                <a:cs typeface="Arial"/>
              </a:rPr>
              <a:t>3. </a:t>
            </a:r>
            <a:r>
              <a:rPr lang="fr-FR" sz="3080" b="1" spc="-28" baseline="-20833" dirty="0">
                <a:solidFill>
                  <a:srgbClr val="E40059"/>
                </a:solidFill>
                <a:latin typeface="Arial"/>
                <a:cs typeface="Arial"/>
              </a:rPr>
              <a:t>W=W-X   (1,2,0) – 1*(1,0, 1)  = (0,2,-1)</a:t>
            </a:r>
            <a:endParaRPr lang="fr-FR" sz="3080" b="1" baseline="-20833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0E44293-DB4C-42BC-8C68-F34D7A05C433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xmlns="" id="{B332E0B5-149B-4A6D-A909-3F33F45FD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3413" y="481013"/>
            <a:ext cx="2332990" cy="506549"/>
          </a:xfrm>
        </p:spPr>
        <p:txBody>
          <a:bodyPr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  <a:defRPr/>
            </a:pPr>
            <a:r>
              <a:rPr dirty="0"/>
              <a:t>Exa</a:t>
            </a:r>
            <a:r>
              <a:rPr spc="-6" dirty="0"/>
              <a:t>m</a:t>
            </a:r>
            <a:r>
              <a:rPr dirty="0"/>
              <a:t>p</a:t>
            </a:r>
            <a:r>
              <a:rPr spc="-6" dirty="0"/>
              <a:t>le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xmlns="" id="{9E5A8F99-670E-46A0-B185-5EC1ACA7E0A7}"/>
              </a:ext>
            </a:extLst>
          </p:cNvPr>
          <p:cNvSpPr txBox="1"/>
          <p:nvPr/>
        </p:nvSpPr>
        <p:spPr>
          <a:xfrm>
            <a:off x="990125" y="1509554"/>
            <a:ext cx="6847046" cy="1241109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4669">
              <a:lnSpc>
                <a:spcPts val="3163"/>
              </a:lnSpc>
              <a:spcBef>
                <a:spcPts val="110"/>
              </a:spcBef>
              <a:tabLst>
                <a:tab pos="1111314" algn="l"/>
              </a:tabLst>
              <a:defRPr/>
            </a:pPr>
            <a:r>
              <a:rPr sz="2640" spc="-6" dirty="0">
                <a:latin typeface="Arial"/>
                <a:cs typeface="Arial"/>
              </a:rPr>
              <a:t>C1:	{(1, 1, 1), (1, 1, -1), (1, 0,</a:t>
            </a:r>
            <a:r>
              <a:rPr sz="2640" spc="-33" dirty="0">
                <a:latin typeface="Arial"/>
                <a:cs typeface="Arial"/>
              </a:rPr>
              <a:t> </a:t>
            </a:r>
            <a:r>
              <a:rPr sz="2640" spc="-6" dirty="0">
                <a:latin typeface="Arial"/>
                <a:cs typeface="Arial"/>
              </a:rPr>
              <a:t>-1)}</a:t>
            </a:r>
            <a:endParaRPr sz="2640" dirty="0">
              <a:latin typeface="Arial"/>
              <a:cs typeface="Arial"/>
            </a:endParaRPr>
          </a:p>
          <a:p>
            <a:pPr marL="13970">
              <a:lnSpc>
                <a:spcPts val="3163"/>
              </a:lnSpc>
              <a:tabLst>
                <a:tab pos="1019112" algn="l"/>
              </a:tabLst>
              <a:defRPr/>
            </a:pPr>
            <a:r>
              <a:rPr sz="2640" spc="-6" dirty="0">
                <a:latin typeface="Arial"/>
                <a:cs typeface="Arial"/>
              </a:rPr>
              <a:t>C2:	{(1, -1,-1), (1, -1,1), (1,</a:t>
            </a:r>
            <a:r>
              <a:rPr sz="2640" spc="-22" dirty="0">
                <a:latin typeface="Arial"/>
                <a:cs typeface="Arial"/>
              </a:rPr>
              <a:t> </a:t>
            </a:r>
            <a:r>
              <a:rPr sz="2640" spc="-6" dirty="0">
                <a:latin typeface="Arial"/>
                <a:cs typeface="Arial"/>
              </a:rPr>
              <a:t>0,1)}</a:t>
            </a:r>
            <a:endParaRPr sz="2640" dirty="0">
              <a:latin typeface="Arial"/>
              <a:cs typeface="Arial"/>
            </a:endParaRPr>
          </a:p>
          <a:p>
            <a:pPr marL="13970">
              <a:defRPr/>
            </a:pPr>
            <a:r>
              <a:rPr sz="2640" dirty="0">
                <a:latin typeface="Arial"/>
                <a:cs typeface="Arial"/>
              </a:rPr>
              <a:t>Fill </a:t>
            </a:r>
            <a:r>
              <a:rPr sz="2640" spc="-6" dirty="0">
                <a:latin typeface="Arial"/>
                <a:cs typeface="Arial"/>
              </a:rPr>
              <a:t>out </a:t>
            </a:r>
            <a:r>
              <a:rPr sz="2640" dirty="0">
                <a:latin typeface="Arial"/>
                <a:cs typeface="Arial"/>
              </a:rPr>
              <a:t>this table </a:t>
            </a:r>
            <a:r>
              <a:rPr sz="2640" spc="-6" dirty="0">
                <a:latin typeface="Arial"/>
                <a:cs typeface="Arial"/>
              </a:rPr>
              <a:t>sequentially </a:t>
            </a:r>
            <a:r>
              <a:rPr sz="2640" spc="-6" dirty="0">
                <a:solidFill>
                  <a:srgbClr val="C00000"/>
                </a:solidFill>
                <a:latin typeface="Arial"/>
                <a:cs typeface="Arial"/>
              </a:rPr>
              <a:t>(Third</a:t>
            </a:r>
            <a:r>
              <a:rPr sz="264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40" spc="-6" dirty="0">
                <a:solidFill>
                  <a:srgbClr val="C00000"/>
                </a:solidFill>
                <a:latin typeface="Arial"/>
                <a:cs typeface="Arial"/>
              </a:rPr>
              <a:t>pass)</a:t>
            </a:r>
            <a:r>
              <a:rPr sz="2640" spc="-6" dirty="0">
                <a:latin typeface="Arial"/>
                <a:cs typeface="Arial"/>
              </a:rPr>
              <a:t>:</a:t>
            </a:r>
            <a:endParaRPr sz="2640" dirty="0">
              <a:latin typeface="Arial"/>
              <a:cs typeface="Arial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xmlns="" id="{9CEB7F59-0F4A-4F15-AC36-48B280E6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7360647"/>
              </p:ext>
            </p:extLst>
          </p:nvPr>
        </p:nvGraphicFramePr>
        <p:xfrm>
          <a:off x="1048406" y="2948152"/>
          <a:ext cx="7972724" cy="2563808"/>
        </p:xfrm>
        <a:graphic>
          <a:graphicData uri="http://schemas.openxmlformats.org/drawingml/2006/table">
            <a:tbl>
              <a:tblPr/>
              <a:tblGrid>
                <a:gridCol w="1329951">
                  <a:extLst>
                    <a:ext uri="{9D8B030D-6E8A-4147-A177-3AD203B41FA5}">
                      <a16:colId xmlns:a16="http://schemas.microsoft.com/office/drawing/2014/main" xmlns="" val="2080481556"/>
                    </a:ext>
                  </a:extLst>
                </a:gridCol>
                <a:gridCol w="1328206">
                  <a:extLst>
                    <a:ext uri="{9D8B030D-6E8A-4147-A177-3AD203B41FA5}">
                      <a16:colId xmlns:a16="http://schemas.microsoft.com/office/drawing/2014/main" xmlns="" val="1189230401"/>
                    </a:ext>
                  </a:extLst>
                </a:gridCol>
                <a:gridCol w="1328205">
                  <a:extLst>
                    <a:ext uri="{9D8B030D-6E8A-4147-A177-3AD203B41FA5}">
                      <a16:colId xmlns:a16="http://schemas.microsoft.com/office/drawing/2014/main" xmlns="" val="3021002293"/>
                    </a:ext>
                  </a:extLst>
                </a:gridCol>
                <a:gridCol w="1329951">
                  <a:extLst>
                    <a:ext uri="{9D8B030D-6E8A-4147-A177-3AD203B41FA5}">
                      <a16:colId xmlns:a16="http://schemas.microsoft.com/office/drawing/2014/main" xmlns="" val="1379414924"/>
                    </a:ext>
                  </a:extLst>
                </a:gridCol>
                <a:gridCol w="1328206">
                  <a:extLst>
                    <a:ext uri="{9D8B030D-6E8A-4147-A177-3AD203B41FA5}">
                      <a16:colId xmlns:a16="http://schemas.microsoft.com/office/drawing/2014/main" xmlns="" val="4144531112"/>
                    </a:ext>
                  </a:extLst>
                </a:gridCol>
                <a:gridCol w="1328205">
                  <a:extLst>
                    <a:ext uri="{9D8B030D-6E8A-4147-A177-3AD203B41FA5}">
                      <a16:colId xmlns:a16="http://schemas.microsoft.com/office/drawing/2014/main" xmlns="" val="1837149544"/>
                    </a:ext>
                  </a:extLst>
                </a:gridCol>
              </a:tblGrid>
              <a:tr h="568775">
                <a:tc>
                  <a:txBody>
                    <a:bodyPr/>
                    <a:lstStyle>
                      <a:lvl1pPr marL="76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76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76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Desired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76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76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Update?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762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ts val="205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 weight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39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519725"/>
                  </a:ext>
                </a:extLst>
              </a:tr>
              <a:tr h="337116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213236"/>
                  </a:ext>
                </a:extLst>
              </a:tr>
              <a:tr h="330201">
                <a:tc>
                  <a:txBody>
                    <a:bodyPr/>
                    <a:lstStyle>
                      <a:lvl1pPr marL="1206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20650" marR="0" lvl="0" indent="0" algn="l" defTabSz="914400" rtl="0" eaLnBrk="1" fontAlgn="base" latinLnBrk="0" hangingPunct="1">
                        <a:lnSpc>
                          <a:spcPts val="2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1,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ts val="2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ts val="2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ts val="22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7113895"/>
                  </a:ext>
                </a:extLst>
              </a:tr>
              <a:tr h="331929">
                <a:tc>
                  <a:txBody>
                    <a:bodyPr/>
                    <a:lstStyle>
                      <a:lvl1pPr marL="15557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5575" marR="0" lvl="0" indent="0" algn="l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(1,0,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576898"/>
                  </a:ext>
                </a:extLst>
              </a:tr>
              <a:tr h="331929">
                <a:tc>
                  <a:txBody>
                    <a:bodyPr/>
                    <a:lstStyle>
                      <a:lvl1pPr marL="11271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12713" marR="0" lvl="0" indent="0" algn="l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(1,-1,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9268276"/>
                  </a:ext>
                </a:extLst>
              </a:tr>
              <a:tr h="331929">
                <a:tc>
                  <a:txBody>
                    <a:bodyPr/>
                    <a:lstStyle>
                      <a:lvl1pPr marL="15557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5575" marR="0" lvl="0" indent="0" algn="l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(1,-1,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35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635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763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4763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8674076"/>
                  </a:ext>
                </a:extLst>
              </a:tr>
              <a:tr h="331929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(1, 0, 1)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2, -1)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303434"/>
                  </a:ext>
                </a:extLst>
              </a:tr>
            </a:tbl>
          </a:graphicData>
        </a:graphic>
      </p:graphicFrame>
      <p:sp>
        <p:nvSpPr>
          <p:cNvPr id="6" name="object 12">
            <a:extLst>
              <a:ext uri="{FF2B5EF4-FFF2-40B4-BE49-F238E27FC236}">
                <a16:creationId xmlns:a16="http://schemas.microsoft.com/office/drawing/2014/main" xmlns="" id="{C060D5C6-7D2A-4549-B0C0-2BC9D528B0AA}"/>
              </a:ext>
            </a:extLst>
          </p:cNvPr>
          <p:cNvSpPr txBox="1"/>
          <p:nvPr/>
        </p:nvSpPr>
        <p:spPr>
          <a:xfrm>
            <a:off x="1091407" y="5592288"/>
            <a:ext cx="6745763" cy="1503745"/>
          </a:xfrm>
          <a:prstGeom prst="rect">
            <a:avLst/>
          </a:prstGeom>
        </p:spPr>
        <p:txBody>
          <a:bodyPr lIns="0" tIns="13970" rIns="0" bIns="0">
            <a:spAutoFit/>
          </a:bodyPr>
          <a:lstStyle>
            <a:lvl1pPr marL="49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49313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0"/>
              </a:spcBef>
            </a:pPr>
            <a:r>
              <a:rPr lang="en-US" altLang="en-US" sz="2420" dirty="0"/>
              <a:t>At epoch 3 no weight changes.</a:t>
            </a:r>
          </a:p>
          <a:p>
            <a:pPr lvl="1">
              <a:buFont typeface="Symbol" panose="05050102010706020507" pitchFamily="18" charset="2"/>
              <a:buChar char=" "/>
            </a:pPr>
            <a:r>
              <a:rPr lang="en-US" altLang="en-US" sz="2420" b="1" dirty="0">
                <a:latin typeface="Symbol" panose="05050102010706020507" pitchFamily="18" charset="2"/>
              </a:rPr>
              <a:t></a:t>
            </a:r>
            <a:r>
              <a:rPr lang="en-US" altLang="en-US" sz="24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20" dirty="0"/>
              <a:t>stop execution of algorithm.  </a:t>
            </a:r>
          </a:p>
          <a:p>
            <a:r>
              <a:rPr lang="en-US" altLang="en-US" sz="2420" dirty="0">
                <a:solidFill>
                  <a:srgbClr val="E40059"/>
                </a:solidFill>
              </a:rPr>
              <a:t>Final weight vector: (0, 2, -1).</a:t>
            </a:r>
            <a:endParaRPr lang="en-US" altLang="en-US" sz="2420" dirty="0"/>
          </a:p>
          <a:p>
            <a:r>
              <a:rPr lang="en-IN" altLang="en-US" sz="2420" b="1" dirty="0">
                <a:solidFill>
                  <a:srgbClr val="E40059"/>
                </a:solidFill>
                <a:latin typeface="Symbol" panose="05050102010706020507" pitchFamily="18" charset="2"/>
              </a:rPr>
              <a:t>	</a:t>
            </a:r>
            <a:r>
              <a:rPr lang="en-US" altLang="en-US" sz="2420" b="1" dirty="0">
                <a:solidFill>
                  <a:srgbClr val="E40059"/>
                </a:solidFill>
                <a:latin typeface="Symbol" panose="05050102010706020507" pitchFamily="18" charset="2"/>
              </a:rPr>
              <a:t></a:t>
            </a:r>
            <a:r>
              <a:rPr lang="en-US" altLang="en-US" sz="2420" b="1" dirty="0">
                <a:solidFill>
                  <a:srgbClr val="E400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20" dirty="0">
                <a:solidFill>
                  <a:srgbClr val="E40059"/>
                </a:solidFill>
              </a:rPr>
              <a:t>decision hyperplane is 2x</a:t>
            </a:r>
            <a:r>
              <a:rPr lang="en-US" altLang="en-US" sz="2310" b="1" baseline="-21000" dirty="0">
                <a:solidFill>
                  <a:srgbClr val="E40059"/>
                </a:solidFill>
              </a:rPr>
              <a:t>1 </a:t>
            </a:r>
            <a:r>
              <a:rPr lang="en-US" altLang="en-US" sz="2420" dirty="0">
                <a:solidFill>
                  <a:srgbClr val="E40059"/>
                </a:solidFill>
              </a:rPr>
              <a:t>- x</a:t>
            </a:r>
            <a:r>
              <a:rPr lang="en-US" altLang="en-US" sz="2310" b="1" baseline="-21000" dirty="0">
                <a:solidFill>
                  <a:srgbClr val="E40059"/>
                </a:solidFill>
              </a:rPr>
              <a:t>2 </a:t>
            </a:r>
            <a:r>
              <a:rPr lang="en-US" altLang="en-US" sz="2420" dirty="0">
                <a:solidFill>
                  <a:srgbClr val="E40059"/>
                </a:solidFill>
              </a:rPr>
              <a:t>= 0.</a:t>
            </a:r>
            <a:endParaRPr lang="en-US" altLang="en-US" sz="24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790707-922B-4307-AC72-F30F8DAEB24E}"/>
              </a:ext>
            </a:extLst>
          </p:cNvPr>
          <p:cNvSpPr/>
          <p:nvPr/>
        </p:nvSpPr>
        <p:spPr>
          <a:xfrm>
            <a:off x="152400" y="52552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xmlns="" id="{32B324C1-5F9C-4214-9C4B-49ADDC25A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532" y="1071245"/>
            <a:ext cx="5715477" cy="506549"/>
          </a:xfrm>
        </p:spPr>
        <p:txBody>
          <a:bodyPr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  <a:defRPr/>
            </a:pPr>
            <a:r>
              <a:rPr spc="-6" dirty="0"/>
              <a:t>Example: </a:t>
            </a:r>
            <a:r>
              <a:rPr dirty="0"/>
              <a:t>final</a:t>
            </a:r>
            <a:r>
              <a:rPr spc="-110" dirty="0"/>
              <a:t> </a:t>
            </a:r>
            <a:r>
              <a:rPr dirty="0"/>
              <a:t>results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xmlns="" id="{E6A8DA92-F4B2-47AD-8701-A499867AB03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971800"/>
            <a:ext cx="6597333" cy="3576320"/>
            <a:chOff x="2438400" y="2617723"/>
            <a:chExt cx="5996178" cy="3252217"/>
          </a:xfrm>
        </p:grpSpPr>
        <p:sp>
          <p:nvSpPr>
            <p:cNvPr id="24580" name="object 9">
              <a:extLst>
                <a:ext uri="{FF2B5EF4-FFF2-40B4-BE49-F238E27FC236}">
                  <a16:creationId xmlns:a16="http://schemas.microsoft.com/office/drawing/2014/main" xmlns="" id="{DBDC97B1-FC31-478A-A19E-42F3DD8F5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572" y="2817876"/>
              <a:ext cx="297180" cy="577215"/>
            </a:xfrm>
            <a:custGeom>
              <a:avLst/>
              <a:gdLst>
                <a:gd name="T0" fmla="*/ 296799 w 297179"/>
                <a:gd name="T1" fmla="*/ 3810 h 577214"/>
                <a:gd name="T2" fmla="*/ 288417 w 297179"/>
                <a:gd name="T3" fmla="*/ 0 h 577214"/>
                <a:gd name="T4" fmla="*/ 0 w 297179"/>
                <a:gd name="T5" fmla="*/ 576834 h 577214"/>
                <a:gd name="T6" fmla="*/ 10286 w 297179"/>
                <a:gd name="T7" fmla="*/ 576834 h 577214"/>
                <a:gd name="T8" fmla="*/ 296799 w 297179"/>
                <a:gd name="T9" fmla="*/ 3810 h 577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179" h="577214">
                  <a:moveTo>
                    <a:pt x="296799" y="3810"/>
                  </a:moveTo>
                  <a:lnTo>
                    <a:pt x="288417" y="0"/>
                  </a:lnTo>
                  <a:lnTo>
                    <a:pt x="0" y="576834"/>
                  </a:lnTo>
                  <a:lnTo>
                    <a:pt x="10286" y="576834"/>
                  </a:lnTo>
                  <a:lnTo>
                    <a:pt x="296799" y="381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81" name="object 10">
              <a:extLst>
                <a:ext uri="{FF2B5EF4-FFF2-40B4-BE49-F238E27FC236}">
                  <a16:creationId xmlns:a16="http://schemas.microsoft.com/office/drawing/2014/main" xmlns="" id="{B58F13BA-955F-40A7-BDA7-E4AB3035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455" y="3038894"/>
              <a:ext cx="171450" cy="17022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582" name="object 11">
              <a:extLst>
                <a:ext uri="{FF2B5EF4-FFF2-40B4-BE49-F238E27FC236}">
                  <a16:creationId xmlns:a16="http://schemas.microsoft.com/office/drawing/2014/main" xmlns="" id="{17758FA8-0D86-421E-AB08-F263AD9D5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743200"/>
              <a:ext cx="76200" cy="651510"/>
            </a:xfrm>
            <a:custGeom>
              <a:avLst/>
              <a:gdLst>
                <a:gd name="T0" fmla="*/ 76200 w 76200"/>
                <a:gd name="T1" fmla="*/ 76199 h 651510"/>
                <a:gd name="T2" fmla="*/ 38100 w 76200"/>
                <a:gd name="T3" fmla="*/ 0 h 651510"/>
                <a:gd name="T4" fmla="*/ 0 w 76200"/>
                <a:gd name="T5" fmla="*/ 76199 h 651510"/>
                <a:gd name="T6" fmla="*/ 33527 w 76200"/>
                <a:gd name="T7" fmla="*/ 76199 h 651510"/>
                <a:gd name="T8" fmla="*/ 33527 w 76200"/>
                <a:gd name="T9" fmla="*/ 64007 h 651510"/>
                <a:gd name="T10" fmla="*/ 43433 w 76200"/>
                <a:gd name="T11" fmla="*/ 64007 h 651510"/>
                <a:gd name="T12" fmla="*/ 43433 w 76200"/>
                <a:gd name="T13" fmla="*/ 76199 h 651510"/>
                <a:gd name="T14" fmla="*/ 76200 w 76200"/>
                <a:gd name="T15" fmla="*/ 76199 h 651510"/>
                <a:gd name="T16" fmla="*/ 43433 w 76200"/>
                <a:gd name="T17" fmla="*/ 76199 h 651510"/>
                <a:gd name="T18" fmla="*/ 43433 w 76200"/>
                <a:gd name="T19" fmla="*/ 64007 h 651510"/>
                <a:gd name="T20" fmla="*/ 33527 w 76200"/>
                <a:gd name="T21" fmla="*/ 64007 h 651510"/>
                <a:gd name="T22" fmla="*/ 33527 w 76200"/>
                <a:gd name="T23" fmla="*/ 76199 h 651510"/>
                <a:gd name="T24" fmla="*/ 43433 w 76200"/>
                <a:gd name="T25" fmla="*/ 76199 h 651510"/>
                <a:gd name="T26" fmla="*/ 43433 w 76200"/>
                <a:gd name="T27" fmla="*/ 651510 h 651510"/>
                <a:gd name="T28" fmla="*/ 43433 w 76200"/>
                <a:gd name="T29" fmla="*/ 76199 h 651510"/>
                <a:gd name="T30" fmla="*/ 33527 w 76200"/>
                <a:gd name="T31" fmla="*/ 76199 h 651510"/>
                <a:gd name="T32" fmla="*/ 33527 w 76200"/>
                <a:gd name="T33" fmla="*/ 651510 h 651510"/>
                <a:gd name="T34" fmla="*/ 43433 w 76200"/>
                <a:gd name="T35" fmla="*/ 651510 h 65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200" h="651510">
                  <a:moveTo>
                    <a:pt x="76200" y="76199"/>
                  </a:moveTo>
                  <a:lnTo>
                    <a:pt x="38100" y="0"/>
                  </a:lnTo>
                  <a:lnTo>
                    <a:pt x="0" y="76199"/>
                  </a:lnTo>
                  <a:lnTo>
                    <a:pt x="33527" y="76199"/>
                  </a:lnTo>
                  <a:lnTo>
                    <a:pt x="33527" y="64007"/>
                  </a:lnTo>
                  <a:lnTo>
                    <a:pt x="43433" y="64007"/>
                  </a:lnTo>
                  <a:lnTo>
                    <a:pt x="43433" y="76199"/>
                  </a:lnTo>
                  <a:lnTo>
                    <a:pt x="76200" y="76199"/>
                  </a:lnTo>
                  <a:close/>
                </a:path>
                <a:path w="76200" h="651510">
                  <a:moveTo>
                    <a:pt x="43433" y="76199"/>
                  </a:moveTo>
                  <a:lnTo>
                    <a:pt x="43433" y="64007"/>
                  </a:lnTo>
                  <a:lnTo>
                    <a:pt x="33527" y="64007"/>
                  </a:lnTo>
                  <a:lnTo>
                    <a:pt x="33527" y="76199"/>
                  </a:lnTo>
                  <a:lnTo>
                    <a:pt x="43433" y="76199"/>
                  </a:lnTo>
                  <a:close/>
                </a:path>
                <a:path w="76200" h="651510">
                  <a:moveTo>
                    <a:pt x="43433" y="651510"/>
                  </a:moveTo>
                  <a:lnTo>
                    <a:pt x="43433" y="76199"/>
                  </a:lnTo>
                  <a:lnTo>
                    <a:pt x="33527" y="76199"/>
                  </a:lnTo>
                  <a:lnTo>
                    <a:pt x="33527" y="651510"/>
                  </a:lnTo>
                  <a:lnTo>
                    <a:pt x="43433" y="6515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xmlns="" id="{A3C80CEB-03A3-4D20-9223-B4845DBA7444}"/>
                </a:ext>
              </a:extLst>
            </p:cNvPr>
            <p:cNvSpPr txBox="1"/>
            <p:nvPr/>
          </p:nvSpPr>
          <p:spPr>
            <a:xfrm>
              <a:off x="4016007" y="2617723"/>
              <a:ext cx="274573" cy="289913"/>
            </a:xfrm>
            <a:prstGeom prst="rect">
              <a:avLst/>
            </a:prstGeom>
          </p:spPr>
          <p:txBody>
            <a:bodyPr lIns="0" tIns="13970" rIns="0" bIns="0">
              <a:spAutoFit/>
            </a:bodyPr>
            <a:lstStyle/>
            <a:p>
              <a:pPr marL="41910">
                <a:spcBef>
                  <a:spcPts val="110"/>
                </a:spcBef>
                <a:defRPr/>
              </a:pPr>
              <a:r>
                <a:rPr sz="1980" spc="-6" dirty="0">
                  <a:latin typeface="Arial"/>
                  <a:cs typeface="Arial"/>
                </a:rPr>
                <a:t>x</a:t>
              </a:r>
              <a:r>
                <a:rPr sz="1980" b="1" spc="-8" baseline="-20833" dirty="0">
                  <a:latin typeface="Arial"/>
                  <a:cs typeface="Arial"/>
                </a:rPr>
                <a:t>2</a:t>
              </a:r>
              <a:endParaRPr sz="1980" baseline="-20833">
                <a:latin typeface="Arial"/>
                <a:cs typeface="Arial"/>
              </a:endParaRPr>
            </a:p>
          </p:txBody>
        </p:sp>
        <p:sp>
          <p:nvSpPr>
            <p:cNvPr id="24584" name="object 13">
              <a:extLst>
                <a:ext uri="{FF2B5EF4-FFF2-40B4-BE49-F238E27FC236}">
                  <a16:creationId xmlns:a16="http://schemas.microsoft.com/office/drawing/2014/main" xmlns="" id="{F351A3CF-4A68-44BC-B27C-7AC99123E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55" y="3038894"/>
              <a:ext cx="171450" cy="17022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xmlns="" id="{DB69E401-93E4-4730-A92B-16D41E4F6C8E}"/>
                </a:ext>
              </a:extLst>
            </p:cNvPr>
            <p:cNvSpPr txBox="1"/>
            <p:nvPr/>
          </p:nvSpPr>
          <p:spPr>
            <a:xfrm>
              <a:off x="3450989" y="2952791"/>
              <a:ext cx="109511" cy="320060"/>
            </a:xfrm>
            <a:prstGeom prst="rect">
              <a:avLst/>
            </a:prstGeom>
          </p:spPr>
          <p:txBody>
            <a:bodyPr lIns="0" tIns="13272" rIns="0" bIns="0">
              <a:spAutoFit/>
            </a:bodyPr>
            <a:lstStyle/>
            <a:p>
              <a:pPr marL="13970">
                <a:spcBef>
                  <a:spcPts val="105"/>
                </a:spcBef>
                <a:defRPr/>
              </a:pPr>
              <a:r>
                <a:rPr sz="2200" spc="-6" dirty="0">
                  <a:latin typeface="Arial"/>
                  <a:cs typeface="Arial"/>
                </a:rPr>
                <a:t>-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4586" name="object 15">
              <a:extLst>
                <a:ext uri="{FF2B5EF4-FFF2-40B4-BE49-F238E27FC236}">
                  <a16:creationId xmlns:a16="http://schemas.microsoft.com/office/drawing/2014/main" xmlns="" id="{3C136E9B-1E10-4D89-A427-9B66D6C1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055" y="3038894"/>
              <a:ext cx="171450" cy="17022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587" name="object 16">
              <a:extLst>
                <a:ext uri="{FF2B5EF4-FFF2-40B4-BE49-F238E27FC236}">
                  <a16:creationId xmlns:a16="http://schemas.microsoft.com/office/drawing/2014/main" xmlns="" id="{EAB748BB-EAF0-4F84-95C2-9A8D5B699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264" y="2983483"/>
              <a:ext cx="144780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+</a:t>
              </a:r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xmlns="" id="{63936E16-CC6D-4C1B-9B74-04800CAD07E3}"/>
                </a:ext>
              </a:extLst>
            </p:cNvPr>
            <p:cNvSpPr txBox="1"/>
            <p:nvPr/>
          </p:nvSpPr>
          <p:spPr>
            <a:xfrm>
              <a:off x="4381500" y="2952242"/>
              <a:ext cx="433705" cy="320060"/>
            </a:xfrm>
            <a:prstGeom prst="rect">
              <a:avLst/>
            </a:prstGeom>
          </p:spPr>
          <p:txBody>
            <a:bodyPr lIns="0" tIns="13272" rIns="0" bIns="0">
              <a:spAutoFit/>
            </a:bodyPr>
            <a:lstStyle/>
            <a:p>
              <a:pPr marL="41910">
                <a:spcBef>
                  <a:spcPts val="105"/>
                </a:spcBef>
                <a:defRPr/>
              </a:pPr>
              <a:r>
                <a:rPr sz="2200" strike="sngStrike" spc="-325" dirty="0">
                  <a:latin typeface="Arial"/>
                  <a:cs typeface="Arial"/>
                </a:rPr>
                <a:t> </a:t>
              </a:r>
              <a:r>
                <a:rPr sz="2200" strike="sngStrike" spc="-6" dirty="0">
                  <a:latin typeface="Arial"/>
                  <a:cs typeface="Arial"/>
                </a:rPr>
                <a:t>-</a:t>
              </a:r>
              <a:r>
                <a:rPr sz="2200" spc="385" dirty="0">
                  <a:latin typeface="Arial"/>
                  <a:cs typeface="Arial"/>
                </a:rPr>
                <a:t> </a:t>
              </a:r>
              <a:r>
                <a:rPr sz="2640" baseline="43402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589" name="object 18">
              <a:extLst>
                <a:ext uri="{FF2B5EF4-FFF2-40B4-BE49-F238E27FC236}">
                  <a16:creationId xmlns:a16="http://schemas.microsoft.com/office/drawing/2014/main" xmlns="" id="{B07B5B5F-3388-4CE7-AB91-DAA14C7CD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2814827"/>
              <a:ext cx="691515" cy="310515"/>
            </a:xfrm>
            <a:custGeom>
              <a:avLst/>
              <a:gdLst>
                <a:gd name="T0" fmla="*/ 691134 w 691515"/>
                <a:gd name="T1" fmla="*/ 309371 h 310514"/>
                <a:gd name="T2" fmla="*/ 682010 w 691515"/>
                <a:gd name="T3" fmla="*/ 262464 h 310514"/>
                <a:gd name="T4" fmla="*/ 665263 w 691515"/>
                <a:gd name="T5" fmla="*/ 226374 h 310514"/>
                <a:gd name="T6" fmla="*/ 641055 w 691515"/>
                <a:gd name="T7" fmla="*/ 193382 h 310514"/>
                <a:gd name="T8" fmla="*/ 610309 w 691515"/>
                <a:gd name="T9" fmla="*/ 163387 h 310514"/>
                <a:gd name="T10" fmla="*/ 573949 w 691515"/>
                <a:gd name="T11" fmla="*/ 136290 h 310514"/>
                <a:gd name="T12" fmla="*/ 532897 w 691515"/>
                <a:gd name="T13" fmla="*/ 111991 h 310514"/>
                <a:gd name="T14" fmla="*/ 488077 w 691515"/>
                <a:gd name="T15" fmla="*/ 90389 h 310514"/>
                <a:gd name="T16" fmla="*/ 440414 w 691515"/>
                <a:gd name="T17" fmla="*/ 71385 h 310514"/>
                <a:gd name="T18" fmla="*/ 390829 w 691515"/>
                <a:gd name="T19" fmla="*/ 54879 h 310514"/>
                <a:gd name="T20" fmla="*/ 340247 w 691515"/>
                <a:gd name="T21" fmla="*/ 40771 h 310514"/>
                <a:gd name="T22" fmla="*/ 289591 w 691515"/>
                <a:gd name="T23" fmla="*/ 28961 h 310514"/>
                <a:gd name="T24" fmla="*/ 239785 w 691515"/>
                <a:gd name="T25" fmla="*/ 19349 h 310514"/>
                <a:gd name="T26" fmla="*/ 191751 w 691515"/>
                <a:gd name="T27" fmla="*/ 11835 h 310514"/>
                <a:gd name="T28" fmla="*/ 146414 w 691515"/>
                <a:gd name="T29" fmla="*/ 6320 h 310514"/>
                <a:gd name="T30" fmla="*/ 104696 w 691515"/>
                <a:gd name="T31" fmla="*/ 2702 h 310514"/>
                <a:gd name="T32" fmla="*/ 35814 w 691515"/>
                <a:gd name="T33" fmla="*/ 761 h 310514"/>
                <a:gd name="T34" fmla="*/ 762 w 691515"/>
                <a:gd name="T35" fmla="*/ 0 h 310514"/>
                <a:gd name="T36" fmla="*/ 0 w 691515"/>
                <a:gd name="T37" fmla="*/ 9906 h 310514"/>
                <a:gd name="T38" fmla="*/ 35814 w 691515"/>
                <a:gd name="T39" fmla="*/ 9905 h 310514"/>
                <a:gd name="T40" fmla="*/ 66735 w 691515"/>
                <a:gd name="T41" fmla="*/ 10145 h 310514"/>
                <a:gd name="T42" fmla="*/ 143964 w 691515"/>
                <a:gd name="T43" fmla="*/ 15587 h 310514"/>
                <a:gd name="T44" fmla="*/ 188451 w 691515"/>
                <a:gd name="T45" fmla="*/ 20990 h 310514"/>
                <a:gd name="T46" fmla="*/ 235638 w 691515"/>
                <a:gd name="T47" fmla="*/ 28315 h 310514"/>
                <a:gd name="T48" fmla="*/ 284616 w 691515"/>
                <a:gd name="T49" fmla="*/ 37661 h 310514"/>
                <a:gd name="T50" fmla="*/ 334475 w 691515"/>
                <a:gd name="T51" fmla="*/ 49129 h 310514"/>
                <a:gd name="T52" fmla="*/ 384303 w 691515"/>
                <a:gd name="T53" fmla="*/ 62818 h 310514"/>
                <a:gd name="T54" fmla="*/ 433192 w 691515"/>
                <a:gd name="T55" fmla="*/ 78829 h 310514"/>
                <a:gd name="T56" fmla="*/ 480230 w 691515"/>
                <a:gd name="T57" fmla="*/ 97263 h 310514"/>
                <a:gd name="T58" fmla="*/ 524508 w 691515"/>
                <a:gd name="T59" fmla="*/ 118218 h 310514"/>
                <a:gd name="T60" fmla="*/ 565115 w 691515"/>
                <a:gd name="T61" fmla="*/ 141795 h 310514"/>
                <a:gd name="T62" fmla="*/ 601141 w 691515"/>
                <a:gd name="T63" fmla="*/ 168094 h 310514"/>
                <a:gd name="T64" fmla="*/ 631675 w 691515"/>
                <a:gd name="T65" fmla="*/ 197215 h 310514"/>
                <a:gd name="T66" fmla="*/ 655808 w 691515"/>
                <a:gd name="T67" fmla="*/ 229259 h 310514"/>
                <a:gd name="T68" fmla="*/ 672629 w 691515"/>
                <a:gd name="T69" fmla="*/ 264325 h 310514"/>
                <a:gd name="T70" fmla="*/ 681228 w 691515"/>
                <a:gd name="T71" fmla="*/ 302513 h 310514"/>
                <a:gd name="T72" fmla="*/ 681228 w 691515"/>
                <a:gd name="T73" fmla="*/ 310134 h 310514"/>
                <a:gd name="T74" fmla="*/ 691134 w 691515"/>
                <a:gd name="T75" fmla="*/ 309371 h 310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1515" h="310514">
                  <a:moveTo>
                    <a:pt x="691134" y="309371"/>
                  </a:moveTo>
                  <a:lnTo>
                    <a:pt x="682010" y="262464"/>
                  </a:lnTo>
                  <a:lnTo>
                    <a:pt x="665263" y="226374"/>
                  </a:lnTo>
                  <a:lnTo>
                    <a:pt x="641055" y="193382"/>
                  </a:lnTo>
                  <a:lnTo>
                    <a:pt x="610309" y="163387"/>
                  </a:lnTo>
                  <a:lnTo>
                    <a:pt x="573949" y="136290"/>
                  </a:lnTo>
                  <a:lnTo>
                    <a:pt x="532897" y="111991"/>
                  </a:lnTo>
                  <a:lnTo>
                    <a:pt x="488077" y="90389"/>
                  </a:lnTo>
                  <a:lnTo>
                    <a:pt x="440414" y="71385"/>
                  </a:lnTo>
                  <a:lnTo>
                    <a:pt x="390829" y="54879"/>
                  </a:lnTo>
                  <a:lnTo>
                    <a:pt x="340247" y="40771"/>
                  </a:lnTo>
                  <a:lnTo>
                    <a:pt x="289591" y="28961"/>
                  </a:lnTo>
                  <a:lnTo>
                    <a:pt x="239785" y="19349"/>
                  </a:lnTo>
                  <a:lnTo>
                    <a:pt x="191751" y="11835"/>
                  </a:lnTo>
                  <a:lnTo>
                    <a:pt x="146414" y="6320"/>
                  </a:lnTo>
                  <a:lnTo>
                    <a:pt x="104696" y="2702"/>
                  </a:lnTo>
                  <a:lnTo>
                    <a:pt x="35814" y="761"/>
                  </a:lnTo>
                  <a:lnTo>
                    <a:pt x="762" y="0"/>
                  </a:lnTo>
                  <a:lnTo>
                    <a:pt x="0" y="9906"/>
                  </a:lnTo>
                  <a:lnTo>
                    <a:pt x="35814" y="9905"/>
                  </a:lnTo>
                  <a:lnTo>
                    <a:pt x="66735" y="10145"/>
                  </a:lnTo>
                  <a:lnTo>
                    <a:pt x="143964" y="15587"/>
                  </a:lnTo>
                  <a:lnTo>
                    <a:pt x="188451" y="20990"/>
                  </a:lnTo>
                  <a:lnTo>
                    <a:pt x="235638" y="28315"/>
                  </a:lnTo>
                  <a:lnTo>
                    <a:pt x="284616" y="37661"/>
                  </a:lnTo>
                  <a:lnTo>
                    <a:pt x="334475" y="49129"/>
                  </a:lnTo>
                  <a:lnTo>
                    <a:pt x="384303" y="62818"/>
                  </a:lnTo>
                  <a:lnTo>
                    <a:pt x="433192" y="78829"/>
                  </a:lnTo>
                  <a:lnTo>
                    <a:pt x="480230" y="97263"/>
                  </a:lnTo>
                  <a:lnTo>
                    <a:pt x="524508" y="118218"/>
                  </a:lnTo>
                  <a:lnTo>
                    <a:pt x="565115" y="141795"/>
                  </a:lnTo>
                  <a:lnTo>
                    <a:pt x="601141" y="168094"/>
                  </a:lnTo>
                  <a:lnTo>
                    <a:pt x="631675" y="197215"/>
                  </a:lnTo>
                  <a:lnTo>
                    <a:pt x="655808" y="229259"/>
                  </a:lnTo>
                  <a:lnTo>
                    <a:pt x="672629" y="264325"/>
                  </a:lnTo>
                  <a:lnTo>
                    <a:pt x="681228" y="302513"/>
                  </a:lnTo>
                  <a:lnTo>
                    <a:pt x="681228" y="310134"/>
                  </a:lnTo>
                  <a:lnTo>
                    <a:pt x="691134" y="30937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90" name="object 19">
              <a:extLst>
                <a:ext uri="{FF2B5EF4-FFF2-40B4-BE49-F238E27FC236}">
                  <a16:creationId xmlns:a16="http://schemas.microsoft.com/office/drawing/2014/main" xmlns="" id="{8F0F1E16-35C9-4448-9505-D9C9C964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781300"/>
              <a:ext cx="381000" cy="76200"/>
            </a:xfrm>
            <a:custGeom>
              <a:avLst/>
              <a:gdLst>
                <a:gd name="T0" fmla="*/ 76200 w 381000"/>
                <a:gd name="T1" fmla="*/ 33527 h 76200"/>
                <a:gd name="T2" fmla="*/ 76200 w 381000"/>
                <a:gd name="T3" fmla="*/ 0 h 76200"/>
                <a:gd name="T4" fmla="*/ 0 w 381000"/>
                <a:gd name="T5" fmla="*/ 38099 h 76200"/>
                <a:gd name="T6" fmla="*/ 64008 w 381000"/>
                <a:gd name="T7" fmla="*/ 70103 h 76200"/>
                <a:gd name="T8" fmla="*/ 64008 w 381000"/>
                <a:gd name="T9" fmla="*/ 33527 h 76200"/>
                <a:gd name="T10" fmla="*/ 76200 w 381000"/>
                <a:gd name="T11" fmla="*/ 33527 h 76200"/>
                <a:gd name="T12" fmla="*/ 381000 w 381000"/>
                <a:gd name="T13" fmla="*/ 43433 h 76200"/>
                <a:gd name="T14" fmla="*/ 381000 w 381000"/>
                <a:gd name="T15" fmla="*/ 33527 h 76200"/>
                <a:gd name="T16" fmla="*/ 64008 w 381000"/>
                <a:gd name="T17" fmla="*/ 33527 h 76200"/>
                <a:gd name="T18" fmla="*/ 64008 w 381000"/>
                <a:gd name="T19" fmla="*/ 43433 h 76200"/>
                <a:gd name="T20" fmla="*/ 381000 w 381000"/>
                <a:gd name="T21" fmla="*/ 43433 h 76200"/>
                <a:gd name="T22" fmla="*/ 76200 w 381000"/>
                <a:gd name="T23" fmla="*/ 76199 h 76200"/>
                <a:gd name="T24" fmla="*/ 76200 w 381000"/>
                <a:gd name="T25" fmla="*/ 43433 h 76200"/>
                <a:gd name="T26" fmla="*/ 64008 w 381000"/>
                <a:gd name="T27" fmla="*/ 43433 h 76200"/>
                <a:gd name="T28" fmla="*/ 64008 w 381000"/>
                <a:gd name="T29" fmla="*/ 70103 h 76200"/>
                <a:gd name="T30" fmla="*/ 76200 w 381000"/>
                <a:gd name="T31" fmla="*/ 76199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1000" h="76200">
                  <a:moveTo>
                    <a:pt x="76200" y="33527"/>
                  </a:moveTo>
                  <a:lnTo>
                    <a:pt x="76200" y="0"/>
                  </a:lnTo>
                  <a:lnTo>
                    <a:pt x="0" y="38099"/>
                  </a:lnTo>
                  <a:lnTo>
                    <a:pt x="64008" y="70103"/>
                  </a:lnTo>
                  <a:lnTo>
                    <a:pt x="64008" y="33527"/>
                  </a:lnTo>
                  <a:lnTo>
                    <a:pt x="76200" y="33527"/>
                  </a:lnTo>
                  <a:close/>
                </a:path>
                <a:path w="381000" h="76200">
                  <a:moveTo>
                    <a:pt x="381000" y="43433"/>
                  </a:moveTo>
                  <a:lnTo>
                    <a:pt x="381000" y="33527"/>
                  </a:lnTo>
                  <a:lnTo>
                    <a:pt x="64008" y="33527"/>
                  </a:lnTo>
                  <a:lnTo>
                    <a:pt x="64008" y="43433"/>
                  </a:lnTo>
                  <a:lnTo>
                    <a:pt x="381000" y="43433"/>
                  </a:lnTo>
                  <a:close/>
                </a:path>
                <a:path w="381000" h="76200">
                  <a:moveTo>
                    <a:pt x="76200" y="76199"/>
                  </a:moveTo>
                  <a:lnTo>
                    <a:pt x="76200" y="43433"/>
                  </a:lnTo>
                  <a:lnTo>
                    <a:pt x="64008" y="43433"/>
                  </a:lnTo>
                  <a:lnTo>
                    <a:pt x="64008" y="70103"/>
                  </a:lnTo>
                  <a:lnTo>
                    <a:pt x="76200" y="76199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16" name="object 20">
              <a:extLst>
                <a:ext uri="{FF2B5EF4-FFF2-40B4-BE49-F238E27FC236}">
                  <a16:creationId xmlns:a16="http://schemas.microsoft.com/office/drawing/2014/main" xmlns="" id="{F5602CEB-132B-4AC9-81DD-D9364E422CF8}"/>
                </a:ext>
              </a:extLst>
            </p:cNvPr>
            <p:cNvSpPr txBox="1"/>
            <p:nvPr/>
          </p:nvSpPr>
          <p:spPr>
            <a:xfrm>
              <a:off x="6234816" y="3086182"/>
              <a:ext cx="2199762" cy="320060"/>
            </a:xfrm>
            <a:prstGeom prst="rect">
              <a:avLst/>
            </a:prstGeom>
          </p:spPr>
          <p:txBody>
            <a:bodyPr lIns="0" tIns="13272" rIns="0" bIns="0">
              <a:spAutoFit/>
            </a:bodyPr>
            <a:lstStyle/>
            <a:p>
              <a:pPr marL="13970">
                <a:spcBef>
                  <a:spcPts val="105"/>
                </a:spcBef>
                <a:defRPr/>
              </a:pPr>
              <a:r>
                <a:rPr sz="2200" spc="-11" dirty="0">
                  <a:solidFill>
                    <a:srgbClr val="656565"/>
                  </a:solidFill>
                  <a:latin typeface="Arial"/>
                  <a:cs typeface="Arial"/>
                </a:rPr>
                <a:t>Decision</a:t>
              </a:r>
              <a:r>
                <a:rPr sz="2200" spc="-33" dirty="0">
                  <a:solidFill>
                    <a:srgbClr val="656565"/>
                  </a:solidFill>
                  <a:latin typeface="Arial"/>
                  <a:cs typeface="Arial"/>
                </a:rPr>
                <a:t> </a:t>
              </a:r>
              <a:r>
                <a:rPr sz="2200" spc="-6" dirty="0">
                  <a:solidFill>
                    <a:srgbClr val="656565"/>
                  </a:solidFill>
                  <a:latin typeface="Arial"/>
                  <a:cs typeface="Arial"/>
                </a:rPr>
                <a:t>boundary: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4592" name="object 22">
              <a:extLst>
                <a:ext uri="{FF2B5EF4-FFF2-40B4-BE49-F238E27FC236}">
                  <a16:creationId xmlns:a16="http://schemas.microsoft.com/office/drawing/2014/main" xmlns="" id="{2119DD67-97A0-48C2-B453-DFD692CD3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988" y="3394710"/>
              <a:ext cx="500380" cy="979169"/>
            </a:xfrm>
            <a:custGeom>
              <a:avLst/>
              <a:gdLst>
                <a:gd name="T0" fmla="*/ 499872 w 500379"/>
                <a:gd name="T1" fmla="*/ 0 h 979170"/>
                <a:gd name="T2" fmla="*/ 489585 w 500379"/>
                <a:gd name="T3" fmla="*/ 0 h 979170"/>
                <a:gd name="T4" fmla="*/ 0 w 500379"/>
                <a:gd name="T5" fmla="*/ 979170 h 979170"/>
                <a:gd name="T6" fmla="*/ 10287 w 500379"/>
                <a:gd name="T7" fmla="*/ 979170 h 979170"/>
                <a:gd name="T8" fmla="*/ 499872 w 500379"/>
                <a:gd name="T9" fmla="*/ 0 h 979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379" h="979170">
                  <a:moveTo>
                    <a:pt x="499872" y="0"/>
                  </a:moveTo>
                  <a:lnTo>
                    <a:pt x="489585" y="0"/>
                  </a:lnTo>
                  <a:lnTo>
                    <a:pt x="0" y="979170"/>
                  </a:lnTo>
                  <a:lnTo>
                    <a:pt x="10287" y="979170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93" name="object 23">
              <a:extLst>
                <a:ext uri="{FF2B5EF4-FFF2-40B4-BE49-F238E27FC236}">
                  <a16:creationId xmlns:a16="http://schemas.microsoft.com/office/drawing/2014/main" xmlns="" id="{B3188A4F-C305-4050-B14B-F613B7564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180" y="3394709"/>
              <a:ext cx="0" cy="979169"/>
            </a:xfrm>
            <a:custGeom>
              <a:avLst/>
              <a:gdLst>
                <a:gd name="T0" fmla="*/ 0 h 979170"/>
                <a:gd name="T1" fmla="*/ 979170 h 979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79170">
                  <a:moveTo>
                    <a:pt x="0" y="0"/>
                  </a:moveTo>
                  <a:lnTo>
                    <a:pt x="0" y="97917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94" name="object 24">
              <a:extLst>
                <a:ext uri="{FF2B5EF4-FFF2-40B4-BE49-F238E27FC236}">
                  <a16:creationId xmlns:a16="http://schemas.microsoft.com/office/drawing/2014/main" xmlns="" id="{B2B9B2D2-35C7-424A-B066-93A3471B6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4229100"/>
              <a:ext cx="4800600" cy="76200"/>
            </a:xfrm>
            <a:custGeom>
              <a:avLst/>
              <a:gdLst>
                <a:gd name="T0" fmla="*/ 4737354 w 4800600"/>
                <a:gd name="T1" fmla="*/ 43434 h 76200"/>
                <a:gd name="T2" fmla="*/ 4737354 w 4800600"/>
                <a:gd name="T3" fmla="*/ 33528 h 76200"/>
                <a:gd name="T4" fmla="*/ 0 w 4800600"/>
                <a:gd name="T5" fmla="*/ 33528 h 76200"/>
                <a:gd name="T6" fmla="*/ 0 w 4800600"/>
                <a:gd name="T7" fmla="*/ 43434 h 76200"/>
                <a:gd name="T8" fmla="*/ 4737354 w 4800600"/>
                <a:gd name="T9" fmla="*/ 43434 h 76200"/>
                <a:gd name="T10" fmla="*/ 4800600 w 4800600"/>
                <a:gd name="T11" fmla="*/ 38100 h 76200"/>
                <a:gd name="T12" fmla="*/ 4724400 w 4800600"/>
                <a:gd name="T13" fmla="*/ 0 h 76200"/>
                <a:gd name="T14" fmla="*/ 4724400 w 4800600"/>
                <a:gd name="T15" fmla="*/ 33528 h 76200"/>
                <a:gd name="T16" fmla="*/ 4737354 w 4800600"/>
                <a:gd name="T17" fmla="*/ 33528 h 76200"/>
                <a:gd name="T18" fmla="*/ 4737354 w 4800600"/>
                <a:gd name="T19" fmla="*/ 69723 h 76200"/>
                <a:gd name="T20" fmla="*/ 4800600 w 4800600"/>
                <a:gd name="T21" fmla="*/ 38100 h 76200"/>
                <a:gd name="T22" fmla="*/ 4737354 w 4800600"/>
                <a:gd name="T23" fmla="*/ 69723 h 76200"/>
                <a:gd name="T24" fmla="*/ 4737354 w 4800600"/>
                <a:gd name="T25" fmla="*/ 43434 h 76200"/>
                <a:gd name="T26" fmla="*/ 4724400 w 4800600"/>
                <a:gd name="T27" fmla="*/ 43434 h 76200"/>
                <a:gd name="T28" fmla="*/ 4724400 w 4800600"/>
                <a:gd name="T29" fmla="*/ 76200 h 76200"/>
                <a:gd name="T30" fmla="*/ 4737354 w 4800600"/>
                <a:gd name="T31" fmla="*/ 69723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00600" h="76200">
                  <a:moveTo>
                    <a:pt x="4737354" y="43434"/>
                  </a:moveTo>
                  <a:lnTo>
                    <a:pt x="4737354" y="33528"/>
                  </a:lnTo>
                  <a:lnTo>
                    <a:pt x="0" y="33528"/>
                  </a:lnTo>
                  <a:lnTo>
                    <a:pt x="0" y="43434"/>
                  </a:lnTo>
                  <a:lnTo>
                    <a:pt x="4737354" y="43434"/>
                  </a:lnTo>
                  <a:close/>
                </a:path>
                <a:path w="4800600" h="76200">
                  <a:moveTo>
                    <a:pt x="4800600" y="38100"/>
                  </a:moveTo>
                  <a:lnTo>
                    <a:pt x="4724400" y="0"/>
                  </a:lnTo>
                  <a:lnTo>
                    <a:pt x="4724400" y="33528"/>
                  </a:lnTo>
                  <a:lnTo>
                    <a:pt x="4737354" y="33528"/>
                  </a:lnTo>
                  <a:lnTo>
                    <a:pt x="4737354" y="69723"/>
                  </a:lnTo>
                  <a:lnTo>
                    <a:pt x="4800600" y="38100"/>
                  </a:lnTo>
                  <a:close/>
                </a:path>
                <a:path w="4800600" h="76200">
                  <a:moveTo>
                    <a:pt x="4737354" y="69723"/>
                  </a:moveTo>
                  <a:lnTo>
                    <a:pt x="4737354" y="43434"/>
                  </a:lnTo>
                  <a:lnTo>
                    <a:pt x="4724400" y="43434"/>
                  </a:lnTo>
                  <a:lnTo>
                    <a:pt x="4724400" y="76200"/>
                  </a:lnTo>
                  <a:lnTo>
                    <a:pt x="4737354" y="697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95" name="object 25">
              <a:extLst>
                <a:ext uri="{FF2B5EF4-FFF2-40B4-BE49-F238E27FC236}">
                  <a16:creationId xmlns:a16="http://schemas.microsoft.com/office/drawing/2014/main" xmlns="" id="{795A8796-8DD4-42F0-A053-B2A55CFDD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780" y="4191000"/>
              <a:ext cx="0" cy="152400"/>
            </a:xfrm>
            <a:custGeom>
              <a:avLst/>
              <a:gdLst>
                <a:gd name="T0" fmla="*/ 0 h 152400"/>
                <a:gd name="T1" fmla="*/ 152400 h 1524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96" name="object 26">
              <a:extLst>
                <a:ext uri="{FF2B5EF4-FFF2-40B4-BE49-F238E27FC236}">
                  <a16:creationId xmlns:a16="http://schemas.microsoft.com/office/drawing/2014/main" xmlns="" id="{FAD9603B-0D61-4843-9FD1-CC467043B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980" y="4191000"/>
              <a:ext cx="0" cy="152400"/>
            </a:xfrm>
            <a:custGeom>
              <a:avLst/>
              <a:gdLst>
                <a:gd name="T0" fmla="*/ 0 h 152400"/>
                <a:gd name="T1" fmla="*/ 152400 h 1524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597" name="object 27">
              <a:extLst>
                <a:ext uri="{FF2B5EF4-FFF2-40B4-BE49-F238E27FC236}">
                  <a16:creationId xmlns:a16="http://schemas.microsoft.com/office/drawing/2014/main" xmlns="" id="{AB16ED57-844A-4284-8DB6-4C756D6AB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580" y="4191000"/>
              <a:ext cx="0" cy="152400"/>
            </a:xfrm>
            <a:custGeom>
              <a:avLst/>
              <a:gdLst>
                <a:gd name="T0" fmla="*/ 0 h 152400"/>
                <a:gd name="T1" fmla="*/ 152400 h 1524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xmlns="" id="{A2C5E375-5C10-4A32-A31B-813FDC619314}"/>
                </a:ext>
              </a:extLst>
            </p:cNvPr>
            <p:cNvSpPr txBox="1"/>
            <p:nvPr/>
          </p:nvSpPr>
          <p:spPr>
            <a:xfrm>
              <a:off x="2628856" y="3419662"/>
              <a:ext cx="325361" cy="289913"/>
            </a:xfrm>
            <a:prstGeom prst="rect">
              <a:avLst/>
            </a:prstGeom>
          </p:spPr>
          <p:txBody>
            <a:bodyPr lIns="0" tIns="13970" rIns="0" bIns="0">
              <a:spAutoFit/>
            </a:bodyPr>
            <a:lstStyle/>
            <a:p>
              <a:pPr marL="41910">
                <a:spcBef>
                  <a:spcPts val="110"/>
                </a:spcBef>
                <a:defRPr/>
              </a:pPr>
              <a:r>
                <a:rPr sz="1980" spc="-6" dirty="0">
                  <a:solidFill>
                    <a:srgbClr val="E40059"/>
                  </a:solidFill>
                  <a:latin typeface="Arial"/>
                  <a:cs typeface="Arial"/>
                </a:rPr>
                <a:t>C</a:t>
              </a:r>
              <a:r>
                <a:rPr sz="1980" b="1" spc="-8" baseline="-20833" dirty="0">
                  <a:solidFill>
                    <a:srgbClr val="E40059"/>
                  </a:solidFill>
                  <a:latin typeface="Arial"/>
                  <a:cs typeface="Arial"/>
                </a:rPr>
                <a:t>2</a:t>
              </a:r>
              <a:endParaRPr sz="1980" baseline="-20833">
                <a:latin typeface="Arial"/>
                <a:cs typeface="Arial"/>
              </a:endParaRPr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xmlns="" id="{BD0557DB-4555-4083-9FA6-909E60432A14}"/>
                </a:ext>
              </a:extLst>
            </p:cNvPr>
            <p:cNvSpPr txBox="1"/>
            <p:nvPr/>
          </p:nvSpPr>
          <p:spPr>
            <a:xfrm>
              <a:off x="6209421" y="3391078"/>
              <a:ext cx="1266530" cy="320060"/>
            </a:xfrm>
            <a:prstGeom prst="rect">
              <a:avLst/>
            </a:prstGeom>
          </p:spPr>
          <p:txBody>
            <a:bodyPr lIns="0" tIns="13272" rIns="0" bIns="0">
              <a:spAutoFit/>
            </a:bodyPr>
            <a:lstStyle/>
            <a:p>
              <a:pPr marL="41910">
                <a:spcBef>
                  <a:spcPts val="105"/>
                </a:spcBef>
                <a:defRPr/>
              </a:pPr>
              <a:r>
                <a:rPr sz="2200" dirty="0">
                  <a:solidFill>
                    <a:srgbClr val="009A00"/>
                  </a:solidFill>
                  <a:latin typeface="Arial"/>
                  <a:cs typeface="Arial"/>
                </a:rPr>
                <a:t>2x</a:t>
              </a:r>
              <a:r>
                <a:rPr sz="2145" b="1" baseline="-21367" dirty="0">
                  <a:solidFill>
                    <a:srgbClr val="009A00"/>
                  </a:solidFill>
                  <a:latin typeface="Arial"/>
                  <a:cs typeface="Arial"/>
                </a:rPr>
                <a:t>1 </a:t>
              </a:r>
              <a:r>
                <a:rPr sz="2200" spc="-6" dirty="0">
                  <a:solidFill>
                    <a:srgbClr val="009A00"/>
                  </a:solidFill>
                  <a:latin typeface="Arial"/>
                  <a:cs typeface="Arial"/>
                </a:rPr>
                <a:t>- </a:t>
              </a:r>
              <a:r>
                <a:rPr sz="2200" spc="6" dirty="0">
                  <a:solidFill>
                    <a:srgbClr val="009A00"/>
                  </a:solidFill>
                  <a:latin typeface="Arial"/>
                  <a:cs typeface="Arial"/>
                </a:rPr>
                <a:t>x</a:t>
              </a:r>
              <a:r>
                <a:rPr sz="2145" b="1" spc="8" baseline="-21367" dirty="0">
                  <a:solidFill>
                    <a:srgbClr val="009A00"/>
                  </a:solidFill>
                  <a:latin typeface="Arial"/>
                  <a:cs typeface="Arial"/>
                </a:rPr>
                <a:t>2 </a:t>
              </a:r>
              <a:r>
                <a:rPr sz="2200" spc="-6" dirty="0">
                  <a:solidFill>
                    <a:srgbClr val="009A00"/>
                  </a:solidFill>
                  <a:latin typeface="Arial"/>
                  <a:cs typeface="Arial"/>
                </a:rPr>
                <a:t>=</a:t>
              </a:r>
              <a:r>
                <a:rPr sz="2200" spc="-88" dirty="0">
                  <a:solidFill>
                    <a:srgbClr val="009A00"/>
                  </a:solidFill>
                  <a:latin typeface="Arial"/>
                  <a:cs typeface="Arial"/>
                </a:rPr>
                <a:t> </a:t>
              </a:r>
              <a:r>
                <a:rPr sz="2200" spc="-6" dirty="0">
                  <a:solidFill>
                    <a:srgbClr val="009A00"/>
                  </a:solidFill>
                  <a:latin typeface="Arial"/>
                  <a:cs typeface="Arial"/>
                </a:rPr>
                <a:t>0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4600" name="object 30">
              <a:extLst>
                <a:ext uri="{FF2B5EF4-FFF2-40B4-BE49-F238E27FC236}">
                  <a16:creationId xmlns:a16="http://schemas.microsoft.com/office/drawing/2014/main" xmlns="" id="{BF489AFB-8658-4487-A137-2956F41D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180" y="4191000"/>
              <a:ext cx="0" cy="152400"/>
            </a:xfrm>
            <a:custGeom>
              <a:avLst/>
              <a:gdLst>
                <a:gd name="T0" fmla="*/ 0 h 152400"/>
                <a:gd name="T1" fmla="*/ 152400 h 1524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601" name="object 31">
              <a:extLst>
                <a:ext uri="{FF2B5EF4-FFF2-40B4-BE49-F238E27FC236}">
                  <a16:creationId xmlns:a16="http://schemas.microsoft.com/office/drawing/2014/main" xmlns="" id="{37F2C64B-E23C-401E-8E75-938E304BC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514" y="4263390"/>
              <a:ext cx="203200" cy="110489"/>
            </a:xfrm>
            <a:custGeom>
              <a:avLst/>
              <a:gdLst>
                <a:gd name="T0" fmla="*/ 202654 w 203200"/>
                <a:gd name="T1" fmla="*/ 110489 h 110489"/>
                <a:gd name="T2" fmla="*/ 5334 w 203200"/>
                <a:gd name="T3" fmla="*/ 0 h 110489"/>
                <a:gd name="T4" fmla="*/ 0 w 203200"/>
                <a:gd name="T5" fmla="*/ 8382 h 110489"/>
                <a:gd name="T6" fmla="*/ 182426 w 203200"/>
                <a:gd name="T7" fmla="*/ 110489 h 110489"/>
                <a:gd name="T8" fmla="*/ 202654 w 203200"/>
                <a:gd name="T9" fmla="*/ 110489 h 110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200" h="110489">
                  <a:moveTo>
                    <a:pt x="202654" y="110489"/>
                  </a:moveTo>
                  <a:lnTo>
                    <a:pt x="5334" y="0"/>
                  </a:lnTo>
                  <a:lnTo>
                    <a:pt x="0" y="8382"/>
                  </a:lnTo>
                  <a:lnTo>
                    <a:pt x="182426" y="110489"/>
                  </a:lnTo>
                  <a:lnTo>
                    <a:pt x="202654" y="110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602" name="object 32">
              <a:extLst>
                <a:ext uri="{FF2B5EF4-FFF2-40B4-BE49-F238E27FC236}">
                  <a16:creationId xmlns:a16="http://schemas.microsoft.com/office/drawing/2014/main" xmlns="" id="{646094CC-00D9-46B6-96CE-A98AC533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402" y="4373879"/>
              <a:ext cx="500380" cy="979169"/>
            </a:xfrm>
            <a:custGeom>
              <a:avLst/>
              <a:gdLst>
                <a:gd name="T0" fmla="*/ 499872 w 500379"/>
                <a:gd name="T1" fmla="*/ 0 h 979170"/>
                <a:gd name="T2" fmla="*/ 489585 w 500379"/>
                <a:gd name="T3" fmla="*/ 0 h 979170"/>
                <a:gd name="T4" fmla="*/ 0 w 500379"/>
                <a:gd name="T5" fmla="*/ 979170 h 979170"/>
                <a:gd name="T6" fmla="*/ 10287 w 500379"/>
                <a:gd name="T7" fmla="*/ 979170 h 979170"/>
                <a:gd name="T8" fmla="*/ 499872 w 500379"/>
                <a:gd name="T9" fmla="*/ 0 h 979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379" h="979170">
                  <a:moveTo>
                    <a:pt x="499872" y="0"/>
                  </a:moveTo>
                  <a:lnTo>
                    <a:pt x="489585" y="0"/>
                  </a:lnTo>
                  <a:lnTo>
                    <a:pt x="0" y="979170"/>
                  </a:lnTo>
                  <a:lnTo>
                    <a:pt x="10287" y="979170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603" name="object 33">
              <a:extLst>
                <a:ext uri="{FF2B5EF4-FFF2-40B4-BE49-F238E27FC236}">
                  <a16:creationId xmlns:a16="http://schemas.microsoft.com/office/drawing/2014/main" xmlns="" id="{E683239A-CCA7-436C-A580-CF053AB5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455" y="5248689"/>
              <a:ext cx="171450" cy="10436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604" name="object 34">
              <a:extLst>
                <a:ext uri="{FF2B5EF4-FFF2-40B4-BE49-F238E27FC236}">
                  <a16:creationId xmlns:a16="http://schemas.microsoft.com/office/drawing/2014/main" xmlns="" id="{1821B1CB-C9B5-4F3C-847E-694AF553D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664" y="5193284"/>
              <a:ext cx="144780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+</a:t>
              </a:r>
            </a:p>
          </p:txBody>
        </p:sp>
        <p:sp>
          <p:nvSpPr>
            <p:cNvPr id="24605" name="object 35">
              <a:extLst>
                <a:ext uri="{FF2B5EF4-FFF2-40B4-BE49-F238E27FC236}">
                  <a16:creationId xmlns:a16="http://schemas.microsoft.com/office/drawing/2014/main" xmlns="" id="{DEACD1E1-1F9A-4D62-8655-21F38DCE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055" y="5248689"/>
              <a:ext cx="171450" cy="10436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606" name="object 36">
              <a:extLst>
                <a:ext uri="{FF2B5EF4-FFF2-40B4-BE49-F238E27FC236}">
                  <a16:creationId xmlns:a16="http://schemas.microsoft.com/office/drawing/2014/main" xmlns="" id="{DF38D087-1355-4D2C-8901-FD9A1C24C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264" y="5193284"/>
              <a:ext cx="144780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+</a:t>
              </a:r>
            </a:p>
          </p:txBody>
        </p:sp>
        <p:sp>
          <p:nvSpPr>
            <p:cNvPr id="24607" name="object 37">
              <a:extLst>
                <a:ext uri="{FF2B5EF4-FFF2-40B4-BE49-F238E27FC236}">
                  <a16:creationId xmlns:a16="http://schemas.microsoft.com/office/drawing/2014/main" xmlns="" id="{73676238-3205-4EA9-BEE0-B91185F8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55" y="5248689"/>
              <a:ext cx="171450" cy="10436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xmlns="" id="{7BEE7004-47F1-4CA9-A5D2-34CC2C4BC5A3}"/>
                </a:ext>
              </a:extLst>
            </p:cNvPr>
            <p:cNvSpPr txBox="1"/>
            <p:nvPr/>
          </p:nvSpPr>
          <p:spPr>
            <a:xfrm>
              <a:off x="3450989" y="5161694"/>
              <a:ext cx="109511" cy="320060"/>
            </a:xfrm>
            <a:prstGeom prst="rect">
              <a:avLst/>
            </a:prstGeom>
          </p:spPr>
          <p:txBody>
            <a:bodyPr lIns="0" tIns="13272" rIns="0" bIns="0">
              <a:spAutoFit/>
            </a:bodyPr>
            <a:lstStyle/>
            <a:p>
              <a:pPr marL="13970">
                <a:spcBef>
                  <a:spcPts val="105"/>
                </a:spcBef>
                <a:defRPr/>
              </a:pPr>
              <a:r>
                <a:rPr sz="2200" spc="-6" dirty="0">
                  <a:latin typeface="Arial"/>
                  <a:cs typeface="Arial"/>
                </a:rPr>
                <a:t>-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4609" name="object 39">
              <a:extLst>
                <a:ext uri="{FF2B5EF4-FFF2-40B4-BE49-F238E27FC236}">
                  <a16:creationId xmlns:a16="http://schemas.microsoft.com/office/drawing/2014/main" xmlns="" id="{80B32EFB-0083-4D52-AEE8-5ED73FD93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180" y="4373879"/>
              <a:ext cx="0" cy="979169"/>
            </a:xfrm>
            <a:custGeom>
              <a:avLst/>
              <a:gdLst>
                <a:gd name="T0" fmla="*/ 0 h 979170"/>
                <a:gd name="T1" fmla="*/ 979170 h 9791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79170">
                  <a:moveTo>
                    <a:pt x="0" y="0"/>
                  </a:moveTo>
                  <a:lnTo>
                    <a:pt x="0" y="97917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xmlns="" id="{CDEFCAB5-4741-4022-8715-57FA489FB952}"/>
                </a:ext>
              </a:extLst>
            </p:cNvPr>
            <p:cNvSpPr txBox="1"/>
            <p:nvPr/>
          </p:nvSpPr>
          <p:spPr>
            <a:xfrm>
              <a:off x="6666515" y="4258124"/>
              <a:ext cx="276161" cy="289913"/>
            </a:xfrm>
            <a:prstGeom prst="rect">
              <a:avLst/>
            </a:prstGeom>
          </p:spPr>
          <p:txBody>
            <a:bodyPr lIns="0" tIns="13970" rIns="0" bIns="0">
              <a:spAutoFit/>
            </a:bodyPr>
            <a:lstStyle/>
            <a:p>
              <a:pPr marL="41910">
                <a:spcBef>
                  <a:spcPts val="110"/>
                </a:spcBef>
                <a:defRPr/>
              </a:pPr>
              <a:r>
                <a:rPr sz="1980" spc="-6" dirty="0">
                  <a:latin typeface="Arial"/>
                  <a:cs typeface="Arial"/>
                </a:rPr>
                <a:t>x</a:t>
              </a:r>
              <a:r>
                <a:rPr sz="1980" b="1" spc="-8" baseline="-20833" dirty="0">
                  <a:latin typeface="Arial"/>
                  <a:cs typeface="Arial"/>
                </a:rPr>
                <a:t>1</a:t>
              </a:r>
              <a:endParaRPr sz="1980" baseline="-20833">
                <a:latin typeface="Arial"/>
                <a:cs typeface="Arial"/>
              </a:endParaRPr>
            </a:p>
          </p:txBody>
        </p:sp>
        <p:sp>
          <p:nvSpPr>
            <p:cNvPr id="24611" name="object 41">
              <a:extLst>
                <a:ext uri="{FF2B5EF4-FFF2-40B4-BE49-F238E27FC236}">
                  <a16:creationId xmlns:a16="http://schemas.microsoft.com/office/drawing/2014/main" xmlns="" id="{4731C058-1275-4E5F-BD12-544F449C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5334380"/>
              <a:ext cx="152400" cy="0"/>
            </a:xfrm>
            <a:custGeom>
              <a:avLst/>
              <a:gdLst>
                <a:gd name="T0" fmla="*/ 0 w 152400"/>
                <a:gd name="T1" fmla="*/ 152400 w 152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612" name="object 42">
              <a:extLst>
                <a:ext uri="{FF2B5EF4-FFF2-40B4-BE49-F238E27FC236}">
                  <a16:creationId xmlns:a16="http://schemas.microsoft.com/office/drawing/2014/main" xmlns="" id="{BD215AEA-C37F-4F06-B792-1734FA084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940" y="4294124"/>
              <a:ext cx="139065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1</a:t>
              </a:r>
            </a:p>
          </p:txBody>
        </p:sp>
        <p:sp>
          <p:nvSpPr>
            <p:cNvPr id="24613" name="object 43">
              <a:extLst>
                <a:ext uri="{FF2B5EF4-FFF2-40B4-BE49-F238E27FC236}">
                  <a16:creationId xmlns:a16="http://schemas.microsoft.com/office/drawing/2014/main" xmlns="" id="{D98CE104-4C21-45D2-92DE-F58E8C52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940" y="5132323"/>
              <a:ext cx="207010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-1</a:t>
              </a:r>
            </a:p>
          </p:txBody>
        </p:sp>
        <p:sp>
          <p:nvSpPr>
            <p:cNvPr id="24614" name="object 44">
              <a:extLst>
                <a:ext uri="{FF2B5EF4-FFF2-40B4-BE49-F238E27FC236}">
                  <a16:creationId xmlns:a16="http://schemas.microsoft.com/office/drawing/2014/main" xmlns="" id="{86AF94FC-B3C0-41A5-9555-D32613337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334" y="4294113"/>
              <a:ext cx="206375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-1</a:t>
              </a:r>
            </a:p>
          </p:txBody>
        </p:sp>
        <p:sp>
          <p:nvSpPr>
            <p:cNvPr id="40" name="object 45">
              <a:extLst>
                <a:ext uri="{FF2B5EF4-FFF2-40B4-BE49-F238E27FC236}">
                  <a16:creationId xmlns:a16="http://schemas.microsoft.com/office/drawing/2014/main" xmlns="" id="{71ED8265-5851-4F49-8A69-CAE1D4A40F71}"/>
                </a:ext>
              </a:extLst>
            </p:cNvPr>
            <p:cNvSpPr txBox="1"/>
            <p:nvPr/>
          </p:nvSpPr>
          <p:spPr>
            <a:xfrm>
              <a:off x="4879406" y="4372460"/>
              <a:ext cx="272986" cy="227698"/>
            </a:xfrm>
            <a:prstGeom prst="rect">
              <a:avLst/>
            </a:prstGeom>
          </p:spPr>
          <p:txBody>
            <a:bodyPr lIns="0" tIns="13272" rIns="0" bIns="0">
              <a:spAutoFit/>
            </a:bodyPr>
            <a:lstStyle/>
            <a:p>
              <a:pPr marL="13970">
                <a:spcBef>
                  <a:spcPts val="105"/>
                </a:spcBef>
                <a:defRPr/>
              </a:pPr>
              <a:r>
                <a:rPr sz="1540" spc="-6" dirty="0">
                  <a:latin typeface="Arial"/>
                  <a:cs typeface="Arial"/>
                </a:rPr>
                <a:t>1/2</a:t>
              </a:r>
              <a:endParaRPr sz="1540">
                <a:latin typeface="Arial"/>
                <a:cs typeface="Arial"/>
              </a:endParaRPr>
            </a:p>
          </p:txBody>
        </p:sp>
        <p:sp>
          <p:nvSpPr>
            <p:cNvPr id="24616" name="object 46">
              <a:extLst>
                <a:ext uri="{FF2B5EF4-FFF2-40B4-BE49-F238E27FC236}">
                  <a16:creationId xmlns:a16="http://schemas.microsoft.com/office/drawing/2014/main" xmlns="" id="{B30F3C64-49F5-49E1-87BC-55E1878A0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140" y="4294124"/>
              <a:ext cx="139065" cy="25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760"/>
                <a:t>2</a:t>
              </a:r>
            </a:p>
          </p:txBody>
        </p:sp>
        <p:sp>
          <p:nvSpPr>
            <p:cNvPr id="24617" name="object 47">
              <a:extLst>
                <a:ext uri="{FF2B5EF4-FFF2-40B4-BE49-F238E27FC236}">
                  <a16:creationId xmlns:a16="http://schemas.microsoft.com/office/drawing/2014/main" xmlns="" id="{2E9436FC-416A-429A-A1EF-76EB79A7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940" y="4373879"/>
              <a:ext cx="1725295" cy="960119"/>
            </a:xfrm>
            <a:custGeom>
              <a:avLst/>
              <a:gdLst>
                <a:gd name="T0" fmla="*/ 1661327 w 1725295"/>
                <a:gd name="T1" fmla="*/ 918934 h 960120"/>
                <a:gd name="T2" fmla="*/ 20228 w 1725295"/>
                <a:gd name="T3" fmla="*/ 0 h 960120"/>
                <a:gd name="T4" fmla="*/ 0 w 1725295"/>
                <a:gd name="T5" fmla="*/ 0 h 960120"/>
                <a:gd name="T6" fmla="*/ 1656641 w 1725295"/>
                <a:gd name="T7" fmla="*/ 927255 h 960120"/>
                <a:gd name="T8" fmla="*/ 1661327 w 1725295"/>
                <a:gd name="T9" fmla="*/ 918934 h 960120"/>
                <a:gd name="T10" fmla="*/ 1672281 w 1725295"/>
                <a:gd name="T11" fmla="*/ 957751 h 960120"/>
                <a:gd name="T12" fmla="*/ 1672281 w 1725295"/>
                <a:gd name="T13" fmla="*/ 925068 h 960120"/>
                <a:gd name="T14" fmla="*/ 1667709 w 1725295"/>
                <a:gd name="T15" fmla="*/ 933450 h 960120"/>
                <a:gd name="T16" fmla="*/ 1656641 w 1725295"/>
                <a:gd name="T17" fmla="*/ 927255 h 960120"/>
                <a:gd name="T18" fmla="*/ 1640277 w 1725295"/>
                <a:gd name="T19" fmla="*/ 956310 h 960120"/>
                <a:gd name="T20" fmla="*/ 1672281 w 1725295"/>
                <a:gd name="T21" fmla="*/ 957751 h 960120"/>
                <a:gd name="T22" fmla="*/ 1672281 w 1725295"/>
                <a:gd name="T23" fmla="*/ 925068 h 960120"/>
                <a:gd name="T24" fmla="*/ 1661327 w 1725295"/>
                <a:gd name="T25" fmla="*/ 918934 h 960120"/>
                <a:gd name="T26" fmla="*/ 1656641 w 1725295"/>
                <a:gd name="T27" fmla="*/ 927255 h 960120"/>
                <a:gd name="T28" fmla="*/ 1667709 w 1725295"/>
                <a:gd name="T29" fmla="*/ 933450 h 960120"/>
                <a:gd name="T30" fmla="*/ 1672281 w 1725295"/>
                <a:gd name="T31" fmla="*/ 925068 h 960120"/>
                <a:gd name="T32" fmla="*/ 1724859 w 1725295"/>
                <a:gd name="T33" fmla="*/ 960120 h 960120"/>
                <a:gd name="T34" fmla="*/ 1677615 w 1725295"/>
                <a:gd name="T35" fmla="*/ 890016 h 960120"/>
                <a:gd name="T36" fmla="*/ 1661327 w 1725295"/>
                <a:gd name="T37" fmla="*/ 918934 h 960120"/>
                <a:gd name="T38" fmla="*/ 1672281 w 1725295"/>
                <a:gd name="T39" fmla="*/ 925068 h 960120"/>
                <a:gd name="T40" fmla="*/ 1672281 w 1725295"/>
                <a:gd name="T41" fmla="*/ 957751 h 960120"/>
                <a:gd name="T42" fmla="*/ 1724859 w 1725295"/>
                <a:gd name="T43" fmla="*/ 960120 h 960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5295" h="960120">
                  <a:moveTo>
                    <a:pt x="1661327" y="918934"/>
                  </a:moveTo>
                  <a:lnTo>
                    <a:pt x="20228" y="0"/>
                  </a:lnTo>
                  <a:lnTo>
                    <a:pt x="0" y="0"/>
                  </a:lnTo>
                  <a:lnTo>
                    <a:pt x="1656641" y="927255"/>
                  </a:lnTo>
                  <a:lnTo>
                    <a:pt x="1661327" y="918934"/>
                  </a:lnTo>
                  <a:close/>
                </a:path>
                <a:path w="1725295" h="960120">
                  <a:moveTo>
                    <a:pt x="1672281" y="957751"/>
                  </a:moveTo>
                  <a:lnTo>
                    <a:pt x="1672281" y="925068"/>
                  </a:lnTo>
                  <a:lnTo>
                    <a:pt x="1667709" y="933450"/>
                  </a:lnTo>
                  <a:lnTo>
                    <a:pt x="1656641" y="927255"/>
                  </a:lnTo>
                  <a:lnTo>
                    <a:pt x="1640277" y="956310"/>
                  </a:lnTo>
                  <a:lnTo>
                    <a:pt x="1672281" y="957751"/>
                  </a:lnTo>
                  <a:close/>
                </a:path>
                <a:path w="1725295" h="960120">
                  <a:moveTo>
                    <a:pt x="1672281" y="925068"/>
                  </a:moveTo>
                  <a:lnTo>
                    <a:pt x="1661327" y="918934"/>
                  </a:lnTo>
                  <a:lnTo>
                    <a:pt x="1656641" y="927255"/>
                  </a:lnTo>
                  <a:lnTo>
                    <a:pt x="1667709" y="933450"/>
                  </a:lnTo>
                  <a:lnTo>
                    <a:pt x="1672281" y="925068"/>
                  </a:lnTo>
                  <a:close/>
                </a:path>
                <a:path w="1725295" h="960120">
                  <a:moveTo>
                    <a:pt x="1724859" y="960120"/>
                  </a:moveTo>
                  <a:lnTo>
                    <a:pt x="1677615" y="890016"/>
                  </a:lnTo>
                  <a:lnTo>
                    <a:pt x="1661327" y="918934"/>
                  </a:lnTo>
                  <a:lnTo>
                    <a:pt x="1672281" y="925068"/>
                  </a:lnTo>
                  <a:lnTo>
                    <a:pt x="1672281" y="957751"/>
                  </a:lnTo>
                  <a:lnTo>
                    <a:pt x="1724859" y="960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618" name="object 48">
              <a:extLst>
                <a:ext uri="{FF2B5EF4-FFF2-40B4-BE49-F238E27FC236}">
                  <a16:creationId xmlns:a16="http://schemas.microsoft.com/office/drawing/2014/main" xmlns="" id="{8BCA0BD2-D88B-407D-AA8F-7BD010179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540" y="4751323"/>
              <a:ext cx="190500" cy="28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397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110"/>
                </a:spcBef>
              </a:pPr>
              <a:r>
                <a:rPr lang="en-US" altLang="en-US" sz="1980"/>
                <a:t>w</a:t>
              </a:r>
            </a:p>
          </p:txBody>
        </p:sp>
        <p:sp>
          <p:nvSpPr>
            <p:cNvPr id="24619" name="object 50">
              <a:extLst>
                <a:ext uri="{FF2B5EF4-FFF2-40B4-BE49-F238E27FC236}">
                  <a16:creationId xmlns:a16="http://schemas.microsoft.com/office/drawing/2014/main" xmlns="" id="{480D5500-1F22-4F1C-9A2C-10DBA13F9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990" y="5353050"/>
              <a:ext cx="266700" cy="516890"/>
            </a:xfrm>
            <a:custGeom>
              <a:avLst/>
              <a:gdLst>
                <a:gd name="T0" fmla="*/ 266699 w 266700"/>
                <a:gd name="T1" fmla="*/ 0 h 516889"/>
                <a:gd name="T2" fmla="*/ 256412 w 266700"/>
                <a:gd name="T3" fmla="*/ 0 h 516889"/>
                <a:gd name="T4" fmla="*/ 0 w 266700"/>
                <a:gd name="T5" fmla="*/ 512825 h 516889"/>
                <a:gd name="T6" fmla="*/ 8381 w 266700"/>
                <a:gd name="T7" fmla="*/ 516635 h 516889"/>
                <a:gd name="T8" fmla="*/ 266699 w 266700"/>
                <a:gd name="T9" fmla="*/ 0 h 516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700" h="516889">
                  <a:moveTo>
                    <a:pt x="266699" y="0"/>
                  </a:moveTo>
                  <a:lnTo>
                    <a:pt x="256412" y="0"/>
                  </a:lnTo>
                  <a:lnTo>
                    <a:pt x="0" y="512825"/>
                  </a:lnTo>
                  <a:lnTo>
                    <a:pt x="8381" y="516635"/>
                  </a:lnTo>
                  <a:lnTo>
                    <a:pt x="2666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24620" name="object 51">
              <a:extLst>
                <a:ext uri="{FF2B5EF4-FFF2-40B4-BE49-F238E27FC236}">
                  <a16:creationId xmlns:a16="http://schemas.microsoft.com/office/drawing/2014/main" xmlns="" id="{B3FE50FE-90E7-43DA-85C3-56F89F45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187" y="5353050"/>
              <a:ext cx="164771" cy="6587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621" name="object 52">
              <a:extLst>
                <a:ext uri="{FF2B5EF4-FFF2-40B4-BE49-F238E27FC236}">
                  <a16:creationId xmlns:a16="http://schemas.microsoft.com/office/drawing/2014/main" xmlns="" id="{0FB1BD16-DEBC-45B5-92B6-38FDE4F0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787" y="5353050"/>
              <a:ext cx="164771" cy="65870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622" name="object 53">
              <a:extLst>
                <a:ext uri="{FF2B5EF4-FFF2-40B4-BE49-F238E27FC236}">
                  <a16:creationId xmlns:a16="http://schemas.microsoft.com/office/drawing/2014/main" xmlns="" id="{35B76666-2C43-4F04-BE2F-5042C7FF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587" y="5353050"/>
              <a:ext cx="164771" cy="65870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980"/>
            </a:p>
          </p:txBody>
        </p:sp>
        <p:sp>
          <p:nvSpPr>
            <p:cNvPr id="24623" name="object 54">
              <a:extLst>
                <a:ext uri="{FF2B5EF4-FFF2-40B4-BE49-F238E27FC236}">
                  <a16:creationId xmlns:a16="http://schemas.microsoft.com/office/drawing/2014/main" xmlns="" id="{7351A971-E2C0-48E4-8584-18151480D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180" y="5353050"/>
              <a:ext cx="0" cy="285750"/>
            </a:xfrm>
            <a:custGeom>
              <a:avLst/>
              <a:gdLst>
                <a:gd name="T0" fmla="*/ 0 h 285750"/>
                <a:gd name="T1" fmla="*/ 285750 h 2857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85750">
                  <a:moveTo>
                    <a:pt x="0" y="0"/>
                  </a:moveTo>
                  <a:lnTo>
                    <a:pt x="0" y="285750"/>
                  </a:lnTo>
                </a:path>
              </a:pathLst>
            </a:custGeom>
            <a:noFill/>
            <a:ln w="9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 sz="1980"/>
            </a:p>
          </p:txBody>
        </p:sp>
        <p:sp>
          <p:nvSpPr>
            <p:cNvPr id="49" name="object 55">
              <a:extLst>
                <a:ext uri="{FF2B5EF4-FFF2-40B4-BE49-F238E27FC236}">
                  <a16:creationId xmlns:a16="http://schemas.microsoft.com/office/drawing/2014/main" xmlns="" id="{D21EA145-552E-4CAB-B944-FACB332F4EC9}"/>
                </a:ext>
              </a:extLst>
            </p:cNvPr>
            <p:cNvSpPr txBox="1"/>
            <p:nvPr/>
          </p:nvSpPr>
          <p:spPr>
            <a:xfrm>
              <a:off x="6530022" y="5133110"/>
              <a:ext cx="326949" cy="289913"/>
            </a:xfrm>
            <a:prstGeom prst="rect">
              <a:avLst/>
            </a:prstGeom>
          </p:spPr>
          <p:txBody>
            <a:bodyPr lIns="0" tIns="13970" rIns="0" bIns="0">
              <a:spAutoFit/>
            </a:bodyPr>
            <a:lstStyle/>
            <a:p>
              <a:pPr marL="41910">
                <a:spcBef>
                  <a:spcPts val="110"/>
                </a:spcBef>
                <a:defRPr/>
              </a:pPr>
              <a:r>
                <a:rPr sz="1980" spc="-6" dirty="0">
                  <a:solidFill>
                    <a:srgbClr val="009A00"/>
                  </a:solidFill>
                  <a:latin typeface="Arial"/>
                  <a:cs typeface="Arial"/>
                </a:rPr>
                <a:t>C</a:t>
              </a:r>
              <a:r>
                <a:rPr sz="1980" b="1" spc="-8" baseline="-20833" dirty="0">
                  <a:solidFill>
                    <a:srgbClr val="009A00"/>
                  </a:solidFill>
                  <a:latin typeface="Arial"/>
                  <a:cs typeface="Arial"/>
                </a:rPr>
                <a:t>1</a:t>
              </a:r>
              <a:endParaRPr sz="1980" baseline="-20833">
                <a:latin typeface="Arial"/>
                <a:cs typeface="Arial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4A003E9-9124-4AF9-9077-2572812B871C}"/>
              </a:ext>
            </a:extLst>
          </p:cNvPr>
          <p:cNvSpPr/>
          <p:nvPr/>
        </p:nvSpPr>
        <p:spPr>
          <a:xfrm>
            <a:off x="152400" y="53657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72A4551-37DF-460A-9FA2-1512F2BEC279}"/>
              </a:ext>
            </a:extLst>
          </p:cNvPr>
          <p:cNvSpPr/>
          <p:nvPr/>
        </p:nvSpPr>
        <p:spPr>
          <a:xfrm>
            <a:off x="152400" y="52552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5CAB3B2C-E834-4640-BA72-1BE6EBED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7010400" cy="492443"/>
          </a:xfrm>
        </p:spPr>
        <p:txBody>
          <a:bodyPr/>
          <a:lstStyle/>
          <a:p>
            <a:pPr algn="ctr" eaLnBrk="1" hangingPunct="1"/>
            <a:r>
              <a:rPr lang="en-US" altLang="en-US"/>
              <a:t>Representation Capability of NNs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6EE4EA21-7D1E-4014-8CDA-06D073A14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00200"/>
            <a:ext cx="7772400" cy="4185761"/>
          </a:xfrm>
        </p:spPr>
        <p:txBody>
          <a:bodyPr/>
          <a:lstStyle/>
          <a:p>
            <a:pPr marL="342900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altLang="en-US" sz="2400" b="0" dirty="0">
                <a:solidFill>
                  <a:schemeClr val="tx1"/>
                </a:solidFill>
              </a:rPr>
              <a:t>Single layer nets have limited representation power (linear separability problem).</a:t>
            </a:r>
            <a:endParaRPr lang="en-US" altLang="en-US" sz="2400" b="0" dirty="0">
              <a:solidFill>
                <a:schemeClr val="tx1"/>
              </a:solidFill>
            </a:endParaRPr>
          </a:p>
          <a:p>
            <a:pPr marL="342900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</a:rPr>
              <a:t>Few simple Boolean function can be represented by a network with a single hidden layer.</a:t>
            </a:r>
          </a:p>
          <a:p>
            <a:pPr marL="342900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chemeClr val="tx1"/>
                </a:solidFill>
              </a:rPr>
              <a:t>Cannot represent bounded continuous function using single layer</a:t>
            </a:r>
            <a:r>
              <a:rPr lang="en-IN" altLang="en-US" sz="2400" b="0" dirty="0">
                <a:solidFill>
                  <a:schemeClr val="tx1"/>
                </a:solidFill>
              </a:rPr>
              <a:t> </a:t>
            </a:r>
          </a:p>
          <a:p>
            <a:pPr marL="571500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en-US" sz="4400" b="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0711D9-8249-46FB-B468-3D9A24878BB1}"/>
              </a:ext>
            </a:extLst>
          </p:cNvPr>
          <p:cNvSpPr/>
          <p:nvPr/>
        </p:nvSpPr>
        <p:spPr>
          <a:xfrm>
            <a:off x="152400" y="52552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BDDED9EE-7EED-44E6-A8D5-571D69CA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38" y="821532"/>
            <a:ext cx="5179378" cy="492443"/>
          </a:xfrm>
        </p:spPr>
        <p:txBody>
          <a:bodyPr/>
          <a:lstStyle/>
          <a:p>
            <a:pPr eaLnBrk="1" hangingPunct="1"/>
            <a:r>
              <a:rPr lang="en-US" altLang="en-US"/>
              <a:t>Boolean XOR</a:t>
            </a:r>
          </a:p>
        </p:txBody>
      </p:sp>
      <p:graphicFrame>
        <p:nvGraphicFramePr>
          <p:cNvPr id="77827" name="Group 3">
            <a:extLst>
              <a:ext uri="{FF2B5EF4-FFF2-40B4-BE49-F238E27FC236}">
                <a16:creationId xmlns:a16="http://schemas.microsoft.com/office/drawing/2014/main" xmlns="" id="{BC3FCF78-E3FB-4293-9D31-8C9BAB3043B5}"/>
              </a:ext>
            </a:extLst>
          </p:cNvPr>
          <p:cNvGraphicFramePr>
            <a:graphicFrameLocks noGrp="1"/>
          </p:cNvGraphicFramePr>
          <p:nvPr/>
        </p:nvGraphicFramePr>
        <p:xfrm>
          <a:off x="2451735" y="2943225"/>
          <a:ext cx="2074545" cy="2254613"/>
        </p:xfrm>
        <a:graphic>
          <a:graphicData uri="http://schemas.openxmlformats.org/drawingml/2006/table">
            <a:tbl>
              <a:tblPr/>
              <a:tblGrid>
                <a:gridCol w="69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4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05" marB="37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39C329-E658-4E30-BF8F-034E1663410F}"/>
              </a:ext>
            </a:extLst>
          </p:cNvPr>
          <p:cNvGrpSpPr>
            <a:grpSpLocks/>
          </p:cNvGrpSpPr>
          <p:nvPr/>
        </p:nvGrpSpPr>
        <p:grpSpPr bwMode="auto">
          <a:xfrm>
            <a:off x="6373812" y="3084672"/>
            <a:ext cx="2121456" cy="2137410"/>
            <a:chOff x="5794375" y="2700338"/>
            <a:chExt cx="1928596" cy="1943100"/>
          </a:xfrm>
        </p:grpSpPr>
        <p:sp>
          <p:nvSpPr>
            <p:cNvPr id="27678" name="Text Box 1048">
              <a:extLst>
                <a:ext uri="{FF2B5EF4-FFF2-40B4-BE49-F238E27FC236}">
                  <a16:creationId xmlns:a16="http://schemas.microsoft.com/office/drawing/2014/main" xmlns="" id="{D5BE9D13-9655-44E1-8046-532A4AF1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4793" y="4300538"/>
              <a:ext cx="328178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679" name="Text Box 1049">
              <a:extLst>
                <a:ext uri="{FF2B5EF4-FFF2-40B4-BE49-F238E27FC236}">
                  <a16:creationId xmlns:a16="http://schemas.microsoft.com/office/drawing/2014/main" xmlns="" id="{08725160-A24D-4EC0-8D26-26DE444B2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4593" y="2700338"/>
              <a:ext cx="328178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Line 1050">
              <a:extLst>
                <a:ext uri="{FF2B5EF4-FFF2-40B4-BE49-F238E27FC236}">
                  <a16:creationId xmlns:a16="http://schemas.microsoft.com/office/drawing/2014/main" xmlns="" id="{E1400907-EA9E-4282-A5F4-6F470D843D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680200" y="3757613"/>
              <a:ext cx="0" cy="154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4" name="Line 1051">
              <a:extLst>
                <a:ext uri="{FF2B5EF4-FFF2-40B4-BE49-F238E27FC236}">
                  <a16:creationId xmlns:a16="http://schemas.microsoft.com/office/drawing/2014/main" xmlns="" id="{3C501973-8C97-4AEE-8248-4581AFFA2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675" y="2986088"/>
              <a:ext cx="0" cy="154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27682" name="Oval 1052">
              <a:extLst>
                <a:ext uri="{FF2B5EF4-FFF2-40B4-BE49-F238E27FC236}">
                  <a16:creationId xmlns:a16="http://schemas.microsoft.com/office/drawing/2014/main" xmlns="" id="{62446E19-5399-4125-8269-309AAFF7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925" y="441483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27683" name="Oval 1053">
              <a:extLst>
                <a:ext uri="{FF2B5EF4-FFF2-40B4-BE49-F238E27FC236}">
                  <a16:creationId xmlns:a16="http://schemas.microsoft.com/office/drawing/2014/main" xmlns="" id="{69BBB70C-882F-4DB8-AF9C-260A63A96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375" y="441483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27684" name="Oval 1054">
              <a:extLst>
                <a:ext uri="{FF2B5EF4-FFF2-40B4-BE49-F238E27FC236}">
                  <a16:creationId xmlns:a16="http://schemas.microsoft.com/office/drawing/2014/main" xmlns="" id="{FBCC7888-56E6-45E4-BDEB-B8528CAA9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375" y="34432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27685" name="Oval 1055">
              <a:extLst>
                <a:ext uri="{FF2B5EF4-FFF2-40B4-BE49-F238E27FC236}">
                  <a16:creationId xmlns:a16="http://schemas.microsoft.com/office/drawing/2014/main" xmlns="" id="{58E92978-B07C-4C68-BF43-84352282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925" y="344328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27686" name="Text Box 1056">
              <a:extLst>
                <a:ext uri="{FF2B5EF4-FFF2-40B4-BE49-F238E27FC236}">
                  <a16:creationId xmlns:a16="http://schemas.microsoft.com/office/drawing/2014/main" xmlns="" id="{E8685829-8417-407D-8A1E-6453E930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924" y="3843338"/>
              <a:ext cx="573001" cy="31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XOR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57656A5-04EA-4F8D-8345-7A49E3C6619F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685800"/>
            <a:ext cx="4460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Biological</a:t>
            </a:r>
            <a:r>
              <a:rPr sz="3600" spc="-35" dirty="0"/>
              <a:t> </a:t>
            </a:r>
            <a:r>
              <a:rPr sz="3600" spc="-5" dirty="0"/>
              <a:t>Inspirations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275067"/>
            <a:ext cx="7703184" cy="34849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8260" indent="-342900" algn="just">
              <a:lnSpc>
                <a:spcPts val="2800"/>
              </a:lnSpc>
              <a:spcBef>
                <a:spcPts val="260"/>
              </a:spcBef>
            </a:pPr>
            <a:endParaRPr lang="en-US" sz="2400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355600" marR="48260" indent="-342900" algn="just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Humans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perform complex tasks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like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vision</a:t>
            </a:r>
            <a:r>
              <a:rPr sz="2400" spc="-5" dirty="0">
                <a:solidFill>
                  <a:srgbClr val="011279"/>
                </a:solidFill>
                <a:latin typeface="Verdana"/>
                <a:cs typeface="Verdana"/>
              </a:rPr>
              <a:t>,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motor  control, or language understanding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very</a:t>
            </a:r>
            <a:r>
              <a:rPr sz="2400" spc="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well.</a:t>
            </a:r>
            <a:endParaRPr sz="24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99400"/>
              </a:lnSpc>
            </a:pPr>
            <a:endParaRPr lang="en-US" sz="2400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355600" marR="5080" indent="-342900" algn="just">
              <a:lnSpc>
                <a:spcPct val="99400"/>
              </a:lnSpc>
            </a:pPr>
            <a:endParaRPr lang="en-US" sz="2400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355600" marR="5080" indent="-342900" algn="just">
              <a:lnSpc>
                <a:spcPct val="99400"/>
              </a:lnSpc>
            </a:pP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One way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to build intelligent machines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is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to try to  </a:t>
            </a:r>
            <a:r>
              <a:rPr sz="2400" spc="-5" dirty="0">
                <a:solidFill>
                  <a:srgbClr val="800000"/>
                </a:solidFill>
                <a:latin typeface="Verdana"/>
                <a:cs typeface="Verdana"/>
              </a:rPr>
              <a:t>imitate the (organizational principles of) </a:t>
            </a:r>
            <a:r>
              <a:rPr sz="2400" dirty="0">
                <a:solidFill>
                  <a:srgbClr val="800000"/>
                </a:solidFill>
                <a:latin typeface="Verdana"/>
                <a:cs typeface="Verdana"/>
              </a:rPr>
              <a:t>human  </a:t>
            </a:r>
            <a:r>
              <a:rPr sz="2400" spc="-5" dirty="0">
                <a:solidFill>
                  <a:srgbClr val="800000"/>
                </a:solidFill>
                <a:latin typeface="Verdana"/>
                <a:cs typeface="Verdana"/>
              </a:rPr>
              <a:t>brain.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D87187-7BB9-408D-87ED-E607EEC8D746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007C2BF-A8A4-4EB8-9CB0-CA009FE1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62" y="607607"/>
            <a:ext cx="5179378" cy="49244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Boolean XOR</a:t>
            </a:r>
          </a:p>
        </p:txBody>
      </p:sp>
      <p:graphicFrame>
        <p:nvGraphicFramePr>
          <p:cNvPr id="83971" name="Group 3">
            <a:extLst>
              <a:ext uri="{FF2B5EF4-FFF2-40B4-BE49-F238E27FC236}">
                <a16:creationId xmlns:a16="http://schemas.microsoft.com/office/drawing/2014/main" xmlns="" id="{9D900AEB-D784-4C55-AC2C-1A694F5275C7}"/>
              </a:ext>
            </a:extLst>
          </p:cNvPr>
          <p:cNvGraphicFramePr>
            <a:graphicFrameLocks noGrp="1"/>
          </p:cNvGraphicFramePr>
          <p:nvPr/>
        </p:nvGraphicFramePr>
        <p:xfrm>
          <a:off x="1414463" y="2707483"/>
          <a:ext cx="2750346" cy="2750345"/>
        </p:xfrm>
        <a:graphic>
          <a:graphicData uri="http://schemas.openxmlformats.org/drawingml/2006/table">
            <a:tbl>
              <a:tblPr/>
              <a:tblGrid>
                <a:gridCol w="9167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7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x1</a:t>
                      </a:r>
                    </a:p>
                  </a:txBody>
                  <a:tcPr marL="75438" marR="75438" marT="37723" marB="37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 x2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ouput 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14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23" marB="37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14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23" marB="37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14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23" marB="37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4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23" marB="37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5438" marR="75438" marT="37723" marB="37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78F2A93-B038-4824-AE33-9109A26D17D3}"/>
              </a:ext>
            </a:extLst>
          </p:cNvPr>
          <p:cNvGrpSpPr>
            <a:grpSpLocks/>
          </p:cNvGrpSpPr>
          <p:nvPr/>
        </p:nvGrpSpPr>
        <p:grpSpPr bwMode="auto">
          <a:xfrm>
            <a:off x="5212993" y="1764507"/>
            <a:ext cx="3421875" cy="4227671"/>
            <a:chOff x="4739084" y="1500188"/>
            <a:chExt cx="3110795" cy="3843337"/>
          </a:xfrm>
        </p:grpSpPr>
        <p:sp>
          <p:nvSpPr>
            <p:cNvPr id="29726" name="Oval 34">
              <a:extLst>
                <a:ext uri="{FF2B5EF4-FFF2-40B4-BE49-F238E27FC236}">
                  <a16:creationId xmlns:a16="http://schemas.microsoft.com/office/drawing/2014/main" xmlns="" id="{175B67A8-0D90-4E64-871A-89BD69293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5379" y="3165633"/>
              <a:ext cx="577353" cy="512445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h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86" name="Line 37">
              <a:extLst>
                <a:ext uri="{FF2B5EF4-FFF2-40B4-BE49-F238E27FC236}">
                  <a16:creationId xmlns:a16="http://schemas.microsoft.com/office/drawing/2014/main" xmlns="" id="{B2DE0A16-5996-4B4E-B5F6-D995E9D7A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3900" y="3678238"/>
              <a:ext cx="0" cy="1152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29728" name="Oval 38">
              <a:extLst>
                <a:ext uri="{FF2B5EF4-FFF2-40B4-BE49-F238E27FC236}">
                  <a16:creationId xmlns:a16="http://schemas.microsoft.com/office/drawing/2014/main" xmlns="" id="{9AB29B18-CF2A-4C27-A2F7-EBF7986F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5379" y="4831080"/>
              <a:ext cx="577353" cy="512445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9" name="Oval 39">
              <a:extLst>
                <a:ext uri="{FF2B5EF4-FFF2-40B4-BE49-F238E27FC236}">
                  <a16:creationId xmlns:a16="http://schemas.microsoft.com/office/drawing/2014/main" xmlns="" id="{9544933A-163B-4DA1-9B63-F7C0C8A1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687" y="1884521"/>
              <a:ext cx="577353" cy="512445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o</a:t>
              </a:r>
              <a:endParaRPr lang="en-US" altLang="en-US" sz="165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9489" name="Line 40">
              <a:extLst>
                <a:ext uri="{FF2B5EF4-FFF2-40B4-BE49-F238E27FC236}">
                  <a16:creationId xmlns:a16="http://schemas.microsoft.com/office/drawing/2014/main" xmlns="" id="{2F415F0B-13BF-4844-89E3-CA4B1DFE5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7838" y="3678238"/>
              <a:ext cx="0" cy="1152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29731" name="Oval 41">
              <a:extLst>
                <a:ext uri="{FF2B5EF4-FFF2-40B4-BE49-F238E27FC236}">
                  <a16:creationId xmlns:a16="http://schemas.microsoft.com/office/drawing/2014/main" xmlns="" id="{964BABFF-C9BC-4A1A-A868-13D6B826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826" y="4831080"/>
              <a:ext cx="577353" cy="512445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>
                  <a:latin typeface="Times New Roman" panose="02020603050405020304" pitchFamily="18" charset="0"/>
                </a:rPr>
                <a:t>x</a:t>
              </a:r>
              <a:r>
                <a:rPr lang="en-US" altLang="en-US" sz="165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1" name="Line 42">
              <a:extLst>
                <a:ext uri="{FF2B5EF4-FFF2-40B4-BE49-F238E27FC236}">
                  <a16:creationId xmlns:a16="http://schemas.microsoft.com/office/drawing/2014/main" xmlns="" id="{A6FA2282-1543-4243-B8C2-3F6A78381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75325" y="3678238"/>
              <a:ext cx="1154113" cy="1217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9492" name="Line 43">
              <a:extLst>
                <a:ext uri="{FF2B5EF4-FFF2-40B4-BE49-F238E27FC236}">
                  <a16:creationId xmlns:a16="http://schemas.microsoft.com/office/drawing/2014/main" xmlns="" id="{F104DA15-2D40-4E04-96C7-495661066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5325" y="3678238"/>
              <a:ext cx="1154113" cy="1217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29734" name="Oval 44">
              <a:extLst>
                <a:ext uri="{FF2B5EF4-FFF2-40B4-BE49-F238E27FC236}">
                  <a16:creationId xmlns:a16="http://schemas.microsoft.com/office/drawing/2014/main" xmlns="" id="{5FB6DD70-47CB-4CA3-A957-2B0ED446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826" y="3165633"/>
              <a:ext cx="577353" cy="512445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50" dirty="0">
                  <a:latin typeface="Times New Roman" panose="02020603050405020304" pitchFamily="18" charset="0"/>
                </a:rPr>
                <a:t>h</a:t>
              </a:r>
              <a:r>
                <a:rPr lang="en-US" altLang="en-US" sz="165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4" name="Line 45">
              <a:extLst>
                <a:ext uri="{FF2B5EF4-FFF2-40B4-BE49-F238E27FC236}">
                  <a16:creationId xmlns:a16="http://schemas.microsoft.com/office/drawing/2014/main" xmlns="" id="{F4451539-605F-49D7-A897-E10E38C9F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4613" y="2397125"/>
              <a:ext cx="504825" cy="768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sp>
          <p:nvSpPr>
            <p:cNvPr id="19495" name="Line 47">
              <a:extLst>
                <a:ext uri="{FF2B5EF4-FFF2-40B4-BE49-F238E27FC236}">
                  <a16:creationId xmlns:a16="http://schemas.microsoft.com/office/drawing/2014/main" xmlns="" id="{866E2569-DCAD-4E79-95AB-A154C9350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2300" y="2397125"/>
              <a:ext cx="506413" cy="768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IN" sz="1485"/>
            </a:p>
          </p:txBody>
        </p:sp>
        <p:grpSp>
          <p:nvGrpSpPr>
            <p:cNvPr id="29737" name="Group 60">
              <a:extLst>
                <a:ext uri="{FF2B5EF4-FFF2-40B4-BE49-F238E27FC236}">
                  <a16:creationId xmlns:a16="http://schemas.microsoft.com/office/drawing/2014/main" xmlns="" id="{F19BC6B4-8E5B-4751-A322-9023409B1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5414" y="2845356"/>
              <a:ext cx="1264465" cy="1660109"/>
              <a:chOff x="4235" y="1680"/>
              <a:chExt cx="841" cy="1244"/>
            </a:xfrm>
          </p:grpSpPr>
          <p:sp>
            <p:nvSpPr>
              <p:cNvPr id="29748" name="Text Box 50">
                <a:extLst>
                  <a:ext uri="{FF2B5EF4-FFF2-40B4-BE49-F238E27FC236}">
                    <a16:creationId xmlns:a16="http://schemas.microsoft.com/office/drawing/2014/main" xmlns="" id="{7ABC5485-0056-42B4-9062-171D17778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2688"/>
                <a:ext cx="17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rgbClr val="33CC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49" name="Text Box 51">
                <a:extLst>
                  <a:ext uri="{FF2B5EF4-FFF2-40B4-BE49-F238E27FC236}">
                    <a16:creationId xmlns:a16="http://schemas.microsoft.com/office/drawing/2014/main" xmlns="" id="{02D39045-85C4-4795-BCDC-9620AD309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1968"/>
                <a:ext cx="34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rgbClr val="33CC33"/>
                    </a:solidFill>
                    <a:latin typeface="Symbol" panose="05050102010706020507" pitchFamily="18" charset="2"/>
                  </a:rPr>
                  <a:t>-</a:t>
                </a:r>
                <a:r>
                  <a:rPr lang="en-US" altLang="en-US" sz="1650">
                    <a:solidFill>
                      <a:srgbClr val="33CC33"/>
                    </a:solidFill>
                    <a:latin typeface="Times New Roman" panose="02020603050405020304" pitchFamily="18" charset="0"/>
                  </a:rPr>
                  <a:t>1.5</a:t>
                </a:r>
              </a:p>
            </p:txBody>
          </p:sp>
          <p:sp>
            <p:nvSpPr>
              <p:cNvPr id="29750" name="Text Box 55">
                <a:extLst>
                  <a:ext uri="{FF2B5EF4-FFF2-40B4-BE49-F238E27FC236}">
                    <a16:creationId xmlns:a16="http://schemas.microsoft.com/office/drawing/2014/main" xmlns="" id="{49BD629F-7F2E-455E-83A9-62926F395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1680"/>
                <a:ext cx="38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 b="1" u="sng">
                    <a:solidFill>
                      <a:srgbClr val="33CC33"/>
                    </a:solidFill>
                    <a:latin typeface="Times New Roman" panose="02020603050405020304" pitchFamily="18" charset="0"/>
                  </a:rPr>
                  <a:t>AND</a:t>
                </a:r>
              </a:p>
            </p:txBody>
          </p:sp>
          <p:sp>
            <p:nvSpPr>
              <p:cNvPr id="29751" name="Text Box 57">
                <a:extLst>
                  <a:ext uri="{FF2B5EF4-FFF2-40B4-BE49-F238E27FC236}">
                    <a16:creationId xmlns:a16="http://schemas.microsoft.com/office/drawing/2014/main" xmlns="" id="{AB84DFDA-3911-4E68-A1E9-EDD3E304E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5" y="2496"/>
                <a:ext cx="17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rgbClr val="33CC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9738" name="Group 59">
              <a:extLst>
                <a:ext uri="{FF2B5EF4-FFF2-40B4-BE49-F238E27FC236}">
                  <a16:creationId xmlns:a16="http://schemas.microsoft.com/office/drawing/2014/main" xmlns="" id="{91247D9C-05D3-48B4-8C3A-BDFD5D072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084" y="2845356"/>
              <a:ext cx="1605765" cy="1660109"/>
              <a:chOff x="3007" y="1680"/>
              <a:chExt cx="1068" cy="1244"/>
            </a:xfrm>
          </p:grpSpPr>
          <p:sp>
            <p:nvSpPr>
              <p:cNvPr id="29744" name="Text Box 49">
                <a:extLst>
                  <a:ext uri="{FF2B5EF4-FFF2-40B4-BE49-F238E27FC236}">
                    <a16:creationId xmlns:a16="http://schemas.microsoft.com/office/drawing/2014/main" xmlns="" id="{65EDFFFA-52BC-45E5-85B4-93E3E44B9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9" y="2352"/>
                <a:ext cx="17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45" name="Text Box 54">
                <a:extLst>
                  <a:ext uri="{FF2B5EF4-FFF2-40B4-BE49-F238E27FC236}">
                    <a16:creationId xmlns:a16="http://schemas.microsoft.com/office/drawing/2014/main" xmlns="" id="{6476FE2F-6083-48C9-8020-060C8BF07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7" y="1968"/>
                <a:ext cx="34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-</a:t>
                </a:r>
                <a:r>
                  <a:rPr lang="en-US" altLang="en-US" sz="165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0.5</a:t>
                </a:r>
              </a:p>
            </p:txBody>
          </p:sp>
          <p:sp>
            <p:nvSpPr>
              <p:cNvPr id="29746" name="Text Box 56">
                <a:extLst>
                  <a:ext uri="{FF2B5EF4-FFF2-40B4-BE49-F238E27FC236}">
                    <a16:creationId xmlns:a16="http://schemas.microsoft.com/office/drawing/2014/main" xmlns="" id="{E35B75F2-573C-4CDD-A149-B77EF8B71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8" y="1680"/>
                <a:ext cx="3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 b="1" u="sng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OR</a:t>
                </a:r>
              </a:p>
            </p:txBody>
          </p:sp>
          <p:sp>
            <p:nvSpPr>
              <p:cNvPr id="29747" name="Text Box 58">
                <a:extLst>
                  <a:ext uri="{FF2B5EF4-FFF2-40B4-BE49-F238E27FC236}">
                    <a16:creationId xmlns:a16="http://schemas.microsoft.com/office/drawing/2014/main" xmlns="" id="{519BF937-424D-432C-99EA-C3C766B2B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3" y="2688"/>
                <a:ext cx="17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9739" name="Group 66">
              <a:extLst>
                <a:ext uri="{FF2B5EF4-FFF2-40B4-BE49-F238E27FC236}">
                  <a16:creationId xmlns:a16="http://schemas.microsoft.com/office/drawing/2014/main" xmlns="" id="{DEB7FC93-8A11-4D52-8A3C-DB8F80925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7214" y="1500188"/>
              <a:ext cx="1480973" cy="1339831"/>
              <a:chOff x="3611" y="672"/>
              <a:chExt cx="985" cy="1004"/>
            </a:xfrm>
          </p:grpSpPr>
          <p:sp>
            <p:nvSpPr>
              <p:cNvPr id="29740" name="Text Box 62">
                <a:extLst>
                  <a:ext uri="{FF2B5EF4-FFF2-40B4-BE49-F238E27FC236}">
                    <a16:creationId xmlns:a16="http://schemas.microsoft.com/office/drawing/2014/main" xmlns="" id="{FFD116BA-C84D-4DA1-820C-414BB69B7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1440"/>
                <a:ext cx="17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41" name="Text Box 63">
                <a:extLst>
                  <a:ext uri="{FF2B5EF4-FFF2-40B4-BE49-F238E27FC236}">
                    <a16:creationId xmlns:a16="http://schemas.microsoft.com/office/drawing/2014/main" xmlns="" id="{7E77F264-01DB-4253-93E1-8A771A33A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5" y="1008"/>
                <a:ext cx="34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rgbClr val="FF0000"/>
                    </a:solidFill>
                    <a:latin typeface="Symbol" panose="05050102010706020507" pitchFamily="18" charset="2"/>
                  </a:rPr>
                  <a:t>-</a:t>
                </a:r>
                <a:r>
                  <a:rPr lang="en-US" altLang="en-US" sz="165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0.5</a:t>
                </a:r>
              </a:p>
            </p:txBody>
          </p:sp>
          <p:sp>
            <p:nvSpPr>
              <p:cNvPr id="29742" name="Text Box 64">
                <a:extLst>
                  <a:ext uri="{FF2B5EF4-FFF2-40B4-BE49-F238E27FC236}">
                    <a16:creationId xmlns:a16="http://schemas.microsoft.com/office/drawing/2014/main" xmlns="" id="{91D3D35B-62A2-472A-8D77-D1F3BB5ED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6" y="672"/>
                <a:ext cx="396" cy="2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 b="1" u="sng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XOR</a:t>
                </a:r>
              </a:p>
            </p:txBody>
          </p:sp>
          <p:sp>
            <p:nvSpPr>
              <p:cNvPr id="29743" name="Text Box 65">
                <a:extLst>
                  <a:ext uri="{FF2B5EF4-FFF2-40B4-BE49-F238E27FC236}">
                    <a16:creationId xmlns:a16="http://schemas.microsoft.com/office/drawing/2014/main" xmlns="" id="{68A91725-F0E2-42E4-9D8D-D4400649E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2" y="1440"/>
                <a:ext cx="2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50">
                    <a:solidFill>
                      <a:srgbClr val="FF0000"/>
                    </a:solidFill>
                    <a:latin typeface="Symbol" panose="05050102010706020507" pitchFamily="18" charset="2"/>
                  </a:rPr>
                  <a:t>-</a:t>
                </a:r>
                <a:r>
                  <a:rPr lang="en-US" altLang="en-US" sz="165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5B04990-F9BE-4ABA-A04D-9539D3CD545C}"/>
              </a:ext>
            </a:extLst>
          </p:cNvPr>
          <p:cNvSpPr/>
          <p:nvPr/>
        </p:nvSpPr>
        <p:spPr>
          <a:xfrm>
            <a:off x="152400" y="28903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491" y="695172"/>
            <a:ext cx="4968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 Network</a:t>
            </a:r>
            <a:r>
              <a:rPr spc="-15" dirty="0"/>
              <a:t> </a:t>
            </a:r>
            <a:r>
              <a:rPr spc="-5" dirty="0"/>
              <a:t>Topologies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62923" y="1365250"/>
            <a:ext cx="8534400" cy="5616575"/>
          </a:xfrm>
          <a:custGeom>
            <a:avLst/>
            <a:gdLst/>
            <a:ahLst/>
            <a:cxnLst/>
            <a:rect l="l" t="t" r="r" b="b"/>
            <a:pathLst>
              <a:path w="8534400" h="5616575">
                <a:moveTo>
                  <a:pt x="0" y="0"/>
                </a:moveTo>
                <a:lnTo>
                  <a:pt x="8534393" y="0"/>
                </a:lnTo>
                <a:lnTo>
                  <a:pt x="8534393" y="5616565"/>
                </a:lnTo>
                <a:lnTo>
                  <a:pt x="0" y="561656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63" y="1337310"/>
            <a:ext cx="7623809" cy="14808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0000CC"/>
                </a:solidFill>
                <a:latin typeface="Verdana"/>
                <a:cs typeface="Verdana"/>
              </a:rPr>
              <a:t>Multi-layer feed-forward</a:t>
            </a:r>
            <a:r>
              <a:rPr sz="2000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Verdana"/>
                <a:cs typeface="Verdana"/>
              </a:rPr>
              <a:t>networks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</a:tabLst>
            </a:pPr>
            <a:r>
              <a:rPr sz="2000" dirty="0">
                <a:latin typeface="Verdana"/>
                <a:cs typeface="Verdana"/>
              </a:rPr>
              <a:t>One </a:t>
            </a:r>
            <a:r>
              <a:rPr sz="2000" spc="-5" dirty="0">
                <a:latin typeface="Verdana"/>
                <a:cs typeface="Verdana"/>
              </a:rPr>
              <a:t>or more hidden</a:t>
            </a:r>
            <a:r>
              <a:rPr sz="2000" dirty="0">
                <a:latin typeface="Verdana"/>
                <a:cs typeface="Verdana"/>
              </a:rPr>
              <a:t> layers.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650" algn="l"/>
              </a:tabLst>
            </a:pPr>
            <a:r>
              <a:rPr sz="2000" spc="-5" dirty="0">
                <a:latin typeface="Verdana"/>
                <a:cs typeface="Verdana"/>
              </a:rPr>
              <a:t>Input projects only from previous </a:t>
            </a:r>
            <a:r>
              <a:rPr sz="2000" dirty="0">
                <a:latin typeface="Verdana"/>
                <a:cs typeface="Verdana"/>
              </a:rPr>
              <a:t>layers </a:t>
            </a:r>
            <a:r>
              <a:rPr sz="2000" spc="-5" dirty="0">
                <a:latin typeface="Verdana"/>
                <a:cs typeface="Verdana"/>
              </a:rPr>
              <a:t>onto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layer.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Verdana"/>
                <a:cs typeface="Verdana"/>
              </a:rPr>
              <a:t>typically, </a:t>
            </a:r>
            <a:r>
              <a:rPr sz="2000" b="1" dirty="0">
                <a:latin typeface="Verdana"/>
                <a:cs typeface="Verdana"/>
              </a:rPr>
              <a:t>only from one </a:t>
            </a:r>
            <a:r>
              <a:rPr sz="2000" b="1" spc="-5" dirty="0">
                <a:latin typeface="Verdana"/>
                <a:cs typeface="Verdana"/>
              </a:rPr>
              <a:t>layer </a:t>
            </a:r>
            <a:r>
              <a:rPr sz="2000" b="1" dirty="0">
                <a:latin typeface="Verdana"/>
                <a:cs typeface="Verdana"/>
              </a:rPr>
              <a:t>to the </a:t>
            </a:r>
            <a:r>
              <a:rPr sz="2000" b="1" spc="-5" dirty="0">
                <a:latin typeface="Verdana"/>
                <a:cs typeface="Verdana"/>
              </a:rPr>
              <a:t>next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4267" y="5367020"/>
            <a:ext cx="66929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Input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178" y="5367020"/>
            <a:ext cx="92265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30810" marR="5080" indent="-11874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dd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3002" y="5367020"/>
            <a:ext cx="87249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47320" marR="5080" indent="-13525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Ou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put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9364" y="3805237"/>
            <a:ext cx="3205480" cy="1381125"/>
            <a:chOff x="2739364" y="3805237"/>
            <a:chExt cx="3205480" cy="1381125"/>
          </a:xfrm>
        </p:grpSpPr>
        <p:sp>
          <p:nvSpPr>
            <p:cNvPr id="9" name="object 9"/>
            <p:cNvSpPr/>
            <p:nvPr/>
          </p:nvSpPr>
          <p:spPr>
            <a:xfrm>
              <a:off x="4420527" y="4353911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39" h="370839">
                  <a:moveTo>
                    <a:pt x="0" y="370488"/>
                  </a:moveTo>
                  <a:lnTo>
                    <a:pt x="81507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3586" y="4340250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0" y="0"/>
                  </a:moveTo>
                  <a:lnTo>
                    <a:pt x="31534" y="69367"/>
                  </a:lnTo>
                  <a:lnTo>
                    <a:pt x="85140" y="3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7164" y="4567237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7164" y="4186237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9364" y="3957637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9364" y="4186237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39364" y="4872037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39364" y="4414837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4126" y="4190999"/>
              <a:ext cx="1423670" cy="449580"/>
            </a:xfrm>
            <a:custGeom>
              <a:avLst/>
              <a:gdLst/>
              <a:ahLst/>
              <a:cxnLst/>
              <a:rect l="l" t="t" r="r" b="b"/>
              <a:pathLst>
                <a:path w="1423670" h="449579">
                  <a:moveTo>
                    <a:pt x="0" y="0"/>
                  </a:moveTo>
                  <a:lnTo>
                    <a:pt x="1423579" y="44955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7789" y="4588929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22948" y="0"/>
                  </a:moveTo>
                  <a:lnTo>
                    <a:pt x="0" y="72656"/>
                  </a:lnTo>
                  <a:lnTo>
                    <a:pt x="84137" y="59270"/>
                  </a:lnTo>
                  <a:lnTo>
                    <a:pt x="22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0326" y="3962400"/>
              <a:ext cx="1346835" cy="299720"/>
            </a:xfrm>
            <a:custGeom>
              <a:avLst/>
              <a:gdLst/>
              <a:ahLst/>
              <a:cxnLst/>
              <a:rect l="l" t="t" r="r" b="b"/>
              <a:pathLst>
                <a:path w="1346835" h="299720">
                  <a:moveTo>
                    <a:pt x="0" y="0"/>
                  </a:moveTo>
                  <a:lnTo>
                    <a:pt x="1346809" y="2992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9275" y="4213478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29">
                  <a:moveTo>
                    <a:pt x="16522" y="0"/>
                  </a:moveTo>
                  <a:lnTo>
                    <a:pt x="0" y="74383"/>
                  </a:lnTo>
                  <a:lnTo>
                    <a:pt x="82651" y="53721"/>
                  </a:lnTo>
                  <a:lnTo>
                    <a:pt x="16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0326" y="3962400"/>
              <a:ext cx="1349375" cy="675005"/>
            </a:xfrm>
            <a:custGeom>
              <a:avLst/>
              <a:gdLst/>
              <a:ahLst/>
              <a:cxnLst/>
              <a:rect l="l" t="t" r="r" b="b"/>
              <a:pathLst>
                <a:path w="1349375" h="675004">
                  <a:moveTo>
                    <a:pt x="0" y="0"/>
                  </a:moveTo>
                  <a:lnTo>
                    <a:pt x="1348879" y="67444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06722" y="4580051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86" y="0"/>
                  </a:moveTo>
                  <a:lnTo>
                    <a:pt x="0" y="68148"/>
                  </a:lnTo>
                  <a:lnTo>
                    <a:pt x="85204" y="68148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4126" y="4190999"/>
              <a:ext cx="1346835" cy="74930"/>
            </a:xfrm>
            <a:custGeom>
              <a:avLst/>
              <a:gdLst/>
              <a:ahLst/>
              <a:cxnLst/>
              <a:rect l="l" t="t" r="r" b="b"/>
              <a:pathLst>
                <a:path w="1346835" h="74929">
                  <a:moveTo>
                    <a:pt x="0" y="0"/>
                  </a:moveTo>
                  <a:lnTo>
                    <a:pt x="1346239" y="7479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7520" y="4224934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4229" y="0"/>
                  </a:moveTo>
                  <a:lnTo>
                    <a:pt x="0" y="76085"/>
                  </a:lnTo>
                  <a:lnTo>
                    <a:pt x="78206" y="42265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4126" y="4269859"/>
              <a:ext cx="1423035" cy="149860"/>
            </a:xfrm>
            <a:custGeom>
              <a:avLst/>
              <a:gdLst/>
              <a:ahLst/>
              <a:cxnLst/>
              <a:rect l="l" t="t" r="r" b="b"/>
              <a:pathLst>
                <a:path w="1423035" h="149860">
                  <a:moveTo>
                    <a:pt x="0" y="149740"/>
                  </a:moveTo>
                  <a:lnTo>
                    <a:pt x="14225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2158" y="4237291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0" y="0"/>
                  </a:moveTo>
                  <a:lnTo>
                    <a:pt x="7975" y="75780"/>
                  </a:lnTo>
                  <a:lnTo>
                    <a:pt x="79768" y="29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4126" y="4419599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0"/>
                  </a:moveTo>
                  <a:lnTo>
                    <a:pt x="1422709" y="2246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0710" y="4598682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1887" y="0"/>
                  </a:moveTo>
                  <a:lnTo>
                    <a:pt x="0" y="75272"/>
                  </a:lnTo>
                  <a:lnTo>
                    <a:pt x="81216" y="49517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4126" y="4277057"/>
              <a:ext cx="1424940" cy="600075"/>
            </a:xfrm>
            <a:custGeom>
              <a:avLst/>
              <a:gdLst/>
              <a:ahLst/>
              <a:cxnLst/>
              <a:rect l="l" t="t" r="r" b="b"/>
              <a:pathLst>
                <a:path w="1424939" h="600075">
                  <a:moveTo>
                    <a:pt x="0" y="599742"/>
                  </a:moveTo>
                  <a:lnTo>
                    <a:pt x="14243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6913" y="4261662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0" y="0"/>
                  </a:moveTo>
                  <a:lnTo>
                    <a:pt x="29565" y="70218"/>
                  </a:lnTo>
                  <a:lnTo>
                    <a:pt x="85013" y="5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4126" y="4652161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224638"/>
                  </a:moveTo>
                  <a:lnTo>
                    <a:pt x="14227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0710" y="4622444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0" y="0"/>
                  </a:moveTo>
                  <a:lnTo>
                    <a:pt x="11887" y="75272"/>
                  </a:lnTo>
                  <a:lnTo>
                    <a:pt x="81216" y="25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20527" y="4267200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2527" y="4229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0527" y="4648199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82527" y="4610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3964" y="4186237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53964" y="3805237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53964" y="4948237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58727" y="45719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8981" y="158793"/>
                  </a:lnTo>
                  <a:lnTo>
                    <a:pt x="33475" y="195124"/>
                  </a:lnTo>
                  <a:lnTo>
                    <a:pt x="69806" y="219618"/>
                  </a:lnTo>
                  <a:lnTo>
                    <a:pt x="114300" y="228600"/>
                  </a:lnTo>
                  <a:lnTo>
                    <a:pt x="158787" y="219618"/>
                  </a:lnTo>
                  <a:lnTo>
                    <a:pt x="195119" y="195124"/>
                  </a:lnTo>
                  <a:lnTo>
                    <a:pt x="219616" y="158793"/>
                  </a:lnTo>
                  <a:lnTo>
                    <a:pt x="228600" y="114300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58727" y="45719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299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1" y="33477"/>
                  </a:lnTo>
                  <a:lnTo>
                    <a:pt x="219617" y="69809"/>
                  </a:lnTo>
                  <a:lnTo>
                    <a:pt x="228599" y="114299"/>
                  </a:lnTo>
                  <a:lnTo>
                    <a:pt x="219617" y="158790"/>
                  </a:lnTo>
                  <a:lnTo>
                    <a:pt x="195121" y="195122"/>
                  </a:lnTo>
                  <a:lnTo>
                    <a:pt x="158790" y="219617"/>
                  </a:lnTo>
                  <a:lnTo>
                    <a:pt x="114299" y="228599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20527" y="3971080"/>
              <a:ext cx="814705" cy="296545"/>
            </a:xfrm>
            <a:custGeom>
              <a:avLst/>
              <a:gdLst/>
              <a:ahLst/>
              <a:cxnLst/>
              <a:rect l="l" t="t" r="r" b="b"/>
              <a:pathLst>
                <a:path w="814704" h="296545">
                  <a:moveTo>
                    <a:pt x="0" y="296119"/>
                  </a:moveTo>
                  <a:lnTo>
                    <a:pt x="81432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4094" y="3952633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0" y="0"/>
                  </a:moveTo>
                  <a:lnTo>
                    <a:pt x="26035" y="71615"/>
                  </a:lnTo>
                  <a:lnTo>
                    <a:pt x="84632" y="9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20527" y="4267200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39" h="370839">
                  <a:moveTo>
                    <a:pt x="0" y="0"/>
                  </a:moveTo>
                  <a:lnTo>
                    <a:pt x="815076" y="3704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3586" y="4581982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1534" y="0"/>
                  </a:moveTo>
                  <a:lnTo>
                    <a:pt x="0" y="69367"/>
                  </a:lnTo>
                  <a:lnTo>
                    <a:pt x="85140" y="66217"/>
                  </a:lnTo>
                  <a:lnTo>
                    <a:pt x="31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20527" y="4267200"/>
              <a:ext cx="819785" cy="745490"/>
            </a:xfrm>
            <a:custGeom>
              <a:avLst/>
              <a:gdLst/>
              <a:ahLst/>
              <a:cxnLst/>
              <a:rect l="l" t="t" r="r" b="b"/>
              <a:pathLst>
                <a:path w="819785" h="745489">
                  <a:moveTo>
                    <a:pt x="0" y="0"/>
                  </a:moveTo>
                  <a:lnTo>
                    <a:pt x="819405" y="74491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76710" y="4949748"/>
              <a:ext cx="82550" cy="80010"/>
            </a:xfrm>
            <a:custGeom>
              <a:avLst/>
              <a:gdLst/>
              <a:ahLst/>
              <a:cxnLst/>
              <a:rect l="l" t="t" r="r" b="b"/>
              <a:pathLst>
                <a:path w="82550" h="80010">
                  <a:moveTo>
                    <a:pt x="51257" y="0"/>
                  </a:moveTo>
                  <a:lnTo>
                    <a:pt x="0" y="56387"/>
                  </a:lnTo>
                  <a:lnTo>
                    <a:pt x="82016" y="79451"/>
                  </a:lnTo>
                  <a:lnTo>
                    <a:pt x="51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20527" y="3978484"/>
              <a:ext cx="819150" cy="669925"/>
            </a:xfrm>
            <a:custGeom>
              <a:avLst/>
              <a:gdLst/>
              <a:ahLst/>
              <a:cxnLst/>
              <a:rect l="l" t="t" r="r" b="b"/>
              <a:pathLst>
                <a:path w="819150" h="669925">
                  <a:moveTo>
                    <a:pt x="0" y="669715"/>
                  </a:moveTo>
                  <a:lnTo>
                    <a:pt x="81854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75618" y="3962399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>
                  <a:moveTo>
                    <a:pt x="83108" y="0"/>
                  </a:moveTo>
                  <a:lnTo>
                    <a:pt x="0" y="18770"/>
                  </a:lnTo>
                  <a:lnTo>
                    <a:pt x="48260" y="77736"/>
                  </a:lnTo>
                  <a:lnTo>
                    <a:pt x="83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0527" y="4648199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39" h="370839">
                  <a:moveTo>
                    <a:pt x="0" y="0"/>
                  </a:moveTo>
                  <a:lnTo>
                    <a:pt x="815076" y="37048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73586" y="4962982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1534" y="0"/>
                  </a:moveTo>
                  <a:lnTo>
                    <a:pt x="0" y="69367"/>
                  </a:lnTo>
                  <a:lnTo>
                    <a:pt x="85140" y="66217"/>
                  </a:lnTo>
                  <a:lnTo>
                    <a:pt x="31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7327" y="3962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68327" y="3924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7327" y="4343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68327" y="4305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87327" y="4724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68327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87327" y="5105399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68327" y="5067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921792" y="3731895"/>
            <a:ext cx="1878964" cy="148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2-layer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900"/>
              </a:lnSpc>
              <a:spcBef>
                <a:spcPts val="40"/>
              </a:spcBef>
            </a:pPr>
            <a:r>
              <a:rPr sz="2400" spc="-5" dirty="0">
                <a:latin typeface="Times New Roman"/>
                <a:cs typeface="Times New Roman"/>
              </a:rPr>
              <a:t>1-hidden layer  </a:t>
            </a:r>
            <a:r>
              <a:rPr sz="2400" i="1" spc="-5" dirty="0">
                <a:latin typeface="Times New Roman"/>
                <a:cs typeface="Times New Roman"/>
              </a:rPr>
              <a:t>fully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connected 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1B56034-1D3D-463A-8286-96AD44697FF7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491" y="695172"/>
            <a:ext cx="4968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 Network</a:t>
            </a:r>
            <a:r>
              <a:rPr spc="-15" dirty="0"/>
              <a:t> </a:t>
            </a:r>
            <a:r>
              <a:rPr spc="-5" dirty="0"/>
              <a:t>Topologies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663" y="1337310"/>
            <a:ext cx="7928609" cy="1051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0000CC"/>
                </a:solidFill>
                <a:latin typeface="Verdana"/>
                <a:cs typeface="Verdana"/>
              </a:rPr>
              <a:t>Recurrent</a:t>
            </a:r>
            <a:r>
              <a:rPr sz="2000" spc="-10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Verdana"/>
                <a:cs typeface="Verdana"/>
              </a:rPr>
              <a:t>networks</a:t>
            </a:r>
            <a:endParaRPr sz="2000">
              <a:latin typeface="Verdana"/>
              <a:cs typeface="Verdana"/>
            </a:endParaRPr>
          </a:p>
          <a:p>
            <a:pPr marL="749300" marR="5080" indent="-279400">
              <a:lnSpc>
                <a:spcPts val="2320"/>
              </a:lnSpc>
              <a:spcBef>
                <a:spcPts val="620"/>
              </a:spcBef>
              <a:tabLst>
                <a:tab pos="926465" algn="l"/>
              </a:tabLst>
            </a:pPr>
            <a:r>
              <a:rPr sz="2000" dirty="0">
                <a:latin typeface="Verdana"/>
                <a:cs typeface="Verdana"/>
              </a:rPr>
              <a:t>–		A </a:t>
            </a:r>
            <a:r>
              <a:rPr sz="2000" spc="-5" dirty="0">
                <a:latin typeface="Verdana"/>
                <a:cs typeface="Verdana"/>
              </a:rPr>
              <a:t>network with feedback, </a:t>
            </a:r>
            <a:r>
              <a:rPr sz="2000" dirty="0">
                <a:latin typeface="Verdana"/>
                <a:cs typeface="Verdana"/>
              </a:rPr>
              <a:t>where </a:t>
            </a:r>
            <a:r>
              <a:rPr sz="2000" spc="-5" dirty="0">
                <a:latin typeface="Verdana"/>
                <a:cs typeface="Verdana"/>
              </a:rPr>
              <a:t>some of its inputs </a:t>
            </a:r>
            <a:r>
              <a:rPr sz="2000" dirty="0">
                <a:latin typeface="Verdana"/>
                <a:cs typeface="Verdana"/>
              </a:rPr>
              <a:t>are  </a:t>
            </a:r>
            <a:r>
              <a:rPr sz="2000" spc="-5" dirty="0">
                <a:latin typeface="Verdana"/>
                <a:cs typeface="Verdana"/>
              </a:rPr>
              <a:t>connected to some of its outputs (discrete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time).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2479" y="4782820"/>
            <a:ext cx="66929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Input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5390" y="4782820"/>
            <a:ext cx="87249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30810" marR="5080" indent="-11874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Ou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put 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12477" y="3376612"/>
            <a:ext cx="2519680" cy="1076325"/>
            <a:chOff x="3512477" y="3376612"/>
            <a:chExt cx="2519680" cy="1076325"/>
          </a:xfrm>
        </p:grpSpPr>
        <p:sp>
          <p:nvSpPr>
            <p:cNvPr id="7" name="object 7"/>
            <p:cNvSpPr/>
            <p:nvPr/>
          </p:nvSpPr>
          <p:spPr>
            <a:xfrm>
              <a:off x="4960277" y="3986212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0277" y="3605212"/>
              <a:ext cx="238124" cy="238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2477" y="3605212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477" y="3833812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239" y="3609975"/>
              <a:ext cx="1423670" cy="449580"/>
            </a:xfrm>
            <a:custGeom>
              <a:avLst/>
              <a:gdLst/>
              <a:ahLst/>
              <a:cxnLst/>
              <a:rect l="l" t="t" r="r" b="b"/>
              <a:pathLst>
                <a:path w="1423670" h="449579">
                  <a:moveTo>
                    <a:pt x="0" y="0"/>
                  </a:moveTo>
                  <a:lnTo>
                    <a:pt x="1423579" y="44955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0902" y="4007904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22948" y="0"/>
                  </a:moveTo>
                  <a:lnTo>
                    <a:pt x="0" y="72656"/>
                  </a:lnTo>
                  <a:lnTo>
                    <a:pt x="84137" y="59270"/>
                  </a:lnTo>
                  <a:lnTo>
                    <a:pt x="22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2477" y="3376612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3439" y="3381375"/>
              <a:ext cx="1346835" cy="299720"/>
            </a:xfrm>
            <a:custGeom>
              <a:avLst/>
              <a:gdLst/>
              <a:ahLst/>
              <a:cxnLst/>
              <a:rect l="l" t="t" r="r" b="b"/>
              <a:pathLst>
                <a:path w="1346835" h="299720">
                  <a:moveTo>
                    <a:pt x="0" y="0"/>
                  </a:moveTo>
                  <a:lnTo>
                    <a:pt x="1346809" y="2992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2388" y="3632454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29">
                  <a:moveTo>
                    <a:pt x="16522" y="0"/>
                  </a:moveTo>
                  <a:lnTo>
                    <a:pt x="0" y="74383"/>
                  </a:lnTo>
                  <a:lnTo>
                    <a:pt x="82651" y="53721"/>
                  </a:lnTo>
                  <a:lnTo>
                    <a:pt x="16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3439" y="3381375"/>
              <a:ext cx="1349375" cy="675005"/>
            </a:xfrm>
            <a:custGeom>
              <a:avLst/>
              <a:gdLst/>
              <a:ahLst/>
              <a:cxnLst/>
              <a:rect l="l" t="t" r="r" b="b"/>
              <a:pathLst>
                <a:path w="1349375" h="675004">
                  <a:moveTo>
                    <a:pt x="0" y="0"/>
                  </a:moveTo>
                  <a:lnTo>
                    <a:pt x="1348879" y="67444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9835" y="3999026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86" y="0"/>
                  </a:moveTo>
                  <a:lnTo>
                    <a:pt x="0" y="68148"/>
                  </a:lnTo>
                  <a:lnTo>
                    <a:pt x="85204" y="68148"/>
                  </a:lnTo>
                  <a:lnTo>
                    <a:pt x="34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7239" y="3609975"/>
              <a:ext cx="1346835" cy="74930"/>
            </a:xfrm>
            <a:custGeom>
              <a:avLst/>
              <a:gdLst/>
              <a:ahLst/>
              <a:cxnLst/>
              <a:rect l="l" t="t" r="r" b="b"/>
              <a:pathLst>
                <a:path w="1346835" h="74929">
                  <a:moveTo>
                    <a:pt x="0" y="0"/>
                  </a:moveTo>
                  <a:lnTo>
                    <a:pt x="1346239" y="7479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0645" y="36439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4216" y="0"/>
                  </a:moveTo>
                  <a:lnTo>
                    <a:pt x="0" y="76085"/>
                  </a:lnTo>
                  <a:lnTo>
                    <a:pt x="78193" y="42265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7239" y="3688834"/>
              <a:ext cx="1423035" cy="149860"/>
            </a:xfrm>
            <a:custGeom>
              <a:avLst/>
              <a:gdLst/>
              <a:ahLst/>
              <a:cxnLst/>
              <a:rect l="l" t="t" r="r" b="b"/>
              <a:pathLst>
                <a:path w="1423035" h="149860">
                  <a:moveTo>
                    <a:pt x="0" y="149740"/>
                  </a:moveTo>
                  <a:lnTo>
                    <a:pt x="14225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85270" y="3656266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0" y="0"/>
                  </a:moveTo>
                  <a:lnTo>
                    <a:pt x="7975" y="75780"/>
                  </a:lnTo>
                  <a:lnTo>
                    <a:pt x="79768" y="29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7239" y="3838575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0"/>
                  </a:moveTo>
                  <a:lnTo>
                    <a:pt x="1422709" y="2246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3823" y="401765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1887" y="0"/>
                  </a:moveTo>
                  <a:lnTo>
                    <a:pt x="0" y="75272"/>
                  </a:lnTo>
                  <a:lnTo>
                    <a:pt x="81216" y="49517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2477" y="4291012"/>
              <a:ext cx="85724" cy="85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7239" y="3696032"/>
              <a:ext cx="1424940" cy="600075"/>
            </a:xfrm>
            <a:custGeom>
              <a:avLst/>
              <a:gdLst/>
              <a:ahLst/>
              <a:cxnLst/>
              <a:rect l="l" t="t" r="r" b="b"/>
              <a:pathLst>
                <a:path w="1424939" h="600075">
                  <a:moveTo>
                    <a:pt x="0" y="599742"/>
                  </a:moveTo>
                  <a:lnTo>
                    <a:pt x="14243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80025" y="3680637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0" y="0"/>
                  </a:moveTo>
                  <a:lnTo>
                    <a:pt x="29565" y="70218"/>
                  </a:lnTo>
                  <a:lnTo>
                    <a:pt x="85013" y="5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7239" y="4071137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224637"/>
                  </a:moveTo>
                  <a:lnTo>
                    <a:pt x="14227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83823" y="4041432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0" y="0"/>
                  </a:moveTo>
                  <a:lnTo>
                    <a:pt x="11887" y="75260"/>
                  </a:lnTo>
                  <a:lnTo>
                    <a:pt x="81216" y="25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3639" y="3686175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5639" y="36480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93639" y="4067175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5639" y="40290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98376" y="3381384"/>
              <a:ext cx="659130" cy="723900"/>
            </a:xfrm>
            <a:custGeom>
              <a:avLst/>
              <a:gdLst/>
              <a:ahLst/>
              <a:cxnLst/>
              <a:rect l="l" t="t" r="r" b="b"/>
              <a:pathLst>
                <a:path w="659129" h="723900">
                  <a:moveTo>
                    <a:pt x="0" y="261927"/>
                  </a:moveTo>
                  <a:lnTo>
                    <a:pt x="0" y="0"/>
                  </a:lnTo>
                  <a:lnTo>
                    <a:pt x="658812" y="0"/>
                  </a:lnTo>
                  <a:lnTo>
                    <a:pt x="658812" y="723890"/>
                  </a:lnTo>
                  <a:lnTo>
                    <a:pt x="220663" y="72389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3639" y="4067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8376" y="3724275"/>
              <a:ext cx="739775" cy="723900"/>
            </a:xfrm>
            <a:custGeom>
              <a:avLst/>
              <a:gdLst/>
              <a:ahLst/>
              <a:cxnLst/>
              <a:rect l="l" t="t" r="r" b="b"/>
              <a:pathLst>
                <a:path w="739775" h="723900">
                  <a:moveTo>
                    <a:pt x="0" y="461962"/>
                  </a:moveTo>
                  <a:lnTo>
                    <a:pt x="0" y="723890"/>
                  </a:lnTo>
                  <a:lnTo>
                    <a:pt x="739774" y="723890"/>
                  </a:lnTo>
                  <a:lnTo>
                    <a:pt x="739774" y="0"/>
                  </a:lnTo>
                  <a:lnTo>
                    <a:pt x="22066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3639" y="3686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4B4C29B-5600-4C71-808E-C27A7237E86D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428" y="695172"/>
            <a:ext cx="3683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663" y="1337310"/>
            <a:ext cx="6772909" cy="1849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ANNs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have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been widely used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various domains</a:t>
            </a:r>
            <a:r>
              <a:rPr sz="2000" spc="3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for: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Pattern recognition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Function approximation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Associative memory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–</a:t>
            </a:r>
            <a:r>
              <a:rPr sz="2000" spc="27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54095C5-F815-4E6F-B574-E46B1D9D3D31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761" y="695172"/>
            <a:ext cx="4403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Artificial Neural</a:t>
            </a:r>
            <a:r>
              <a:rPr spc="-3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663" y="1337310"/>
            <a:ext cx="8059420" cy="33096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Early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ANN</a:t>
            </a:r>
            <a:r>
              <a:rPr sz="2000" spc="-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Models: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Perceptron, ADALINE, Hopfield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Network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–"/>
            </a:pP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Current</a:t>
            </a:r>
            <a:r>
              <a:rPr sz="2000" spc="-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Models: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Deep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Learning</a:t>
            </a:r>
            <a:r>
              <a:rPr sz="20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Architectures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Multilayer feedforward networks (Multilayer</a:t>
            </a:r>
            <a:r>
              <a:rPr sz="2000" spc="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perceptron</a:t>
            </a:r>
            <a:r>
              <a:rPr sz="2000" spc="-5" dirty="0">
                <a:solidFill>
                  <a:srgbClr val="941100"/>
                </a:solidFill>
                <a:latin typeface="Verdana"/>
                <a:cs typeface="Verdana"/>
              </a:rPr>
              <a:t>s)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Radial Basis Function</a:t>
            </a:r>
            <a:r>
              <a:rPr sz="2000" spc="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networks</a:t>
            </a:r>
            <a:endParaRPr sz="20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Self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Organizing</a:t>
            </a:r>
            <a:r>
              <a:rPr sz="2000" spc="-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Networks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–</a:t>
            </a:r>
            <a:r>
              <a:rPr sz="2000" spc="27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B525F4-F000-4260-ACEC-D947D57414EB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952" y="695172"/>
            <a:ext cx="6661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5" dirty="0"/>
              <a:t>to Decide </a:t>
            </a:r>
            <a:r>
              <a:rPr dirty="0"/>
              <a:t>on a </a:t>
            </a:r>
            <a:r>
              <a:rPr spc="-5" dirty="0"/>
              <a:t>Network</a:t>
            </a:r>
            <a:r>
              <a:rPr spc="-20" dirty="0"/>
              <a:t> </a:t>
            </a:r>
            <a:r>
              <a:rPr spc="-5" dirty="0"/>
              <a:t>Topology?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867" y="1797367"/>
            <a:ext cx="6461125" cy="4038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#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of input nodes?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69850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Number of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features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0066"/>
              </a:buClr>
              <a:buFont typeface="Verdana"/>
              <a:buChar char="•"/>
            </a:pPr>
            <a:endParaRPr sz="27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#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of output nodes?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69850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Suitable to encode the output</a:t>
            </a:r>
            <a:r>
              <a:rPr sz="2000" spc="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representation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0066"/>
              </a:buClr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transfer function?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69850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Suitable to the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problem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0066"/>
              </a:buClr>
              <a:buFont typeface="Verdana"/>
              <a:buChar char="•"/>
            </a:pPr>
            <a:endParaRPr sz="27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298450" algn="l"/>
              </a:tabLst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#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of hidden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nodes?</a:t>
            </a:r>
            <a:endParaRPr sz="20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69850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Not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exactly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 known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B6A2B2-F7A7-451A-9675-8375115209D8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5" y="311324"/>
            <a:ext cx="2226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</a:t>
            </a:r>
            <a:r>
              <a:rPr spc="-65" dirty="0"/>
              <a:t> </a:t>
            </a:r>
            <a:r>
              <a:rPr spc="-5" dirty="0"/>
              <a:t>Brain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87022"/>
            <a:ext cx="8839200" cy="499835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19100" marR="161925" indent="-342900" algn="just">
              <a:lnSpc>
                <a:spcPct val="90600"/>
              </a:lnSpc>
              <a:spcBef>
                <a:spcPts val="300"/>
              </a:spcBef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brain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is a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highly complex, non-linear,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and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parallel computer,  composed of some 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10</a:t>
            </a:r>
            <a:r>
              <a:rPr sz="2400" spc="-7" baseline="25462" dirty="0">
                <a:solidFill>
                  <a:srgbClr val="E06C00"/>
                </a:solidFill>
                <a:latin typeface="Verdana"/>
                <a:cs typeface="Verdana"/>
              </a:rPr>
              <a:t>11 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neurons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that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are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densely connected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(~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10</a:t>
            </a:r>
            <a:r>
              <a:rPr sz="2400" spc="-7" baseline="25462" dirty="0">
                <a:solidFill>
                  <a:srgbClr val="E06C00"/>
                </a:solidFill>
                <a:latin typeface="Verdana"/>
                <a:cs typeface="Verdana"/>
              </a:rPr>
              <a:t>4 </a:t>
            </a:r>
            <a:r>
              <a:rPr sz="1600" spc="-5" dirty="0">
                <a:solidFill>
                  <a:srgbClr val="D657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connection per neuron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). </a:t>
            </a:r>
            <a:endParaRPr lang="en-US" sz="2400" spc="-5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419100" marR="161925" indent="-342900" algn="just">
              <a:lnSpc>
                <a:spcPct val="90600"/>
              </a:lnSpc>
              <a:spcBef>
                <a:spcPts val="300"/>
              </a:spcBef>
              <a:buChar char="•"/>
              <a:tabLst>
                <a:tab pos="418465" algn="l"/>
                <a:tab pos="419100" algn="l"/>
              </a:tabLst>
            </a:pPr>
            <a:endParaRPr sz="2800" dirty="0">
              <a:latin typeface="Verdana"/>
              <a:cs typeface="Verdana"/>
            </a:endParaRPr>
          </a:p>
          <a:p>
            <a:pPr marL="419100" marR="318135" indent="-342900" algn="just">
              <a:lnSpc>
                <a:spcPct val="89500"/>
              </a:lnSpc>
              <a:buChar char="•"/>
              <a:tabLst>
                <a:tab pos="418465" algn="l"/>
                <a:tab pos="419100" algn="l"/>
                <a:tab pos="1974850" algn="l"/>
              </a:tabLst>
            </a:pP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neuron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is much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slower (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10</a:t>
            </a:r>
            <a:r>
              <a:rPr sz="2400" spc="-7" baseline="25462" dirty="0">
                <a:solidFill>
                  <a:srgbClr val="E06C00"/>
                </a:solidFill>
                <a:latin typeface="Verdana"/>
                <a:cs typeface="Verdana"/>
              </a:rPr>
              <a:t>-3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sec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) compared to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silicon logic gate  (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10</a:t>
            </a:r>
            <a:r>
              <a:rPr sz="2400" spc="-7" baseline="25462" dirty="0">
                <a:solidFill>
                  <a:srgbClr val="E06C00"/>
                </a:solidFill>
                <a:latin typeface="Verdana"/>
                <a:cs typeface="Verdana"/>
              </a:rPr>
              <a:t>-9</a:t>
            </a:r>
            <a:r>
              <a:rPr sz="2400" spc="-5" dirty="0">
                <a:solidFill>
                  <a:srgbClr val="D65700"/>
                </a:solidFill>
                <a:latin typeface="Verdana"/>
                <a:cs typeface="Verdana"/>
              </a:rPr>
              <a:t>sec</a:t>
            </a:r>
            <a:r>
              <a:rPr lang="en-US" sz="2400" spc="-5" dirty="0">
                <a:solidFill>
                  <a:srgbClr val="D65700"/>
                </a:solidFill>
                <a:latin typeface="Verdana"/>
                <a:cs typeface="Verdana"/>
              </a:rPr>
              <a:t>)</a:t>
            </a:r>
          </a:p>
          <a:p>
            <a:pPr marL="76200" marR="318135" algn="just">
              <a:lnSpc>
                <a:spcPct val="89500"/>
              </a:lnSpc>
              <a:tabLst>
                <a:tab pos="418465" algn="l"/>
                <a:tab pos="419100" algn="l"/>
                <a:tab pos="1974850" algn="l"/>
              </a:tabLst>
            </a:pP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–		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Complex perceptual decisions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are arrived at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quickly (within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 few 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hundred</a:t>
            </a:r>
            <a:r>
              <a:rPr sz="2400" spc="-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milliseconds)</a:t>
            </a:r>
            <a:endParaRPr sz="24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har char="•"/>
            </a:pPr>
            <a:endParaRPr sz="2800" dirty="0">
              <a:latin typeface="Verdana"/>
              <a:cs typeface="Verdana"/>
            </a:endParaRPr>
          </a:p>
          <a:p>
            <a:pPr marL="419100" marR="91440" indent="-342900" algn="just">
              <a:lnSpc>
                <a:spcPct val="89500"/>
              </a:lnSpc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solidFill>
                  <a:srgbClr val="CC3300"/>
                </a:solidFill>
                <a:latin typeface="Verdana"/>
                <a:cs typeface="Verdana"/>
              </a:rPr>
              <a:t>Plasticity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: Some of the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neural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structure of the brain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is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present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at 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birth, 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while </a:t>
            </a:r>
            <a:r>
              <a:rPr sz="2400" spc="-5" dirty="0">
                <a:solidFill>
                  <a:srgbClr val="CC3300"/>
                </a:solidFill>
                <a:latin typeface="Verdana"/>
                <a:cs typeface="Verdana"/>
              </a:rPr>
              <a:t>other parts 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are </a:t>
            </a:r>
            <a:r>
              <a:rPr sz="2400" spc="-5" dirty="0">
                <a:solidFill>
                  <a:srgbClr val="CC3300"/>
                </a:solidFill>
                <a:latin typeface="Verdana"/>
                <a:cs typeface="Verdana"/>
              </a:rPr>
              <a:t>developed through 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learning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,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especially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in  early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stages of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life,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to adapt to the environment </a:t>
            </a:r>
            <a:r>
              <a:rPr sz="2400" dirty="0">
                <a:solidFill>
                  <a:srgbClr val="000066"/>
                </a:solidFill>
                <a:latin typeface="Verdana"/>
                <a:cs typeface="Verdana"/>
              </a:rPr>
              <a:t>(new</a:t>
            </a:r>
            <a:r>
              <a:rPr sz="2400" spc="2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inputs).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ED6E16-FE82-4F73-BA79-BB855F14EC83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85" y="695172"/>
            <a:ext cx="3039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Biological</a:t>
            </a:r>
            <a:r>
              <a:rPr spc="-50" dirty="0"/>
              <a:t> </a:t>
            </a:r>
            <a:r>
              <a:rPr spc="-5" dirty="0"/>
              <a:t>Neuron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867" y="1337310"/>
            <a:ext cx="7905750" cy="2397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0"/>
              </a:spcBef>
              <a:buClr>
                <a:srgbClr val="CC3300"/>
              </a:buClr>
              <a:buChar char="–"/>
              <a:tabLst>
                <a:tab pos="298450" algn="l"/>
              </a:tabLst>
            </a:pPr>
            <a:r>
              <a:rPr sz="2000" spc="-5" dirty="0">
                <a:solidFill>
                  <a:srgbClr val="D84800"/>
                </a:solidFill>
                <a:latin typeface="Verdana"/>
                <a:cs typeface="Verdana"/>
              </a:rPr>
              <a:t>dendrites: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nerve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fibres carrying electrical signals to the</a:t>
            </a:r>
            <a:r>
              <a:rPr sz="2000" spc="8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cell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lr>
                <a:srgbClr val="CC3300"/>
              </a:buClr>
              <a:buChar char="–"/>
              <a:tabLst>
                <a:tab pos="298450" algn="l"/>
              </a:tabLst>
            </a:pPr>
            <a:r>
              <a:rPr sz="2000" spc="-5" dirty="0">
                <a:solidFill>
                  <a:srgbClr val="D84800"/>
                </a:solidFill>
                <a:latin typeface="Verdana"/>
                <a:cs typeface="Verdana"/>
              </a:rPr>
              <a:t>cell body: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computes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non-linear function of its</a:t>
            </a:r>
            <a:r>
              <a:rPr sz="2000" spc="4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inputs</a:t>
            </a:r>
            <a:endParaRPr sz="2000">
              <a:latin typeface="Verdana"/>
              <a:cs typeface="Verdana"/>
            </a:endParaRPr>
          </a:p>
          <a:p>
            <a:pPr marL="292100" marR="628650" indent="-279400">
              <a:lnSpc>
                <a:spcPct val="100800"/>
              </a:lnSpc>
              <a:spcBef>
                <a:spcPts val="380"/>
              </a:spcBef>
              <a:buClr>
                <a:srgbClr val="CC3300"/>
              </a:buClr>
              <a:buChar char="–"/>
              <a:tabLst>
                <a:tab pos="298450" algn="l"/>
              </a:tabLst>
            </a:pPr>
            <a:r>
              <a:rPr sz="2000" dirty="0">
                <a:solidFill>
                  <a:srgbClr val="D84800"/>
                </a:solidFill>
                <a:latin typeface="Verdana"/>
                <a:cs typeface="Verdana"/>
              </a:rPr>
              <a:t>axon: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single long fiber that carries the electrical signal  from the cell body to other</a:t>
            </a:r>
            <a:r>
              <a:rPr sz="2000" spc="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neurons</a:t>
            </a:r>
            <a:endParaRPr sz="2000">
              <a:latin typeface="Verdana"/>
              <a:cs typeface="Verdana"/>
            </a:endParaRPr>
          </a:p>
          <a:p>
            <a:pPr marL="292100" marR="78740" indent="-279400">
              <a:lnSpc>
                <a:spcPct val="100400"/>
              </a:lnSpc>
              <a:spcBef>
                <a:spcPts val="470"/>
              </a:spcBef>
              <a:buClr>
                <a:srgbClr val="CC3300"/>
              </a:buClr>
              <a:buChar char="–"/>
              <a:tabLst>
                <a:tab pos="298450" algn="l"/>
                <a:tab pos="5471795" algn="l"/>
              </a:tabLst>
            </a:pPr>
            <a:r>
              <a:rPr sz="2000" spc="-5" dirty="0">
                <a:solidFill>
                  <a:srgbClr val="D84800"/>
                </a:solidFill>
                <a:latin typeface="Verdana"/>
                <a:cs typeface="Verdana"/>
              </a:rPr>
              <a:t>synapse: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the point of contact between the axon of one cell 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the dendrite of</a:t>
            </a:r>
            <a:r>
              <a:rPr sz="2000" spc="5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another,</a:t>
            </a:r>
            <a:r>
              <a:rPr sz="2000" spc="1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regulating	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chemical  connection whose strength </a:t>
            </a:r>
            <a:r>
              <a:rPr sz="2000" dirty="0">
                <a:latin typeface="Verdana"/>
                <a:cs typeface="Verdana"/>
              </a:rPr>
              <a:t>affects </a:t>
            </a:r>
            <a:r>
              <a:rPr sz="2000" spc="-5" dirty="0">
                <a:latin typeface="Verdana"/>
                <a:cs typeface="Verdana"/>
              </a:rPr>
              <a:t>the input to the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cell.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7589" y="3741745"/>
            <a:ext cx="4899025" cy="3573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0EB46D-FF70-40EB-9312-AAF6AC7739D3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761" y="695172"/>
            <a:ext cx="44037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/>
            </a:r>
            <a:br>
              <a:rPr lang="en-US" spc="-5" dirty="0"/>
            </a:br>
            <a:r>
              <a:rPr spc="-5" dirty="0"/>
              <a:t>Artificial Neural</a:t>
            </a:r>
            <a:r>
              <a:rPr spc="-3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663" y="1398270"/>
            <a:ext cx="8242300" cy="43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5" dirty="0">
              <a:solidFill>
                <a:srgbClr val="000066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Computational models </a:t>
            </a:r>
            <a:r>
              <a:rPr sz="2000" dirty="0">
                <a:solidFill>
                  <a:srgbClr val="CC3300"/>
                </a:solidFill>
                <a:latin typeface="Verdana"/>
                <a:cs typeface="Verdana"/>
              </a:rPr>
              <a:t>inspired </a:t>
            </a:r>
            <a:r>
              <a:rPr sz="2000" spc="-5" dirty="0">
                <a:solidFill>
                  <a:srgbClr val="CC3300"/>
                </a:solidFill>
                <a:latin typeface="Verdana"/>
                <a:cs typeface="Verdana"/>
              </a:rPr>
              <a:t>by the </a:t>
            </a:r>
            <a:r>
              <a:rPr sz="2000" dirty="0">
                <a:solidFill>
                  <a:srgbClr val="CC3300"/>
                </a:solidFill>
                <a:latin typeface="Verdana"/>
                <a:cs typeface="Verdana"/>
              </a:rPr>
              <a:t>human </a:t>
            </a:r>
            <a:r>
              <a:rPr sz="2000" spc="-5" dirty="0">
                <a:solidFill>
                  <a:srgbClr val="CC3300"/>
                </a:solidFill>
                <a:latin typeface="Verdana"/>
                <a:cs typeface="Verdana"/>
              </a:rPr>
              <a:t>brain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Verdana"/>
              <a:cs typeface="Verdana"/>
            </a:endParaRPr>
          </a:p>
          <a:p>
            <a:pPr marL="749300" marR="132715" indent="-279400">
              <a:lnSpc>
                <a:spcPct val="100800"/>
              </a:lnSpc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Massively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parallel, distributed system, made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up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of simple  processing units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(neurons)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66"/>
              </a:buClr>
              <a:buFont typeface="Verdana"/>
              <a:buChar char="–"/>
            </a:pPr>
            <a:endParaRPr sz="2500" dirty="0">
              <a:latin typeface="Verdana"/>
              <a:cs typeface="Verdana"/>
            </a:endParaRPr>
          </a:p>
          <a:p>
            <a:pPr marL="749300" marR="5080" indent="-279400">
              <a:lnSpc>
                <a:spcPct val="100800"/>
              </a:lnSpc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Synaptic connection strengths among neurons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used to  store the acquired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knowledge.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0066"/>
              </a:buClr>
              <a:buFont typeface="Verdana"/>
              <a:buChar char="–"/>
            </a:pPr>
            <a:endParaRPr sz="2900" dirty="0">
              <a:latin typeface="Verdana"/>
              <a:cs typeface="Verdana"/>
            </a:endParaRPr>
          </a:p>
          <a:p>
            <a:pPr marL="749300" marR="1517650" indent="-279400">
              <a:lnSpc>
                <a:spcPts val="2320"/>
              </a:lnSpc>
              <a:buChar char="–"/>
              <a:tabLst>
                <a:tab pos="755650" algn="l"/>
              </a:tabLst>
            </a:pP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Knowledge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acquired by the network from its  environment through </a:t>
            </a:r>
            <a:r>
              <a:rPr sz="2000" dirty="0">
                <a:solidFill>
                  <a:srgbClr val="000066"/>
                </a:solidFill>
                <a:latin typeface="Verdana"/>
                <a:cs typeface="Verdana"/>
              </a:rPr>
              <a:t>a learning</a:t>
            </a:r>
            <a:r>
              <a:rPr sz="2000" spc="-1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process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39AA20D-6215-4099-B5C9-60F44EADB439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932" y="695172"/>
            <a:ext cx="3253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ANNs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663" y="1351025"/>
            <a:ext cx="7711440" cy="5494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008080"/>
                </a:solidFill>
                <a:latin typeface="Verdana"/>
                <a:cs typeface="Verdana"/>
              </a:rPr>
              <a:t>Learning from examples</a:t>
            </a:r>
            <a:endParaRPr sz="1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labeled or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unlabeled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0066"/>
              </a:buClr>
              <a:buFont typeface="Verdana"/>
              <a:buChar char="–"/>
            </a:pP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80"/>
                </a:solidFill>
                <a:latin typeface="Verdana"/>
                <a:cs typeface="Verdana"/>
              </a:rPr>
              <a:t>Adaptivity</a:t>
            </a:r>
            <a:endParaRPr sz="1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changing the connection strengths to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learn</a:t>
            </a:r>
            <a:r>
              <a:rPr sz="1800" spc="1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things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0066"/>
              </a:buClr>
              <a:buFont typeface="Verdana"/>
              <a:buChar char="–"/>
            </a:pP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8080"/>
                </a:solidFill>
                <a:latin typeface="Verdana"/>
                <a:cs typeface="Verdana"/>
              </a:rPr>
              <a:t>Non-linearity</a:t>
            </a:r>
            <a:endParaRPr sz="1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the non-linear activation functions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are</a:t>
            </a:r>
            <a:r>
              <a:rPr sz="1800" spc="3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essential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66"/>
              </a:buClr>
              <a:buFont typeface="Verdana"/>
              <a:buChar char="–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8080"/>
                </a:solidFill>
                <a:latin typeface="Verdana"/>
                <a:cs typeface="Verdana"/>
              </a:rPr>
              <a:t>Fault</a:t>
            </a:r>
            <a:r>
              <a:rPr sz="1800" spc="-10" dirty="0">
                <a:solidFill>
                  <a:srgbClr val="008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Verdana"/>
                <a:cs typeface="Verdana"/>
              </a:rPr>
              <a:t>tolerance</a:t>
            </a:r>
            <a:endParaRPr sz="1800">
              <a:latin typeface="Verdana"/>
              <a:cs typeface="Verdana"/>
            </a:endParaRPr>
          </a:p>
          <a:p>
            <a:pPr marL="749300" marR="106045" indent="-27940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if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one of the neurons or connections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is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damaged, the whole  network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still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works quite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 well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66"/>
              </a:buClr>
              <a:buFont typeface="Verdana"/>
              <a:buChar char="–"/>
            </a:pPr>
            <a:endParaRPr sz="2500">
              <a:latin typeface="Verdana"/>
              <a:cs typeface="Verdana"/>
            </a:endParaRPr>
          </a:p>
          <a:p>
            <a:pPr marL="355600" marR="52705" indent="-342900">
              <a:lnSpc>
                <a:spcPct val="100000"/>
              </a:lnSpc>
            </a:pP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Thus,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they might be better alternatives than classical solutions for  problems characterised by:</a:t>
            </a:r>
            <a:endParaRPr sz="1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8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high dimensionality,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noisy, imprecise or imperfect data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;</a:t>
            </a:r>
            <a:r>
              <a:rPr sz="1800" spc="10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a lack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000066"/>
                </a:solidFill>
                <a:latin typeface="Verdana"/>
                <a:cs typeface="Verdana"/>
              </a:rPr>
              <a:t>a clearly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stated mathematical solution or</a:t>
            </a:r>
            <a:r>
              <a:rPr sz="1800" spc="2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Verdana"/>
                <a:cs typeface="Verdana"/>
              </a:rPr>
              <a:t>algorithm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4A2F08-4652-422D-85A8-68AF71B073C9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754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Characteristics</a:t>
            </a:r>
            <a:r>
              <a:rPr spc="-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lang="en-US" dirty="0"/>
              <a:t>Problems to apply ANN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8686800" cy="536941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 panose="020B0604020202020204" pitchFamily="34" charset="0"/>
              <a:buChar char="•"/>
            </a:pPr>
            <a:r>
              <a:rPr lang="en-US" sz="2300" spc="-5" dirty="0">
                <a:solidFill>
                  <a:srgbClr val="008080"/>
                </a:solidFill>
                <a:latin typeface="Verdana"/>
                <a:cs typeface="Verdana"/>
              </a:rPr>
              <a:t>Instances are represented by many </a:t>
            </a:r>
            <a:r>
              <a:rPr lang="en-US" sz="2300" spc="-5" dirty="0">
                <a:latin typeface="Verdana"/>
                <a:cs typeface="Verdana"/>
              </a:rPr>
              <a:t>attribute-value pairs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spc="-5" dirty="0">
              <a:solidFill>
                <a:srgbClr val="00808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spc="-5" dirty="0">
                <a:solidFill>
                  <a:srgbClr val="008080"/>
                </a:solidFill>
                <a:latin typeface="Verdana"/>
                <a:cs typeface="Verdana"/>
              </a:rPr>
              <a:t>The </a:t>
            </a:r>
            <a:r>
              <a:rPr lang="en-US" sz="2300" spc="-5" dirty="0">
                <a:latin typeface="Verdana"/>
                <a:cs typeface="Verdana"/>
              </a:rPr>
              <a:t>target function output </a:t>
            </a:r>
            <a:r>
              <a:rPr lang="en-US" sz="2300" spc="-5" dirty="0">
                <a:solidFill>
                  <a:srgbClr val="008080"/>
                </a:solidFill>
                <a:latin typeface="Verdana"/>
                <a:cs typeface="Verdana"/>
              </a:rPr>
              <a:t>may be discrete-valued, real-valued, or a vector of several real- or discrete-valued attributes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spc="-5" dirty="0">
              <a:solidFill>
                <a:srgbClr val="00808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spc="-5" dirty="0">
                <a:solidFill>
                  <a:srgbClr val="008080"/>
                </a:solidFill>
                <a:latin typeface="Verdana"/>
                <a:cs typeface="Verdana"/>
              </a:rPr>
              <a:t>The training examples may </a:t>
            </a:r>
            <a:r>
              <a:rPr lang="en-US" sz="2300" spc="-5" dirty="0">
                <a:latin typeface="Verdana"/>
                <a:cs typeface="Verdana"/>
              </a:rPr>
              <a:t>contain errors</a:t>
            </a:r>
            <a:r>
              <a:rPr lang="en-US" sz="2300" spc="-5" dirty="0">
                <a:solidFill>
                  <a:srgbClr val="008080"/>
                </a:solidFill>
                <a:latin typeface="Verdana"/>
                <a:cs typeface="Verdana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IN" sz="23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Verdana"/>
                <a:cs typeface="Verdana"/>
              </a:rPr>
              <a:t>Long training </a:t>
            </a:r>
            <a:r>
              <a:rPr lang="en-US" sz="2300" dirty="0">
                <a:solidFill>
                  <a:srgbClr val="008080"/>
                </a:solidFill>
                <a:latin typeface="Verdana"/>
                <a:cs typeface="Verdana"/>
              </a:rPr>
              <a:t>times are acceptable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808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Verdana"/>
                <a:cs typeface="Verdana"/>
              </a:rPr>
              <a:t>Fast evaluation </a:t>
            </a:r>
            <a:r>
              <a:rPr lang="en-US" sz="2300" dirty="0">
                <a:solidFill>
                  <a:srgbClr val="008080"/>
                </a:solidFill>
                <a:latin typeface="Verdana"/>
                <a:cs typeface="Verdana"/>
              </a:rPr>
              <a:t>of the learned target function may be required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8080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8080"/>
                </a:solidFill>
                <a:latin typeface="Verdana"/>
                <a:cs typeface="Verdana"/>
              </a:rPr>
              <a:t>The ability of </a:t>
            </a:r>
            <a:r>
              <a:rPr lang="en-US" sz="2300" dirty="0">
                <a:latin typeface="Verdana"/>
                <a:cs typeface="Verdana"/>
              </a:rPr>
              <a:t>humans to understand </a:t>
            </a:r>
            <a:r>
              <a:rPr lang="en-US" sz="2300" dirty="0">
                <a:solidFill>
                  <a:srgbClr val="008080"/>
                </a:solidFill>
                <a:latin typeface="Verdana"/>
                <a:cs typeface="Verdana"/>
              </a:rPr>
              <a:t>the learned target function is </a:t>
            </a:r>
            <a:r>
              <a:rPr lang="en-US" sz="2300" dirty="0">
                <a:latin typeface="Verdana"/>
                <a:cs typeface="Verdana"/>
              </a:rPr>
              <a:t>not important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DFEE6B-CEF0-40FF-A5FB-0E6C371513B7}"/>
              </a:ext>
            </a:extLst>
          </p:cNvPr>
          <p:cNvSpPr/>
          <p:nvPr/>
        </p:nvSpPr>
        <p:spPr>
          <a:xfrm>
            <a:off x="152400" y="76200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100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527" y="3095625"/>
            <a:ext cx="5560695" cy="22174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89965" marR="989330" algn="ctr">
              <a:lnSpc>
                <a:spcPts val="5700"/>
              </a:lnSpc>
              <a:spcBef>
                <a:spcPts val="340"/>
              </a:spcBef>
              <a:tabLst>
                <a:tab pos="2970530" algn="l"/>
              </a:tabLst>
            </a:pPr>
            <a:r>
              <a:rPr sz="4800" dirty="0"/>
              <a:t>N</a:t>
            </a:r>
            <a:r>
              <a:rPr sz="4800" spc="-5" dirty="0"/>
              <a:t>e</a:t>
            </a:r>
            <a:r>
              <a:rPr sz="4800" dirty="0"/>
              <a:t>uron	Mod</a:t>
            </a:r>
            <a:r>
              <a:rPr sz="4800" spc="-5" dirty="0"/>
              <a:t>e</a:t>
            </a:r>
            <a:r>
              <a:rPr sz="4800" dirty="0"/>
              <a:t>l  </a:t>
            </a:r>
            <a:r>
              <a:rPr sz="4800" spc="-5" dirty="0"/>
              <a:t>and</a:t>
            </a:r>
            <a:endParaRPr sz="4800"/>
          </a:p>
          <a:p>
            <a:pPr algn="ctr">
              <a:lnSpc>
                <a:spcPts val="5620"/>
              </a:lnSpc>
            </a:pPr>
            <a:r>
              <a:rPr sz="4800" spc="-5" dirty="0"/>
              <a:t>Network</a:t>
            </a:r>
            <a:r>
              <a:rPr sz="4800" spc="-305" dirty="0"/>
              <a:t> </a:t>
            </a:r>
            <a:r>
              <a:rPr sz="4800" spc="-5" dirty="0"/>
              <a:t>Architectures</a:t>
            </a:r>
            <a:endParaRPr sz="4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F78FE5F-CD40-4435-BF2F-FC1950E5B7B4}"/>
              </a:ext>
            </a:extLst>
          </p:cNvPr>
          <p:cNvSpPr/>
          <p:nvPr/>
        </p:nvSpPr>
        <p:spPr>
          <a:xfrm>
            <a:off x="152400" y="52552"/>
            <a:ext cx="9753600" cy="7620000"/>
          </a:xfrm>
          <a:prstGeom prst="rect">
            <a:avLst/>
          </a:prstGeom>
          <a:noFill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1894</Words>
  <Application>Microsoft Office PowerPoint</Application>
  <PresentationFormat>Custom</PresentationFormat>
  <Paragraphs>486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Artificial Neural Networks</vt:lpstr>
      <vt:lpstr>Biological Inspirations</vt:lpstr>
      <vt:lpstr>Biological Inspirations</vt:lpstr>
      <vt:lpstr>Human Brain</vt:lpstr>
      <vt:lpstr>Biological Neuron</vt:lpstr>
      <vt:lpstr> Artificial Neural Networks</vt:lpstr>
      <vt:lpstr>Properties of ANNs</vt:lpstr>
      <vt:lpstr>Characteristics of Problems to apply ANN</vt:lpstr>
      <vt:lpstr>Neuron Model  and Network Architectures</vt:lpstr>
      <vt:lpstr>Inside the Perceptron</vt:lpstr>
      <vt:lpstr>Slide 11</vt:lpstr>
      <vt:lpstr>Bias</vt:lpstr>
      <vt:lpstr>Bias</vt:lpstr>
      <vt:lpstr>Activation functions</vt:lpstr>
      <vt:lpstr>Activation functions</vt:lpstr>
      <vt:lpstr>Activation Functions</vt:lpstr>
      <vt:lpstr>Single Layer Feed-forward </vt:lpstr>
      <vt:lpstr>Single layer Perceptron</vt:lpstr>
      <vt:lpstr>Boolean OR</vt:lpstr>
      <vt:lpstr>Boolean AND</vt:lpstr>
      <vt:lpstr>Perceptron Learning Algorithm</vt:lpstr>
      <vt:lpstr>Perceptron learning</vt:lpstr>
      <vt:lpstr>Learning algorithm</vt:lpstr>
      <vt:lpstr>Example</vt:lpstr>
      <vt:lpstr>Example</vt:lpstr>
      <vt:lpstr>Example</vt:lpstr>
      <vt:lpstr>Example: final results</vt:lpstr>
      <vt:lpstr>Representation Capability of NNs</vt:lpstr>
      <vt:lpstr>Boolean XOR</vt:lpstr>
      <vt:lpstr>Boolean XOR</vt:lpstr>
      <vt:lpstr>Different Network Topologies</vt:lpstr>
      <vt:lpstr>Different Network Topologies</vt:lpstr>
      <vt:lpstr>Applications of ANNs</vt:lpstr>
      <vt:lpstr>Artificial Neural Networks</vt:lpstr>
      <vt:lpstr>How to Decide on a Network Topology?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stslabv04</dc:creator>
  <cp:lastModifiedBy>Admin</cp:lastModifiedBy>
  <cp:revision>15</cp:revision>
  <dcterms:created xsi:type="dcterms:W3CDTF">2021-04-28T05:41:14Z</dcterms:created>
  <dcterms:modified xsi:type="dcterms:W3CDTF">2022-04-08T03:40:07Z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2021-04-28T00:00:00Z</vt:filetime>
  </property>
</Properties>
</file>