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2" r:id="rId4"/>
    <p:sldId id="309" r:id="rId5"/>
    <p:sldId id="259" r:id="rId6"/>
    <p:sldId id="304" r:id="rId7"/>
    <p:sldId id="305" r:id="rId8"/>
    <p:sldId id="306" r:id="rId9"/>
    <p:sldId id="307" r:id="rId10"/>
    <p:sldId id="265" r:id="rId11"/>
    <p:sldId id="266" r:id="rId12"/>
    <p:sldId id="267" r:id="rId13"/>
    <p:sldId id="310" r:id="rId14"/>
    <p:sldId id="31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14FB4E5-A5A7-4AC3-9F5E-B9956D151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9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0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6549-C8C5-4EB6-AFF2-A7D1FF1617C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A2F-68B5-4EA4-9AED-20B9E3E0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5000" i="1" dirty="0" smtClean="0">
                <a:solidFill>
                  <a:srgbClr val="FF0000"/>
                </a:solidFill>
              </a:rPr>
              <a:t>APPROACHES TO KNOWLEDGE REPRESENTATION</a:t>
            </a:r>
            <a:endParaRPr lang="en-IN" sz="5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1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286603"/>
            <a:ext cx="10515600" cy="95370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Approaches to Knowledge Representation	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312"/>
            <a:ext cx="10515600" cy="49366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I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Relational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Knowledge represented as Logic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Procedural Logic</a:t>
            </a:r>
          </a:p>
          <a:p>
            <a:pPr marL="514350" indent="-514350">
              <a:buFont typeface="+mj-lt"/>
              <a:buAutoNum type="arabi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24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317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1. Relational Knowledge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8"/>
            <a:ext cx="10515600" cy="5868537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Examine tables as a knowledge representation scheme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  How do tables fair in terms of </a:t>
            </a:r>
          </a:p>
          <a:p>
            <a:pPr lvl="1">
              <a:spcBef>
                <a:spcPct val="20000"/>
              </a:spcBef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Adequacy</a:t>
            </a:r>
          </a:p>
          <a:p>
            <a:pPr lvl="1">
              <a:spcBef>
                <a:spcPct val="20000"/>
              </a:spcBef>
              <a:buFontTx/>
              <a:buChar char="-"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Inference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Acquisition ?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Consider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the question “Which student is the tallest?”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Without a procedure to calculate max, the question cannot be answered. (Needs Inferencing)</a:t>
            </a:r>
          </a:p>
          <a:p>
            <a:pPr lvl="1">
              <a:spcBef>
                <a:spcPct val="20000"/>
              </a:spcBef>
              <a:buFontTx/>
              <a:buChar char="-"/>
            </a:pPr>
            <a:endParaRPr lang="en-US" altLang="en-US" sz="3200" dirty="0" smtClean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311" y="1818516"/>
            <a:ext cx="5639289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2766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2. Knowledge represented as Logic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912766"/>
            <a:ext cx="10835185" cy="57200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altLang="en-US" sz="3200" dirty="0" smtClean="0"/>
              <a:t>There are various forms of logic, of which the simplest is probably </a:t>
            </a:r>
            <a:r>
              <a:rPr lang="en-GB" altLang="en-US" sz="3200" dirty="0" smtClean="0">
                <a:solidFill>
                  <a:schemeClr val="hlink"/>
                </a:solidFill>
              </a:rPr>
              <a:t>propositional calculus</a:t>
            </a:r>
            <a:r>
              <a:rPr lang="en-GB" altLang="en-US" sz="3200" dirty="0" smtClean="0"/>
              <a:t> (also known as sentence logic), and the most commonly used in AI is </a:t>
            </a:r>
            <a:r>
              <a:rPr lang="en-GB" altLang="en-US" sz="3200" dirty="0" smtClean="0">
                <a:solidFill>
                  <a:schemeClr val="hlink"/>
                </a:solidFill>
              </a:rPr>
              <a:t>first order predicate calculus</a:t>
            </a:r>
            <a:r>
              <a:rPr lang="en-GB" altLang="en-US" sz="3200" dirty="0" smtClean="0"/>
              <a:t> (also known as first order predicate logic).</a:t>
            </a: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232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67308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035" y="967308"/>
            <a:ext cx="10454185" cy="5542673"/>
          </a:xfrm>
        </p:spPr>
        <p:txBody>
          <a:bodyPr>
            <a:noAutofit/>
          </a:bodyPr>
          <a:lstStyle/>
          <a:p>
            <a:pPr lvl="1"/>
            <a:r>
              <a:rPr lang="en-US" altLang="en-US" sz="3200" dirty="0"/>
              <a:t>It is raining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RAINING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3200" dirty="0"/>
              <a:t>It is sunny 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SUNNY</a:t>
            </a:r>
          </a:p>
          <a:p>
            <a:pPr lvl="1"/>
            <a:endParaRPr lang="en-US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ctr"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sym typeface="Wingdings" panose="05000000000000000000" pitchFamily="2" charset="2"/>
              </a:rPr>
              <a:t>We can deduce whether a certain </a:t>
            </a:r>
          </a:p>
          <a:p>
            <a:pPr lvl="1" algn="ctr"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sym typeface="Wingdings" panose="05000000000000000000" pitchFamily="2" charset="2"/>
              </a:rPr>
              <a:t>proposition is true or false</a:t>
            </a:r>
          </a:p>
          <a:p>
            <a:pPr lvl="1" algn="ctr">
              <a:buFontTx/>
              <a:buNone/>
            </a:pPr>
            <a:endParaRPr lang="en-US" altLang="en-US" sz="3200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sz="3200" dirty="0"/>
              <a:t>Socrates is a man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SOCRATESMAN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3200" dirty="0"/>
              <a:t>Plato is a man      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PLATOMAN</a:t>
            </a:r>
          </a:p>
          <a:p>
            <a:pPr lvl="1">
              <a:buFontTx/>
              <a:buNone/>
            </a:pPr>
            <a:endParaRPr lang="en-US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ctr"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sym typeface="Wingdings" panose="05000000000000000000" pitchFamily="2" charset="2"/>
              </a:rPr>
              <a:t>We can not draw any conclusions about</a:t>
            </a:r>
          </a:p>
          <a:p>
            <a:pPr lvl="1" algn="ctr"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sym typeface="Wingdings" panose="05000000000000000000" pitchFamily="2" charset="2"/>
              </a:rPr>
              <a:t>Similarities between Socrates and Plato</a:t>
            </a:r>
            <a:endParaRPr lang="en-US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66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5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Predicate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137" y="952499"/>
            <a:ext cx="11300347" cy="5530187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/>
              <a:t>Socrates is a man </a:t>
            </a:r>
            <a:r>
              <a:rPr lang="en-US" altLang="en-US" sz="2800" dirty="0">
                <a:sym typeface="Wingdings" panose="05000000000000000000" pitchFamily="2" charset="2"/>
              </a:rPr>
              <a:t> </a:t>
            </a:r>
            <a:r>
              <a:rPr lang="en-US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MAN (SOCRATES)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/>
              <a:t>Plato is a man       </a:t>
            </a:r>
            <a:r>
              <a:rPr lang="en-US" altLang="en-US" sz="2800" dirty="0">
                <a:sym typeface="Wingdings" panose="05000000000000000000" pitchFamily="2" charset="2"/>
              </a:rPr>
              <a:t> </a:t>
            </a:r>
            <a:r>
              <a:rPr lang="en-US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MAN (PLATO)</a:t>
            </a:r>
          </a:p>
          <a:p>
            <a:pPr lvl="1">
              <a:buFontTx/>
              <a:buNone/>
            </a:pPr>
            <a:endParaRPr lang="en-US" altLang="en-US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ctr"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sym typeface="Wingdings" panose="05000000000000000000" pitchFamily="2" charset="2"/>
              </a:rPr>
              <a:t>Now the structure of representation reflects</a:t>
            </a:r>
          </a:p>
          <a:p>
            <a:pPr lvl="1" algn="ctr"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sym typeface="Wingdings" panose="05000000000000000000" pitchFamily="2" charset="2"/>
              </a:rPr>
              <a:t>the structure of knowledge</a:t>
            </a:r>
          </a:p>
          <a:p>
            <a:pPr lvl="1" algn="ctr">
              <a:buFontTx/>
              <a:buNone/>
            </a:pPr>
            <a:endParaRPr lang="en-US" altLang="en-US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sz="2800" dirty="0"/>
              <a:t>All Romans were either loyal to Caesar or hated him </a:t>
            </a:r>
            <a:r>
              <a:rPr lang="en-US" altLang="en-US" sz="2800" dirty="0">
                <a:sym typeface="Wingdings" panose="05000000000000000000" pitchFamily="2" charset="2"/>
              </a:rPr>
              <a:t> </a:t>
            </a:r>
            <a:endParaRPr lang="en-US" altLang="en-US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2438400" y="4419600"/>
          <a:ext cx="73231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7315200" imgH="393480" progId="Equation.3">
                  <p:embed/>
                </p:oleObj>
              </mc:Choice>
              <mc:Fallback>
                <p:oleObj name="Equation" r:id="rId3" imgW="731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73231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46161" y="5157788"/>
            <a:ext cx="103859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altLang="en-US" sz="2800" b="1" dirty="0">
                <a:solidFill>
                  <a:schemeClr val="accent2"/>
                </a:solidFill>
                <a:sym typeface="Wingdings" panose="05000000000000000000" pitchFamily="2" charset="2"/>
              </a:rPr>
              <a:t>It is difficult to represent knowledge in predicate logic </a:t>
            </a:r>
          </a:p>
          <a:p>
            <a:pPr lvl="1" algn="ctr"/>
            <a:r>
              <a:rPr lang="en-US" altLang="en-US" sz="2800" b="1" dirty="0">
                <a:solidFill>
                  <a:schemeClr val="accent2"/>
                </a:solidFill>
                <a:sym typeface="Wingdings" panose="05000000000000000000" pitchFamily="2" charset="2"/>
              </a:rPr>
              <a:t>with only </a:t>
            </a:r>
            <a:r>
              <a:rPr lang="en-US" alt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THERE EXISTS, ALL, AND, OR</a:t>
            </a:r>
          </a:p>
          <a:p>
            <a:pPr algn="ctr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3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36477"/>
            <a:ext cx="10515600" cy="83087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3. Procedural Logic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3990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Here knowledge is encoded in the form of procedures which carry out specific tasks based on relevant knowledge.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For example, an interpreter for a programming language interprets a program based on the knowledge regarding the syntax and semantics of the language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Advantage of this approach is that domain specific knowledge can be easily represented and modelled.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Problems are completeness and consistency, that is all cases may not be represented and all deductions may not be correct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What is Knowledge?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753"/>
            <a:ext cx="10515600" cy="597435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Chambers 20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Century Dictionary provides as good a definition as any:</a:t>
            </a:r>
          </a:p>
          <a:p>
            <a:pPr marL="0" indent="0" algn="just">
              <a:buNone/>
            </a:pPr>
            <a:r>
              <a:rPr lang="en-IN" b="1" i="0" u="sng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knowledge</a:t>
            </a:r>
            <a:r>
              <a:rPr lang="en-IN" b="0" i="0" u="sng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b="0" i="1" u="sng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nol</a:t>
            </a:r>
            <a:r>
              <a:rPr lang="en-IN" b="0" i="0" u="sng" strike="noStrike" baseline="0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¢</a:t>
            </a:r>
            <a:r>
              <a:rPr lang="en-IN" b="0" i="1" u="sng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IN" b="0" i="0" u="sng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n. assured belief; that which is known; information; …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order to solve the complex problems encountered in AI, one generally needs a large amount of knowledge, and suitable mechanisms for representing and manipulating all that knowledge.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Knowledge can take many forms. Some simple examples are:</a:t>
            </a:r>
          </a:p>
          <a:p>
            <a:pPr marL="0" indent="0" algn="just">
              <a:buNone/>
            </a:pPr>
            <a:r>
              <a:rPr lang="en-IN" b="0" i="1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John has an umbrella</a:t>
            </a:r>
          </a:p>
          <a:p>
            <a:pPr marL="0" indent="0" algn="just">
              <a:buNone/>
            </a:pPr>
            <a:r>
              <a:rPr lang="en-IN" b="0" i="1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It is raining</a:t>
            </a:r>
          </a:p>
          <a:p>
            <a:pPr marL="0" indent="0" algn="just">
              <a:buNone/>
            </a:pPr>
            <a:r>
              <a:rPr lang="en-IN" b="0" i="1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An umbrella stops you getting wet when it’s raining</a:t>
            </a:r>
          </a:p>
          <a:p>
            <a:pPr marL="0" indent="0" algn="just">
              <a:buNone/>
            </a:pPr>
            <a:r>
              <a:rPr lang="en-IN" b="0" i="1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An umbrella will only stop you getting wet if it is used properly</a:t>
            </a:r>
          </a:p>
          <a:p>
            <a:pPr marL="0" indent="0" algn="just">
              <a:buNone/>
            </a:pPr>
            <a:r>
              <a:rPr lang="en-IN" b="0" i="1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Umbrellas are not so useful when it is very windy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So, how should an AI agent store and manipulate knowledge like this?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4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86"/>
          <a:stretch/>
        </p:blipFill>
        <p:spPr>
          <a:xfrm>
            <a:off x="1255594" y="300251"/>
            <a:ext cx="9621672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84" y="365125"/>
            <a:ext cx="10199427" cy="62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587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What is a Knowledge Representation?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5878"/>
            <a:ext cx="10515600" cy="58515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object of a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knowledge representation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to express knowledge in a computer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tractable form, so that it can be used to enable our AI agents to perform well.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knowledge representation language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defined by two aspects: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Syntax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syntax of a language defines which configurations of the components of the language constitute valid sentences.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Semantics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semantics defines which facts in the world the sentences refer to, and hence the statement about the world that each sentence makes.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is a very general idea, and not restricted to natural language.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Suppose the language is arithmetic, then ‘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’, ‘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³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and ‘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are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components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(or symbols or words) of the language the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syntax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says that ‘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³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is a valid sentence in the language, but ‘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³ ³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 y’ is not the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semantics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say that ‘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³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is false if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bigger than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and true otherwise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3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90027" cy="617514"/>
          </a:xfrm>
        </p:spPr>
        <p:txBody>
          <a:bodyPr>
            <a:noAutofit/>
          </a:bodyPr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Requirements of a Knowledge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617514"/>
            <a:ext cx="11750722" cy="608353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good knowledge representation system for any particular domain should possess the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following properties: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Representational Adequacy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the ability to represent all the different kinds of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knowledge that might be needed in that domain.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Inferential Adequacy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the ability to manipulate the representational structures to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derive new structures (corresponding to new knowledge) from existing structures.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Inferential Efficiency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the ability to incorporate additional information into the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knowledge structure which can be used to focus the attention of the inference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mechanisms in the most promising directions.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IN" b="1" i="0" u="none" strike="noStrike" baseline="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Acquisitional</a:t>
            </a: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Efficiency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the ability to acquire new information easily. Ideally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agent should be able to control its own knowledge acquisition, but direct insertion of information by a ‘knowledge engineer’ would be acceptable.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Finding a system that optimises these for all possible domains is not going to be feasible.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32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680754"/>
          </a:xfrm>
        </p:spPr>
        <p:txBody>
          <a:bodyPr>
            <a:noAutofit/>
          </a:bodyPr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Practical Aspects of Good Representations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54"/>
            <a:ext cx="10515600" cy="61772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practice, the theoretical requirements for good knowledge representations can usually be achieved by dealing appropriately with a number of practical requirements: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The representations need to be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complete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so that everything that could possibly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need to be represented, can easily be represented.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They must be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computable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implementable with standard computing procedures.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They should make the important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objects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relations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explicit and accessible – so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that it is easy to see what is going on, and how the various components interact.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They should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suppress irrelevant detail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so that rarely used details don’t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introduce unnecessary complications, but are still available when needed.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They should expose any natural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constraints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so that it is easy to express how one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object or relation influences another.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They should be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transparent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so you can easily understand what is being said.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7. The implementation needs to be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concise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fast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– so that information can be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stored, retrieved and manipulated rapidly.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13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8582"/>
          </a:xfrm>
        </p:spPr>
        <p:txBody>
          <a:bodyPr/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Components of a Good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582"/>
            <a:ext cx="10515600" cy="5865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analysis purposes it is useful to be able to break any knowledge representation down into their four fundamental components: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The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lexical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part – that determines which symbols or words are used in the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representation’s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vocabulary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The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structural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syntactic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part – that describes the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constraints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on how the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symbols can be arranged, i.e. a grammar.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The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semantic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part – that establishes a way of associating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real world</a:t>
            </a:r>
            <a:r>
              <a:rPr lang="en-IN" b="1" i="1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meanings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with the representations.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The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procedural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part – that specifies the access procedures that enables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ways of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creating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modifying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representations and </a:t>
            </a:r>
            <a:r>
              <a:rPr lang="en-IN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answering questions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using them, i.e. how we generate and compute things with the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74829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49084" cy="781287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Knowledge Representation in Natural Language</a:t>
            </a:r>
            <a:br>
              <a:rPr lang="en-IN" b="1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600500"/>
            <a:ext cx="11080845" cy="60323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Humans usually use </a:t>
            </a:r>
            <a:r>
              <a:rPr lang="en-IN" b="1" i="1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natural language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(English, Spanish, Chinese, etc.) to represent knowledge, so why not use that to represent knowledge in our AI systems?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Advantages of Natural Language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It is extremely expressive – we can express virtually everything in natural language(real world situations, pictures, symbols, ideas, emotions, reasoning, …).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Most humans use it most of the time as their knowledge representation of choice  (how many text books are not written in natural language?).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Disadvantages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Both the syntax and semantics are very complex and not fully understood.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There is little uniformity in the structure of sentences.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It is often ambiguous – in fact, it is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usually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ambiguous.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616D0-8AFB-4777-97AE-5F82F2F6745F}"/>
</file>

<file path=customXml/itemProps2.xml><?xml version="1.0" encoding="utf-8"?>
<ds:datastoreItem xmlns:ds="http://schemas.openxmlformats.org/officeDocument/2006/customXml" ds:itemID="{6DC0F522-3348-4C86-B1C0-B57FB5372887}"/>
</file>

<file path=customXml/itemProps3.xml><?xml version="1.0" encoding="utf-8"?>
<ds:datastoreItem xmlns:ds="http://schemas.openxmlformats.org/officeDocument/2006/customXml" ds:itemID="{24743C72-0F9D-4226-BBCA-187AECAD4556}"/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1234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PowerPoint Presentation</vt:lpstr>
      <vt:lpstr>What is Knowledge?</vt:lpstr>
      <vt:lpstr>PowerPoint Presentation</vt:lpstr>
      <vt:lpstr>PowerPoint Presentation</vt:lpstr>
      <vt:lpstr>What is a Knowledge Representation?</vt:lpstr>
      <vt:lpstr>Requirements of a Knowledge Representation</vt:lpstr>
      <vt:lpstr>Practical Aspects of Good Representations</vt:lpstr>
      <vt:lpstr>Components of a Good Representation</vt:lpstr>
      <vt:lpstr> Knowledge Representation in Natural Language </vt:lpstr>
      <vt:lpstr>Approaches to Knowledge Representation </vt:lpstr>
      <vt:lpstr>1. Relational Knowledge</vt:lpstr>
      <vt:lpstr>2. Knowledge represented as Logic</vt:lpstr>
      <vt:lpstr>Propositional Logic</vt:lpstr>
      <vt:lpstr>Predicate Logic</vt:lpstr>
      <vt:lpstr>3. Procedural Logic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</dc:creator>
  <cp:lastModifiedBy>mounika</cp:lastModifiedBy>
  <cp:revision>25</cp:revision>
  <dcterms:created xsi:type="dcterms:W3CDTF">2020-12-17T02:45:12Z</dcterms:created>
  <dcterms:modified xsi:type="dcterms:W3CDTF">2020-12-18T06:42:44Z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