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3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4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96" r:id="rId3"/>
    <p:sldId id="304" r:id="rId4"/>
    <p:sldId id="258" r:id="rId5"/>
    <p:sldId id="295" r:id="rId6"/>
    <p:sldId id="293" r:id="rId7"/>
    <p:sldId id="316" r:id="rId8"/>
    <p:sldId id="260" r:id="rId9"/>
    <p:sldId id="289" r:id="rId10"/>
    <p:sldId id="283" r:id="rId11"/>
    <p:sldId id="288" r:id="rId12"/>
    <p:sldId id="298" r:id="rId13"/>
    <p:sldId id="299" r:id="rId14"/>
    <p:sldId id="300" r:id="rId15"/>
    <p:sldId id="301" r:id="rId16"/>
    <p:sldId id="302" r:id="rId17"/>
    <p:sldId id="303" r:id="rId18"/>
    <p:sldId id="307" r:id="rId19"/>
    <p:sldId id="309" r:id="rId20"/>
    <p:sldId id="310" r:id="rId21"/>
    <p:sldId id="261" r:id="rId22"/>
    <p:sldId id="262" r:id="rId23"/>
    <p:sldId id="263" r:id="rId24"/>
    <p:sldId id="312" r:id="rId25"/>
    <p:sldId id="313" r:id="rId26"/>
    <p:sldId id="314" r:id="rId27"/>
    <p:sldId id="315" r:id="rId28"/>
    <p:sldId id="31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485BB-CF8E-44D3-8036-2C9BA4B64E52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DC373-8E83-452D-A9D9-B0A518E4A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546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3B9BE-F261-4533-9735-DFA195B24966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2902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5FD31F-7E93-4550-B028-A5D726C0A3EA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259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C97ACC-3474-4367-A57D-3670CE4F20ED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996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95CA-3FF4-419B-AA00-15E9C7BDAF09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DD89-7DF6-41A2-8787-FBF7749A6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93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95CA-3FF4-419B-AA00-15E9C7BDAF09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DD89-7DF6-41A2-8787-FBF7749A6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30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95CA-3FF4-419B-AA00-15E9C7BDAF09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DD89-7DF6-41A2-8787-FBF7749A6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959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9AC3D-6CD3-47CA-9F0A-483C5F6BA9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826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29F11-5388-4DFF-96C4-8E2532A2E9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5247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12800" y="228600"/>
            <a:ext cx="10464800" cy="632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C945BA0-B45E-4891-A17C-2B63F4B01EE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8389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95CA-3FF4-419B-AA00-15E9C7BDAF09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DD89-7DF6-41A2-8787-FBF7749A6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20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95CA-3FF4-419B-AA00-15E9C7BDAF09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DD89-7DF6-41A2-8787-FBF7749A6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71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95CA-3FF4-419B-AA00-15E9C7BDAF09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DD89-7DF6-41A2-8787-FBF7749A6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27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95CA-3FF4-419B-AA00-15E9C7BDAF09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DD89-7DF6-41A2-8787-FBF7749A6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13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95CA-3FF4-419B-AA00-15E9C7BDAF09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DD89-7DF6-41A2-8787-FBF7749A6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95CA-3FF4-419B-AA00-15E9C7BDAF09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DD89-7DF6-41A2-8787-FBF7749A6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6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95CA-3FF4-419B-AA00-15E9C7BDAF09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DD89-7DF6-41A2-8787-FBF7749A6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77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95CA-3FF4-419B-AA00-15E9C7BDAF09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DD89-7DF6-41A2-8787-FBF7749A6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39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995CA-3FF4-419B-AA00-15E9C7BDAF09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ADD89-7DF6-41A2-8787-FBF7749A6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43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6000" b="1" i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IN" sz="6000" b="1" i="1" dirty="0" smtClean="0">
                <a:solidFill>
                  <a:srgbClr val="FF0000"/>
                </a:solidFill>
              </a:rPr>
              <a:t>KNOWLEDGE REPRESENTATION USING SEMANTIC NET</a:t>
            </a:r>
            <a:endParaRPr lang="en-IN" sz="6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1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8600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Representing Events and Language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7104"/>
            <a:ext cx="10515600" cy="580029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Semantic networks are also very good at representing events, and simple </a:t>
            </a:r>
            <a:r>
              <a:rPr lang="en-IN" dirty="0" smtClean="0"/>
              <a:t>declarative sentences</a:t>
            </a:r>
            <a:r>
              <a:rPr lang="en-IN" dirty="0"/>
              <a:t>, by basing them round an “event node”. 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In </a:t>
            </a:r>
            <a:r>
              <a:rPr lang="en-IN" dirty="0"/>
              <a:t>fact, several of the earliest semantic networks were English-understanding programs.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64" y="1920874"/>
            <a:ext cx="7465326" cy="383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4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740" y="382137"/>
            <a:ext cx="10918209" cy="627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1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45577" y="110865"/>
            <a:ext cx="10972800" cy="858126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FF0000"/>
                </a:solidFill>
              </a:rPr>
              <a:t>Example Semantic Network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5910" y="968991"/>
            <a:ext cx="9010367" cy="121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 semantic network that defined the propertied of snow and ice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 concept snowman inherits all the properties of snow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 concept of ice and snow share a number of properties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6031784"/>
              </p:ext>
            </p:extLst>
          </p:nvPr>
        </p:nvGraphicFramePr>
        <p:xfrm>
          <a:off x="1787857" y="2188191"/>
          <a:ext cx="8168753" cy="4444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VISIO" r:id="rId3" imgW="7404120" imgH="4174920" progId="Visio.Drawing.6">
                  <p:embed/>
                </p:oleObj>
              </mc:Choice>
              <mc:Fallback>
                <p:oleObj name="VISIO" r:id="rId3" imgW="7404120" imgH="4174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857" y="2188191"/>
                        <a:ext cx="8168753" cy="44446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495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4513"/>
            <a:ext cx="10972800" cy="858126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FF0000"/>
                </a:solidFill>
              </a:rPr>
              <a:t>Expressing Relationship in Semantic Networks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6550" y="982639"/>
            <a:ext cx="10683922" cy="1473958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The most important link in a semantic network is the is-a link</a:t>
            </a:r>
          </a:p>
          <a:p>
            <a:pPr eaLnBrk="1" hangingPunct="1"/>
            <a:r>
              <a:rPr lang="en-US" altLang="en-US" sz="2400" dirty="0"/>
              <a:t>A semantic network can organize knowledge in a hierarchy by using the is-a link such that the lower nodes inherit the properties of the higher nodes</a:t>
            </a:r>
          </a:p>
          <a:p>
            <a:pPr eaLnBrk="1" hangingPunct="1"/>
            <a:endParaRPr lang="en-US" altLang="en-US" sz="2400" dirty="0"/>
          </a:p>
        </p:txBody>
      </p:sp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346" y="2284864"/>
            <a:ext cx="5672138" cy="4006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14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92541" y="286603"/>
            <a:ext cx="10515600" cy="74899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FF0000"/>
                </a:solidFill>
              </a:rPr>
              <a:t>The is-a relationship in a semantic networks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37481"/>
            <a:ext cx="10515600" cy="4839482"/>
          </a:xfrm>
        </p:spPr>
        <p:txBody>
          <a:bodyPr/>
          <a:lstStyle/>
          <a:p>
            <a:pPr algn="just" eaLnBrk="1" hangingPunct="1"/>
            <a:r>
              <a:rPr lang="en-US" altLang="en-US" dirty="0" smtClean="0"/>
              <a:t>In a semantic network information about a superclass is made available to subclasses through the is-a link</a:t>
            </a:r>
          </a:p>
          <a:p>
            <a:pPr algn="just" eaLnBrk="1" hangingPunct="1"/>
            <a:r>
              <a:rPr lang="en-US" altLang="en-US" dirty="0" smtClean="0"/>
              <a:t>The is-a link allows the lower nodes to inherit properties of the connect upper nodes</a:t>
            </a:r>
          </a:p>
        </p:txBody>
      </p:sp>
    </p:spTree>
    <p:extLst>
      <p:ext uri="{BB962C8B-B14F-4D97-AF65-F5344CB8AC3E}">
        <p14:creationId xmlns:p14="http://schemas.microsoft.com/office/powerpoint/2010/main" val="30416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>
          <a:xfrm>
            <a:off x="183107" y="174057"/>
            <a:ext cx="10515600" cy="726696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FF0000"/>
                </a:solidFill>
              </a:rPr>
              <a:t>The is-a relationship in a semantic networks</a:t>
            </a:r>
          </a:p>
        </p:txBody>
      </p:sp>
      <p:graphicFrame>
        <p:nvGraphicFramePr>
          <p:cNvPr id="3074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747004"/>
              </p:ext>
            </p:extLst>
          </p:nvPr>
        </p:nvGraphicFramePr>
        <p:xfrm>
          <a:off x="1460310" y="900753"/>
          <a:ext cx="8939284" cy="5663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VISIO" r:id="rId3" imgW="7318440" imgH="5832360" progId="Visio.Drawing.6">
                  <p:embed/>
                </p:oleObj>
              </mc:Choice>
              <mc:Fallback>
                <p:oleObj name="VISIO" r:id="rId3" imgW="7318440" imgH="5832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310" y="900753"/>
                        <a:ext cx="8939284" cy="56638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268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37699" y="122830"/>
            <a:ext cx="10515600" cy="817231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FF0000"/>
                </a:solidFill>
              </a:rPr>
              <a:t>The is-a relationship in a semantic networks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947382" y="940060"/>
            <a:ext cx="10515600" cy="559721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/>
              <a:t>By tracing the semantic network an AI program can answer question 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/>
              <a:t>Q : Does a canary has wings?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/>
              <a:t>A : Yes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/>
              <a:t>Q : Does a shark breathe?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/>
              <a:t>A : Yes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/>
              <a:t>Q : Does a bird move?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/>
              <a:t>A : Yes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/>
              <a:t>Q : Does a bird swim?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/>
              <a:t>A : No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/>
              <a:t>Q : Can a salmon sing?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/>
              <a:t>A : No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/>
              <a:t>Q : Is shark similar to a canary?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/>
              <a:t>A : No</a:t>
            </a:r>
          </a:p>
        </p:txBody>
      </p:sp>
    </p:spTree>
    <p:extLst>
      <p:ext uri="{BB962C8B-B14F-4D97-AF65-F5344CB8AC3E}">
        <p14:creationId xmlns:p14="http://schemas.microsoft.com/office/powerpoint/2010/main" val="3364246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FF0000"/>
                </a:solidFill>
              </a:rPr>
              <a:t>Relating two entities using semantic network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Semantic network for the fact “the height of </a:t>
            </a:r>
            <a:r>
              <a:rPr lang="en-US" altLang="en-US" sz="2400" dirty="0" err="1"/>
              <a:t>ali</a:t>
            </a:r>
            <a:r>
              <a:rPr lang="en-US" altLang="en-US" sz="2400" dirty="0"/>
              <a:t> is 72 inches’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semantic network to relate two entities </a:t>
            </a:r>
            <a:r>
              <a:rPr lang="en-US" altLang="en-US" sz="2400" dirty="0" err="1"/>
              <a:t>ali</a:t>
            </a:r>
            <a:r>
              <a:rPr lang="en-US" altLang="en-US" sz="2400" dirty="0"/>
              <a:t> and </a:t>
            </a:r>
            <a:r>
              <a:rPr lang="en-US" altLang="en-US" sz="2400" dirty="0" err="1"/>
              <a:t>ahmad</a:t>
            </a:r>
            <a:r>
              <a:rPr lang="en-US" altLang="en-US" sz="2400" dirty="0"/>
              <a:t> by the fact “Ali is taller than Ahmad”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nodes H1 and H2 are new concepts representing Ali’s and Ahmad’s heights, respectively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  <p:graphicFrame>
        <p:nvGraphicFramePr>
          <p:cNvPr id="4098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794500" y="1600200"/>
          <a:ext cx="33401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VISIO" r:id="rId3" imgW="3339360" imgH="768960" progId="Visio.Drawing.6">
                  <p:embed/>
                </p:oleObj>
              </mc:Choice>
              <mc:Fallback>
                <p:oleObj name="VISIO" r:id="rId3" imgW="3339360" imgH="7689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0" y="1600200"/>
                        <a:ext cx="334010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324600" y="2438400"/>
          <a:ext cx="38608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VISIO" r:id="rId5" imgW="3860640" imgH="1866240" progId="Visio.Drawing.6">
                  <p:embed/>
                </p:oleObj>
              </mc:Choice>
              <mc:Fallback>
                <p:oleObj name="VISIO" r:id="rId5" imgW="3860640" imgH="1866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438400"/>
                        <a:ext cx="3860800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0"/>
          <p:cNvGraphicFramePr>
            <a:graphicFrameLocks noChangeAspect="1"/>
          </p:cNvGraphicFramePr>
          <p:nvPr/>
        </p:nvGraphicFramePr>
        <p:xfrm>
          <a:off x="6324600" y="4343400"/>
          <a:ext cx="38608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VISIO" r:id="rId7" imgW="3860640" imgH="2146320" progId="Visio.Drawing.6">
                  <p:embed/>
                </p:oleObj>
              </mc:Choice>
              <mc:Fallback>
                <p:oleObj name="VISIO" r:id="rId7" imgW="3860640" imgH="2146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343400"/>
                        <a:ext cx="3860800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287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8170" y="190501"/>
            <a:ext cx="7772400" cy="685800"/>
          </a:xfrm>
          <a:noFill/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4000" b="1" dirty="0">
                <a:solidFill>
                  <a:srgbClr val="FF0000"/>
                </a:solidFill>
              </a:rPr>
              <a:t>Inference in semantic networks.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13982" y="736979"/>
            <a:ext cx="10313158" cy="5841242"/>
          </a:xfrm>
        </p:spPr>
        <p:txBody>
          <a:bodyPr>
            <a:noAutofit/>
          </a:bodyPr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en-US" dirty="0"/>
              <a:t>The inference procedure in semantic nets is called </a:t>
            </a:r>
            <a:r>
              <a:rPr lang="en-US" altLang="en-US" b="1" dirty="0"/>
              <a:t>inheritance</a:t>
            </a:r>
            <a:r>
              <a:rPr lang="en-US" altLang="en-US" dirty="0"/>
              <a:t>, and it </a:t>
            </a:r>
            <a:r>
              <a:rPr lang="en-US" altLang="en-US" dirty="0" smtClean="0"/>
              <a:t>allows one </a:t>
            </a:r>
            <a:r>
              <a:rPr lang="en-US" altLang="en-US" dirty="0"/>
              <a:t>node’s characteristics to be duplicated by a descendent node. 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u="sng" dirty="0"/>
              <a:t>Example:</a:t>
            </a:r>
            <a:r>
              <a:rPr lang="en-US" altLang="en-US" dirty="0"/>
              <a:t>  Consider a class “aircraft”, and assume that “balloons”, “propeller-driven objects” and “jets” are subclasses of it, i.e.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dirty="0"/>
              <a:t>      “Balloons are A-KIND-OF aircrafts”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dirty="0"/>
              <a:t>      “Propeller-driven objects are A-KIND-OF aircrafts”, etc.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dirty="0"/>
              <a:t>      Assume that the following attributes are assigned to aircrafts: “Aircraft IS-A flying object”, “Aircraft HAS-A wings”, “Aircraft HAS-A engines”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dirty="0"/>
              <a:t>      </a:t>
            </a:r>
            <a:r>
              <a:rPr lang="en-US" altLang="en-US" dirty="0" smtClean="0"/>
              <a:t>      </a:t>
            </a:r>
            <a:r>
              <a:rPr lang="en-US" altLang="en-US" dirty="0"/>
              <a:t>All properties assigned to the superclass, “aircraft”, will be </a:t>
            </a:r>
            <a:r>
              <a:rPr lang="en-US" altLang="en-US" dirty="0" smtClean="0"/>
              <a:t>inherited by </a:t>
            </a:r>
            <a:r>
              <a:rPr lang="en-US" altLang="en-US" dirty="0"/>
              <a:t>its subclasses, unless there is an “exception” link capturing </a:t>
            </a:r>
            <a:r>
              <a:rPr lang="en-US" altLang="en-US" dirty="0" smtClean="0"/>
              <a:t>a non-monotonic </a:t>
            </a:r>
            <a:r>
              <a:rPr lang="en-US" altLang="en-US" dirty="0"/>
              <a:t>inference relation. </a:t>
            </a:r>
          </a:p>
        </p:txBody>
      </p:sp>
    </p:spTree>
    <p:extLst>
      <p:ext uri="{BB962C8B-B14F-4D97-AF65-F5344CB8AC3E}">
        <p14:creationId xmlns:p14="http://schemas.microsoft.com/office/powerpoint/2010/main" val="1756303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9931" y="0"/>
            <a:ext cx="7772400" cy="838200"/>
          </a:xfrm>
          <a:noFill/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3600" b="1" dirty="0">
                <a:solidFill>
                  <a:srgbClr val="FF0000"/>
                </a:solidFill>
              </a:rPr>
              <a:t>Object-attribute-value triplets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82220" y="741529"/>
            <a:ext cx="10968251" cy="5741158"/>
          </a:xfrm>
        </p:spPr>
        <p:txBody>
          <a:bodyPr>
            <a:noAutofit/>
          </a:bodyPr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dirty="0"/>
              <a:t>One problem with semantic nets is that there is no standard definition of link </a:t>
            </a:r>
            <a:r>
              <a:rPr lang="en-US" altLang="en-US" sz="2400" dirty="0" smtClean="0"/>
              <a:t>names. To </a:t>
            </a:r>
            <a:r>
              <a:rPr lang="en-US" altLang="en-US" sz="2400" dirty="0"/>
              <a:t>avoid this ambiguity, we can restrict this formalism to a very simple </a:t>
            </a:r>
            <a:r>
              <a:rPr lang="en-US" altLang="en-US" sz="2400" dirty="0" smtClean="0"/>
              <a:t>kind </a:t>
            </a:r>
            <a:r>
              <a:rPr lang="en-US" altLang="en-US" sz="2400" dirty="0"/>
              <a:t>of </a:t>
            </a:r>
            <a:r>
              <a:rPr lang="en-US" altLang="en-US" sz="2400" dirty="0" smtClean="0"/>
              <a:t>a semantic </a:t>
            </a:r>
            <a:r>
              <a:rPr lang="en-US" altLang="en-US" sz="2400" dirty="0"/>
              <a:t>network, which has only two types of links, “HAS-A” and </a:t>
            </a:r>
            <a:r>
              <a:rPr lang="en-US" altLang="en-US" sz="2400" dirty="0" smtClean="0"/>
              <a:t>“</a:t>
            </a:r>
            <a:r>
              <a:rPr lang="en-US" altLang="en-US" sz="2400" dirty="0"/>
              <a:t>IS-A”. Such a formalism is called Object-Attribute-Value (OAV) triplets, and </a:t>
            </a:r>
            <a:r>
              <a:rPr lang="en-US" altLang="en-US" sz="2400" dirty="0" smtClean="0"/>
              <a:t>it is </a:t>
            </a:r>
            <a:r>
              <a:rPr lang="en-US" altLang="en-US" sz="2400" dirty="0"/>
              <a:t>a widely used mode of knowledge representation (especially for </a:t>
            </a:r>
            <a:r>
              <a:rPr lang="en-US" altLang="en-US" sz="2400" dirty="0" smtClean="0"/>
              <a:t>representing declarative </a:t>
            </a:r>
            <a:r>
              <a:rPr lang="en-US" altLang="en-US" sz="2400" dirty="0"/>
              <a:t>knowledge). It is also the base of the Semantic Web KR model, called RDF.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u="sng" dirty="0"/>
              <a:t>Example:</a:t>
            </a:r>
            <a:r>
              <a:rPr lang="en-US" altLang="en-US" sz="2400" dirty="0"/>
              <a:t>  Consider </a:t>
            </a:r>
            <a:r>
              <a:rPr lang="en-US" altLang="en-US" sz="2400" b="1" dirty="0"/>
              <a:t>object</a:t>
            </a:r>
            <a:r>
              <a:rPr lang="en-US" altLang="en-US" sz="2400" dirty="0"/>
              <a:t> “airplane”. Some of its </a:t>
            </a:r>
            <a:r>
              <a:rPr lang="en-US" altLang="en-US" sz="2400" b="1" dirty="0"/>
              <a:t>attributes</a:t>
            </a:r>
            <a:r>
              <a:rPr lang="en-US" altLang="en-US" sz="2400" dirty="0"/>
              <a:t> are:</a:t>
            </a:r>
          </a:p>
          <a:p>
            <a:pPr lvl="1" algn="just" eaLnBrk="1" hangingPunct="1"/>
            <a:r>
              <a:rPr lang="en-US" altLang="en-US" dirty="0"/>
              <a:t>number of engines;</a:t>
            </a:r>
          </a:p>
          <a:p>
            <a:pPr lvl="1" algn="just" eaLnBrk="1" hangingPunct="1"/>
            <a:r>
              <a:rPr lang="en-US" altLang="en-US" dirty="0"/>
              <a:t>type of engines;</a:t>
            </a:r>
          </a:p>
          <a:p>
            <a:pPr lvl="1" algn="just" eaLnBrk="1" hangingPunct="1"/>
            <a:r>
              <a:rPr lang="en-US" altLang="en-US" dirty="0"/>
              <a:t>type of wing design.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/>
              <a:t>Possible values </a:t>
            </a:r>
            <a:r>
              <a:rPr lang="en-US" altLang="en-US" dirty="0"/>
              <a:t>of these attributes are:</a:t>
            </a:r>
          </a:p>
          <a:p>
            <a:pPr lvl="1" algn="just" eaLnBrk="1" hangingPunct="1"/>
            <a:r>
              <a:rPr lang="en-US" altLang="en-US" dirty="0"/>
              <a:t>number of engines: 2, 3, 4.</a:t>
            </a:r>
          </a:p>
          <a:p>
            <a:pPr lvl="1" algn="just" eaLnBrk="1" hangingPunct="1"/>
            <a:r>
              <a:rPr lang="en-US" altLang="en-US" dirty="0"/>
              <a:t>type of engines: jet, propeller-driven.</a:t>
            </a:r>
          </a:p>
          <a:p>
            <a:pPr lvl="1" algn="just" eaLnBrk="1" hangingPunct="1"/>
            <a:r>
              <a:rPr lang="en-US" altLang="en-US" dirty="0"/>
              <a:t>type of wing design: conventional, swept-back.</a:t>
            </a:r>
          </a:p>
        </p:txBody>
      </p:sp>
    </p:spTree>
    <p:extLst>
      <p:ext uri="{BB962C8B-B14F-4D97-AF65-F5344CB8AC3E}">
        <p14:creationId xmlns:p14="http://schemas.microsoft.com/office/powerpoint/2010/main" val="2114550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69" y="105818"/>
            <a:ext cx="10515600" cy="794935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Semantic </a:t>
            </a:r>
            <a:r>
              <a:rPr lang="en-IN" b="1" dirty="0">
                <a:solidFill>
                  <a:srgbClr val="FF0000"/>
                </a:solidFill>
              </a:rPr>
              <a:t>N</a:t>
            </a:r>
            <a:r>
              <a:rPr lang="en-IN" b="1" dirty="0" smtClean="0">
                <a:solidFill>
                  <a:srgbClr val="FF0000"/>
                </a:solidFill>
              </a:rPr>
              <a:t>etwork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53" y="900753"/>
            <a:ext cx="10515600" cy="5882185"/>
          </a:xfrm>
        </p:spPr>
        <p:txBody>
          <a:bodyPr>
            <a:normAutofit/>
          </a:bodyPr>
          <a:lstStyle/>
          <a:p>
            <a:pPr algn="just" eaLnBrk="0" hangingPunct="0"/>
            <a:r>
              <a:rPr lang="en-GB" altLang="en-US" sz="3200" dirty="0" smtClean="0"/>
              <a:t>Devised by </a:t>
            </a:r>
            <a:r>
              <a:rPr lang="en-GB" altLang="en-US" sz="3200" dirty="0" err="1" smtClean="0"/>
              <a:t>Quillian</a:t>
            </a:r>
            <a:r>
              <a:rPr lang="en-GB" altLang="en-US" sz="3200" dirty="0" smtClean="0"/>
              <a:t> in 1968, as a model of human memory.</a:t>
            </a:r>
          </a:p>
          <a:p>
            <a:pPr algn="just" eaLnBrk="0" hangingPunct="0"/>
            <a:r>
              <a:rPr lang="en-GB" altLang="en-US" sz="3200" dirty="0" smtClean="0"/>
              <a:t>The technique offered the possibility that computers might be made to use words in something like the way humans did, following the failure of early machine-translators.</a:t>
            </a:r>
          </a:p>
          <a:p>
            <a:pPr marL="0" indent="0" algn="just" eaLnBrk="0" hangingPunct="0">
              <a:buNone/>
            </a:pPr>
            <a:r>
              <a:rPr lang="en-GB" altLang="en-US" sz="3200" dirty="0" smtClean="0"/>
              <a:t>Organisation of semantic nets:</a:t>
            </a:r>
          </a:p>
          <a:p>
            <a:pPr algn="just" eaLnBrk="0" hangingPunct="0"/>
            <a:r>
              <a:rPr lang="en-GB" altLang="en-US" sz="3200" dirty="0" smtClean="0"/>
              <a:t>knowledge is represented as a collection of concepts, represented by </a:t>
            </a:r>
            <a:r>
              <a:rPr lang="en-GB" altLang="en-US" sz="3200" dirty="0" smtClean="0">
                <a:solidFill>
                  <a:schemeClr val="hlink"/>
                </a:solidFill>
              </a:rPr>
              <a:t>nodes</a:t>
            </a:r>
            <a:r>
              <a:rPr lang="en-GB" altLang="en-US" sz="3200" dirty="0" smtClean="0"/>
              <a:t> (shown as boxes in the diagram), connected together by relationships, represented by </a:t>
            </a:r>
            <a:r>
              <a:rPr lang="en-GB" altLang="en-US" sz="3200" dirty="0" smtClean="0">
                <a:solidFill>
                  <a:schemeClr val="hlink"/>
                </a:solidFill>
              </a:rPr>
              <a:t>arcs</a:t>
            </a:r>
            <a:r>
              <a:rPr lang="en-GB" altLang="en-US" sz="3200" dirty="0" smtClean="0"/>
              <a:t> (shown as arrows in the diagram).</a:t>
            </a:r>
          </a:p>
          <a:p>
            <a:pPr algn="just" eaLnBrk="0" hangingPunct="0"/>
            <a:endParaRPr lang="en-GB" altLang="en-US" sz="3200" dirty="0" smtClean="0"/>
          </a:p>
          <a:p>
            <a:pPr algn="just"/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9134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72068" y="152400"/>
            <a:ext cx="8926773" cy="838200"/>
          </a:xfrm>
          <a:noFill/>
        </p:spPr>
        <p:txBody>
          <a:bodyPr>
            <a:noAutofit/>
          </a:bodyPr>
          <a:lstStyle/>
          <a:p>
            <a:pPr algn="l" eaLnBrk="1" hangingPunct="1"/>
            <a:r>
              <a:rPr lang="en-US" altLang="en-US" sz="3600" b="1" dirty="0">
                <a:solidFill>
                  <a:srgbClr val="FF0000"/>
                </a:solidFill>
              </a:rPr>
              <a:t>Object-attribute-value triples (example </a:t>
            </a:r>
            <a:r>
              <a:rPr lang="en-US" altLang="en-US" sz="3600" b="1" dirty="0" err="1">
                <a:solidFill>
                  <a:srgbClr val="FF0000"/>
                </a:solidFill>
              </a:rPr>
              <a:t>contd</a:t>
            </a:r>
            <a:r>
              <a:rPr lang="en-US" altLang="en-US" sz="36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72068" y="990600"/>
            <a:ext cx="8323997" cy="5867400"/>
          </a:xfrm>
        </p:spPr>
        <p:txBody>
          <a:bodyPr>
            <a:noAutofit/>
          </a:bodyPr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2400" dirty="0"/>
              <a:t>      Object                 Attribute                   Value      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en-US" sz="2400" dirty="0"/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400" dirty="0"/>
              <a:t>     Airplane            </a:t>
            </a:r>
            <a:r>
              <a:rPr lang="en-US" altLang="en-US" sz="2400" dirty="0" err="1"/>
              <a:t>NumberOfEngines</a:t>
            </a:r>
            <a:r>
              <a:rPr lang="en-US" altLang="en-US" sz="2400" dirty="0"/>
              <a:t>            2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     Airplane            </a:t>
            </a:r>
            <a:r>
              <a:rPr lang="en-US" altLang="en-US" sz="2400" dirty="0" err="1"/>
              <a:t>NumberOfEngines</a:t>
            </a:r>
            <a:r>
              <a:rPr lang="en-US" altLang="en-US" sz="2400" dirty="0"/>
              <a:t>            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     Airplane            </a:t>
            </a:r>
            <a:r>
              <a:rPr lang="en-US" altLang="en-US" sz="2400" dirty="0" err="1"/>
              <a:t>NumberOfEngines</a:t>
            </a:r>
            <a:r>
              <a:rPr lang="en-US" altLang="en-US" sz="2400" dirty="0"/>
              <a:t>            4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     Airplane            </a:t>
            </a:r>
            <a:r>
              <a:rPr lang="en-US" altLang="en-US" sz="2400" dirty="0" err="1"/>
              <a:t>TypeOfEngines</a:t>
            </a:r>
            <a:r>
              <a:rPr lang="en-US" altLang="en-US" sz="2400" dirty="0"/>
              <a:t>                 Jet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400" dirty="0"/>
              <a:t>     Airplane            </a:t>
            </a:r>
            <a:r>
              <a:rPr lang="en-US" altLang="en-US" sz="2400" dirty="0" err="1"/>
              <a:t>TypeOfEngines</a:t>
            </a:r>
            <a:r>
              <a:rPr lang="en-US" altLang="en-US" sz="2400" dirty="0"/>
              <a:t>             Propeller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400" dirty="0"/>
              <a:t>     Airplane            </a:t>
            </a:r>
            <a:r>
              <a:rPr lang="en-US" altLang="en-US" sz="2400" dirty="0" err="1"/>
              <a:t>TypeOfWings</a:t>
            </a:r>
            <a:r>
              <a:rPr lang="en-US" altLang="en-US" sz="2400" dirty="0"/>
              <a:t>               Conventional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     Airplane            </a:t>
            </a:r>
            <a:r>
              <a:rPr lang="en-US" altLang="en-US" sz="2400" dirty="0" err="1"/>
              <a:t>TypeOfWings</a:t>
            </a:r>
            <a:r>
              <a:rPr lang="en-US" altLang="en-US" sz="2400" dirty="0"/>
              <a:t>               </a:t>
            </a:r>
            <a:r>
              <a:rPr lang="en-US" altLang="en-US" sz="2400" dirty="0" err="1"/>
              <a:t>SweptBack</a:t>
            </a:r>
            <a:endParaRPr lang="en-US" altLang="en-US" sz="2400" dirty="0"/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400" dirty="0" smtClean="0"/>
              <a:t> </a:t>
            </a:r>
            <a:r>
              <a:rPr lang="en-US" altLang="en-US" sz="2400" dirty="0"/>
              <a:t>Or, as predicates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400" dirty="0"/>
              <a:t>     </a:t>
            </a:r>
            <a:r>
              <a:rPr lang="en-US" altLang="en-US" sz="2400" dirty="0" err="1"/>
              <a:t>NumberOfEngines</a:t>
            </a:r>
            <a:r>
              <a:rPr lang="en-US" altLang="en-US" sz="2400" dirty="0"/>
              <a:t> (Airplane, 2),  …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400" dirty="0"/>
              <a:t>     </a:t>
            </a:r>
            <a:r>
              <a:rPr lang="en-US" altLang="en-US" sz="2400" dirty="0" err="1"/>
              <a:t>TypeOfEngines</a:t>
            </a:r>
            <a:r>
              <a:rPr lang="en-US" altLang="en-US" sz="2400" dirty="0"/>
              <a:t> (Airline, Jet), …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400" dirty="0"/>
              <a:t>     </a:t>
            </a:r>
            <a:r>
              <a:rPr lang="en-US" altLang="en-US" sz="2400" dirty="0" err="1"/>
              <a:t>TypeOfWings</a:t>
            </a:r>
            <a:r>
              <a:rPr lang="en-US" altLang="en-US" sz="2400" dirty="0"/>
              <a:t> (Airlines, Propeller), …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011072" y="1635457"/>
            <a:ext cx="5171364" cy="43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306472" y="1160060"/>
            <a:ext cx="93259" cy="3789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295331" y="1260144"/>
            <a:ext cx="59141" cy="3741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68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164" y="504966"/>
            <a:ext cx="7956645" cy="589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3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330" y="395784"/>
            <a:ext cx="10495129" cy="590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4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Semantic Network for Animals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419" y="1214652"/>
            <a:ext cx="8637106" cy="518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8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26" y="119465"/>
            <a:ext cx="11353800" cy="67210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Semantic Networks as Knowledge Representations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018" y="791569"/>
            <a:ext cx="10515600" cy="578665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dirty="0"/>
              <a:t>Using Semantic Networks for representing knowledge has particular advantages:</a:t>
            </a:r>
          </a:p>
          <a:p>
            <a:pPr marL="0" indent="0" algn="just">
              <a:buNone/>
            </a:pPr>
            <a:r>
              <a:rPr lang="en-IN" dirty="0"/>
              <a:t>1. They allow us to structure the knowledge to reflect the structure of that </a:t>
            </a:r>
            <a:r>
              <a:rPr lang="en-IN" dirty="0" smtClean="0"/>
              <a:t>part of </a:t>
            </a:r>
            <a:r>
              <a:rPr lang="en-IN" dirty="0"/>
              <a:t>the world which is being represented.</a:t>
            </a:r>
          </a:p>
          <a:p>
            <a:pPr marL="0" indent="0" algn="just">
              <a:buNone/>
            </a:pPr>
            <a:r>
              <a:rPr lang="en-IN" dirty="0"/>
              <a:t>2. The semantics, i.e. real world meanings, are clearly identifiable.</a:t>
            </a:r>
          </a:p>
          <a:p>
            <a:pPr marL="0" indent="0" algn="just">
              <a:buNone/>
            </a:pPr>
            <a:r>
              <a:rPr lang="en-IN" dirty="0"/>
              <a:t>3. There are very powerful representational possibilities as a result of “is a” </a:t>
            </a:r>
            <a:r>
              <a:rPr lang="en-IN" dirty="0" smtClean="0"/>
              <a:t>and “</a:t>
            </a:r>
            <a:r>
              <a:rPr lang="en-IN" dirty="0"/>
              <a:t>is a part of” inheritance hierarchies.</a:t>
            </a:r>
          </a:p>
          <a:p>
            <a:pPr marL="0" indent="0" algn="just">
              <a:buNone/>
            </a:pPr>
            <a:r>
              <a:rPr lang="en-IN" dirty="0"/>
              <a:t>4. They can accommodate a hierarchy of default values (for example, we </a:t>
            </a:r>
            <a:r>
              <a:rPr lang="en-IN" dirty="0" smtClean="0"/>
              <a:t>can assume </a:t>
            </a:r>
            <a:r>
              <a:rPr lang="en-IN" dirty="0"/>
              <a:t>the height of an adult male to be 178cm, but if we know he is </a:t>
            </a:r>
            <a:r>
              <a:rPr lang="en-IN" dirty="0" smtClean="0"/>
              <a:t>a baseball </a:t>
            </a:r>
            <a:r>
              <a:rPr lang="en-IN" dirty="0"/>
              <a:t>player we should take it to be 195cm).</a:t>
            </a:r>
          </a:p>
          <a:p>
            <a:pPr marL="0" indent="0" algn="just">
              <a:buNone/>
            </a:pPr>
            <a:r>
              <a:rPr lang="en-IN" dirty="0"/>
              <a:t>5. They can be used to represent events and natural language </a:t>
            </a:r>
            <a:r>
              <a:rPr lang="en-IN" dirty="0" smtClean="0"/>
              <a:t>sentences. Clearly</a:t>
            </a:r>
            <a:r>
              <a:rPr lang="en-IN" dirty="0"/>
              <a:t>, the notion of a semantic network is extremely general. However, that can be </a:t>
            </a:r>
            <a:r>
              <a:rPr lang="en-IN" dirty="0" smtClean="0"/>
              <a:t>a problem</a:t>
            </a:r>
            <a:r>
              <a:rPr lang="en-IN" dirty="0"/>
              <a:t>, unless we are clear about the syntax and semantics in each case.</a:t>
            </a:r>
          </a:p>
        </p:txBody>
      </p:sp>
    </p:spTree>
    <p:extLst>
      <p:ext uri="{BB962C8B-B14F-4D97-AF65-F5344CB8AC3E}">
        <p14:creationId xmlns:p14="http://schemas.microsoft.com/office/powerpoint/2010/main" val="14637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FF0000"/>
                </a:solidFill>
              </a:rPr>
              <a:t>Advantages of Semantic nets</a:t>
            </a:r>
            <a:endParaRPr lang="en-US" altLang="en-US" sz="4000" b="1" i="1" dirty="0">
              <a:solidFill>
                <a:srgbClr val="FF0000"/>
              </a:solidFill>
            </a:endParaRP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38200" y="1443487"/>
            <a:ext cx="10961914" cy="4351338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Easy to visualize</a:t>
            </a:r>
          </a:p>
          <a:p>
            <a:r>
              <a:rPr lang="en-US" altLang="en-US" sz="3200" dirty="0"/>
              <a:t>Formal definitions of semantic networks have </a:t>
            </a:r>
            <a:r>
              <a:rPr lang="en-US" altLang="en-US" sz="3200" dirty="0" smtClean="0"/>
              <a:t>been developed</a:t>
            </a:r>
            <a:r>
              <a:rPr lang="en-US" altLang="en-US" sz="3200" dirty="0"/>
              <a:t>. </a:t>
            </a:r>
          </a:p>
          <a:p>
            <a:r>
              <a:rPr lang="en-US" altLang="en-US" sz="3200" dirty="0"/>
              <a:t>Related knowledge is easily clustered. </a:t>
            </a:r>
          </a:p>
          <a:p>
            <a:r>
              <a:rPr lang="en-US" altLang="en-US" sz="3200" dirty="0"/>
              <a:t>Efficient in space requirements</a:t>
            </a:r>
          </a:p>
          <a:p>
            <a:pPr lvl="1"/>
            <a:r>
              <a:rPr lang="en-US" altLang="en-US" sz="3200" dirty="0"/>
              <a:t>Objects represented only once</a:t>
            </a:r>
          </a:p>
          <a:p>
            <a:pPr lvl="1"/>
            <a:r>
              <a:rPr lang="en-US" altLang="en-US" sz="3200" dirty="0"/>
              <a:t>Relationships handled by pointers</a:t>
            </a:r>
          </a:p>
        </p:txBody>
      </p:sp>
    </p:spTree>
    <p:extLst>
      <p:ext uri="{BB962C8B-B14F-4D97-AF65-F5344CB8AC3E}">
        <p14:creationId xmlns:p14="http://schemas.microsoft.com/office/powerpoint/2010/main" val="341828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FF0000"/>
                </a:solidFill>
              </a:rPr>
              <a:t>Disadvantages of Semantic nets</a:t>
            </a:r>
            <a:r>
              <a:rPr lang="en-US" altLang="en-US" sz="4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dirty="0"/>
              <a:t>Inheritance (particularly from multiple sources and when exceptions in inheritance are wanted) can cause problems. </a:t>
            </a:r>
          </a:p>
          <a:p>
            <a:pPr>
              <a:lnSpc>
                <a:spcPct val="80000"/>
              </a:lnSpc>
            </a:pPr>
            <a:r>
              <a:rPr lang="en-US" altLang="en-US" sz="3200" dirty="0"/>
              <a:t>Facts placed inappropriately cause problems. </a:t>
            </a:r>
          </a:p>
          <a:p>
            <a:pPr>
              <a:lnSpc>
                <a:spcPct val="80000"/>
              </a:lnSpc>
            </a:pPr>
            <a:r>
              <a:rPr lang="en-US" altLang="en-US" sz="3200" dirty="0"/>
              <a:t>No standards about node and arc values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32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9883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199" y="609600"/>
            <a:ext cx="10298373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>
                <a:solidFill>
                  <a:srgbClr val="FF0000"/>
                </a:solidFill>
              </a:rPr>
              <a:t>Semantic Nets</a:t>
            </a:r>
            <a:br>
              <a:rPr lang="en-US" altLang="en-US" b="1" dirty="0">
                <a:solidFill>
                  <a:srgbClr val="FF0000"/>
                </a:solidFill>
              </a:rPr>
            </a:br>
            <a:r>
              <a:rPr lang="en-US" altLang="en-US" b="1" dirty="0">
                <a:solidFill>
                  <a:srgbClr val="FF0000"/>
                </a:solidFill>
              </a:rPr>
              <a:t>Advantages  </a:t>
            </a:r>
            <a:r>
              <a:rPr lang="en-US" altLang="en-US" b="1" dirty="0" smtClean="0">
                <a:solidFill>
                  <a:srgbClr val="FF0000"/>
                </a:solidFill>
              </a:rPr>
              <a:t>                            </a:t>
            </a:r>
            <a:r>
              <a:rPr lang="en-US" altLang="en-US" b="1" dirty="0">
                <a:solidFill>
                  <a:srgbClr val="FF0000"/>
                </a:solidFill>
              </a:rPr>
              <a:t>Disadvantages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Flexible</a:t>
            </a:r>
          </a:p>
          <a:p>
            <a:r>
              <a:rPr lang="en-US" altLang="en-US" sz="3200" dirty="0"/>
              <a:t>easy to understand</a:t>
            </a:r>
          </a:p>
          <a:p>
            <a:r>
              <a:rPr lang="en-US" altLang="en-US" sz="3200" dirty="0"/>
              <a:t>support inheritance</a:t>
            </a:r>
          </a:p>
          <a:p>
            <a:r>
              <a:rPr lang="en-US" altLang="en-US" sz="3200" dirty="0"/>
              <a:t>“natural” way to represent knowledge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Hard to deal with exceptions</a:t>
            </a:r>
          </a:p>
          <a:p>
            <a:r>
              <a:rPr lang="en-US" altLang="en-US" sz="3200" dirty="0"/>
              <a:t>procedural knowledge difficult to represent</a:t>
            </a:r>
          </a:p>
          <a:p>
            <a:r>
              <a:rPr lang="en-US" altLang="en-US" sz="3200" dirty="0"/>
              <a:t>no standards for defining nodes or relationships</a:t>
            </a:r>
          </a:p>
        </p:txBody>
      </p:sp>
    </p:spTree>
    <p:extLst>
      <p:ext uri="{BB962C8B-B14F-4D97-AF65-F5344CB8AC3E}">
        <p14:creationId xmlns:p14="http://schemas.microsoft.com/office/powerpoint/2010/main" val="232599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72955" y="0"/>
            <a:ext cx="9368051" cy="838200"/>
          </a:xfrm>
          <a:noFill/>
        </p:spPr>
        <p:txBody>
          <a:bodyPr>
            <a:noAutofit/>
          </a:bodyPr>
          <a:lstStyle/>
          <a:p>
            <a:pPr algn="l" eaLnBrk="1" hangingPunct="1"/>
            <a:r>
              <a:rPr lang="en-US" altLang="en-US" sz="3600" b="1" dirty="0">
                <a:solidFill>
                  <a:srgbClr val="FF0000"/>
                </a:solidFill>
              </a:rPr>
              <a:t>Problems with semantic nets and OAV triplets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46965" y="632345"/>
            <a:ext cx="11167280" cy="608235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sz="2400" dirty="0"/>
              <a:t>There is no standard definition of link and node names. This makes it difficult to understand the network, and whether or not it is designed in a consistent manner.</a:t>
            </a:r>
          </a:p>
          <a:p>
            <a:pPr algn="just" eaLnBrk="1" hangingPunct="1"/>
            <a:r>
              <a:rPr lang="en-US" altLang="en-US" sz="2400" dirty="0"/>
              <a:t>Inheritance is a </a:t>
            </a:r>
            <a:r>
              <a:rPr lang="en-US" altLang="en-US" sz="2400" dirty="0" err="1"/>
              <a:t>combinatorially</a:t>
            </a:r>
            <a:r>
              <a:rPr lang="en-US" altLang="en-US" sz="2400" dirty="0"/>
              <a:t> explosive search, especially if the response to a query is negative. Plus, it is the only inference mechanism built in semantic nets, which may be insufficient for some applications.</a:t>
            </a:r>
          </a:p>
          <a:p>
            <a:pPr algn="just" eaLnBrk="1" hangingPunct="1"/>
            <a:r>
              <a:rPr lang="en-US" altLang="en-US" sz="2400" dirty="0"/>
              <a:t>Initially, semantic nets were proposed as a model of human associative memory (</a:t>
            </a:r>
            <a:r>
              <a:rPr lang="en-US" altLang="en-US" sz="2400" dirty="0" err="1"/>
              <a:t>Quinllian</a:t>
            </a:r>
            <a:r>
              <a:rPr lang="en-US" altLang="en-US" sz="2400" dirty="0"/>
              <a:t>, 1968). But, are they an adequate model? It is believed that human brain contains about 10^10 neurons, and 10^15 links. Consider how long it takes for a human to answer “NO” to a query “Are there trees on the moon?” Obviously, humans process information in a very different way, not as suggested by the proponents of semantic networks.</a:t>
            </a:r>
          </a:p>
          <a:p>
            <a:pPr algn="just" eaLnBrk="1" hangingPunct="1"/>
            <a:r>
              <a:rPr lang="en-US" altLang="en-US" sz="2400" dirty="0"/>
              <a:t>Semantic nets are logically and heuristically very weak. Statements such as “Some books are more interesting than others”, “No book is available on this subject”, “If a fiction book is requested, do not consider books on history, health and mathematics” </a:t>
            </a:r>
            <a:r>
              <a:rPr lang="en-US" altLang="en-US" sz="2400" b="1" dirty="0"/>
              <a:t>cannot </a:t>
            </a:r>
            <a:r>
              <a:rPr lang="en-US" altLang="en-US" sz="2400" dirty="0"/>
              <a:t>be represented in a semantic network.</a:t>
            </a:r>
          </a:p>
        </p:txBody>
      </p:sp>
    </p:spTree>
    <p:extLst>
      <p:ext uri="{BB962C8B-B14F-4D97-AF65-F5344CB8AC3E}">
        <p14:creationId xmlns:p14="http://schemas.microsoft.com/office/powerpoint/2010/main" val="1347948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EF36-2F7A-4176-AA6B-D6C71E48E67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</a:rPr>
              <a:t>Nodes and Arcs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6907" y="1454944"/>
            <a:ext cx="7772400" cy="1447800"/>
          </a:xfrm>
        </p:spPr>
        <p:txBody>
          <a:bodyPr/>
          <a:lstStyle/>
          <a:p>
            <a:r>
              <a:rPr lang="en-US" altLang="en-US" dirty="0"/>
              <a:t>Arcs define binary relationships that hold between objects denoted by the nodes.</a:t>
            </a:r>
          </a:p>
          <a:p>
            <a:endParaRPr lang="en-US" altLang="en-US" dirty="0"/>
          </a:p>
        </p:txBody>
      </p:sp>
      <p:sp>
        <p:nvSpPr>
          <p:cNvPr id="191493" name="Oval 5"/>
          <p:cNvSpPr>
            <a:spLocks noChangeArrowheads="1"/>
          </p:cNvSpPr>
          <p:nvPr/>
        </p:nvSpPr>
        <p:spPr bwMode="auto">
          <a:xfrm>
            <a:off x="5791200" y="3200400"/>
            <a:ext cx="685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1494" name="Oval 6"/>
          <p:cNvSpPr>
            <a:spLocks noChangeArrowheads="1"/>
          </p:cNvSpPr>
          <p:nvPr/>
        </p:nvSpPr>
        <p:spPr bwMode="auto">
          <a:xfrm>
            <a:off x="3124200" y="3200400"/>
            <a:ext cx="685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1495" name="Oval 7"/>
          <p:cNvSpPr>
            <a:spLocks noChangeArrowheads="1"/>
          </p:cNvSpPr>
          <p:nvPr/>
        </p:nvSpPr>
        <p:spPr bwMode="auto">
          <a:xfrm>
            <a:off x="8458200" y="3200400"/>
            <a:ext cx="685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1496" name="Text Box 8"/>
          <p:cNvSpPr txBox="1">
            <a:spLocks noChangeArrowheads="1"/>
          </p:cNvSpPr>
          <p:nvPr/>
        </p:nvSpPr>
        <p:spPr bwMode="auto">
          <a:xfrm>
            <a:off x="5791201" y="3352800"/>
            <a:ext cx="6046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john</a:t>
            </a:r>
          </a:p>
        </p:txBody>
      </p:sp>
      <p:sp>
        <p:nvSpPr>
          <p:cNvPr id="191497" name="Text Box 9"/>
          <p:cNvSpPr txBox="1">
            <a:spLocks noChangeArrowheads="1"/>
          </p:cNvSpPr>
          <p:nvPr/>
        </p:nvSpPr>
        <p:spPr bwMode="auto">
          <a:xfrm>
            <a:off x="8610600" y="33528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91498" name="Text Box 10"/>
          <p:cNvSpPr txBox="1">
            <a:spLocks noChangeArrowheads="1"/>
          </p:cNvSpPr>
          <p:nvPr/>
        </p:nvSpPr>
        <p:spPr bwMode="auto">
          <a:xfrm>
            <a:off x="3124201" y="3276600"/>
            <a:ext cx="5277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Sue</a:t>
            </a:r>
          </a:p>
        </p:txBody>
      </p:sp>
      <p:sp>
        <p:nvSpPr>
          <p:cNvPr id="191499" name="Line 11"/>
          <p:cNvSpPr>
            <a:spLocks noChangeShapeType="1"/>
          </p:cNvSpPr>
          <p:nvPr/>
        </p:nvSpPr>
        <p:spPr bwMode="auto">
          <a:xfrm>
            <a:off x="6477000" y="35052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1500" name="Line 12"/>
          <p:cNvSpPr>
            <a:spLocks noChangeShapeType="1"/>
          </p:cNvSpPr>
          <p:nvPr/>
        </p:nvSpPr>
        <p:spPr bwMode="auto">
          <a:xfrm flipH="1">
            <a:off x="3810000" y="35814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1501" name="Text Box 13"/>
          <p:cNvSpPr txBox="1">
            <a:spLocks noChangeArrowheads="1"/>
          </p:cNvSpPr>
          <p:nvPr/>
        </p:nvSpPr>
        <p:spPr bwMode="auto">
          <a:xfrm>
            <a:off x="2667000" y="4114800"/>
            <a:ext cx="5325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age</a:t>
            </a:r>
          </a:p>
        </p:txBody>
      </p:sp>
      <p:sp>
        <p:nvSpPr>
          <p:cNvPr id="191502" name="Text Box 14"/>
          <p:cNvSpPr txBox="1">
            <a:spLocks noChangeArrowheads="1"/>
          </p:cNvSpPr>
          <p:nvPr/>
        </p:nvSpPr>
        <p:spPr bwMode="auto">
          <a:xfrm>
            <a:off x="4419601" y="2971800"/>
            <a:ext cx="8707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mother</a:t>
            </a:r>
          </a:p>
        </p:txBody>
      </p:sp>
      <p:sp>
        <p:nvSpPr>
          <p:cNvPr id="191503" name="Text Box 15"/>
          <p:cNvSpPr txBox="1">
            <a:spLocks noChangeArrowheads="1"/>
          </p:cNvSpPr>
          <p:nvPr/>
        </p:nvSpPr>
        <p:spPr bwMode="auto">
          <a:xfrm>
            <a:off x="7924801" y="4572000"/>
            <a:ext cx="238546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</a:rPr>
              <a:t>mother(</a:t>
            </a:r>
            <a:r>
              <a:rPr lang="en-US" altLang="en-US" sz="2400" dirty="0" err="1">
                <a:solidFill>
                  <a:srgbClr val="FF0000"/>
                </a:solidFill>
              </a:rPr>
              <a:t>john,sue</a:t>
            </a:r>
            <a:r>
              <a:rPr lang="en-US" altLang="en-US" sz="24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age(john,5)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wife(</a:t>
            </a:r>
            <a:r>
              <a:rPr lang="en-US" altLang="en-US" sz="2400" dirty="0" err="1">
                <a:solidFill>
                  <a:srgbClr val="FF0000"/>
                </a:solidFill>
              </a:rPr>
              <a:t>sue,max</a:t>
            </a:r>
            <a:r>
              <a:rPr lang="en-US" altLang="en-US" sz="24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age(max,34)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...</a:t>
            </a:r>
          </a:p>
        </p:txBody>
      </p:sp>
      <p:sp>
        <p:nvSpPr>
          <p:cNvPr id="191504" name="Oval 16"/>
          <p:cNvSpPr>
            <a:spLocks noChangeArrowheads="1"/>
          </p:cNvSpPr>
          <p:nvPr/>
        </p:nvSpPr>
        <p:spPr bwMode="auto">
          <a:xfrm>
            <a:off x="3124200" y="4953000"/>
            <a:ext cx="685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</a:t>
            </a:r>
          </a:p>
        </p:txBody>
      </p:sp>
      <p:sp>
        <p:nvSpPr>
          <p:cNvPr id="191505" name="Line 17"/>
          <p:cNvSpPr>
            <a:spLocks noChangeShapeType="1"/>
          </p:cNvSpPr>
          <p:nvPr/>
        </p:nvSpPr>
        <p:spPr bwMode="auto">
          <a:xfrm>
            <a:off x="3429000" y="38862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1507" name="Text Box 19"/>
          <p:cNvSpPr txBox="1">
            <a:spLocks noChangeArrowheads="1"/>
          </p:cNvSpPr>
          <p:nvPr/>
        </p:nvSpPr>
        <p:spPr bwMode="auto">
          <a:xfrm>
            <a:off x="7162800" y="2971800"/>
            <a:ext cx="5325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age</a:t>
            </a:r>
          </a:p>
        </p:txBody>
      </p:sp>
      <p:sp>
        <p:nvSpPr>
          <p:cNvPr id="191508" name="Oval 20"/>
          <p:cNvSpPr>
            <a:spLocks noChangeArrowheads="1"/>
          </p:cNvSpPr>
          <p:nvPr/>
        </p:nvSpPr>
        <p:spPr bwMode="auto">
          <a:xfrm>
            <a:off x="5715000" y="4876800"/>
            <a:ext cx="685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1509" name="Line 21"/>
          <p:cNvSpPr>
            <a:spLocks noChangeShapeType="1"/>
          </p:cNvSpPr>
          <p:nvPr/>
        </p:nvSpPr>
        <p:spPr bwMode="auto">
          <a:xfrm>
            <a:off x="6096000" y="38862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1510" name="Text Box 22"/>
          <p:cNvSpPr txBox="1">
            <a:spLocks noChangeArrowheads="1"/>
          </p:cNvSpPr>
          <p:nvPr/>
        </p:nvSpPr>
        <p:spPr bwMode="auto">
          <a:xfrm>
            <a:off x="6248400" y="4191000"/>
            <a:ext cx="7557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father</a:t>
            </a:r>
          </a:p>
        </p:txBody>
      </p:sp>
      <p:sp>
        <p:nvSpPr>
          <p:cNvPr id="191512" name="Text Box 24"/>
          <p:cNvSpPr txBox="1">
            <a:spLocks noChangeArrowheads="1"/>
          </p:cNvSpPr>
          <p:nvPr/>
        </p:nvSpPr>
        <p:spPr bwMode="auto">
          <a:xfrm>
            <a:off x="5715001" y="5029200"/>
            <a:ext cx="5897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Max</a:t>
            </a:r>
          </a:p>
        </p:txBody>
      </p:sp>
      <p:sp>
        <p:nvSpPr>
          <p:cNvPr id="191513" name="Line 25"/>
          <p:cNvSpPr>
            <a:spLocks noChangeShapeType="1"/>
          </p:cNvSpPr>
          <p:nvPr/>
        </p:nvSpPr>
        <p:spPr bwMode="auto">
          <a:xfrm flipH="1" flipV="1">
            <a:off x="3733800" y="3733800"/>
            <a:ext cx="205740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1514" name="Line 26"/>
          <p:cNvSpPr>
            <a:spLocks noChangeShapeType="1"/>
          </p:cNvSpPr>
          <p:nvPr/>
        </p:nvSpPr>
        <p:spPr bwMode="auto">
          <a:xfrm>
            <a:off x="3657600" y="3886200"/>
            <a:ext cx="2057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1515" name="Text Box 27"/>
          <p:cNvSpPr txBox="1">
            <a:spLocks noChangeArrowheads="1"/>
          </p:cNvSpPr>
          <p:nvPr/>
        </p:nvSpPr>
        <p:spPr bwMode="auto">
          <a:xfrm rot="2129358">
            <a:off x="4779571" y="4082534"/>
            <a:ext cx="5802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wife</a:t>
            </a:r>
          </a:p>
        </p:txBody>
      </p:sp>
      <p:sp>
        <p:nvSpPr>
          <p:cNvPr id="191516" name="Text Box 28"/>
          <p:cNvSpPr txBox="1">
            <a:spLocks noChangeArrowheads="1"/>
          </p:cNvSpPr>
          <p:nvPr/>
        </p:nvSpPr>
        <p:spPr bwMode="auto">
          <a:xfrm rot="1779665">
            <a:off x="4078124" y="4539734"/>
            <a:ext cx="9861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husband</a:t>
            </a:r>
          </a:p>
        </p:txBody>
      </p:sp>
      <p:sp>
        <p:nvSpPr>
          <p:cNvPr id="191517" name="Line 29"/>
          <p:cNvSpPr>
            <a:spLocks noChangeShapeType="1"/>
          </p:cNvSpPr>
          <p:nvPr/>
        </p:nvSpPr>
        <p:spPr bwMode="auto">
          <a:xfrm flipH="1" flipV="1">
            <a:off x="3886200" y="5257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1518" name="Text Box 30"/>
          <p:cNvSpPr txBox="1">
            <a:spLocks noChangeArrowheads="1"/>
          </p:cNvSpPr>
          <p:nvPr/>
        </p:nvSpPr>
        <p:spPr bwMode="auto">
          <a:xfrm>
            <a:off x="4648200" y="5181600"/>
            <a:ext cx="5325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224218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12" y="119466"/>
            <a:ext cx="10515600" cy="822230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Semantic Network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1696"/>
            <a:ext cx="10515600" cy="570476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In </a:t>
            </a:r>
            <a:r>
              <a:rPr lang="en-IN" dirty="0"/>
              <a:t>a semantic network, the knowledge is represented by a directed graph. </a:t>
            </a:r>
            <a:endParaRPr lang="en-IN" dirty="0" smtClean="0"/>
          </a:p>
          <a:p>
            <a:pPr algn="just"/>
            <a:r>
              <a:rPr lang="en-US" altLang="en-US" dirty="0" smtClean="0"/>
              <a:t>Nodes represent Objects</a:t>
            </a:r>
            <a:endParaRPr lang="en-IN" dirty="0"/>
          </a:p>
          <a:p>
            <a:pPr marL="0" indent="0" algn="just">
              <a:buNone/>
            </a:pPr>
            <a:r>
              <a:rPr lang="en-IN" dirty="0"/>
              <a:t>•In each node, a concept is defined by</a:t>
            </a:r>
          </a:p>
          <a:p>
            <a:pPr marL="0" indent="0" algn="just">
              <a:buNone/>
            </a:pPr>
            <a:r>
              <a:rPr lang="en-IN" dirty="0"/>
              <a:t>–Concept (object) name;</a:t>
            </a:r>
          </a:p>
          <a:p>
            <a:pPr marL="0" indent="0" algn="just">
              <a:buNone/>
            </a:pPr>
            <a:r>
              <a:rPr lang="en-IN" dirty="0"/>
              <a:t>–Attributes; and</a:t>
            </a:r>
          </a:p>
          <a:p>
            <a:pPr marL="0" indent="0" algn="just">
              <a:buNone/>
            </a:pPr>
            <a:r>
              <a:rPr lang="en-IN" dirty="0"/>
              <a:t>–Attribute values.</a:t>
            </a:r>
          </a:p>
          <a:p>
            <a:pPr marL="0" indent="0" algn="just">
              <a:buNone/>
            </a:pPr>
            <a:r>
              <a:rPr lang="en-IN" dirty="0"/>
              <a:t>•An edge defines the relation between two concepts</a:t>
            </a:r>
            <a:r>
              <a:rPr lang="en-IN" dirty="0" smtClean="0"/>
              <a:t>.</a:t>
            </a:r>
          </a:p>
          <a:p>
            <a:r>
              <a:rPr lang="en-US" altLang="en-US" dirty="0" smtClean="0"/>
              <a:t>Links or Arcs represent Relationships</a:t>
            </a:r>
          </a:p>
          <a:p>
            <a:pPr lvl="1"/>
            <a:r>
              <a:rPr lang="en-US" altLang="en-US" sz="3200" dirty="0" smtClean="0"/>
              <a:t>“instance of”</a:t>
            </a:r>
            <a:r>
              <a:rPr lang="en-US" altLang="en-US" dirty="0" smtClean="0"/>
              <a:t> - set membership</a:t>
            </a:r>
          </a:p>
          <a:p>
            <a:pPr lvl="1"/>
            <a:r>
              <a:rPr lang="en-US" altLang="en-US" sz="3200" dirty="0" smtClean="0"/>
              <a:t>“is a”</a:t>
            </a:r>
            <a:r>
              <a:rPr lang="en-US" altLang="en-US" dirty="0" smtClean="0"/>
              <a:t> - inheritance </a:t>
            </a:r>
          </a:p>
          <a:p>
            <a:pPr lvl="1"/>
            <a:r>
              <a:rPr lang="en-US" altLang="en-US" sz="3200" dirty="0" smtClean="0"/>
              <a:t>“ has a”</a:t>
            </a:r>
            <a:r>
              <a:rPr lang="en-US" altLang="en-US" dirty="0" smtClean="0"/>
              <a:t> - attribute descriptors</a:t>
            </a:r>
          </a:p>
          <a:p>
            <a:pPr lvl="1"/>
            <a:r>
              <a:rPr lang="en-US" altLang="en-US" sz="3200" dirty="0" smtClean="0"/>
              <a:t>“part of”</a:t>
            </a:r>
            <a:r>
              <a:rPr lang="en-US" altLang="en-US" dirty="0" smtClean="0"/>
              <a:t> - aggregation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894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4038601" y="4343401"/>
          <a:ext cx="2466975" cy="213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Clip" r:id="rId3" imgW="1427760" imgH="1237320" progId="MS_ClipArt_Gallery.2">
                  <p:embed/>
                </p:oleObj>
              </mc:Choice>
              <mc:Fallback>
                <p:oleObj name="Clip" r:id="rId3" imgW="1427760" imgH="12373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4343401"/>
                        <a:ext cx="2466975" cy="213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403725" y="1717675"/>
            <a:ext cx="6928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Has a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4419601" y="3429000"/>
            <a:ext cx="8289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Part-of</a:t>
            </a:r>
          </a:p>
        </p:txBody>
      </p:sp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7010401" y="1981201"/>
          <a:ext cx="2562225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Clip" r:id="rId5" imgW="810720" imgH="810720" progId="MS_ClipArt_Gallery.2">
                  <p:embed/>
                </p:oleObj>
              </mc:Choice>
              <mc:Fallback>
                <p:oleObj name="Clip" r:id="rId5" imgW="810720" imgH="8107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1" y="1981201"/>
                        <a:ext cx="2562225" cy="256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Line 8"/>
          <p:cNvSpPr>
            <a:spLocks noChangeShapeType="1"/>
          </p:cNvSpPr>
          <p:nvPr/>
        </p:nvSpPr>
        <p:spPr bwMode="auto">
          <a:xfrm flipH="1">
            <a:off x="5715000" y="3657601"/>
            <a:ext cx="1066800" cy="873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6553201" y="4724400"/>
            <a:ext cx="12164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Instance of</a:t>
            </a:r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 flipH="1" flipV="1">
            <a:off x="4191000" y="2209800"/>
            <a:ext cx="3429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5867400" y="0"/>
          <a:ext cx="1652588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Clip" r:id="rId7" imgW="659520" imgH="759600" progId="MS_ClipArt_Gallery.2">
                  <p:embed/>
                </p:oleObj>
              </mc:Choice>
              <mc:Fallback>
                <p:oleObj name="Clip" r:id="rId7" imgW="659520" imgH="7596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0"/>
                        <a:ext cx="1652588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Line 11"/>
          <p:cNvSpPr>
            <a:spLocks noChangeShapeType="1"/>
          </p:cNvSpPr>
          <p:nvPr/>
        </p:nvSpPr>
        <p:spPr bwMode="auto">
          <a:xfrm flipH="1" flipV="1">
            <a:off x="7010400" y="990600"/>
            <a:ext cx="6096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7696201" y="914400"/>
            <a:ext cx="4956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Is a</a:t>
            </a: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 flipH="1">
            <a:off x="4191000" y="3124201"/>
            <a:ext cx="3505200" cy="33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23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307" y="457200"/>
            <a:ext cx="11094493" cy="866633"/>
          </a:xfrm>
        </p:spPr>
        <p:txBody>
          <a:bodyPr/>
          <a:lstStyle/>
          <a:p>
            <a:pPr algn="just"/>
            <a:r>
              <a:rPr lang="en-US" altLang="en-US" sz="3600" b="1" dirty="0">
                <a:solidFill>
                  <a:srgbClr val="FF0000"/>
                </a:solidFill>
              </a:rPr>
              <a:t>Classes, Objects, Attributes, Values - Object Orientation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23833"/>
            <a:ext cx="10515600" cy="485313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Classes describe common properties of objects</a:t>
            </a:r>
          </a:p>
          <a:p>
            <a:r>
              <a:rPr lang="en-US" altLang="en-US" sz="3200" dirty="0"/>
              <a:t>Objects may be physical or conceptual</a:t>
            </a:r>
          </a:p>
          <a:p>
            <a:r>
              <a:rPr lang="en-US" altLang="en-US" sz="3200" dirty="0"/>
              <a:t>Attributes are characteristics of objects</a:t>
            </a:r>
          </a:p>
          <a:p>
            <a:r>
              <a:rPr lang="en-US" altLang="en-US" sz="3200" dirty="0"/>
              <a:t>Values are specific measures of Attributes for specific instances</a:t>
            </a:r>
          </a:p>
        </p:txBody>
      </p:sp>
    </p:spTree>
    <p:extLst>
      <p:ext uri="{BB962C8B-B14F-4D97-AF65-F5344CB8AC3E}">
        <p14:creationId xmlns:p14="http://schemas.microsoft.com/office/powerpoint/2010/main" val="320566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/>
          </p:cNvGraphicFramePr>
          <p:nvPr/>
        </p:nvGraphicFramePr>
        <p:xfrm>
          <a:off x="1524001" y="1"/>
          <a:ext cx="9155113" cy="686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Picture" r:id="rId4" imgW="9154800" imgH="6868800" progId="Word.Picture.8">
                  <p:embed/>
                </p:oleObj>
              </mc:Choice>
              <mc:Fallback>
                <p:oleObj name="Picture" r:id="rId4" imgW="9154800" imgH="6868800" progId="Word.Picture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1"/>
                        <a:ext cx="9155113" cy="686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012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6696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An </a:t>
            </a:r>
            <a:r>
              <a:rPr lang="en-IN" b="1" i="1" dirty="0">
                <a:solidFill>
                  <a:srgbClr val="FF0000"/>
                </a:solidFill>
              </a:rPr>
              <a:t>IS-A </a:t>
            </a:r>
            <a:r>
              <a:rPr lang="en-IN" b="1" dirty="0">
                <a:solidFill>
                  <a:srgbClr val="FF0000"/>
                </a:solidFill>
              </a:rPr>
              <a:t>Hierarchy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048" y="726697"/>
            <a:ext cx="10413242" cy="585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6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16" y="133114"/>
            <a:ext cx="10515600" cy="849526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An </a:t>
            </a:r>
            <a:r>
              <a:rPr lang="en-IN" b="1" i="1" dirty="0">
                <a:solidFill>
                  <a:srgbClr val="FF0000"/>
                </a:solidFill>
              </a:rPr>
              <a:t>IS-PART </a:t>
            </a:r>
            <a:r>
              <a:rPr lang="en-IN" b="1" dirty="0">
                <a:solidFill>
                  <a:srgbClr val="FF0000"/>
                </a:solidFill>
              </a:rPr>
              <a:t>Hierarchy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785" y="887104"/>
            <a:ext cx="11518711" cy="558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9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4264E87346634493F81473DAE56C22" ma:contentTypeVersion="6" ma:contentTypeDescription="Create a new document." ma:contentTypeScope="" ma:versionID="0aa392940cb1aab8e8fdf8361fc1608f">
  <xsd:schema xmlns:xsd="http://www.w3.org/2001/XMLSchema" xmlns:xs="http://www.w3.org/2001/XMLSchema" xmlns:p="http://schemas.microsoft.com/office/2006/metadata/properties" xmlns:ns2="3d56d171-eb41-4abf-a596-796732847dd6" targetNamespace="http://schemas.microsoft.com/office/2006/metadata/properties" ma:root="true" ma:fieldsID="da257545609402bb852d533c5bd58d49" ns2:_="">
    <xsd:import namespace="3d56d171-eb41-4abf-a596-796732847d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56d171-eb41-4abf-a596-796732847d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8D875E-C938-49A0-B895-455D5BBE2F9F}"/>
</file>

<file path=customXml/itemProps2.xml><?xml version="1.0" encoding="utf-8"?>
<ds:datastoreItem xmlns:ds="http://schemas.openxmlformats.org/officeDocument/2006/customXml" ds:itemID="{31B2EC51-0962-4D94-BE84-782BFA73CBE3}"/>
</file>

<file path=customXml/itemProps3.xml><?xml version="1.0" encoding="utf-8"?>
<ds:datastoreItem xmlns:ds="http://schemas.openxmlformats.org/officeDocument/2006/customXml" ds:itemID="{055E9F2D-8F45-45D1-970C-89E8A393AA96}"/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1418</Words>
  <Application>Microsoft Office PowerPoint</Application>
  <PresentationFormat>Widescreen</PresentationFormat>
  <Paragraphs>158</Paragraphs>
  <Slides>28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Monotype Sorts</vt:lpstr>
      <vt:lpstr>Office Theme</vt:lpstr>
      <vt:lpstr>Clip</vt:lpstr>
      <vt:lpstr>Picture</vt:lpstr>
      <vt:lpstr>VISIO</vt:lpstr>
      <vt:lpstr>PowerPoint Presentation</vt:lpstr>
      <vt:lpstr>Semantic Network</vt:lpstr>
      <vt:lpstr>Nodes and Arcs</vt:lpstr>
      <vt:lpstr>Semantic Network</vt:lpstr>
      <vt:lpstr>PowerPoint Presentation</vt:lpstr>
      <vt:lpstr>Classes, Objects, Attributes, Values - Object Orientation</vt:lpstr>
      <vt:lpstr>PowerPoint Presentation</vt:lpstr>
      <vt:lpstr>An IS-A Hierarchy</vt:lpstr>
      <vt:lpstr>An IS-PART Hierarchy</vt:lpstr>
      <vt:lpstr>Representing Events and Language</vt:lpstr>
      <vt:lpstr>PowerPoint Presentation</vt:lpstr>
      <vt:lpstr>Example Semantic Network</vt:lpstr>
      <vt:lpstr>Expressing Relationship in Semantic Networks</vt:lpstr>
      <vt:lpstr>The is-a relationship in a semantic networks</vt:lpstr>
      <vt:lpstr>The is-a relationship in a semantic networks</vt:lpstr>
      <vt:lpstr>The is-a relationship in a semantic networks</vt:lpstr>
      <vt:lpstr>Relating two entities using semantic network</vt:lpstr>
      <vt:lpstr>Inference in semantic networks.</vt:lpstr>
      <vt:lpstr>Object-attribute-value triplets</vt:lpstr>
      <vt:lpstr>Object-attribute-value triples (example contd)</vt:lpstr>
      <vt:lpstr>PowerPoint Presentation</vt:lpstr>
      <vt:lpstr>PowerPoint Presentation</vt:lpstr>
      <vt:lpstr>Semantic Network for Animals</vt:lpstr>
      <vt:lpstr>Semantic Networks as Knowledge Representations</vt:lpstr>
      <vt:lpstr>Advantages of Semantic nets</vt:lpstr>
      <vt:lpstr>Disadvantages of Semantic nets </vt:lpstr>
      <vt:lpstr>Semantic Nets Advantages                              Disadvantages</vt:lpstr>
      <vt:lpstr>Problems with semantic nets and OAV triplets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mounika</dc:creator>
  <cp:lastModifiedBy>mounika</cp:lastModifiedBy>
  <cp:revision>30</cp:revision>
  <dcterms:created xsi:type="dcterms:W3CDTF">2020-12-17T15:02:31Z</dcterms:created>
  <dcterms:modified xsi:type="dcterms:W3CDTF">2020-12-18T04:57:25Z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0x0101009F4264E87346634493F81473DAE56C22</vt:lpwstr>
  </property>
</Properties>
</file>