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9" r:id="rId4"/>
    <p:sldId id="277" r:id="rId5"/>
    <p:sldId id="278" r:id="rId6"/>
    <p:sldId id="280" r:id="rId7"/>
    <p:sldId id="271" r:id="rId8"/>
    <p:sldId id="281" r:id="rId9"/>
    <p:sldId id="272" r:id="rId10"/>
    <p:sldId id="273" r:id="rId11"/>
    <p:sldId id="274" r:id="rId12"/>
    <p:sldId id="282" r:id="rId13"/>
    <p:sldId id="283" r:id="rId14"/>
    <p:sldId id="284" r:id="rId15"/>
    <p:sldId id="288" r:id="rId16"/>
    <p:sldId id="285" r:id="rId17"/>
    <p:sldId id="286" r:id="rId18"/>
    <p:sldId id="269" r:id="rId19"/>
    <p:sldId id="257" r:id="rId20"/>
    <p:sldId id="258" r:id="rId21"/>
    <p:sldId id="259" r:id="rId22"/>
    <p:sldId id="261" r:id="rId23"/>
    <p:sldId id="262" r:id="rId24"/>
    <p:sldId id="287" r:id="rId25"/>
    <p:sldId id="263" r:id="rId26"/>
    <p:sldId id="264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6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3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5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186F-9506-4D77-A9B4-8F714FED0EB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90C9-EB3C-4256-B2FD-A9D01B621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46761"/>
            <a:ext cx="10515600" cy="753991"/>
          </a:xfrm>
        </p:spPr>
        <p:txBody>
          <a:bodyPr>
            <a:no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 Min-max </a:t>
            </a:r>
            <a:r>
              <a:rPr lang="en-IN" sz="5000" b="1" u="sng" dirty="0" smtClean="0">
                <a:solidFill>
                  <a:srgbClr val="FF0000"/>
                </a:solidFill>
              </a:rPr>
              <a:t>algorithm – An Example</a:t>
            </a:r>
            <a:endParaRPr lang="en-IN" sz="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900752"/>
            <a:ext cx="8120418" cy="5759354"/>
          </a:xfrm>
        </p:spPr>
      </p:pic>
    </p:spTree>
    <p:extLst>
      <p:ext uri="{BB962C8B-B14F-4D97-AF65-F5344CB8AC3E}">
        <p14:creationId xmlns:p14="http://schemas.microsoft.com/office/powerpoint/2010/main" val="22820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05819"/>
            <a:ext cx="10515600" cy="699400"/>
          </a:xfrm>
        </p:spPr>
        <p:txBody>
          <a:bodyPr>
            <a:no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Definitions of α and β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4" y="924873"/>
            <a:ext cx="11199125" cy="57488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α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= the value of the best (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highest-value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)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choice we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have found so far at any choice point along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the path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for </a:t>
            </a:r>
            <a:r>
              <a:rPr lang="en-IN" dirty="0" smtClean="0">
                <a:solidFill>
                  <a:srgbClr val="1D81E4"/>
                </a:solidFill>
                <a:latin typeface="CIDFont+F1"/>
              </a:rPr>
              <a:t>MAX.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solidFill>
                <a:srgbClr val="1D81E4"/>
              </a:solidFill>
              <a:latin typeface="CIDFont+F1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β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= the value of the best (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lowest-value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) choice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we have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found so far at any choice point along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the path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for </a:t>
            </a:r>
            <a:r>
              <a:rPr lang="en-IN" dirty="0" smtClean="0">
                <a:solidFill>
                  <a:srgbClr val="1D81E4"/>
                </a:solidFill>
                <a:latin typeface="CIDFont+F1"/>
              </a:rPr>
              <a:t>MIN.</a:t>
            </a:r>
            <a:endParaRPr lang="en-IN" dirty="0">
              <a:solidFill>
                <a:srgbClr val="1D81E4"/>
              </a:solidFill>
              <a:latin typeface="CIDFont+F1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rgbClr val="DAF60B"/>
              </a:solidFill>
              <a:latin typeface="CIDFont+F2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α-β search updates the values of α and β as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it goes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along and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prunes the remaining branches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at a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node as soon as the value of the current node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is </a:t>
            </a:r>
            <a:r>
              <a:rPr lang="en-IN" dirty="0" smtClean="0">
                <a:solidFill>
                  <a:srgbClr val="1D81E4"/>
                </a:solidFill>
                <a:latin typeface="CIDFont+F1"/>
              </a:rPr>
              <a:t>worse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than the current α or β for MAX or </a:t>
            </a:r>
            <a:r>
              <a:rPr lang="en-IN" dirty="0" smtClean="0">
                <a:solidFill>
                  <a:srgbClr val="1D81E4"/>
                </a:solidFill>
                <a:latin typeface="CIDFont+F1"/>
              </a:rPr>
              <a:t>MIN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1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87704"/>
            <a:ext cx="10515600" cy="890469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Now, Trace The </a:t>
            </a:r>
            <a:r>
              <a:rPr lang="en-IN" sz="5000" b="1" u="sng" dirty="0" smtClean="0">
                <a:solidFill>
                  <a:srgbClr val="FF0000"/>
                </a:solidFill>
              </a:rPr>
              <a:t>Behaviour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8" y="1299772"/>
            <a:ext cx="10331355" cy="48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7" y="832513"/>
            <a:ext cx="4271749" cy="5090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23" y="1119116"/>
            <a:ext cx="5497943" cy="494048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472752" y="218364"/>
            <a:ext cx="68239" cy="635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5314" y="174058"/>
            <a:ext cx="10515600" cy="1040594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Initially…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4" y="174058"/>
            <a:ext cx="10515600" cy="1040594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After Pruning..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04" y="1690688"/>
            <a:ext cx="9689910" cy="48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94" y="174056"/>
            <a:ext cx="10515600" cy="999651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Finally…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216486" cy="4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101"/>
            <a:ext cx="10515600" cy="711414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All steps at a glance..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832515"/>
            <a:ext cx="11546006" cy="59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60410"/>
            <a:ext cx="10515600" cy="931412"/>
          </a:xfrm>
        </p:spPr>
        <p:txBody>
          <a:bodyPr>
            <a:normAutofit/>
          </a:bodyPr>
          <a:lstStyle/>
          <a:p>
            <a:r>
              <a:rPr lang="en-IN" sz="5000" b="1" i="1" u="sng" dirty="0">
                <a:solidFill>
                  <a:srgbClr val="FF0000"/>
                </a:solidFill>
              </a:rPr>
              <a:t>A Simple Formula</a:t>
            </a:r>
            <a:endParaRPr lang="en-IN" sz="5000" b="1" i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672" y="1091822"/>
            <a:ext cx="9785444" cy="53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7" y="191068"/>
            <a:ext cx="11436824" cy="66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5" y="365125"/>
            <a:ext cx="7165075" cy="576530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dirty="0" smtClean="0">
                <a:solidFill>
                  <a:srgbClr val="FF0000"/>
                </a:solidFill>
              </a:rPr>
              <a:t>Example-2</a:t>
            </a:r>
            <a:endParaRPr lang="en-IN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90" y="177421"/>
            <a:ext cx="8461611" cy="59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04117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 Min-max algorithm – S</a:t>
            </a:r>
            <a:r>
              <a:rPr lang="en-IN" sz="5000" b="1" u="sng" dirty="0" smtClean="0">
                <a:solidFill>
                  <a:srgbClr val="FF0000"/>
                </a:solidFill>
              </a:rPr>
              <a:t>olution</a:t>
            </a:r>
            <a:endParaRPr lang="en-IN" sz="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5" y="777923"/>
            <a:ext cx="8175009" cy="5352506"/>
          </a:xfrm>
        </p:spPr>
      </p:pic>
    </p:spTree>
    <p:extLst>
      <p:ext uri="{BB962C8B-B14F-4D97-AF65-F5344CB8AC3E}">
        <p14:creationId xmlns:p14="http://schemas.microsoft.com/office/powerpoint/2010/main" val="42805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pha-Beta Pru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43" y="365125"/>
            <a:ext cx="7547212" cy="576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pha-Beta Pru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7" y="365125"/>
            <a:ext cx="8584442" cy="576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pha-Beta Pru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40" y="272955"/>
            <a:ext cx="8379725" cy="64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pha-Beta Pru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1" y="518615"/>
            <a:ext cx="7751928" cy="62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81022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Analysis of </a:t>
            </a:r>
            <a:r>
              <a:rPr lang="el-GR" sz="5000" b="1" dirty="0">
                <a:solidFill>
                  <a:srgbClr val="FF0000"/>
                </a:solidFill>
              </a:rPr>
              <a:t>α-β</a:t>
            </a:r>
            <a:endParaRPr lang="en-IN" sz="5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1"/>
          <a:stretch/>
        </p:blipFill>
        <p:spPr>
          <a:xfrm>
            <a:off x="191069" y="1316192"/>
            <a:ext cx="11409529" cy="5254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0566" y="743803"/>
            <a:ext cx="4062485" cy="74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dirty="0" smtClean="0">
                <a:solidFill>
                  <a:srgbClr val="FF0000"/>
                </a:solidFill>
              </a:rPr>
              <a:t>Example-3</a:t>
            </a:r>
            <a:endParaRPr lang="en-IN" sz="5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42" y="1690688"/>
            <a:ext cx="7424382" cy="44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201352"/>
            <a:ext cx="10515600" cy="876821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Multi Player in Min-max</a:t>
            </a:r>
            <a:endParaRPr lang="en-IN" sz="5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2"/>
            <a:ext cx="10515600" cy="55409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3500" dirty="0" smtClean="0"/>
              <a:t> </a:t>
            </a:r>
            <a:r>
              <a:rPr lang="en-IN" sz="3500" dirty="0"/>
              <a:t>Multiplayer games can allow </a:t>
            </a:r>
            <a:r>
              <a:rPr lang="en-IN" sz="3500" dirty="0" smtClean="0"/>
              <a:t>communication between </a:t>
            </a:r>
            <a:r>
              <a:rPr lang="en-IN" sz="3500" dirty="0" smtClean="0"/>
              <a:t>players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3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500" dirty="0" smtClean="0"/>
              <a:t> </a:t>
            </a:r>
            <a:r>
              <a:rPr lang="en-IN" sz="3500" dirty="0"/>
              <a:t>They can form alliances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3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500" dirty="0" smtClean="0"/>
              <a:t> </a:t>
            </a:r>
            <a:r>
              <a:rPr lang="en-IN" sz="3500" dirty="0"/>
              <a:t>Breaking alliances might have out-of-game payoffs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3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500" dirty="0" smtClean="0"/>
              <a:t> </a:t>
            </a:r>
            <a:r>
              <a:rPr lang="en-IN" sz="3500" dirty="0"/>
              <a:t>In two-player non-zero-sum games, alliances </a:t>
            </a:r>
            <a:r>
              <a:rPr lang="en-IN" sz="3500" dirty="0" smtClean="0"/>
              <a:t>can also </a:t>
            </a:r>
            <a:r>
              <a:rPr lang="en-IN" sz="3500" dirty="0"/>
              <a:t>be formed</a:t>
            </a:r>
          </a:p>
        </p:txBody>
      </p:sp>
    </p:spTree>
    <p:extLst>
      <p:ext uri="{BB962C8B-B14F-4D97-AF65-F5344CB8AC3E}">
        <p14:creationId xmlns:p14="http://schemas.microsoft.com/office/powerpoint/2010/main" val="3506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87705"/>
            <a:ext cx="10515600" cy="1054242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 </a:t>
            </a:r>
            <a:r>
              <a:rPr lang="en-IN" sz="5000" b="1" u="sng" dirty="0" smtClean="0">
                <a:solidFill>
                  <a:srgbClr val="FF0000"/>
                </a:solidFill>
              </a:rPr>
              <a:t>Min-max algorithm - Example</a:t>
            </a:r>
            <a:endParaRPr lang="en-IN" sz="5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1146412"/>
            <a:ext cx="10944366" cy="5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215001"/>
            <a:ext cx="10515600" cy="808582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Analysis of </a:t>
            </a:r>
            <a:r>
              <a:rPr lang="en-IN" sz="5000" b="1" u="sng" dirty="0" smtClean="0">
                <a:solidFill>
                  <a:srgbClr val="FF0000"/>
                </a:solidFill>
              </a:rPr>
              <a:t>Min-max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Optimal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play for MAX assumes that MIN also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plays optimally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, what if MIN does not play optimally?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A complete depth-first search?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200" dirty="0" smtClean="0">
                <a:solidFill>
                  <a:srgbClr val="FF0000"/>
                </a:solidFill>
                <a:latin typeface="CIDFont+F2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IDFont+F1"/>
              </a:rPr>
              <a:t>Yes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FF0000"/>
                </a:solidFill>
                <a:latin typeface="CIDFont+F1"/>
              </a:rPr>
              <a:t>Time complexity?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500" b="1" dirty="0" smtClean="0">
                <a:solidFill>
                  <a:srgbClr val="FF0000"/>
                </a:solidFill>
                <a:latin typeface="CIDFont+F2"/>
              </a:rPr>
              <a:t> </a:t>
            </a:r>
            <a:r>
              <a:rPr lang="en-IN" sz="3600" b="1" dirty="0" smtClean="0">
                <a:solidFill>
                  <a:srgbClr val="000000"/>
                </a:solidFill>
                <a:latin typeface="CIDFont+F1"/>
              </a:rPr>
              <a:t>O(		)</a:t>
            </a:r>
            <a:endParaRPr lang="en-IN" sz="2400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1D81E4"/>
                </a:solidFill>
                <a:latin typeface="CIDFont+F1"/>
              </a:rPr>
              <a:t>Space complexity?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200" dirty="0" smtClean="0">
                <a:solidFill>
                  <a:srgbClr val="FF0000"/>
                </a:solidFill>
                <a:latin typeface="CIDFont+F2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IDFont+F1"/>
              </a:rPr>
              <a:t>O(</a:t>
            </a:r>
            <a:r>
              <a:rPr lang="en-IN" sz="2400" dirty="0" err="1">
                <a:solidFill>
                  <a:srgbClr val="000000"/>
                </a:solidFill>
                <a:latin typeface="CIDFont+F1"/>
              </a:rPr>
              <a:t>bm</a:t>
            </a:r>
            <a:r>
              <a:rPr lang="en-IN" sz="2400" dirty="0">
                <a:solidFill>
                  <a:srgbClr val="000000"/>
                </a:solidFill>
                <a:latin typeface="CIDFont+F1"/>
              </a:rPr>
              <a:t>) (depth-first exploration)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6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For chess, b ≈ 35, m ≈ 100 for "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reasonable“ games</a:t>
            </a:r>
            <a:endParaRPr lang="en-IN" dirty="0">
              <a:solidFill>
                <a:srgbClr val="000000"/>
              </a:solidFill>
              <a:latin typeface="CIDFont+F1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IDFont+F1"/>
              </a:rPr>
              <a:t>exact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IDFont+F1"/>
              </a:rPr>
              <a:t>solution completely infeasible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11" y="3695807"/>
            <a:ext cx="631629" cy="5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04277"/>
            <a:ext cx="10515600" cy="932953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Optimal Decisions in Games</a:t>
            </a:r>
            <a:endParaRPr lang="en-IN" sz="5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037230"/>
            <a:ext cx="10515600" cy="526803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• Evaluating the whole game tree is </a:t>
            </a:r>
            <a:r>
              <a:rPr lang="en-IN" dirty="0" smtClean="0"/>
              <a:t>cumbersome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sz="3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4500" dirty="0" smtClean="0"/>
              <a:t>Solution:</a:t>
            </a:r>
            <a:r>
              <a:rPr lang="en-IN" sz="4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4500" b="1" u="sng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r>
              <a:rPr lang="en-IN" dirty="0"/>
              <a:t>No need to evaluate values that </a:t>
            </a:r>
            <a:r>
              <a:rPr lang="en-IN" dirty="0" smtClean="0"/>
              <a:t>cannot change </a:t>
            </a:r>
            <a:r>
              <a:rPr lang="en-IN" dirty="0"/>
              <a:t>minimum / maximum</a:t>
            </a:r>
          </a:p>
        </p:txBody>
      </p:sp>
    </p:spTree>
    <p:extLst>
      <p:ext uri="{BB962C8B-B14F-4D97-AF65-F5344CB8AC3E}">
        <p14:creationId xmlns:p14="http://schemas.microsoft.com/office/powerpoint/2010/main" val="248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313" y="152537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7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l-GR" sz="7000" b="1" dirty="0" smtClean="0">
                <a:solidFill>
                  <a:srgbClr val="FF0000"/>
                </a:solidFill>
              </a:rPr>
              <a:t>α-β </a:t>
            </a:r>
            <a:r>
              <a:rPr lang="en-IN" sz="7000" b="1" dirty="0">
                <a:solidFill>
                  <a:srgbClr val="FF0000"/>
                </a:solidFill>
              </a:rPr>
              <a:t>Pruning</a:t>
            </a:r>
            <a:endParaRPr lang="en-IN" sz="7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0"/>
            <a:ext cx="10515600" cy="968991"/>
          </a:xfrm>
        </p:spPr>
        <p:txBody>
          <a:bodyPr>
            <a:normAutofit/>
          </a:bodyPr>
          <a:lstStyle/>
          <a:p>
            <a:r>
              <a:rPr lang="el-GR" sz="5000" b="1" u="sng" dirty="0">
                <a:solidFill>
                  <a:srgbClr val="FF0000"/>
                </a:solidFill>
              </a:rPr>
              <a:t>α-β </a:t>
            </a:r>
            <a:r>
              <a:rPr lang="en-IN" sz="5000" b="1" u="sng" dirty="0">
                <a:solidFill>
                  <a:srgbClr val="FF0000"/>
                </a:solidFill>
              </a:rPr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0"/>
            <a:ext cx="10515600" cy="5759355"/>
          </a:xfrm>
        </p:spPr>
        <p:txBody>
          <a:bodyPr/>
          <a:lstStyle/>
          <a:p>
            <a:pPr algn="just"/>
            <a:r>
              <a:rPr lang="en-IN" sz="17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The number of game states with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minimax search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is exponential in the # of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moves</a:t>
            </a:r>
          </a:p>
          <a:p>
            <a:pPr algn="just"/>
            <a:endParaRPr lang="en-IN" dirty="0">
              <a:solidFill>
                <a:srgbClr val="000000"/>
              </a:solidFill>
              <a:latin typeface="CIDFont+F1"/>
            </a:endParaRPr>
          </a:p>
          <a:p>
            <a:pPr algn="just"/>
            <a:r>
              <a:rPr lang="en-IN" sz="17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Is it possible to compute the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correct minimax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decision without looking at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every node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in the game tree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?</a:t>
            </a:r>
          </a:p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latin typeface="CIDFont+F1"/>
            </a:endParaRPr>
          </a:p>
          <a:p>
            <a:pPr algn="just"/>
            <a:r>
              <a:rPr lang="en-IN" sz="1700" dirty="0" smtClean="0">
                <a:solidFill>
                  <a:srgbClr val="DAF60B"/>
                </a:solidFill>
                <a:latin typeface="CIDFont+F2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Need to </a:t>
            </a:r>
            <a:r>
              <a:rPr lang="en-IN" dirty="0">
                <a:solidFill>
                  <a:srgbClr val="FF0000"/>
                </a:solidFill>
                <a:latin typeface="CIDFont+F1"/>
              </a:rPr>
              <a:t>prune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away branches that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cannot possibly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influence the final decision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105818"/>
            <a:ext cx="10515600" cy="753991"/>
          </a:xfrm>
        </p:spPr>
        <p:txBody>
          <a:bodyPr>
            <a:no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Basic Idea of </a:t>
            </a:r>
            <a:r>
              <a:rPr lang="el-GR" sz="5000" b="1" u="sng" dirty="0">
                <a:solidFill>
                  <a:srgbClr val="FF0000"/>
                </a:solidFill>
              </a:rPr>
              <a:t>α-β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22" y="859809"/>
            <a:ext cx="11209362" cy="5854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If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Player has a </a:t>
            </a:r>
            <a:r>
              <a:rPr lang="en-IN" dirty="0">
                <a:solidFill>
                  <a:srgbClr val="FF0000"/>
                </a:solidFill>
                <a:latin typeface="CIDFont+F1"/>
              </a:rPr>
              <a:t>better choice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CIDFont+F1"/>
              </a:rPr>
              <a:t>m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either at the parent of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n or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at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any choice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point further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up, </a:t>
            </a:r>
            <a:endParaRPr lang="en-IN" dirty="0" smtClean="0">
              <a:solidFill>
                <a:srgbClr val="000000"/>
              </a:solidFill>
              <a:latin typeface="CIDFont+F1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then </a:t>
            </a:r>
            <a:r>
              <a:rPr lang="en-IN" dirty="0">
                <a:solidFill>
                  <a:srgbClr val="FF0000"/>
                </a:solidFill>
                <a:latin typeface="CIDFont+F1"/>
              </a:rPr>
              <a:t>n will </a:t>
            </a:r>
            <a:r>
              <a:rPr lang="en-IN" dirty="0" smtClean="0">
                <a:solidFill>
                  <a:srgbClr val="FF0000"/>
                </a:solidFill>
                <a:latin typeface="CIDFont+F1"/>
              </a:rPr>
              <a:t>never be </a:t>
            </a:r>
            <a:r>
              <a:rPr lang="en-IN" dirty="0">
                <a:solidFill>
                  <a:srgbClr val="FF0000"/>
                </a:solidFill>
                <a:latin typeface="CIDFont+F1"/>
              </a:rPr>
              <a:t>reached in </a:t>
            </a:r>
            <a:endParaRPr lang="en-IN" dirty="0" smtClean="0">
              <a:solidFill>
                <a:srgbClr val="FF0000"/>
              </a:solidFill>
              <a:latin typeface="CIDFont+F1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IDFont+F1"/>
              </a:rPr>
              <a:t>actual play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CIDFont+F1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α-β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pruning gets it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name from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the two </a:t>
            </a:r>
            <a:r>
              <a:rPr lang="en-IN" dirty="0" smtClean="0">
                <a:solidFill>
                  <a:srgbClr val="000000"/>
                </a:solidFill>
                <a:latin typeface="CIDFont+F1"/>
              </a:rPr>
              <a:t>parameters that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describe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bounds on the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CIDFont+F1"/>
              </a:rPr>
              <a:t>backed-up </a:t>
            </a:r>
            <a:r>
              <a:rPr lang="en-IN" dirty="0">
                <a:solidFill>
                  <a:srgbClr val="000000"/>
                </a:solidFill>
                <a:latin typeface="CIDFont+F1"/>
              </a:rPr>
              <a:t>values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03" y="743520"/>
            <a:ext cx="5622878" cy="4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B5E8A4-A98F-4766-866D-00092B501985}"/>
</file>

<file path=customXml/itemProps2.xml><?xml version="1.0" encoding="utf-8"?>
<ds:datastoreItem xmlns:ds="http://schemas.openxmlformats.org/officeDocument/2006/customXml" ds:itemID="{62658849-6B05-44FB-A72A-A925F1534199}"/>
</file>

<file path=customXml/itemProps3.xml><?xml version="1.0" encoding="utf-8"?>
<ds:datastoreItem xmlns:ds="http://schemas.openxmlformats.org/officeDocument/2006/customXml" ds:itemID="{05133FB5-6960-4CDE-9D7E-D2711AF9A933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349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CIDFont+F1</vt:lpstr>
      <vt:lpstr>CIDFont+F2</vt:lpstr>
      <vt:lpstr>Wingdings</vt:lpstr>
      <vt:lpstr>Office Theme</vt:lpstr>
      <vt:lpstr> Min-max algorithm – An Example</vt:lpstr>
      <vt:lpstr> Min-max algorithm – Solution</vt:lpstr>
      <vt:lpstr>Multi Player in Min-max</vt:lpstr>
      <vt:lpstr> Min-max algorithm - Example</vt:lpstr>
      <vt:lpstr>Analysis of Min-max</vt:lpstr>
      <vt:lpstr>Optimal Decisions in Games</vt:lpstr>
      <vt:lpstr>PowerPoint Presentation</vt:lpstr>
      <vt:lpstr>α-β Pruning</vt:lpstr>
      <vt:lpstr>Basic Idea of α-β</vt:lpstr>
      <vt:lpstr>Definitions of α and β</vt:lpstr>
      <vt:lpstr>Now, Trace The Behaviour</vt:lpstr>
      <vt:lpstr>Initially…</vt:lpstr>
      <vt:lpstr>After Pruning..</vt:lpstr>
      <vt:lpstr>Finally…</vt:lpstr>
      <vt:lpstr>All steps at a glance..</vt:lpstr>
      <vt:lpstr>A Simple Formula</vt:lpstr>
      <vt:lpstr>PowerPoint Presentation</vt:lpstr>
      <vt:lpstr>Example-2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α-β</vt:lpstr>
      <vt:lpstr>Example-3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</dc:creator>
  <cp:lastModifiedBy>mounika</cp:lastModifiedBy>
  <cp:revision>42</cp:revision>
  <dcterms:created xsi:type="dcterms:W3CDTF">2020-09-18T04:31:44Z</dcterms:created>
  <dcterms:modified xsi:type="dcterms:W3CDTF">2020-11-24T08:05:19Z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