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91" r:id="rId4"/>
    <p:sldId id="292" r:id="rId5"/>
    <p:sldId id="290" r:id="rId6"/>
    <p:sldId id="258" r:id="rId7"/>
    <p:sldId id="259" r:id="rId8"/>
    <p:sldId id="293" r:id="rId9"/>
    <p:sldId id="260" r:id="rId10"/>
    <p:sldId id="295" r:id="rId11"/>
    <p:sldId id="294" r:id="rId12"/>
    <p:sldId id="296" r:id="rId13"/>
    <p:sldId id="301" r:id="rId14"/>
    <p:sldId id="297" r:id="rId15"/>
    <p:sldId id="298" r:id="rId16"/>
    <p:sldId id="299" r:id="rId17"/>
    <p:sldId id="300" r:id="rId18"/>
    <p:sldId id="302" r:id="rId19"/>
    <p:sldId id="303" r:id="rId20"/>
    <p:sldId id="263" r:id="rId21"/>
    <p:sldId id="305" r:id="rId22"/>
    <p:sldId id="264" r:id="rId23"/>
    <p:sldId id="265" r:id="rId24"/>
    <p:sldId id="266" r:id="rId25"/>
    <p:sldId id="30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50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18548-FEAE-4380-858F-4829E2EF5616}"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18548-FEAE-4380-858F-4829E2EF5616}"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18548-FEAE-4380-858F-4829E2EF5616}"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18548-FEAE-4380-858F-4829E2EF5616}"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18548-FEAE-4380-858F-4829E2EF5616}"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18548-FEAE-4380-858F-4829E2EF5616}"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18548-FEAE-4380-858F-4829E2EF5616}" type="datetimeFigureOut">
              <a:rPr lang="en-US" smtClean="0"/>
              <a:pPr/>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18548-FEAE-4380-858F-4829E2EF5616}" type="datetimeFigureOut">
              <a:rPr lang="en-US" smtClean="0"/>
              <a:pPr/>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18548-FEAE-4380-858F-4829E2EF5616}" type="datetimeFigureOut">
              <a:rPr lang="en-US" smtClean="0"/>
              <a:pPr/>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18548-FEAE-4380-858F-4829E2EF5616}"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18548-FEAE-4380-858F-4829E2EF5616}"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1BCB2-C6B5-4F6C-8A84-D5410BC27C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18548-FEAE-4380-858F-4829E2EF5616}" type="datetimeFigureOut">
              <a:rPr lang="en-US" smtClean="0"/>
              <a:pPr/>
              <a:t>9/6/2022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1BCB2-C6B5-4F6C-8A84-D5410BC27C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Unit-2 (Part-2)</a:t>
            </a:r>
            <a:endParaRPr lang="en-IN" dirty="0"/>
          </a:p>
        </p:txBody>
      </p:sp>
      <p:sp>
        <p:nvSpPr>
          <p:cNvPr id="3" name="Subtitle 2"/>
          <p:cNvSpPr>
            <a:spLocks noGrp="1"/>
          </p:cNvSpPr>
          <p:nvPr>
            <p:ph type="subTitle" idx="1"/>
          </p:nvPr>
        </p:nvSpPr>
        <p:spPr/>
        <p:txBody>
          <a:bodyPr/>
          <a:lstStyle/>
          <a:p>
            <a:r>
              <a:rPr lang="en-IN" dirty="0" smtClean="0">
                <a:solidFill>
                  <a:schemeClr val="tx1"/>
                </a:solidFill>
              </a:rPr>
              <a:t>Logic Concepts</a:t>
            </a:r>
            <a:endParaRPr lang="en-IN" dirty="0">
              <a:solidFill>
                <a:schemeClr val="tx1"/>
              </a:solidFill>
            </a:endParaRPr>
          </a:p>
        </p:txBody>
      </p:sp>
    </p:spTree>
    <p:extLst>
      <p:ext uri="{BB962C8B-B14F-4D97-AF65-F5344CB8AC3E}">
        <p14:creationId xmlns:p14="http://schemas.microsoft.com/office/powerpoint/2010/main" xmlns="" val="2250229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1800" y="332656"/>
            <a:ext cx="6624736" cy="738664"/>
          </a:xfrm>
          <a:prstGeom prst="rect">
            <a:avLst/>
          </a:prstGeom>
          <a:noFill/>
        </p:spPr>
        <p:txBody>
          <a:bodyPr wrap="square" rtlCol="0">
            <a:spAutoFit/>
          </a:bodyPr>
          <a:lstStyle/>
          <a:p>
            <a:pPr algn="just"/>
            <a:r>
              <a:rPr lang="en-US" b="1" dirty="0" smtClean="0"/>
              <a:t>Table. </a:t>
            </a:r>
            <a:r>
              <a:rPr lang="en-US" dirty="0" smtClean="0"/>
              <a:t>Equivalence </a:t>
            </a:r>
            <a:r>
              <a:rPr lang="en-US" sz="1600" dirty="0" smtClean="0"/>
              <a:t>laws </a:t>
            </a:r>
            <a:r>
              <a:rPr lang="en-US" sz="1600" b="1" i="1" dirty="0" smtClean="0"/>
              <a:t>(Refer Text book)</a:t>
            </a:r>
          </a:p>
          <a:p>
            <a:pPr algn="just"/>
            <a:endParaRPr lang="en-US" sz="2400" dirty="0" smtClean="0"/>
          </a:p>
        </p:txBody>
      </p:sp>
      <p:pic>
        <p:nvPicPr>
          <p:cNvPr id="2050" name="Picture 2" descr="Mathematics | Propositional Equivalences - GeeksforGeeks"/>
          <p:cNvPicPr>
            <a:picLocks noChangeAspect="1" noChangeArrowheads="1"/>
          </p:cNvPicPr>
          <p:nvPr/>
        </p:nvPicPr>
        <p:blipFill>
          <a:blip r:embed="rId2" cstate="print"/>
          <a:srcRect/>
          <a:stretch>
            <a:fillRect/>
          </a:stretch>
        </p:blipFill>
        <p:spPr bwMode="auto">
          <a:xfrm>
            <a:off x="1691680" y="908720"/>
            <a:ext cx="5544616" cy="574202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389733" cy="3231654"/>
          </a:xfrm>
          <a:prstGeom prst="rect">
            <a:avLst/>
          </a:prstGeom>
          <a:noFill/>
        </p:spPr>
        <p:txBody>
          <a:bodyPr wrap="square" rtlCol="0">
            <a:spAutoFit/>
          </a:bodyPr>
          <a:lstStyle/>
          <a:p>
            <a:endParaRPr lang="en-US" dirty="0" smtClean="0"/>
          </a:p>
          <a:p>
            <a:pPr>
              <a:buFont typeface="Arial" pitchFamily="34" charset="0"/>
              <a:buChar char="•"/>
            </a:pPr>
            <a:r>
              <a:rPr lang="en-US" sz="2000" dirty="0" smtClean="0"/>
              <a:t>Equivalence laws can be verified by using the truth table approach.</a:t>
            </a:r>
          </a:p>
          <a:p>
            <a:endParaRPr lang="en-US" sz="2000" b="1" u="sng" dirty="0" smtClean="0"/>
          </a:p>
          <a:p>
            <a:r>
              <a:rPr lang="en-US" sz="2000" b="1" u="sng" dirty="0" smtClean="0"/>
              <a:t>Ex ample:</a:t>
            </a:r>
            <a:endParaRPr lang="en-US" sz="2000" dirty="0" smtClean="0"/>
          </a:p>
          <a:p>
            <a:r>
              <a:rPr lang="en-US" dirty="0" smtClean="0"/>
              <a:t>     </a:t>
            </a:r>
          </a:p>
          <a:p>
            <a:r>
              <a:rPr lang="en-US" dirty="0" smtClean="0"/>
              <a:t>           A</a:t>
            </a:r>
            <a:r>
              <a:rPr lang="az-Cyrl-AZ" dirty="0" smtClean="0"/>
              <a:t>ѵ</a:t>
            </a:r>
            <a:r>
              <a:rPr lang="en-US" dirty="0" smtClean="0"/>
              <a:t>(A^B)      A</a:t>
            </a:r>
          </a:p>
          <a:p>
            <a:endParaRPr lang="en-US" dirty="0" smtClean="0"/>
          </a:p>
          <a:p>
            <a:r>
              <a:rPr lang="en-US" dirty="0" smtClean="0"/>
              <a:t>                                     </a:t>
            </a:r>
            <a:r>
              <a:rPr lang="en-US" b="1" dirty="0" smtClean="0"/>
              <a:t>Table.</a:t>
            </a:r>
            <a:r>
              <a:rPr lang="en-US" dirty="0" smtClean="0"/>
              <a:t> Verification of A</a:t>
            </a:r>
            <a:r>
              <a:rPr lang="az-Cyrl-AZ" dirty="0" smtClean="0"/>
              <a:t>ѵ</a:t>
            </a:r>
            <a:r>
              <a:rPr lang="en-US" dirty="0" smtClean="0"/>
              <a:t>(A^B)     A</a:t>
            </a:r>
          </a:p>
          <a:p>
            <a:endParaRPr lang="en-US" dirty="0" smtClean="0"/>
          </a:p>
          <a:p>
            <a:endParaRPr lang="en-US" dirty="0" smtClean="0"/>
          </a:p>
          <a:p>
            <a:endParaRPr lang="en-US" dirty="0"/>
          </a:p>
        </p:txBody>
      </p:sp>
      <p:graphicFrame>
        <p:nvGraphicFramePr>
          <p:cNvPr id="6" name="Table 5"/>
          <p:cNvGraphicFramePr>
            <a:graphicFrameLocks noGrp="1"/>
          </p:cNvGraphicFramePr>
          <p:nvPr/>
        </p:nvGraphicFramePr>
        <p:xfrm>
          <a:off x="2195736" y="2996952"/>
          <a:ext cx="4064000" cy="184912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tblGrid>
              <a:tr h="12479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A</a:t>
                      </a:r>
                      <a:r>
                        <a:rPr lang="az-Cyrl-AZ" dirty="0" smtClean="0"/>
                        <a:t>ѵ</a:t>
                      </a:r>
                      <a:r>
                        <a:rPr lang="en-US" dirty="0" smtClean="0"/>
                        <a:t>(A^B)</a:t>
                      </a:r>
                      <a:endParaRPr lang="en-US" dirty="0"/>
                    </a:p>
                  </a:txBody>
                  <a:tcPr/>
                </a:tc>
                <a:extLst>
                  <a:ext uri="{0D108BD9-81ED-4DB2-BD59-A6C34878D82A}">
                    <a16:rowId xmlns:a16="http://schemas.microsoft.com/office/drawing/2014/main" xmlns=""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4"/>
                  </a:ext>
                </a:extLst>
              </a:tr>
            </a:tbl>
          </a:graphicData>
        </a:graphic>
      </p:graphicFrame>
      <p:pic>
        <p:nvPicPr>
          <p:cNvPr id="1026" name="Picture 2"/>
          <p:cNvPicPr>
            <a:picLocks noChangeAspect="1" noChangeArrowheads="1"/>
          </p:cNvPicPr>
          <p:nvPr/>
        </p:nvPicPr>
        <p:blipFill>
          <a:blip r:embed="rId2" cstate="print"/>
          <a:srcRect/>
          <a:stretch>
            <a:fillRect/>
          </a:stretch>
        </p:blipFill>
        <p:spPr bwMode="auto">
          <a:xfrm>
            <a:off x="1907704" y="1988840"/>
            <a:ext cx="200025" cy="190500"/>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a:stretch>
            <a:fillRect/>
          </a:stretch>
        </p:blipFill>
        <p:spPr bwMode="auto">
          <a:xfrm>
            <a:off x="5148064" y="2492896"/>
            <a:ext cx="200025" cy="1905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92696"/>
            <a:ext cx="7772400" cy="792088"/>
          </a:xfrm>
        </p:spPr>
        <p:txBody>
          <a:bodyPr>
            <a:normAutofit fontScale="90000"/>
          </a:bodyPr>
          <a:lstStyle/>
          <a:p>
            <a:pPr algn="l"/>
            <a:r>
              <a:rPr lang="en-US" dirty="0" smtClean="0">
                <a:solidFill>
                  <a:srgbClr val="FF0000"/>
                </a:solidFill>
              </a:rPr>
              <a:t>Propositional logic (prop logic)</a:t>
            </a:r>
            <a:br>
              <a:rPr lang="en-US" dirty="0" smtClean="0">
                <a:solidFill>
                  <a:srgbClr val="FF0000"/>
                </a:solidFill>
              </a:rPr>
            </a:br>
            <a:endParaRPr lang="en-IN" dirty="0"/>
          </a:p>
        </p:txBody>
      </p:sp>
      <p:sp>
        <p:nvSpPr>
          <p:cNvPr id="3" name="Subtitle 2"/>
          <p:cNvSpPr>
            <a:spLocks noGrp="1"/>
          </p:cNvSpPr>
          <p:nvPr>
            <p:ph type="subTitle" idx="1"/>
          </p:nvPr>
        </p:nvSpPr>
        <p:spPr>
          <a:xfrm>
            <a:off x="683568" y="1484784"/>
            <a:ext cx="7920880" cy="3744416"/>
          </a:xfrm>
        </p:spPr>
        <p:txBody>
          <a:bodyPr>
            <a:noAutofit/>
          </a:bodyPr>
          <a:lstStyle/>
          <a:p>
            <a:pPr algn="just">
              <a:buFont typeface="Arial" pitchFamily="34" charset="0"/>
              <a:buChar char="•"/>
            </a:pPr>
            <a:r>
              <a:rPr lang="en-US" sz="2000" dirty="0" smtClean="0">
                <a:solidFill>
                  <a:schemeClr val="tx1"/>
                </a:solidFill>
              </a:rPr>
              <a:t>It deals with validity, satisfiability (consistency) &amp; unsatisfiability (inconsistency) of a formula &amp;derivation of new formula using equivalence laws.</a:t>
            </a:r>
          </a:p>
          <a:p>
            <a:pPr algn="just">
              <a:buFont typeface="Arial" pitchFamily="34" charset="0"/>
              <a:buChar char="•"/>
            </a:pPr>
            <a:r>
              <a:rPr lang="en-US" sz="2000" dirty="0" smtClean="0">
                <a:solidFill>
                  <a:schemeClr val="tx1"/>
                </a:solidFill>
              </a:rPr>
              <a:t>Each row of a truth table for a formula is called its interpretation under value of a formula is either </a:t>
            </a:r>
            <a:r>
              <a:rPr lang="en-US" sz="2000" b="1" i="1" dirty="0" smtClean="0">
                <a:solidFill>
                  <a:schemeClr val="tx1"/>
                </a:solidFill>
              </a:rPr>
              <a:t>true</a:t>
            </a:r>
            <a:r>
              <a:rPr lang="en-US" sz="2000" dirty="0" smtClean="0">
                <a:solidFill>
                  <a:schemeClr val="tx1"/>
                </a:solidFill>
              </a:rPr>
              <a:t> or </a:t>
            </a:r>
            <a:r>
              <a:rPr lang="en-US" sz="2000" b="1" i="1" dirty="0" smtClean="0">
                <a:solidFill>
                  <a:schemeClr val="tx1"/>
                </a:solidFill>
              </a:rPr>
              <a:t>false</a:t>
            </a:r>
            <a:r>
              <a:rPr lang="en-US" sz="2000" dirty="0" smtClean="0">
                <a:solidFill>
                  <a:schemeClr val="tx1"/>
                </a:solidFill>
              </a:rPr>
              <a:t>.</a:t>
            </a:r>
          </a:p>
          <a:p>
            <a:pPr algn="just">
              <a:buFont typeface="Arial" pitchFamily="34" charset="0"/>
              <a:buChar char="•"/>
            </a:pPr>
            <a:r>
              <a:rPr lang="en-US" sz="2000" dirty="0" smtClean="0">
                <a:solidFill>
                  <a:schemeClr val="tx1"/>
                </a:solidFill>
              </a:rPr>
              <a:t>A formula is said to be </a:t>
            </a:r>
            <a:r>
              <a:rPr lang="en-US" sz="2000" b="1" i="1" dirty="0" smtClean="0">
                <a:solidFill>
                  <a:schemeClr val="tx1"/>
                </a:solidFill>
              </a:rPr>
              <a:t>tautology </a:t>
            </a:r>
            <a:r>
              <a:rPr lang="en-US" sz="2000" dirty="0" smtClean="0">
                <a:solidFill>
                  <a:schemeClr val="tx1"/>
                </a:solidFill>
              </a:rPr>
              <a:t>if its true for all its interpretations.</a:t>
            </a:r>
          </a:p>
          <a:p>
            <a:pPr algn="just"/>
            <a:endParaRPr lang="en-US" sz="2000" dirty="0" smtClean="0">
              <a:solidFill>
                <a:schemeClr val="tx1"/>
              </a:solidFill>
            </a:endParaRPr>
          </a:p>
          <a:p>
            <a:pPr lvl="1" algn="just">
              <a:buFont typeface="Wingdings" pitchFamily="2" charset="2"/>
              <a:buChar char="§"/>
            </a:pPr>
            <a:r>
              <a:rPr lang="en-US" sz="2000" dirty="0" smtClean="0">
                <a:solidFill>
                  <a:schemeClr val="tx1"/>
                </a:solidFill>
              </a:rPr>
              <a:t>A formula </a:t>
            </a:r>
            <a:r>
              <a:rPr lang="el-GR" sz="2000" dirty="0" smtClean="0">
                <a:solidFill>
                  <a:schemeClr val="tx1"/>
                </a:solidFill>
              </a:rPr>
              <a:t>α</a:t>
            </a:r>
            <a:r>
              <a:rPr lang="en-US" sz="2000" dirty="0" smtClean="0">
                <a:solidFill>
                  <a:schemeClr val="tx1"/>
                </a:solidFill>
              </a:rPr>
              <a:t> is said to be </a:t>
            </a:r>
            <a:r>
              <a:rPr lang="en-US" sz="2000" b="1" dirty="0" smtClean="0">
                <a:solidFill>
                  <a:schemeClr val="tx1"/>
                </a:solidFill>
              </a:rPr>
              <a:t>valid</a:t>
            </a:r>
            <a:r>
              <a:rPr lang="en-US" sz="2000" dirty="0" smtClean="0">
                <a:solidFill>
                  <a:schemeClr val="tx1"/>
                </a:solidFill>
              </a:rPr>
              <a:t> if &amp; only if it is a tautology.</a:t>
            </a:r>
          </a:p>
          <a:p>
            <a:pPr lvl="1" algn="just">
              <a:buFont typeface="Wingdings" pitchFamily="2" charset="2"/>
              <a:buChar char="§"/>
            </a:pPr>
            <a:r>
              <a:rPr lang="en-US" sz="2000" dirty="0" smtClean="0">
                <a:solidFill>
                  <a:schemeClr val="tx1"/>
                </a:solidFill>
              </a:rPr>
              <a:t>A formula </a:t>
            </a:r>
            <a:r>
              <a:rPr lang="el-GR" sz="2000" dirty="0" smtClean="0">
                <a:solidFill>
                  <a:schemeClr val="tx1"/>
                </a:solidFill>
              </a:rPr>
              <a:t>α</a:t>
            </a:r>
            <a:r>
              <a:rPr lang="en-US" sz="2000" dirty="0" smtClean="0">
                <a:solidFill>
                  <a:schemeClr val="tx1"/>
                </a:solidFill>
              </a:rPr>
              <a:t> is said to be </a:t>
            </a:r>
            <a:r>
              <a:rPr lang="en-US" sz="2000" b="1" dirty="0" smtClean="0">
                <a:solidFill>
                  <a:schemeClr val="tx1"/>
                </a:solidFill>
              </a:rPr>
              <a:t>satisfiability</a:t>
            </a:r>
            <a:r>
              <a:rPr lang="en-US" sz="2000" dirty="0" smtClean="0">
                <a:solidFill>
                  <a:schemeClr val="tx1"/>
                </a:solidFill>
              </a:rPr>
              <a:t> if there exists atleast one interpretation for which value of </a:t>
            </a:r>
            <a:r>
              <a:rPr lang="el-GR" sz="2000" dirty="0" smtClean="0">
                <a:solidFill>
                  <a:schemeClr val="tx1"/>
                </a:solidFill>
              </a:rPr>
              <a:t>α</a:t>
            </a:r>
            <a:r>
              <a:rPr lang="en-US" sz="2000" dirty="0" smtClean="0">
                <a:solidFill>
                  <a:schemeClr val="tx1"/>
                </a:solidFill>
              </a:rPr>
              <a:t> is true.</a:t>
            </a:r>
          </a:p>
          <a:p>
            <a:pPr lvl="1" algn="just">
              <a:buFont typeface="Wingdings" pitchFamily="2" charset="2"/>
              <a:buChar char="§"/>
            </a:pPr>
            <a:r>
              <a:rPr lang="en-US" sz="2000" dirty="0" smtClean="0">
                <a:solidFill>
                  <a:schemeClr val="tx1"/>
                </a:solidFill>
              </a:rPr>
              <a:t>A formula </a:t>
            </a:r>
            <a:r>
              <a:rPr lang="el-GR" sz="2000" dirty="0" smtClean="0">
                <a:solidFill>
                  <a:schemeClr val="tx1"/>
                </a:solidFill>
              </a:rPr>
              <a:t>α</a:t>
            </a:r>
            <a:r>
              <a:rPr lang="en-US" sz="2000" dirty="0" smtClean="0">
                <a:solidFill>
                  <a:schemeClr val="tx1"/>
                </a:solidFill>
              </a:rPr>
              <a:t> is said to be </a:t>
            </a:r>
            <a:r>
              <a:rPr lang="en-US" sz="2000" b="1" dirty="0" err="1" smtClean="0">
                <a:solidFill>
                  <a:schemeClr val="tx1"/>
                </a:solidFill>
              </a:rPr>
              <a:t>unsatisfiable</a:t>
            </a:r>
            <a:r>
              <a:rPr lang="en-US" sz="2000" dirty="0" smtClean="0">
                <a:solidFill>
                  <a:schemeClr val="tx1"/>
                </a:solidFill>
              </a:rPr>
              <a:t> if the value of </a:t>
            </a:r>
            <a:r>
              <a:rPr lang="el-GR" sz="2000" dirty="0" smtClean="0">
                <a:solidFill>
                  <a:schemeClr val="tx1"/>
                </a:solidFill>
              </a:rPr>
              <a:t>α</a:t>
            </a:r>
            <a:r>
              <a:rPr lang="en-US" sz="2000" dirty="0" smtClean="0">
                <a:solidFill>
                  <a:schemeClr val="tx1"/>
                </a:solidFill>
              </a:rPr>
              <a:t> is false under all interpretations.</a:t>
            </a:r>
          </a:p>
          <a:p>
            <a:pPr algn="just"/>
            <a:endParaRPr lang="en-IN" sz="18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92696"/>
            <a:ext cx="7772400" cy="792088"/>
          </a:xfrm>
        </p:spPr>
        <p:txBody>
          <a:bodyPr>
            <a:normAutofit fontScale="90000"/>
          </a:bodyPr>
          <a:lstStyle/>
          <a:p>
            <a:pPr algn="l"/>
            <a:r>
              <a:rPr lang="en-US" dirty="0" smtClean="0">
                <a:solidFill>
                  <a:srgbClr val="FF0000"/>
                </a:solidFill>
              </a:rPr>
              <a:t>Propositional logic (prop logic)</a:t>
            </a:r>
            <a:br>
              <a:rPr lang="en-US" dirty="0" smtClean="0">
                <a:solidFill>
                  <a:srgbClr val="FF0000"/>
                </a:solidFill>
              </a:rPr>
            </a:br>
            <a:endParaRPr lang="en-IN" dirty="0"/>
          </a:p>
        </p:txBody>
      </p:sp>
      <p:sp>
        <p:nvSpPr>
          <p:cNvPr id="3" name="Subtitle 2"/>
          <p:cNvSpPr>
            <a:spLocks noGrp="1"/>
          </p:cNvSpPr>
          <p:nvPr>
            <p:ph type="subTitle" idx="1"/>
          </p:nvPr>
        </p:nvSpPr>
        <p:spPr>
          <a:xfrm>
            <a:off x="683568" y="1484784"/>
            <a:ext cx="7920880" cy="3744416"/>
          </a:xfrm>
        </p:spPr>
        <p:txBody>
          <a:bodyPr>
            <a:noAutofit/>
          </a:bodyPr>
          <a:lstStyle/>
          <a:p>
            <a:pPr algn="just"/>
            <a:r>
              <a:rPr lang="en-IN" sz="2000" dirty="0" smtClean="0">
                <a:solidFill>
                  <a:schemeClr val="tx1"/>
                </a:solidFill>
              </a:rPr>
              <a:t>There are three types of propositions when classified according to their truth values:</a:t>
            </a:r>
          </a:p>
          <a:p>
            <a:pPr algn="just"/>
            <a:endParaRPr lang="en-IN" sz="2000" dirty="0" smtClean="0">
              <a:solidFill>
                <a:schemeClr val="tx1"/>
              </a:solidFill>
            </a:endParaRPr>
          </a:p>
          <a:p>
            <a:pPr algn="just" fontAlgn="base">
              <a:buFont typeface="Arial" pitchFamily="34" charset="0"/>
              <a:buChar char="•"/>
            </a:pPr>
            <a:r>
              <a:rPr lang="en-IN" sz="2000" b="1" dirty="0" smtClean="0">
                <a:solidFill>
                  <a:schemeClr val="tx1"/>
                </a:solidFill>
              </a:rPr>
              <a:t>Tautology</a:t>
            </a:r>
            <a:r>
              <a:rPr lang="en-IN" sz="2000" dirty="0" smtClean="0">
                <a:solidFill>
                  <a:schemeClr val="tx1"/>
                </a:solidFill>
              </a:rPr>
              <a:t> – A proposition which is always true, is called a tautology.</a:t>
            </a:r>
          </a:p>
          <a:p>
            <a:pPr algn="just" fontAlgn="base">
              <a:buFont typeface="Arial" pitchFamily="34" charset="0"/>
              <a:buChar char="•"/>
            </a:pPr>
            <a:r>
              <a:rPr lang="en-IN" sz="2000" b="1" dirty="0" smtClean="0">
                <a:solidFill>
                  <a:schemeClr val="tx1"/>
                </a:solidFill>
              </a:rPr>
              <a:t>Contradiction</a:t>
            </a:r>
            <a:r>
              <a:rPr lang="en-IN" sz="2000" dirty="0" smtClean="0">
                <a:solidFill>
                  <a:schemeClr val="tx1"/>
                </a:solidFill>
              </a:rPr>
              <a:t> – A proposition which is always false, is called a contradiction.</a:t>
            </a:r>
          </a:p>
          <a:p>
            <a:pPr algn="just" fontAlgn="base">
              <a:buFont typeface="Arial" pitchFamily="34" charset="0"/>
              <a:buChar char="•"/>
            </a:pPr>
            <a:r>
              <a:rPr lang="en-IN" sz="2000" b="1" dirty="0" smtClean="0">
                <a:solidFill>
                  <a:schemeClr val="tx1"/>
                </a:solidFill>
              </a:rPr>
              <a:t>Contingency </a:t>
            </a:r>
            <a:r>
              <a:rPr lang="en-IN" sz="2000" dirty="0" smtClean="0">
                <a:solidFill>
                  <a:schemeClr val="tx1"/>
                </a:solidFill>
              </a:rPr>
              <a:t>– A proposition that is neither a tautology nor a contradiction is called a contingency.</a:t>
            </a:r>
          </a:p>
          <a:p>
            <a:pPr algn="just"/>
            <a:endParaRPr lang="en-IN" sz="18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8641"/>
            <a:ext cx="7772400" cy="792088"/>
          </a:xfrm>
        </p:spPr>
        <p:txBody>
          <a:bodyPr>
            <a:normAutofit fontScale="90000"/>
          </a:bodyPr>
          <a:lstStyle/>
          <a:p>
            <a:pPr algn="l"/>
            <a:r>
              <a:rPr lang="en-US" dirty="0" smtClean="0">
                <a:solidFill>
                  <a:srgbClr val="FF0000"/>
                </a:solidFill>
              </a:rPr>
              <a:t>Propositional logic (prop logic)</a:t>
            </a:r>
            <a:br>
              <a:rPr lang="en-US" dirty="0" smtClean="0">
                <a:solidFill>
                  <a:srgbClr val="FF0000"/>
                </a:solidFill>
              </a:rPr>
            </a:br>
            <a:endParaRPr lang="en-IN" dirty="0"/>
          </a:p>
        </p:txBody>
      </p:sp>
      <p:sp>
        <p:nvSpPr>
          <p:cNvPr id="3" name="Subtitle 2"/>
          <p:cNvSpPr>
            <a:spLocks noGrp="1"/>
          </p:cNvSpPr>
          <p:nvPr>
            <p:ph type="subTitle" idx="1"/>
          </p:nvPr>
        </p:nvSpPr>
        <p:spPr>
          <a:xfrm>
            <a:off x="539552" y="836712"/>
            <a:ext cx="7920880" cy="3744416"/>
          </a:xfrm>
        </p:spPr>
        <p:txBody>
          <a:bodyPr>
            <a:noAutofit/>
          </a:bodyPr>
          <a:lstStyle/>
          <a:p>
            <a:pPr algn="just"/>
            <a:r>
              <a:rPr lang="en-US" sz="2000" b="1" u="sng" dirty="0" smtClean="0">
                <a:solidFill>
                  <a:schemeClr val="tx1"/>
                </a:solidFill>
              </a:rPr>
              <a:t>Example: </a:t>
            </a:r>
            <a:r>
              <a:rPr lang="en-US" sz="2000" dirty="0" smtClean="0">
                <a:solidFill>
                  <a:schemeClr val="tx1"/>
                </a:solidFill>
              </a:rPr>
              <a:t>Show that the following is a valid argument.</a:t>
            </a:r>
          </a:p>
          <a:p>
            <a:pPr algn="just"/>
            <a:endParaRPr lang="en-US" sz="2000" dirty="0" smtClean="0">
              <a:solidFill>
                <a:schemeClr val="tx1"/>
              </a:solidFill>
            </a:endParaRPr>
          </a:p>
          <a:p>
            <a:pPr algn="just"/>
            <a:r>
              <a:rPr lang="en-US" sz="2000" i="1" dirty="0" smtClean="0">
                <a:solidFill>
                  <a:schemeClr val="tx1"/>
                </a:solidFill>
              </a:rPr>
              <a:t>  If it is humid then it will rain &amp;since it is humid today it will rain.</a:t>
            </a:r>
          </a:p>
          <a:p>
            <a:pPr algn="just"/>
            <a:endParaRPr lang="en-US" sz="2000" i="1" dirty="0" smtClean="0">
              <a:solidFill>
                <a:schemeClr val="tx1"/>
              </a:solidFill>
            </a:endParaRPr>
          </a:p>
          <a:p>
            <a:pPr algn="just"/>
            <a:r>
              <a:rPr lang="en-US" sz="2000" b="1" dirty="0" smtClean="0">
                <a:solidFill>
                  <a:schemeClr val="tx1"/>
                </a:solidFill>
              </a:rPr>
              <a:t>Solution:</a:t>
            </a:r>
          </a:p>
          <a:p>
            <a:pPr algn="just"/>
            <a:r>
              <a:rPr lang="en-US" sz="2000" dirty="0" smtClean="0">
                <a:solidFill>
                  <a:schemeClr val="tx1"/>
                </a:solidFill>
              </a:rPr>
              <a:t>Let  us symbolize each part of the above </a:t>
            </a:r>
            <a:r>
              <a:rPr lang="en-US" sz="2000" dirty="0" err="1" smtClean="0">
                <a:solidFill>
                  <a:schemeClr val="tx1"/>
                </a:solidFill>
              </a:rPr>
              <a:t>english</a:t>
            </a:r>
            <a:r>
              <a:rPr lang="en-US" sz="2000" dirty="0" smtClean="0">
                <a:solidFill>
                  <a:schemeClr val="tx1"/>
                </a:solidFill>
              </a:rPr>
              <a:t> sentence by  propositional atoms as follows:</a:t>
            </a:r>
          </a:p>
          <a:p>
            <a:pPr algn="just"/>
            <a:endParaRPr lang="en-US" sz="2000" dirty="0" smtClean="0">
              <a:solidFill>
                <a:schemeClr val="tx1"/>
              </a:solidFill>
            </a:endParaRPr>
          </a:p>
          <a:p>
            <a:pPr algn="just"/>
            <a:r>
              <a:rPr lang="en-US" sz="2000" dirty="0" smtClean="0">
                <a:solidFill>
                  <a:schemeClr val="tx1"/>
                </a:solidFill>
              </a:rPr>
              <a:t>       	  A : It is humid</a:t>
            </a:r>
          </a:p>
          <a:p>
            <a:pPr algn="just"/>
            <a:r>
              <a:rPr lang="en-US" sz="2000" dirty="0" smtClean="0">
                <a:solidFill>
                  <a:schemeClr val="tx1"/>
                </a:solidFill>
              </a:rPr>
              <a:t>        	  B : It will rain</a:t>
            </a:r>
          </a:p>
          <a:p>
            <a:pPr algn="just"/>
            <a:r>
              <a:rPr lang="en-US" sz="2000" dirty="0" smtClean="0">
                <a:solidFill>
                  <a:schemeClr val="tx1"/>
                </a:solidFill>
              </a:rPr>
              <a:t> </a:t>
            </a:r>
          </a:p>
          <a:p>
            <a:pPr algn="just"/>
            <a:r>
              <a:rPr lang="en-US" sz="2000" dirty="0" smtClean="0">
                <a:solidFill>
                  <a:schemeClr val="tx1"/>
                </a:solidFill>
              </a:rPr>
              <a:t>Now, the formula corresponding to the given above sentence can be written as:</a:t>
            </a:r>
          </a:p>
          <a:p>
            <a:pPr algn="just"/>
            <a:r>
              <a:rPr lang="en-US" sz="2000" dirty="0" smtClean="0">
                <a:solidFill>
                  <a:schemeClr val="tx1"/>
                </a:solidFill>
              </a:rPr>
              <a:t>        			 </a:t>
            </a:r>
            <a:r>
              <a:rPr lang="el-GR" sz="2000" dirty="0" smtClean="0">
                <a:solidFill>
                  <a:schemeClr val="tx1"/>
                </a:solidFill>
              </a:rPr>
              <a:t>α</a:t>
            </a:r>
            <a:r>
              <a:rPr lang="en-IN" sz="2000" dirty="0" smtClean="0">
                <a:solidFill>
                  <a:schemeClr val="tx1"/>
                </a:solidFill>
              </a:rPr>
              <a:t>: </a:t>
            </a:r>
            <a:r>
              <a:rPr lang="en-US" sz="2000" dirty="0" smtClean="0">
                <a:solidFill>
                  <a:schemeClr val="tx1"/>
                </a:solidFill>
              </a:rPr>
              <a:t>[(A→B)^A]→B</a:t>
            </a:r>
          </a:p>
          <a:p>
            <a:pPr algn="just"/>
            <a:endParaRPr lang="en-IN" sz="18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79712" y="1988840"/>
          <a:ext cx="4929222" cy="1854200"/>
        </p:xfrm>
        <a:graphic>
          <a:graphicData uri="http://schemas.openxmlformats.org/drawingml/2006/table">
            <a:tbl>
              <a:tblPr firstRow="1" bandRow="1">
                <a:tableStyleId>{5940675A-B579-460E-94D1-54222C63F5DA}</a:tableStyleId>
              </a:tblPr>
              <a:tblGrid>
                <a:gridCol w="500066">
                  <a:extLst>
                    <a:ext uri="{9D8B030D-6E8A-4147-A177-3AD203B41FA5}">
                      <a16:colId xmlns:a16="http://schemas.microsoft.com/office/drawing/2014/main" xmlns="" val="20000"/>
                    </a:ext>
                  </a:extLst>
                </a:gridCol>
                <a:gridCol w="500066">
                  <a:extLst>
                    <a:ext uri="{9D8B030D-6E8A-4147-A177-3AD203B41FA5}">
                      <a16:colId xmlns:a16="http://schemas.microsoft.com/office/drawing/2014/main" xmlns="" val="20001"/>
                    </a:ext>
                  </a:extLst>
                </a:gridCol>
                <a:gridCol w="857256">
                  <a:extLst>
                    <a:ext uri="{9D8B030D-6E8A-4147-A177-3AD203B41FA5}">
                      <a16:colId xmlns:a16="http://schemas.microsoft.com/office/drawing/2014/main" xmlns="" val="20002"/>
                    </a:ext>
                  </a:extLst>
                </a:gridCol>
                <a:gridCol w="1428760">
                  <a:extLst>
                    <a:ext uri="{9D8B030D-6E8A-4147-A177-3AD203B41FA5}">
                      <a16:colId xmlns:a16="http://schemas.microsoft.com/office/drawing/2014/main" xmlns="" val="20003"/>
                    </a:ext>
                  </a:extLst>
                </a:gridCol>
                <a:gridCol w="1643074">
                  <a:extLst>
                    <a:ext uri="{9D8B030D-6E8A-4147-A177-3AD203B41FA5}">
                      <a16:colId xmlns:a16="http://schemas.microsoft.com/office/drawing/2014/main" xmlns="" val="20004"/>
                    </a:ext>
                  </a:extLst>
                </a:gridCol>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(A→B)^A</a:t>
                      </a:r>
                      <a:endParaRPr lang="en-US" dirty="0"/>
                    </a:p>
                  </a:txBody>
                  <a:tcPr/>
                </a:tc>
                <a:tc>
                  <a:txBody>
                    <a:bodyPr/>
                    <a:lstStyle/>
                    <a:p>
                      <a:r>
                        <a:rPr lang="en-US" dirty="0" smtClean="0"/>
                        <a:t>[(A→B)^A]→B</a:t>
                      </a:r>
                      <a:endParaRPr lang="en-US" dirty="0"/>
                    </a:p>
                  </a:txBody>
                  <a:tcPr/>
                </a:tc>
                <a:extLst>
                  <a:ext uri="{0D108BD9-81ED-4DB2-BD59-A6C34878D82A}">
                    <a16:rowId xmlns:a16="http://schemas.microsoft.com/office/drawing/2014/main" xmlns=""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4"/>
                  </a:ext>
                </a:extLst>
              </a:tr>
            </a:tbl>
          </a:graphicData>
        </a:graphic>
      </p:graphicFrame>
      <p:sp>
        <p:nvSpPr>
          <p:cNvPr id="3" name="TextBox 2"/>
          <p:cNvSpPr txBox="1"/>
          <p:nvPr/>
        </p:nvSpPr>
        <p:spPr>
          <a:xfrm>
            <a:off x="755576" y="4221088"/>
            <a:ext cx="7733399" cy="1938992"/>
          </a:xfrm>
          <a:prstGeom prst="rect">
            <a:avLst/>
          </a:prstGeom>
          <a:noFill/>
        </p:spPr>
        <p:txBody>
          <a:bodyPr wrap="none" rtlCol="0">
            <a:spAutoFit/>
          </a:bodyPr>
          <a:lstStyle/>
          <a:p>
            <a:endParaRPr lang="en-IN" dirty="0" smtClean="0"/>
          </a:p>
          <a:p>
            <a:pPr>
              <a:buFont typeface="Arial" pitchFamily="34" charset="0"/>
              <a:buChar char="•"/>
            </a:pPr>
            <a:r>
              <a:rPr lang="en-IN" sz="2400" dirty="0" smtClean="0"/>
              <a:t>As </a:t>
            </a:r>
            <a:r>
              <a:rPr lang="el-GR" sz="2400" dirty="0" smtClean="0"/>
              <a:t>α</a:t>
            </a:r>
            <a:r>
              <a:rPr lang="en-US" sz="2400" dirty="0" smtClean="0"/>
              <a:t> is true for all interpretations hence is a valid argument.</a:t>
            </a:r>
          </a:p>
          <a:p>
            <a:r>
              <a:rPr lang="en-US" sz="2400" dirty="0" smtClean="0"/>
              <a:t> </a:t>
            </a:r>
          </a:p>
          <a:p>
            <a:endParaRPr lang="en-US" dirty="0" smtClean="0"/>
          </a:p>
          <a:p>
            <a:endParaRPr lang="en-US" dirty="0" smtClean="0"/>
          </a:p>
          <a:p>
            <a:endParaRPr lang="en-US" dirty="0"/>
          </a:p>
        </p:txBody>
      </p:sp>
      <p:sp>
        <p:nvSpPr>
          <p:cNvPr id="4" name="Rectangle 3"/>
          <p:cNvSpPr/>
          <p:nvPr/>
        </p:nvSpPr>
        <p:spPr>
          <a:xfrm>
            <a:off x="3059832" y="1340768"/>
            <a:ext cx="3533981" cy="369332"/>
          </a:xfrm>
          <a:prstGeom prst="rect">
            <a:avLst/>
          </a:prstGeom>
        </p:spPr>
        <p:txBody>
          <a:bodyPr wrap="none">
            <a:spAutoFit/>
          </a:bodyPr>
          <a:lstStyle/>
          <a:p>
            <a:r>
              <a:rPr lang="en-US" b="1" dirty="0" smtClean="0">
                <a:sym typeface="Wingdings" pitchFamily="2" charset="2"/>
              </a:rPr>
              <a:t>Table. </a:t>
            </a:r>
            <a:r>
              <a:rPr lang="en-US" dirty="0" smtClean="0">
                <a:sym typeface="Wingdings" pitchFamily="2" charset="2"/>
              </a:rPr>
              <a:t>Truth table for </a:t>
            </a:r>
            <a:r>
              <a:rPr lang="en-US" dirty="0" smtClean="0"/>
              <a:t>[(A→B)^A]→B</a:t>
            </a:r>
            <a:endParaRPr lang="en-US" dirty="0" smtClean="0">
              <a:sym typeface="Wingdings" pitchFamily="2" charset="2"/>
            </a:endParaRPr>
          </a:p>
        </p:txBody>
      </p:sp>
      <p:sp>
        <p:nvSpPr>
          <p:cNvPr id="5" name="Title 1"/>
          <p:cNvSpPr txBox="1">
            <a:spLocks/>
          </p:cNvSpPr>
          <p:nvPr/>
        </p:nvSpPr>
        <p:spPr>
          <a:xfrm>
            <a:off x="395536" y="188641"/>
            <a:ext cx="7772400" cy="792088"/>
          </a:xfrm>
          <a:prstGeom prst="rect">
            <a:avLst/>
          </a:prstGeom>
        </p:spPr>
        <p:txBody>
          <a:bodyPr>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rgbClr val="FF0000"/>
                </a:solidFill>
                <a:effectLst/>
                <a:uLnTx/>
                <a:uFillTx/>
                <a:latin typeface="+mj-lt"/>
                <a:ea typeface="+mj-ea"/>
                <a:cs typeface="+mj-cs"/>
              </a:rPr>
              <a:t>Propositional logic (prop logic)</a:t>
            </a:r>
            <a:br>
              <a:rPr kumimoji="0" lang="en-US" sz="4400" b="0" i="0" u="none" strike="noStrike" kern="1200" cap="none" spc="0" normalizeH="0" baseline="0" noProof="0" smtClean="0">
                <a:ln>
                  <a:noFill/>
                </a:ln>
                <a:solidFill>
                  <a:srgbClr val="FF0000"/>
                </a:solidFill>
                <a:effectLst/>
                <a:uLnTx/>
                <a:uFillTx/>
                <a:latin typeface="+mj-lt"/>
                <a:ea typeface="+mj-ea"/>
                <a:cs typeface="+mj-cs"/>
              </a:rPr>
            </a:b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24744"/>
            <a:ext cx="7772400" cy="1470025"/>
          </a:xfrm>
        </p:spPr>
        <p:txBody>
          <a:bodyPr>
            <a:normAutofit/>
          </a:bodyPr>
          <a:lstStyle/>
          <a:p>
            <a:pPr algn="l"/>
            <a:r>
              <a:rPr lang="en-US" sz="2400" dirty="0" smtClean="0">
                <a:solidFill>
                  <a:srgbClr val="FF0000"/>
                </a:solidFill>
              </a:rPr>
              <a:t>Disadvantages of truth table method:</a:t>
            </a:r>
            <a:br>
              <a:rPr lang="en-US" sz="2400" dirty="0" smtClean="0">
                <a:solidFill>
                  <a:srgbClr val="FF0000"/>
                </a:solidFill>
              </a:rPr>
            </a:br>
            <a:endParaRPr lang="en-IN" sz="2400" dirty="0"/>
          </a:p>
        </p:txBody>
      </p:sp>
      <p:sp>
        <p:nvSpPr>
          <p:cNvPr id="4" name="Title 1"/>
          <p:cNvSpPr txBox="1">
            <a:spLocks/>
          </p:cNvSpPr>
          <p:nvPr/>
        </p:nvSpPr>
        <p:spPr>
          <a:xfrm>
            <a:off x="0" y="548680"/>
            <a:ext cx="7772400" cy="79208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mj-lt"/>
                <a:ea typeface="+mj-ea"/>
                <a:cs typeface="+mj-cs"/>
              </a:rPr>
              <a:t>Propositional logic (prop logic)</a:t>
            </a:r>
            <a:br>
              <a:rPr kumimoji="0" lang="en-US" sz="3200" b="0" i="0" u="none" strike="noStrike" kern="1200" cap="none" spc="0" normalizeH="0" baseline="0" noProof="0" dirty="0" smtClean="0">
                <a:ln>
                  <a:noFill/>
                </a:ln>
                <a:solidFill>
                  <a:srgbClr val="FF0000"/>
                </a:solidFill>
                <a:effectLst/>
                <a:uLnTx/>
                <a:uFillTx/>
                <a:latin typeface="+mj-lt"/>
                <a:ea typeface="+mj-ea"/>
                <a:cs typeface="+mj-cs"/>
              </a:rPr>
            </a:b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827584" y="1196752"/>
            <a:ext cx="7390228" cy="4247317"/>
          </a:xfrm>
          <a:prstGeom prst="rect">
            <a:avLst/>
          </a:prstGeom>
          <a:noFill/>
        </p:spPr>
        <p:txBody>
          <a:bodyPr wrap="none" rtlCol="0">
            <a:spAutoFit/>
          </a:bodyPr>
          <a:lstStyle/>
          <a:p>
            <a:endParaRPr lang="en-IN" dirty="0" smtClean="0"/>
          </a:p>
          <a:p>
            <a:r>
              <a:rPr lang="en-US" dirty="0" smtClean="0"/>
              <a:t> </a:t>
            </a:r>
          </a:p>
          <a:p>
            <a:endParaRPr lang="en-US" dirty="0" smtClean="0">
              <a:solidFill>
                <a:srgbClr val="FF0000"/>
              </a:solidFill>
            </a:endParaRPr>
          </a:p>
          <a:p>
            <a:pPr>
              <a:buFont typeface="Arial" pitchFamily="34" charset="0"/>
              <a:buChar char="•"/>
            </a:pPr>
            <a:r>
              <a:rPr lang="en-US" dirty="0" smtClean="0"/>
              <a:t>Size of truth table grows exponentially.</a:t>
            </a:r>
          </a:p>
          <a:p>
            <a:pPr>
              <a:buFont typeface="Arial" pitchFamily="34" charset="0"/>
              <a:buChar char="•"/>
            </a:pPr>
            <a:r>
              <a:rPr lang="en-US" dirty="0" smtClean="0"/>
              <a:t>If a formula contains n atoms, then truth table contains 2ᵑ entries.</a:t>
            </a:r>
          </a:p>
          <a:p>
            <a:pPr>
              <a:buFont typeface="Arial" pitchFamily="34" charset="0"/>
              <a:buChar char="•"/>
            </a:pPr>
            <a:r>
              <a:rPr lang="en-US" dirty="0" smtClean="0"/>
              <a:t>Wastage of time to construct large tables with many useless interpretations.</a:t>
            </a:r>
          </a:p>
          <a:p>
            <a:endParaRPr lang="en-US" dirty="0" smtClean="0"/>
          </a:p>
          <a:p>
            <a:pPr>
              <a:buFont typeface="Arial" pitchFamily="34" charset="0"/>
              <a:buChar char="•"/>
            </a:pPr>
            <a:r>
              <a:rPr lang="en-US" dirty="0" smtClean="0"/>
              <a:t>Some other methods to prove the validity of the formula are:</a:t>
            </a:r>
          </a:p>
          <a:p>
            <a:pPr marL="1314450" lvl="2" indent="-400050">
              <a:buFont typeface="+mj-lt"/>
              <a:buAutoNum type="romanLcPeriod"/>
            </a:pPr>
            <a:r>
              <a:rPr lang="en-US" dirty="0" smtClean="0"/>
              <a:t>Natural deduction system</a:t>
            </a:r>
          </a:p>
          <a:p>
            <a:pPr marL="1314450" lvl="2" indent="-400050">
              <a:buFont typeface="+mj-lt"/>
              <a:buAutoNum type="romanLcPeriod"/>
            </a:pPr>
            <a:r>
              <a:rPr lang="en-US" dirty="0" smtClean="0"/>
              <a:t>Axiomatic system</a:t>
            </a:r>
          </a:p>
          <a:p>
            <a:pPr marL="1314450" lvl="2" indent="-400050">
              <a:buFont typeface="+mj-lt"/>
              <a:buAutoNum type="romanLcPeriod"/>
            </a:pPr>
            <a:r>
              <a:rPr lang="en-US" dirty="0" smtClean="0"/>
              <a:t>Semantic tableau method</a:t>
            </a:r>
          </a:p>
          <a:p>
            <a:pPr marL="1314450" lvl="2" indent="-400050">
              <a:buFont typeface="+mj-lt"/>
              <a:buAutoNum type="romanLcPeriod"/>
            </a:pPr>
            <a:r>
              <a:rPr lang="en-US" dirty="0" smtClean="0"/>
              <a:t>Resolution regulation method</a:t>
            </a:r>
          </a:p>
          <a:p>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32657"/>
            <a:ext cx="7772400" cy="864096"/>
          </a:xfrm>
        </p:spPr>
        <p:txBody>
          <a:bodyPr>
            <a:normAutofit fontScale="90000"/>
          </a:bodyPr>
          <a:lstStyle/>
          <a:p>
            <a:r>
              <a:rPr lang="en-US" dirty="0" smtClean="0">
                <a:solidFill>
                  <a:srgbClr val="FF0000"/>
                </a:solidFill>
              </a:rPr>
              <a:t>Natural Deduction System</a:t>
            </a:r>
            <a:br>
              <a:rPr lang="en-US" dirty="0" smtClean="0">
                <a:solidFill>
                  <a:srgbClr val="FF0000"/>
                </a:solidFill>
              </a:rPr>
            </a:br>
            <a:endParaRPr lang="en-IN" dirty="0"/>
          </a:p>
        </p:txBody>
      </p:sp>
      <p:sp>
        <p:nvSpPr>
          <p:cNvPr id="3" name="Subtitle 2"/>
          <p:cNvSpPr>
            <a:spLocks noGrp="1"/>
          </p:cNvSpPr>
          <p:nvPr>
            <p:ph type="subTitle" idx="1"/>
          </p:nvPr>
        </p:nvSpPr>
        <p:spPr>
          <a:xfrm>
            <a:off x="395536" y="1124744"/>
            <a:ext cx="8136904" cy="4680520"/>
          </a:xfrm>
        </p:spPr>
        <p:txBody>
          <a:bodyPr>
            <a:normAutofit/>
          </a:bodyPr>
          <a:lstStyle/>
          <a:p>
            <a:pPr algn="just">
              <a:buFont typeface="Arial" pitchFamily="34" charset="0"/>
              <a:buChar char="•"/>
            </a:pPr>
            <a:r>
              <a:rPr lang="en-US" sz="2800" dirty="0" smtClean="0">
                <a:solidFill>
                  <a:schemeClr val="tx1"/>
                </a:solidFill>
              </a:rPr>
              <a:t>It mimics the pattern of natural reasoning.</a:t>
            </a:r>
          </a:p>
          <a:p>
            <a:pPr algn="just"/>
            <a:endParaRPr lang="en-US" sz="2800" dirty="0" smtClean="0">
              <a:solidFill>
                <a:schemeClr val="tx1"/>
              </a:solidFill>
            </a:endParaRPr>
          </a:p>
          <a:p>
            <a:pPr algn="just">
              <a:buFont typeface="Arial" pitchFamily="34" charset="0"/>
              <a:buChar char="•"/>
            </a:pPr>
            <a:r>
              <a:rPr lang="en-US" sz="2800" dirty="0" smtClean="0">
                <a:solidFill>
                  <a:schemeClr val="tx1"/>
                </a:solidFill>
              </a:rPr>
              <a:t>It is based on a set of deductive inference rules.</a:t>
            </a:r>
          </a:p>
          <a:p>
            <a:pPr algn="just"/>
            <a:endParaRPr lang="en-US" sz="2800" dirty="0" smtClean="0">
              <a:solidFill>
                <a:schemeClr val="tx1"/>
              </a:solidFill>
            </a:endParaRPr>
          </a:p>
          <a:p>
            <a:pPr algn="just">
              <a:buFont typeface="Arial" pitchFamily="34" charset="0"/>
              <a:buChar char="•"/>
            </a:pPr>
            <a:r>
              <a:rPr lang="en-US" sz="2800" dirty="0" smtClean="0">
                <a:solidFill>
                  <a:schemeClr val="tx1"/>
                </a:solidFill>
              </a:rPr>
              <a:t>Let A1,A2,…..</a:t>
            </a:r>
            <a:r>
              <a:rPr lang="en-US" sz="2800" dirty="0" err="1" smtClean="0">
                <a:solidFill>
                  <a:schemeClr val="tx1"/>
                </a:solidFill>
              </a:rPr>
              <a:t>Ak</a:t>
            </a:r>
            <a:r>
              <a:rPr lang="en-US" sz="2800" dirty="0" smtClean="0">
                <a:solidFill>
                  <a:schemeClr val="tx1"/>
                </a:solidFill>
              </a:rPr>
              <a:t>, where 1≤k≤n are set of atoms and </a:t>
            </a:r>
            <a:r>
              <a:rPr lang="el-GR" sz="2800" dirty="0" smtClean="0">
                <a:solidFill>
                  <a:schemeClr val="tx1"/>
                </a:solidFill>
              </a:rPr>
              <a:t>α</a:t>
            </a:r>
            <a:r>
              <a:rPr lang="en-IN" sz="1600" dirty="0" smtClean="0">
                <a:solidFill>
                  <a:schemeClr val="tx1"/>
                </a:solidFill>
              </a:rPr>
              <a:t>j</a:t>
            </a:r>
            <a:r>
              <a:rPr lang="en-US" sz="2800" dirty="0" smtClean="0">
                <a:solidFill>
                  <a:schemeClr val="tx1"/>
                </a:solidFill>
              </a:rPr>
              <a:t>,  </a:t>
            </a:r>
            <a:r>
              <a:rPr lang="en-US" sz="2800" dirty="0">
                <a:solidFill>
                  <a:schemeClr val="tx1"/>
                </a:solidFill>
              </a:rPr>
              <a:t>1</a:t>
            </a:r>
            <a:r>
              <a:rPr lang="en-US" sz="2800" dirty="0" smtClean="0">
                <a:solidFill>
                  <a:schemeClr val="tx1"/>
                </a:solidFill>
              </a:rPr>
              <a:t>≤j≤m and </a:t>
            </a:r>
            <a:r>
              <a:rPr lang="el-GR" sz="2800" dirty="0" smtClean="0">
                <a:solidFill>
                  <a:schemeClr val="tx1"/>
                </a:solidFill>
              </a:rPr>
              <a:t>β</a:t>
            </a:r>
            <a:r>
              <a:rPr lang="en-US" sz="2800" dirty="0" smtClean="0">
                <a:solidFill>
                  <a:schemeClr val="tx1"/>
                </a:solidFill>
              </a:rPr>
              <a:t> are well-formed formulas.</a:t>
            </a:r>
          </a:p>
          <a:p>
            <a:pPr algn="just">
              <a:buFont typeface="Arial" pitchFamily="34" charset="0"/>
              <a:buChar char="•"/>
            </a:pPr>
            <a:endParaRPr lang="en-US" sz="2800" dirty="0" smtClean="0">
              <a:solidFill>
                <a:schemeClr val="tx1"/>
              </a:solidFill>
            </a:endParaRPr>
          </a:p>
          <a:p>
            <a:pPr algn="just"/>
            <a:endParaRPr lang="en-US" sz="2800" dirty="0" smtClean="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260648"/>
            <a:ext cx="8136904" cy="864096"/>
          </a:xfrm>
        </p:spPr>
        <p:txBody>
          <a:bodyPr>
            <a:normAutofit lnSpcReduction="10000"/>
          </a:bodyPr>
          <a:lstStyle/>
          <a:p>
            <a:pPr algn="just">
              <a:buFont typeface="Arial" pitchFamily="34" charset="0"/>
              <a:buChar char="•"/>
            </a:pPr>
            <a:r>
              <a:rPr lang="en-US" sz="2800" dirty="0" smtClean="0">
                <a:solidFill>
                  <a:schemeClr val="tx1"/>
                </a:solidFill>
              </a:rPr>
              <a:t>The inference rules may be stated as given in the NDS rules Table below:</a:t>
            </a:r>
          </a:p>
          <a:p>
            <a:pPr algn="just"/>
            <a:endParaRPr lang="en-US" sz="2800" dirty="0" smtClean="0">
              <a:solidFill>
                <a:schemeClr val="tx1"/>
              </a:solidFill>
            </a:endParaRPr>
          </a:p>
        </p:txBody>
      </p:sp>
      <p:pic>
        <p:nvPicPr>
          <p:cNvPr id="1027" name="Picture 3" descr="C:\Users\hp_user\Desktop\AI\WhatsApp Image 2021-10-28 at 4.00.51 PM (2).jpeg"/>
          <p:cNvPicPr>
            <a:picLocks noChangeAspect="1" noChangeArrowheads="1"/>
          </p:cNvPicPr>
          <p:nvPr/>
        </p:nvPicPr>
        <p:blipFill>
          <a:blip r:embed="rId2" cstate="print"/>
          <a:srcRect/>
          <a:stretch>
            <a:fillRect/>
          </a:stretch>
        </p:blipFill>
        <p:spPr bwMode="auto">
          <a:xfrm>
            <a:off x="323528" y="1484784"/>
            <a:ext cx="8532440" cy="453650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_user\Desktop\AI\WhatsApp Image 2021-10-28 at 4.00.51 PM (1).jpeg"/>
          <p:cNvPicPr>
            <a:picLocks noChangeAspect="1" noChangeArrowheads="1"/>
          </p:cNvPicPr>
          <p:nvPr/>
        </p:nvPicPr>
        <p:blipFill>
          <a:blip r:embed="rId2" cstate="print"/>
          <a:srcRect/>
          <a:stretch>
            <a:fillRect/>
          </a:stretch>
        </p:blipFill>
        <p:spPr bwMode="auto">
          <a:xfrm>
            <a:off x="323528" y="1628800"/>
            <a:ext cx="8132668" cy="424847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3"/>
            <a:ext cx="7772400" cy="576064"/>
          </a:xfrm>
        </p:spPr>
        <p:txBody>
          <a:bodyPr>
            <a:noAutofit/>
          </a:bodyPr>
          <a:lstStyle/>
          <a:p>
            <a:pPr algn="l"/>
            <a:r>
              <a:rPr lang="en-US" sz="3200" dirty="0">
                <a:solidFill>
                  <a:srgbClr val="FF0000"/>
                </a:solidFill>
              </a:rPr>
              <a:t>Logic concepts and logic programming</a:t>
            </a:r>
            <a:br>
              <a:rPr lang="en-US" sz="3200" dirty="0">
                <a:solidFill>
                  <a:srgbClr val="FF0000"/>
                </a:solidFill>
              </a:rPr>
            </a:br>
            <a:endParaRPr lang="en-IN" sz="3200" dirty="0"/>
          </a:p>
        </p:txBody>
      </p:sp>
      <p:sp>
        <p:nvSpPr>
          <p:cNvPr id="3" name="Subtitle 2"/>
          <p:cNvSpPr>
            <a:spLocks noGrp="1"/>
          </p:cNvSpPr>
          <p:nvPr>
            <p:ph type="subTitle" idx="1"/>
          </p:nvPr>
        </p:nvSpPr>
        <p:spPr>
          <a:xfrm>
            <a:off x="526728" y="1066936"/>
            <a:ext cx="8077720" cy="5386400"/>
          </a:xfrm>
        </p:spPr>
        <p:txBody>
          <a:bodyPr>
            <a:normAutofit fontScale="70000" lnSpcReduction="20000"/>
          </a:bodyPr>
          <a:lstStyle/>
          <a:p>
            <a:pPr algn="just">
              <a:buFont typeface="Arial" pitchFamily="34" charset="0"/>
              <a:buChar char="•"/>
            </a:pPr>
            <a:r>
              <a:rPr lang="en-IN" sz="3400" dirty="0" smtClean="0">
                <a:solidFill>
                  <a:srgbClr val="00B0F0"/>
                </a:solidFill>
              </a:rPr>
              <a:t>Logic</a:t>
            </a:r>
            <a:r>
              <a:rPr lang="en-IN" sz="3400" dirty="0" smtClean="0">
                <a:solidFill>
                  <a:schemeClr val="tx1"/>
                </a:solidFill>
              </a:rPr>
              <a:t> can be defined as </a:t>
            </a:r>
            <a:r>
              <a:rPr lang="en-IN" sz="3400" b="1" dirty="0" smtClean="0">
                <a:solidFill>
                  <a:schemeClr val="tx1"/>
                </a:solidFill>
              </a:rPr>
              <a:t>the proof or validation behind any reason provided</a:t>
            </a:r>
            <a:r>
              <a:rPr lang="en-IN" sz="3400" dirty="0" smtClean="0">
                <a:solidFill>
                  <a:schemeClr val="tx1"/>
                </a:solidFill>
              </a:rPr>
              <a:t>.</a:t>
            </a:r>
          </a:p>
          <a:p>
            <a:pPr algn="just"/>
            <a:endParaRPr lang="en-IN" sz="3400" dirty="0" smtClean="0">
              <a:solidFill>
                <a:schemeClr val="tx1"/>
              </a:solidFill>
            </a:endParaRPr>
          </a:p>
          <a:p>
            <a:pPr algn="just">
              <a:buFont typeface="Arial" pitchFamily="34" charset="0"/>
              <a:buChar char="•"/>
            </a:pPr>
            <a:r>
              <a:rPr lang="en-IN" sz="3400" dirty="0" smtClean="0">
                <a:solidFill>
                  <a:schemeClr val="tx1"/>
                </a:solidFill>
              </a:rPr>
              <a:t>It is important to include logic in Artificial Intelligence because we want our agent (system) to think and act humanly, and for doing so, it should be capable of taking any decision based on the current situation</a:t>
            </a:r>
          </a:p>
          <a:p>
            <a:pPr algn="just">
              <a:buFont typeface="Arial" pitchFamily="34" charset="0"/>
              <a:buChar char="•"/>
            </a:pPr>
            <a:endParaRPr lang="en-US" sz="3400" dirty="0" smtClean="0">
              <a:solidFill>
                <a:srgbClr val="00B0F0"/>
              </a:solidFill>
            </a:endParaRPr>
          </a:p>
          <a:p>
            <a:pPr algn="just">
              <a:buFont typeface="Arial" pitchFamily="34" charset="0"/>
              <a:buChar char="•"/>
            </a:pPr>
            <a:r>
              <a:rPr lang="en-US" sz="3400" dirty="0" smtClean="0">
                <a:solidFill>
                  <a:srgbClr val="00B0F0"/>
                </a:solidFill>
              </a:rPr>
              <a:t>Logic</a:t>
            </a:r>
            <a:r>
              <a:rPr lang="en-US" sz="3400" dirty="0" smtClean="0">
                <a:solidFill>
                  <a:schemeClr val="tx1"/>
                </a:solidFill>
              </a:rPr>
              <a:t> is </a:t>
            </a:r>
            <a:r>
              <a:rPr lang="en-US" sz="3400" dirty="0">
                <a:solidFill>
                  <a:schemeClr val="tx1"/>
                </a:solidFill>
              </a:rPr>
              <a:t>concerned with the principles of drawing valid inferences from a given set of </a:t>
            </a:r>
            <a:r>
              <a:rPr lang="en-US" sz="3400" dirty="0" smtClean="0">
                <a:solidFill>
                  <a:schemeClr val="tx1"/>
                </a:solidFill>
              </a:rPr>
              <a:t>true statements.</a:t>
            </a:r>
          </a:p>
          <a:p>
            <a:pPr algn="just"/>
            <a:endParaRPr lang="en-US" sz="3400" dirty="0" smtClean="0">
              <a:solidFill>
                <a:schemeClr val="tx1"/>
              </a:solidFill>
            </a:endParaRPr>
          </a:p>
          <a:p>
            <a:pPr algn="just">
              <a:buFont typeface="Arial" pitchFamily="34" charset="0"/>
              <a:buChar char="•"/>
            </a:pPr>
            <a:r>
              <a:rPr lang="en-IN" sz="3400" dirty="0" smtClean="0">
                <a:solidFill>
                  <a:schemeClr val="tx1"/>
                </a:solidFill>
              </a:rPr>
              <a:t>Logical languages are widely used </a:t>
            </a:r>
            <a:r>
              <a:rPr lang="en-IN" sz="3400" b="1" dirty="0" smtClean="0">
                <a:solidFill>
                  <a:schemeClr val="tx1"/>
                </a:solidFill>
              </a:rPr>
              <a:t>for expressing the declarative knowledge needed in artificial</a:t>
            </a:r>
            <a:r>
              <a:rPr lang="en-IN" sz="3400" dirty="0" smtClean="0">
                <a:solidFill>
                  <a:schemeClr val="tx1"/>
                </a:solidFill>
              </a:rPr>
              <a:t> intelligence systems.</a:t>
            </a:r>
          </a:p>
          <a:p>
            <a:pPr algn="just"/>
            <a:endParaRPr lang="en-IN" dirty="0" smtClean="0"/>
          </a:p>
          <a:p>
            <a:pPr algn="just"/>
            <a:r>
              <a:rPr lang="en-IN" dirty="0" smtClean="0"/>
              <a:t> </a:t>
            </a:r>
            <a:endParaRPr lang="en-IN" dirty="0">
              <a:solidFill>
                <a:schemeClr val="tx1"/>
              </a:solidFill>
            </a:endParaRPr>
          </a:p>
        </p:txBody>
      </p:sp>
    </p:spTree>
    <p:extLst>
      <p:ext uri="{BB962C8B-B14F-4D97-AF65-F5344CB8AC3E}">
        <p14:creationId xmlns:p14="http://schemas.microsoft.com/office/powerpoint/2010/main" xmlns="" val="571037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7786742" cy="677108"/>
          </a:xfrm>
          <a:prstGeom prst="rect">
            <a:avLst/>
          </a:prstGeom>
          <a:noFill/>
        </p:spPr>
        <p:txBody>
          <a:bodyPr wrap="square" rtlCol="0">
            <a:spAutoFit/>
          </a:bodyPr>
          <a:lstStyle/>
          <a:p>
            <a:r>
              <a:rPr lang="en-US" sz="2000" dirty="0" smtClean="0">
                <a:solidFill>
                  <a:srgbClr val="FF0000"/>
                </a:solidFill>
              </a:rPr>
              <a:t>Natural Deduction system Example 1:</a:t>
            </a:r>
          </a:p>
          <a:p>
            <a:endParaRPr lang="en-US" dirty="0"/>
          </a:p>
        </p:txBody>
      </p:sp>
      <p:sp>
        <p:nvSpPr>
          <p:cNvPr id="3" name="Rectangle 2"/>
          <p:cNvSpPr/>
          <p:nvPr/>
        </p:nvSpPr>
        <p:spPr>
          <a:xfrm>
            <a:off x="973290" y="5157192"/>
            <a:ext cx="7960968" cy="830997"/>
          </a:xfrm>
          <a:prstGeom prst="rect">
            <a:avLst/>
          </a:prstGeom>
        </p:spPr>
        <p:txBody>
          <a:bodyPr wrap="square">
            <a:spAutoFit/>
          </a:bodyPr>
          <a:lstStyle/>
          <a:p>
            <a:pPr lvl="1" algn="just"/>
            <a:r>
              <a:rPr lang="en-US" sz="1600" b="1" dirty="0" smtClean="0"/>
              <a:t>Description </a:t>
            </a:r>
            <a:r>
              <a:rPr lang="en-US" sz="1600" b="1" dirty="0"/>
              <a:t>–</a:t>
            </a:r>
            <a:r>
              <a:rPr lang="en-US" sz="1600" dirty="0" smtClean="0"/>
              <a:t>rule </a:t>
            </a:r>
            <a:r>
              <a:rPr lang="en-US" sz="1600" dirty="0"/>
              <a:t>to be applied on a sub expressions.</a:t>
            </a:r>
          </a:p>
          <a:p>
            <a:pPr lvl="1" algn="just"/>
            <a:r>
              <a:rPr lang="en-US" sz="1600" b="1" dirty="0" smtClean="0"/>
              <a:t>Formula-</a:t>
            </a:r>
            <a:r>
              <a:rPr lang="en-US" sz="1600" dirty="0" smtClean="0"/>
              <a:t> </a:t>
            </a:r>
            <a:r>
              <a:rPr lang="en-US" sz="1600" dirty="0"/>
              <a:t>Output of applying a rule.</a:t>
            </a:r>
          </a:p>
          <a:p>
            <a:pPr lvl="1" algn="just"/>
            <a:r>
              <a:rPr lang="en-US" sz="1600" b="1" dirty="0" smtClean="0"/>
              <a:t>Comments- </a:t>
            </a:r>
            <a:r>
              <a:rPr lang="en-US" sz="1600" dirty="0"/>
              <a:t>Line nos.</a:t>
            </a:r>
          </a:p>
        </p:txBody>
      </p:sp>
      <p:pic>
        <p:nvPicPr>
          <p:cNvPr id="1026" name="Picture 2" descr="C:\Users\hp_user\Desktop\AI\WhatsApp Image 2021-10-28 at 4.00.51 PM.jpeg"/>
          <p:cNvPicPr>
            <a:picLocks noChangeAspect="1" noChangeArrowheads="1"/>
          </p:cNvPicPr>
          <p:nvPr/>
        </p:nvPicPr>
        <p:blipFill>
          <a:blip r:embed="rId2" cstate="print"/>
          <a:srcRect/>
          <a:stretch>
            <a:fillRect/>
          </a:stretch>
        </p:blipFill>
        <p:spPr bwMode="auto">
          <a:xfrm>
            <a:off x="264335" y="908720"/>
            <a:ext cx="8505643" cy="396044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67544" y="2060848"/>
            <a:ext cx="8241764" cy="1440160"/>
          </a:xfrm>
          <a:prstGeom prst="rect">
            <a:avLst/>
          </a:prstGeom>
          <a:noFill/>
          <a:ln w="9525">
            <a:noFill/>
            <a:miter lim="800000"/>
            <a:headEnd/>
            <a:tailEnd/>
          </a:ln>
        </p:spPr>
      </p:pic>
      <p:sp>
        <p:nvSpPr>
          <p:cNvPr id="3" name="TextBox 2"/>
          <p:cNvSpPr txBox="1"/>
          <p:nvPr/>
        </p:nvSpPr>
        <p:spPr>
          <a:xfrm>
            <a:off x="571472" y="428604"/>
            <a:ext cx="7786742" cy="646331"/>
          </a:xfrm>
          <a:prstGeom prst="rect">
            <a:avLst/>
          </a:prstGeom>
          <a:noFill/>
        </p:spPr>
        <p:txBody>
          <a:bodyPr wrap="square" rtlCol="0">
            <a:spAutoFit/>
          </a:bodyPr>
          <a:lstStyle/>
          <a:p>
            <a:r>
              <a:rPr lang="en-US" sz="3600" dirty="0" smtClean="0">
                <a:solidFill>
                  <a:srgbClr val="FF0000"/>
                </a:solidFill>
              </a:rPr>
              <a:t>Deduction Theorem:</a:t>
            </a:r>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_user\Desktop\AI\WhatsApp Image 2021-10-28 at 4.00.50 PM.jpeg"/>
          <p:cNvPicPr>
            <a:picLocks noChangeAspect="1" noChangeArrowheads="1"/>
          </p:cNvPicPr>
          <p:nvPr/>
        </p:nvPicPr>
        <p:blipFill>
          <a:blip r:embed="rId2" cstate="print"/>
          <a:srcRect/>
          <a:stretch>
            <a:fillRect/>
          </a:stretch>
        </p:blipFill>
        <p:spPr bwMode="auto">
          <a:xfrm>
            <a:off x="395536" y="908720"/>
            <a:ext cx="8520538" cy="4968552"/>
          </a:xfrm>
          <a:prstGeom prst="rect">
            <a:avLst/>
          </a:prstGeom>
          <a:noFill/>
        </p:spPr>
      </p:pic>
      <p:sp>
        <p:nvSpPr>
          <p:cNvPr id="5" name="TextBox 4"/>
          <p:cNvSpPr txBox="1"/>
          <p:nvPr/>
        </p:nvSpPr>
        <p:spPr>
          <a:xfrm>
            <a:off x="571472" y="428604"/>
            <a:ext cx="7786742" cy="677108"/>
          </a:xfrm>
          <a:prstGeom prst="rect">
            <a:avLst/>
          </a:prstGeom>
          <a:noFill/>
        </p:spPr>
        <p:txBody>
          <a:bodyPr wrap="square" rtlCol="0">
            <a:spAutoFit/>
          </a:bodyPr>
          <a:lstStyle/>
          <a:p>
            <a:r>
              <a:rPr lang="en-US" sz="2000" dirty="0" smtClean="0">
                <a:solidFill>
                  <a:srgbClr val="FF0000"/>
                </a:solidFill>
              </a:rPr>
              <a:t>Natural Deduction system Example 2:</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2995435" cy="923330"/>
          </a:xfrm>
          <a:prstGeom prst="rect">
            <a:avLst/>
          </a:prstGeom>
          <a:noFill/>
        </p:spPr>
        <p:txBody>
          <a:bodyPr wrap="none" rtlCol="0">
            <a:spAutoFit/>
          </a:bodyPr>
          <a:lstStyle/>
          <a:p>
            <a:r>
              <a:rPr lang="en-US" b="1" dirty="0" smtClean="0"/>
              <a:t>3.</a:t>
            </a:r>
            <a:r>
              <a:rPr lang="en-US" dirty="0" smtClean="0"/>
              <a:t>Prove that A→ B^C,A infer C</a:t>
            </a:r>
          </a:p>
          <a:p>
            <a:r>
              <a:rPr lang="en-US" dirty="0" smtClean="0"/>
              <a:t>Sol:</a:t>
            </a:r>
          </a:p>
          <a:p>
            <a:endParaRPr lang="en-US" dirty="0"/>
          </a:p>
        </p:txBody>
      </p:sp>
      <p:graphicFrame>
        <p:nvGraphicFramePr>
          <p:cNvPr id="3" name="Table 2"/>
          <p:cNvGraphicFramePr>
            <a:graphicFrameLocks noGrp="1"/>
          </p:cNvGraphicFramePr>
          <p:nvPr/>
        </p:nvGraphicFramePr>
        <p:xfrm>
          <a:off x="1142976" y="1000108"/>
          <a:ext cx="6096000" cy="2909901"/>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5471">
                <a:tc>
                  <a:txBody>
                    <a:bodyPr/>
                    <a:lstStyle/>
                    <a:p>
                      <a:r>
                        <a:rPr lang="en-US" dirty="0" smtClean="0"/>
                        <a:t>Description</a:t>
                      </a:r>
                      <a:endParaRPr lang="en-US" dirty="0"/>
                    </a:p>
                  </a:txBody>
                  <a:tcPr/>
                </a:tc>
                <a:tc>
                  <a:txBody>
                    <a:bodyPr/>
                    <a:lstStyle/>
                    <a:p>
                      <a:r>
                        <a:rPr lang="en-US" dirty="0" smtClean="0"/>
                        <a:t>Formula</a:t>
                      </a:r>
                      <a:endParaRPr lang="en-US" dirty="0"/>
                    </a:p>
                  </a:txBody>
                  <a:tcPr/>
                </a:tc>
                <a:tc>
                  <a:txBody>
                    <a:bodyPr/>
                    <a:lstStyle/>
                    <a:p>
                      <a:r>
                        <a:rPr lang="en-US" dirty="0" smtClean="0"/>
                        <a:t>Comments</a:t>
                      </a:r>
                      <a:endParaRPr lang="en-US" dirty="0"/>
                    </a:p>
                  </a:txBody>
                  <a:tcPr/>
                </a:tc>
                <a:extLst>
                  <a:ext uri="{0D108BD9-81ED-4DB2-BD59-A6C34878D82A}">
                    <a16:rowId xmlns:a16="http://schemas.microsoft.com/office/drawing/2014/main" xmlns="" val="10000"/>
                  </a:ext>
                </a:extLst>
              </a:tr>
              <a:tr h="657075">
                <a:tc>
                  <a:txBody>
                    <a:bodyPr/>
                    <a:lstStyle/>
                    <a:p>
                      <a:r>
                        <a:rPr lang="en-US" dirty="0" smtClean="0"/>
                        <a:t>Theorem</a:t>
                      </a:r>
                      <a:endParaRPr lang="en-US" dirty="0"/>
                    </a:p>
                  </a:txBody>
                  <a:tcPr/>
                </a:tc>
                <a:tc>
                  <a:txBody>
                    <a:bodyPr/>
                    <a:lstStyle/>
                    <a:p>
                      <a:r>
                        <a:rPr lang="en-US" dirty="0" smtClean="0"/>
                        <a:t>From</a:t>
                      </a:r>
                      <a:r>
                        <a:rPr lang="en-US" baseline="0" dirty="0" smtClean="0"/>
                        <a:t> A→ B^C, A infer C</a:t>
                      </a:r>
                      <a:endParaRPr lang="en-US" dirty="0"/>
                    </a:p>
                  </a:txBody>
                  <a:tcPr/>
                </a:tc>
                <a:tc>
                  <a:txBody>
                    <a:bodyPr/>
                    <a:lstStyle/>
                    <a:p>
                      <a:r>
                        <a:rPr lang="en-US" dirty="0" smtClean="0"/>
                        <a:t>To</a:t>
                      </a:r>
                      <a:r>
                        <a:rPr lang="en-US" baseline="0" dirty="0" smtClean="0"/>
                        <a:t> be proved</a:t>
                      </a:r>
                      <a:endParaRPr lang="en-US" dirty="0"/>
                    </a:p>
                  </a:txBody>
                  <a:tcPr/>
                </a:tc>
                <a:extLst>
                  <a:ext uri="{0D108BD9-81ED-4DB2-BD59-A6C34878D82A}">
                    <a16:rowId xmlns:a16="http://schemas.microsoft.com/office/drawing/2014/main" xmlns="" val="10001"/>
                  </a:ext>
                </a:extLst>
              </a:tr>
              <a:tr h="375471">
                <a:tc>
                  <a:txBody>
                    <a:bodyPr/>
                    <a:lstStyle/>
                    <a:p>
                      <a:r>
                        <a:rPr lang="en-US" dirty="0" smtClean="0"/>
                        <a:t>Hypothesis</a:t>
                      </a:r>
                      <a:r>
                        <a:rPr lang="en-US" baseline="0" dirty="0" smtClean="0"/>
                        <a:t> 1</a:t>
                      </a:r>
                      <a:endParaRPr lang="en-US" dirty="0"/>
                    </a:p>
                  </a:txBody>
                  <a:tcPr/>
                </a:tc>
                <a:tc>
                  <a:txBody>
                    <a:bodyPr/>
                    <a:lstStyle/>
                    <a:p>
                      <a:r>
                        <a:rPr lang="en-US" dirty="0" smtClean="0"/>
                        <a:t>A→B^C</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xmlns="" val="10002"/>
                  </a:ext>
                </a:extLst>
              </a:tr>
              <a:tr h="375471">
                <a:tc>
                  <a:txBody>
                    <a:bodyPr/>
                    <a:lstStyle/>
                    <a:p>
                      <a:r>
                        <a:rPr lang="en-US" dirty="0" smtClean="0"/>
                        <a:t>Hypothesis 2</a:t>
                      </a:r>
                      <a:endParaRPr lang="en-US" dirty="0"/>
                    </a:p>
                  </a:txBody>
                  <a:tcPr/>
                </a:tc>
                <a:tc>
                  <a:txBody>
                    <a:bodyPr/>
                    <a:lstStyle/>
                    <a:p>
                      <a:r>
                        <a:rPr lang="en-US" dirty="0" smtClean="0"/>
                        <a:t>A</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xmlns="" val="10003"/>
                  </a:ext>
                </a:extLst>
              </a:tr>
              <a:tr h="375471">
                <a:tc>
                  <a:txBody>
                    <a:bodyPr/>
                    <a:lstStyle/>
                    <a:p>
                      <a:r>
                        <a:rPr lang="en-US" dirty="0" smtClean="0"/>
                        <a:t>E</a:t>
                      </a:r>
                      <a:r>
                        <a:rPr lang="en-US" dirty="0" smtClean="0">
                          <a:sym typeface="Wingdings" pitchFamily="2" charset="2"/>
                        </a:rPr>
                        <a:t>:→(1,2)</a:t>
                      </a:r>
                      <a:endParaRPr lang="en-US" dirty="0"/>
                    </a:p>
                  </a:txBody>
                  <a:tcPr/>
                </a:tc>
                <a:tc>
                  <a:txBody>
                    <a:bodyPr/>
                    <a:lstStyle/>
                    <a:p>
                      <a:r>
                        <a:rPr lang="en-US" dirty="0" smtClean="0"/>
                        <a:t>B^C</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xmlns="" val="10004"/>
                  </a:ext>
                </a:extLst>
              </a:tr>
              <a:tr h="375471">
                <a:tc>
                  <a:txBody>
                    <a:bodyPr/>
                    <a:lstStyle/>
                    <a:p>
                      <a:r>
                        <a:rPr lang="en-US" dirty="0" smtClean="0"/>
                        <a:t>E:^(3)</a:t>
                      </a:r>
                      <a:endParaRPr lang="en-US" dirty="0"/>
                    </a:p>
                  </a:txBody>
                  <a:tcPr/>
                </a:tc>
                <a:tc>
                  <a:txBody>
                    <a:bodyPr/>
                    <a:lstStyle/>
                    <a:p>
                      <a:r>
                        <a:rPr lang="en-US" dirty="0" smtClean="0"/>
                        <a:t>B</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5"/>
                  </a:ext>
                </a:extLst>
              </a:tr>
              <a:tr h="375471">
                <a:tc>
                  <a:txBody>
                    <a:bodyPr/>
                    <a:lstStyle/>
                    <a:p>
                      <a:r>
                        <a:rPr lang="en-US" dirty="0" smtClean="0"/>
                        <a:t>E:^(3)</a:t>
                      </a:r>
                      <a:endParaRPr lang="en-US" dirty="0"/>
                    </a:p>
                  </a:txBody>
                  <a:tcPr/>
                </a:tc>
                <a:tc>
                  <a:txBody>
                    <a:bodyPr/>
                    <a:lstStyle/>
                    <a:p>
                      <a:r>
                        <a:rPr lang="en-US" dirty="0" smtClean="0"/>
                        <a:t>C</a:t>
                      </a:r>
                      <a:endParaRPr lang="en-US" dirty="0"/>
                    </a:p>
                  </a:txBody>
                  <a:tcPr/>
                </a:tc>
                <a:tc>
                  <a:txBody>
                    <a:bodyPr/>
                    <a:lstStyle/>
                    <a:p>
                      <a:r>
                        <a:rPr lang="en-US" dirty="0" smtClean="0"/>
                        <a:t>Proved</a:t>
                      </a:r>
                      <a:endParaRPr lang="en-US" dirty="0"/>
                    </a:p>
                  </a:txBody>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714356"/>
            <a:ext cx="3099054" cy="1200329"/>
          </a:xfrm>
          <a:prstGeom prst="rect">
            <a:avLst/>
          </a:prstGeom>
          <a:noFill/>
        </p:spPr>
        <p:txBody>
          <a:bodyPr wrap="none" rtlCol="0">
            <a:spAutoFit/>
          </a:bodyPr>
          <a:lstStyle/>
          <a:p>
            <a:r>
              <a:rPr lang="en-US" b="1" dirty="0" smtClean="0"/>
              <a:t>4</a:t>
            </a:r>
            <a:r>
              <a:rPr lang="en-US" dirty="0" smtClean="0"/>
              <a:t>.PT  Q→P,Q→R infer Q→(P^R)</a:t>
            </a:r>
          </a:p>
          <a:p>
            <a:r>
              <a:rPr lang="en-US" dirty="0" smtClean="0"/>
              <a:t>Sol:</a:t>
            </a:r>
          </a:p>
          <a:p>
            <a:endParaRPr lang="en-US" dirty="0" smtClean="0"/>
          </a:p>
          <a:p>
            <a:endParaRPr lang="en-US" dirty="0"/>
          </a:p>
        </p:txBody>
      </p:sp>
      <p:graphicFrame>
        <p:nvGraphicFramePr>
          <p:cNvPr id="3" name="Table 2"/>
          <p:cNvGraphicFramePr>
            <a:graphicFrameLocks noGrp="1"/>
          </p:cNvGraphicFramePr>
          <p:nvPr/>
        </p:nvGraphicFramePr>
        <p:xfrm>
          <a:off x="1071538" y="1785926"/>
          <a:ext cx="6096000" cy="36068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en-US" dirty="0" smtClean="0"/>
                        <a:t>Description</a:t>
                      </a:r>
                      <a:endParaRPr lang="en-US" dirty="0"/>
                    </a:p>
                  </a:txBody>
                  <a:tcPr/>
                </a:tc>
                <a:tc>
                  <a:txBody>
                    <a:bodyPr/>
                    <a:lstStyle/>
                    <a:p>
                      <a:r>
                        <a:rPr lang="en-US" dirty="0" smtClean="0"/>
                        <a:t>Formula</a:t>
                      </a:r>
                      <a:endParaRPr lang="en-US" dirty="0"/>
                    </a:p>
                  </a:txBody>
                  <a:tcPr/>
                </a:tc>
                <a:tc>
                  <a:txBody>
                    <a:bodyPr/>
                    <a:lstStyle/>
                    <a:p>
                      <a:r>
                        <a:rPr lang="en-US" dirty="0" smtClean="0"/>
                        <a:t>Comments</a:t>
                      </a:r>
                      <a:endParaRPr lang="en-US" dirty="0"/>
                    </a:p>
                  </a:txBody>
                  <a:tcPr/>
                </a:tc>
                <a:extLst>
                  <a:ext uri="{0D108BD9-81ED-4DB2-BD59-A6C34878D82A}">
                    <a16:rowId xmlns:a16="http://schemas.microsoft.com/office/drawing/2014/main" xmlns="" val="10000"/>
                  </a:ext>
                </a:extLst>
              </a:tr>
              <a:tr h="370840">
                <a:tc>
                  <a:txBody>
                    <a:bodyPr/>
                    <a:lstStyle/>
                    <a:p>
                      <a:r>
                        <a:rPr lang="en-US" dirty="0" smtClean="0"/>
                        <a:t>Theorem</a:t>
                      </a:r>
                      <a:endParaRPr lang="en-US" dirty="0"/>
                    </a:p>
                  </a:txBody>
                  <a:tcPr/>
                </a:tc>
                <a:tc>
                  <a:txBody>
                    <a:bodyPr/>
                    <a:lstStyle/>
                    <a:p>
                      <a:r>
                        <a:rPr lang="en-US" dirty="0" smtClean="0"/>
                        <a:t>Q→P,Q→R infer Q→(P^R)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be proved</a:t>
                      </a:r>
                      <a:endParaRPr lang="en-US" dirty="0" smtClean="0"/>
                    </a:p>
                    <a:p>
                      <a:endParaRPr lang="en-US" dirty="0"/>
                    </a:p>
                  </a:txBody>
                  <a:tcPr/>
                </a:tc>
                <a:extLst>
                  <a:ext uri="{0D108BD9-81ED-4DB2-BD59-A6C34878D82A}">
                    <a16:rowId xmlns:a16="http://schemas.microsoft.com/office/drawing/2014/main" xmlns="" val="10001"/>
                  </a:ext>
                </a:extLst>
              </a:tr>
              <a:tr h="370840">
                <a:tc>
                  <a:txBody>
                    <a:bodyPr/>
                    <a:lstStyle/>
                    <a:p>
                      <a:r>
                        <a:rPr lang="en-US" dirty="0" smtClean="0"/>
                        <a:t>Hypothesis</a:t>
                      </a:r>
                      <a:r>
                        <a:rPr lang="en-US" baseline="0" dirty="0" smtClean="0"/>
                        <a:t> 1</a:t>
                      </a:r>
                      <a:endParaRPr lang="en-US" dirty="0"/>
                    </a:p>
                  </a:txBody>
                  <a:tcPr/>
                </a:tc>
                <a:tc>
                  <a:txBody>
                    <a:bodyPr/>
                    <a:lstStyle/>
                    <a:p>
                      <a:r>
                        <a:rPr lang="en-US" dirty="0" smtClean="0"/>
                        <a:t>Q→P</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xmlns="" val="10002"/>
                  </a:ext>
                </a:extLst>
              </a:tr>
              <a:tr h="370840">
                <a:tc>
                  <a:txBody>
                    <a:bodyPr/>
                    <a:lstStyle/>
                    <a:p>
                      <a:r>
                        <a:rPr lang="en-US" dirty="0" smtClean="0"/>
                        <a:t>Hypothesis 2</a:t>
                      </a:r>
                      <a:endParaRPr lang="en-US" dirty="0"/>
                    </a:p>
                  </a:txBody>
                  <a:tcPr/>
                </a:tc>
                <a:tc>
                  <a:txBody>
                    <a:bodyPr/>
                    <a:lstStyle/>
                    <a:p>
                      <a:r>
                        <a:rPr lang="en-US" dirty="0" smtClean="0"/>
                        <a:t>Q→R</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xmlns="" val="10003"/>
                  </a:ext>
                </a:extLst>
              </a:tr>
              <a:tr h="370840">
                <a:tc>
                  <a:txBody>
                    <a:bodyPr/>
                    <a:lstStyle/>
                    <a:p>
                      <a:r>
                        <a:rPr lang="en-US" dirty="0" err="1" smtClean="0"/>
                        <a:t>Subtheorem</a:t>
                      </a:r>
                      <a:endParaRPr lang="en-US" dirty="0"/>
                    </a:p>
                  </a:txBody>
                  <a:tcPr/>
                </a:tc>
                <a:tc>
                  <a:txBody>
                    <a:bodyPr/>
                    <a:lstStyle/>
                    <a:p>
                      <a:r>
                        <a:rPr lang="en-US" dirty="0" smtClean="0"/>
                        <a:t>From Q infer (P^R)</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xmlns="" val="10004"/>
                  </a:ext>
                </a:extLst>
              </a:tr>
              <a:tr h="370840">
                <a:tc>
                  <a:txBody>
                    <a:bodyPr/>
                    <a:lstStyle/>
                    <a:p>
                      <a:r>
                        <a:rPr lang="en-US" dirty="0" smtClean="0"/>
                        <a:t>Hypothesis</a:t>
                      </a:r>
                      <a:endParaRPr lang="en-US" dirty="0"/>
                    </a:p>
                  </a:txBody>
                  <a:tcPr/>
                </a:tc>
                <a:tc>
                  <a:txBody>
                    <a:bodyPr/>
                    <a:lstStyle/>
                    <a:p>
                      <a:r>
                        <a:rPr lang="en-US" dirty="0" smtClean="0"/>
                        <a:t>Q</a:t>
                      </a:r>
                      <a:endParaRPr lang="en-US" dirty="0"/>
                    </a:p>
                  </a:txBody>
                  <a:tcPr/>
                </a:tc>
                <a:tc>
                  <a:txBody>
                    <a:bodyPr/>
                    <a:lstStyle/>
                    <a:p>
                      <a:r>
                        <a:rPr lang="en-US" dirty="0" smtClean="0"/>
                        <a:t>3.1</a:t>
                      </a:r>
                      <a:endParaRPr lang="en-US" dirty="0"/>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t>
                      </a:r>
                      <a:r>
                        <a:rPr lang="en-US" dirty="0" smtClean="0">
                          <a:sym typeface="Wingdings" pitchFamily="2" charset="2"/>
                        </a:rPr>
                        <a:t>:→(1,3.1)</a:t>
                      </a:r>
                      <a:endParaRPr lang="en-US" dirty="0" smtClean="0"/>
                    </a:p>
                  </a:txBody>
                  <a:tcPr/>
                </a:tc>
                <a:tc>
                  <a:txBody>
                    <a:bodyPr/>
                    <a:lstStyle/>
                    <a:p>
                      <a:r>
                        <a:rPr lang="en-US" dirty="0" smtClean="0"/>
                        <a:t>P</a:t>
                      </a:r>
                      <a:endParaRPr lang="en-US" dirty="0"/>
                    </a:p>
                  </a:txBody>
                  <a:tcPr/>
                </a:tc>
                <a:tc>
                  <a:txBody>
                    <a:bodyPr/>
                    <a:lstStyle/>
                    <a:p>
                      <a:r>
                        <a:rPr lang="en-US" dirty="0" smtClean="0"/>
                        <a:t>3.2</a:t>
                      </a:r>
                      <a:endParaRPr lang="en-US" dirty="0"/>
                    </a:p>
                  </a:txBody>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t>
                      </a:r>
                      <a:r>
                        <a:rPr lang="en-US" dirty="0" smtClean="0">
                          <a:sym typeface="Wingdings" pitchFamily="2" charset="2"/>
                        </a:rPr>
                        <a:t>:→(2,3,1)</a:t>
                      </a:r>
                      <a:endParaRPr lang="en-US" dirty="0" smtClean="0"/>
                    </a:p>
                  </a:txBody>
                  <a:tcPr/>
                </a:tc>
                <a:tc>
                  <a:txBody>
                    <a:bodyPr/>
                    <a:lstStyle/>
                    <a:p>
                      <a:r>
                        <a:rPr lang="en-US" dirty="0" smtClean="0"/>
                        <a:t>R</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xmlns=""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a:t>
                      </a:r>
                      <a:r>
                        <a:rPr lang="en-US" dirty="0" smtClean="0">
                          <a:sym typeface="Wingdings" pitchFamily="2" charset="2"/>
                        </a:rPr>
                        <a:t>(3.2,3.3)</a:t>
                      </a:r>
                      <a:endParaRPr lang="en-US" dirty="0" smtClean="0"/>
                    </a:p>
                  </a:txBody>
                  <a:tcPr/>
                </a:tc>
                <a:tc>
                  <a:txBody>
                    <a:bodyPr/>
                    <a:lstStyle/>
                    <a:p>
                      <a:r>
                        <a:rPr lang="en-US" dirty="0" smtClean="0"/>
                        <a:t>P^R</a:t>
                      </a:r>
                      <a:endParaRPr lang="en-US" dirty="0"/>
                    </a:p>
                  </a:txBody>
                  <a:tcPr/>
                </a:tc>
                <a:tc>
                  <a:txBody>
                    <a:bodyPr/>
                    <a:lstStyle/>
                    <a:p>
                      <a:r>
                        <a:rPr lang="en-US" dirty="0" smtClean="0"/>
                        <a:t>Proved</a:t>
                      </a:r>
                      <a:endParaRPr lang="en-US" dirty="0"/>
                    </a:p>
                  </a:txBody>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6028702" cy="646331"/>
          </a:xfrm>
          <a:prstGeom prst="rect">
            <a:avLst/>
          </a:prstGeom>
          <a:noFill/>
        </p:spPr>
        <p:txBody>
          <a:bodyPr wrap="none" rtlCol="0">
            <a:spAutoFit/>
          </a:bodyPr>
          <a:lstStyle/>
          <a:p>
            <a:r>
              <a:rPr lang="en-US" b="1" dirty="0" smtClean="0"/>
              <a:t>5.</a:t>
            </a:r>
            <a:r>
              <a:rPr lang="en-US" dirty="0" smtClean="0"/>
              <a:t>Infer A^B↔B^A</a:t>
            </a:r>
          </a:p>
          <a:p>
            <a:r>
              <a:rPr lang="en-US" dirty="0" smtClean="0"/>
              <a:t>Sol:  infer A^B↔B^A is reduced to the theorem from A,B infer</a:t>
            </a:r>
            <a:endParaRPr lang="en-US" dirty="0"/>
          </a:p>
        </p:txBody>
      </p:sp>
      <p:graphicFrame>
        <p:nvGraphicFramePr>
          <p:cNvPr id="3" name="Table 2"/>
          <p:cNvGraphicFramePr>
            <a:graphicFrameLocks noGrp="1"/>
          </p:cNvGraphicFramePr>
          <p:nvPr/>
        </p:nvGraphicFramePr>
        <p:xfrm>
          <a:off x="857224" y="1357298"/>
          <a:ext cx="6096000" cy="18542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en-US" dirty="0" smtClean="0"/>
                        <a:t>Description</a:t>
                      </a:r>
                      <a:endParaRPr lang="en-US" dirty="0"/>
                    </a:p>
                  </a:txBody>
                  <a:tcPr/>
                </a:tc>
                <a:tc>
                  <a:txBody>
                    <a:bodyPr/>
                    <a:lstStyle/>
                    <a:p>
                      <a:r>
                        <a:rPr lang="en-US" dirty="0" smtClean="0"/>
                        <a:t>Formula</a:t>
                      </a:r>
                      <a:endParaRPr lang="en-US" dirty="0"/>
                    </a:p>
                  </a:txBody>
                  <a:tcPr/>
                </a:tc>
                <a:tc>
                  <a:txBody>
                    <a:bodyPr/>
                    <a:lstStyle/>
                    <a:p>
                      <a:r>
                        <a:rPr lang="en-US" dirty="0" smtClean="0"/>
                        <a:t>Comments</a:t>
                      </a:r>
                      <a:endParaRPr lang="en-US" dirty="0"/>
                    </a:p>
                  </a:txBody>
                  <a:tcPr/>
                </a:tc>
                <a:extLst>
                  <a:ext uri="{0D108BD9-81ED-4DB2-BD59-A6C34878D82A}">
                    <a16:rowId xmlns:a16="http://schemas.microsoft.com/office/drawing/2014/main" xmlns="" val="10000"/>
                  </a:ext>
                </a:extLst>
              </a:tr>
              <a:tr h="370840">
                <a:tc>
                  <a:txBody>
                    <a:bodyPr/>
                    <a:lstStyle/>
                    <a:p>
                      <a:r>
                        <a:rPr lang="en-US" dirty="0" smtClean="0"/>
                        <a:t>Theorem</a:t>
                      </a:r>
                      <a:endParaRPr lang="en-US" dirty="0"/>
                    </a:p>
                  </a:txBody>
                  <a:tcPr/>
                </a:tc>
                <a:tc>
                  <a:txBody>
                    <a:bodyPr/>
                    <a:lstStyle/>
                    <a:p>
                      <a:r>
                        <a:rPr lang="en-US" dirty="0" smtClean="0"/>
                        <a:t>A^B↔B^A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be proved as T</a:t>
                      </a:r>
                      <a:endParaRPr lang="en-US" dirty="0" smtClean="0"/>
                    </a:p>
                  </a:txBody>
                  <a:tcPr/>
                </a:tc>
                <a:extLst>
                  <a:ext uri="{0D108BD9-81ED-4DB2-BD59-A6C34878D82A}">
                    <a16:rowId xmlns:a16="http://schemas.microsoft.com/office/drawing/2014/main" xmlns="" val="10001"/>
                  </a:ext>
                </a:extLst>
              </a:tr>
              <a:tr h="370840">
                <a:tc>
                  <a:txBody>
                    <a:bodyPr/>
                    <a:lstStyle/>
                    <a:p>
                      <a:r>
                        <a:rPr lang="en-US" dirty="0" smtClean="0"/>
                        <a:t>Hypothesis</a:t>
                      </a:r>
                      <a:r>
                        <a:rPr lang="en-US" baseline="0" dirty="0" smtClean="0"/>
                        <a:t> </a:t>
                      </a:r>
                      <a:endParaRPr lang="en-US" dirty="0"/>
                    </a:p>
                  </a:txBody>
                  <a:tcPr/>
                </a:tc>
                <a:tc>
                  <a:txBody>
                    <a:bodyPr/>
                    <a:lstStyle/>
                    <a:p>
                      <a:r>
                        <a:rPr lang="en-US" dirty="0" smtClean="0"/>
                        <a:t>A^B↔B^A</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xmlns="" val="10002"/>
                  </a:ext>
                </a:extLst>
              </a:tr>
              <a:tr h="370840">
                <a:tc>
                  <a:txBody>
                    <a:bodyPr/>
                    <a:lstStyle/>
                    <a:p>
                      <a:r>
                        <a:rPr lang="en-US" dirty="0" smtClean="0"/>
                        <a:t>E:↔</a:t>
                      </a:r>
                      <a:r>
                        <a:rPr lang="en-US" dirty="0" smtClean="0">
                          <a:sym typeface="Wingdings" pitchFamily="2" charset="2"/>
                        </a:rPr>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A^B→B^A</a:t>
                      </a:r>
                    </a:p>
                  </a:txBody>
                  <a:tcPr/>
                </a:tc>
                <a:tc>
                  <a:txBody>
                    <a:bodyPr/>
                    <a:lstStyle/>
                    <a:p>
                      <a:r>
                        <a:rPr lang="en-US" dirty="0" smtClean="0"/>
                        <a:t>2</a:t>
                      </a:r>
                      <a:endParaRPr lang="en-US" dirty="0"/>
                    </a:p>
                  </a:txBody>
                  <a:tcPr/>
                </a:tc>
                <a:extLst>
                  <a:ext uri="{0D108BD9-81ED-4DB2-BD59-A6C34878D82A}">
                    <a16:rowId xmlns:a16="http://schemas.microsoft.com/office/drawing/2014/main" xmlns="" val="10003"/>
                  </a:ext>
                </a:extLst>
              </a:tr>
              <a:tr h="370840">
                <a:tc>
                  <a:txBody>
                    <a:bodyPr/>
                    <a:lstStyle/>
                    <a:p>
                      <a:r>
                        <a:rPr lang="en-US" dirty="0" smtClean="0"/>
                        <a:t>E:↔(1)</a:t>
                      </a:r>
                      <a:endParaRPr lang="en-US" dirty="0"/>
                    </a:p>
                  </a:txBody>
                  <a:tcPr/>
                </a:tc>
                <a:tc>
                  <a:txBody>
                    <a:bodyPr/>
                    <a:lstStyle/>
                    <a:p>
                      <a:r>
                        <a:rPr lang="en-US" dirty="0" smtClean="0"/>
                        <a:t>B^A→A^B</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xmlns="" val="10004"/>
                  </a:ext>
                </a:extLst>
              </a:tr>
            </a:tbl>
          </a:graphicData>
        </a:graphic>
      </p:graphicFrame>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5" name="Rectangle 3"/>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8" name="Rectangle 6"/>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1" name="Rectangle 9"/>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4" name="Rectangle 12"/>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7" name="Rectangle 15"/>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3"/>
            <a:ext cx="7772400" cy="576064"/>
          </a:xfrm>
        </p:spPr>
        <p:txBody>
          <a:bodyPr>
            <a:noAutofit/>
          </a:bodyPr>
          <a:lstStyle/>
          <a:p>
            <a:pPr algn="l"/>
            <a:r>
              <a:rPr lang="en-US" sz="3200" dirty="0">
                <a:solidFill>
                  <a:srgbClr val="FF0000"/>
                </a:solidFill>
              </a:rPr>
              <a:t>Logic concepts and logic programming</a:t>
            </a:r>
            <a:br>
              <a:rPr lang="en-US" sz="3200" dirty="0">
                <a:solidFill>
                  <a:srgbClr val="FF0000"/>
                </a:solidFill>
              </a:rPr>
            </a:br>
            <a:endParaRPr lang="en-IN" sz="3200" dirty="0"/>
          </a:p>
        </p:txBody>
      </p:sp>
      <p:sp>
        <p:nvSpPr>
          <p:cNvPr id="3" name="Subtitle 2"/>
          <p:cNvSpPr>
            <a:spLocks noGrp="1"/>
          </p:cNvSpPr>
          <p:nvPr>
            <p:ph type="subTitle" idx="1"/>
          </p:nvPr>
        </p:nvSpPr>
        <p:spPr>
          <a:xfrm>
            <a:off x="539552" y="908720"/>
            <a:ext cx="8077720" cy="5386400"/>
          </a:xfrm>
        </p:spPr>
        <p:txBody>
          <a:bodyPr>
            <a:normAutofit/>
          </a:bodyPr>
          <a:lstStyle/>
          <a:p>
            <a:pPr algn="just">
              <a:buFont typeface="Arial" pitchFamily="34" charset="0"/>
              <a:buChar char="•"/>
            </a:pPr>
            <a:r>
              <a:rPr lang="en-US" dirty="0" smtClean="0">
                <a:solidFill>
                  <a:srgbClr val="00B0F0"/>
                </a:solidFill>
              </a:rPr>
              <a:t>Symbolic logic </a:t>
            </a:r>
            <a:r>
              <a:rPr lang="en-US" dirty="0" smtClean="0">
                <a:solidFill>
                  <a:schemeClr val="tx1"/>
                </a:solidFill>
              </a:rPr>
              <a:t>is the study of symbolic abstractions.</a:t>
            </a:r>
          </a:p>
          <a:p>
            <a:pPr algn="just"/>
            <a:endParaRPr lang="en-IN" dirty="0" smtClean="0">
              <a:solidFill>
                <a:srgbClr val="00B0F0"/>
              </a:solidFill>
            </a:endParaRPr>
          </a:p>
          <a:p>
            <a:pPr algn="just">
              <a:buFont typeface="Arial" pitchFamily="34" charset="0"/>
              <a:buChar char="•"/>
            </a:pPr>
            <a:r>
              <a:rPr lang="en-IN" dirty="0" smtClean="0">
                <a:solidFill>
                  <a:srgbClr val="00B0F0"/>
                </a:solidFill>
              </a:rPr>
              <a:t>Symbolic logic </a:t>
            </a:r>
            <a:r>
              <a:rPr lang="en-IN" dirty="0" smtClean="0">
                <a:solidFill>
                  <a:schemeClr val="tx1"/>
                </a:solidFill>
              </a:rPr>
              <a:t>also provides a clear semantics for knowledge representation languages. </a:t>
            </a:r>
          </a:p>
          <a:p>
            <a:pPr algn="just"/>
            <a:endParaRPr lang="en-IN" dirty="0" smtClean="0">
              <a:solidFill>
                <a:schemeClr val="tx1"/>
              </a:solidFill>
            </a:endParaRPr>
          </a:p>
          <a:p>
            <a:pPr algn="just">
              <a:buFont typeface="Arial" pitchFamily="34" charset="0"/>
              <a:buChar char="•"/>
            </a:pPr>
            <a:r>
              <a:rPr lang="en-IN" dirty="0" smtClean="0">
                <a:solidFill>
                  <a:srgbClr val="00B0F0"/>
                </a:solidFill>
              </a:rPr>
              <a:t>Symbolic logic</a:t>
            </a:r>
            <a:r>
              <a:rPr lang="en-US" dirty="0" smtClean="0">
                <a:solidFill>
                  <a:schemeClr val="tx1"/>
                </a:solidFill>
              </a:rPr>
              <a:t> </a:t>
            </a:r>
            <a:r>
              <a:rPr lang="en-US" dirty="0">
                <a:solidFill>
                  <a:schemeClr val="tx1"/>
                </a:solidFill>
              </a:rPr>
              <a:t>is divided into two </a:t>
            </a:r>
            <a:r>
              <a:rPr lang="en-US" dirty="0" smtClean="0">
                <a:solidFill>
                  <a:schemeClr val="tx1"/>
                </a:solidFill>
              </a:rPr>
              <a:t>branches:</a:t>
            </a:r>
            <a:endParaRPr lang="en-US" dirty="0">
              <a:solidFill>
                <a:schemeClr val="tx1"/>
              </a:solidFill>
            </a:endParaRPr>
          </a:p>
          <a:p>
            <a:pPr lvl="1" algn="just">
              <a:buFont typeface="Courier New" pitchFamily="49" charset="0"/>
              <a:buChar char="o"/>
            </a:pPr>
            <a:r>
              <a:rPr lang="en-US" dirty="0" smtClean="0">
                <a:solidFill>
                  <a:schemeClr val="tx1"/>
                </a:solidFill>
              </a:rPr>
              <a:t>Prepositional </a:t>
            </a:r>
            <a:r>
              <a:rPr lang="en-US" dirty="0">
                <a:solidFill>
                  <a:schemeClr val="tx1"/>
                </a:solidFill>
              </a:rPr>
              <a:t>logic           </a:t>
            </a:r>
            <a:endParaRPr lang="en-US" dirty="0" smtClean="0">
              <a:solidFill>
                <a:schemeClr val="tx1"/>
              </a:solidFill>
            </a:endParaRPr>
          </a:p>
          <a:p>
            <a:pPr lvl="1" algn="just">
              <a:buFont typeface="Courier New" pitchFamily="49" charset="0"/>
              <a:buChar char="o"/>
            </a:pPr>
            <a:r>
              <a:rPr lang="en-US" dirty="0" smtClean="0">
                <a:solidFill>
                  <a:schemeClr val="tx1"/>
                </a:solidFill>
              </a:rPr>
              <a:t>Predicate </a:t>
            </a:r>
            <a:r>
              <a:rPr lang="en-US" dirty="0">
                <a:solidFill>
                  <a:schemeClr val="tx1"/>
                </a:solidFill>
              </a:rPr>
              <a:t>Logic</a:t>
            </a:r>
          </a:p>
          <a:p>
            <a:pPr algn="just"/>
            <a:endParaRPr lang="en-IN" dirty="0">
              <a:solidFill>
                <a:schemeClr val="tx1"/>
              </a:solidFill>
            </a:endParaRPr>
          </a:p>
        </p:txBody>
      </p:sp>
    </p:spTree>
    <p:extLst>
      <p:ext uri="{BB962C8B-B14F-4D97-AF65-F5344CB8AC3E}">
        <p14:creationId xmlns:p14="http://schemas.microsoft.com/office/powerpoint/2010/main" xmlns="" val="57103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3"/>
            <a:ext cx="7772400" cy="576064"/>
          </a:xfrm>
        </p:spPr>
        <p:txBody>
          <a:bodyPr>
            <a:noAutofit/>
          </a:bodyPr>
          <a:lstStyle/>
          <a:p>
            <a:pPr algn="l"/>
            <a:r>
              <a:rPr lang="en-US" sz="3200" dirty="0">
                <a:solidFill>
                  <a:srgbClr val="FF0000"/>
                </a:solidFill>
              </a:rPr>
              <a:t>Logic concepts and logic programming</a:t>
            </a:r>
            <a:br>
              <a:rPr lang="en-US" sz="3200" dirty="0">
                <a:solidFill>
                  <a:srgbClr val="FF0000"/>
                </a:solidFill>
              </a:rPr>
            </a:br>
            <a:endParaRPr lang="en-IN" sz="3200" dirty="0"/>
          </a:p>
        </p:txBody>
      </p:sp>
      <p:sp>
        <p:nvSpPr>
          <p:cNvPr id="3" name="Subtitle 2"/>
          <p:cNvSpPr>
            <a:spLocks noGrp="1"/>
          </p:cNvSpPr>
          <p:nvPr>
            <p:ph type="subTitle" idx="1"/>
          </p:nvPr>
        </p:nvSpPr>
        <p:spPr>
          <a:xfrm>
            <a:off x="539552" y="980728"/>
            <a:ext cx="8077720" cy="5400600"/>
          </a:xfrm>
        </p:spPr>
        <p:txBody>
          <a:bodyPr>
            <a:normAutofit fontScale="25000" lnSpcReduction="20000"/>
          </a:bodyPr>
          <a:lstStyle/>
          <a:p>
            <a:pPr algn="just">
              <a:buFont typeface="Arial" pitchFamily="34" charset="0"/>
              <a:buChar char="•"/>
            </a:pPr>
            <a:r>
              <a:rPr lang="en-US" sz="8000" dirty="0">
                <a:solidFill>
                  <a:srgbClr val="00B0F0"/>
                </a:solidFill>
              </a:rPr>
              <a:t>A </a:t>
            </a:r>
            <a:r>
              <a:rPr lang="en-US" sz="8000" dirty="0" smtClean="0">
                <a:solidFill>
                  <a:srgbClr val="00B0F0"/>
                </a:solidFill>
              </a:rPr>
              <a:t>preposition </a:t>
            </a:r>
            <a:r>
              <a:rPr lang="en-US" sz="8000" dirty="0">
                <a:solidFill>
                  <a:schemeClr val="tx1"/>
                </a:solidFill>
              </a:rPr>
              <a:t>refers to a declarations </a:t>
            </a:r>
            <a:r>
              <a:rPr lang="en-US" sz="8000" dirty="0" err="1">
                <a:solidFill>
                  <a:schemeClr val="tx1"/>
                </a:solidFill>
              </a:rPr>
              <a:t>struct</a:t>
            </a:r>
            <a:r>
              <a:rPr lang="en-US" sz="8000" dirty="0">
                <a:solidFill>
                  <a:schemeClr val="tx1"/>
                </a:solidFill>
              </a:rPr>
              <a:t> that is either </a:t>
            </a:r>
            <a:r>
              <a:rPr lang="en-US" sz="8000" b="1" dirty="0">
                <a:solidFill>
                  <a:schemeClr val="tx1"/>
                </a:solidFill>
              </a:rPr>
              <a:t>true</a:t>
            </a:r>
            <a:r>
              <a:rPr lang="en-US" sz="8000" dirty="0">
                <a:solidFill>
                  <a:schemeClr val="tx1"/>
                </a:solidFill>
              </a:rPr>
              <a:t> or </a:t>
            </a:r>
            <a:r>
              <a:rPr lang="en-US" sz="8000" b="1" dirty="0">
                <a:solidFill>
                  <a:schemeClr val="tx1"/>
                </a:solidFill>
              </a:rPr>
              <a:t>false</a:t>
            </a:r>
            <a:r>
              <a:rPr lang="en-US" sz="8000" dirty="0">
                <a:solidFill>
                  <a:schemeClr val="tx1"/>
                </a:solidFill>
              </a:rPr>
              <a:t> </a:t>
            </a:r>
            <a:r>
              <a:rPr lang="en-US" sz="8000" dirty="0" smtClean="0">
                <a:solidFill>
                  <a:schemeClr val="tx1"/>
                </a:solidFill>
              </a:rPr>
              <a:t>(but </a:t>
            </a:r>
            <a:r>
              <a:rPr lang="en-US" sz="8000" dirty="0">
                <a:solidFill>
                  <a:schemeClr val="tx1"/>
                </a:solidFill>
              </a:rPr>
              <a:t>not </a:t>
            </a:r>
            <a:r>
              <a:rPr lang="en-US" sz="8000" dirty="0" smtClean="0">
                <a:solidFill>
                  <a:schemeClr val="tx1"/>
                </a:solidFill>
              </a:rPr>
              <a:t>both) </a:t>
            </a:r>
            <a:r>
              <a:rPr lang="en-US" sz="8000" dirty="0">
                <a:solidFill>
                  <a:schemeClr val="tx1"/>
                </a:solidFill>
              </a:rPr>
              <a:t>in </a:t>
            </a:r>
            <a:r>
              <a:rPr lang="en-US" sz="8000" dirty="0" smtClean="0">
                <a:solidFill>
                  <a:schemeClr val="tx1"/>
                </a:solidFill>
              </a:rPr>
              <a:t>a given </a:t>
            </a:r>
            <a:r>
              <a:rPr lang="en-US" sz="8000" dirty="0">
                <a:solidFill>
                  <a:schemeClr val="tx1"/>
                </a:solidFill>
              </a:rPr>
              <a:t>context</a:t>
            </a:r>
            <a:r>
              <a:rPr lang="en-US" sz="8000" dirty="0" smtClean="0">
                <a:solidFill>
                  <a:schemeClr val="tx1"/>
                </a:solidFill>
              </a:rPr>
              <a:t>.</a:t>
            </a:r>
          </a:p>
          <a:p>
            <a:pPr algn="just">
              <a:buFont typeface="Arial" pitchFamily="34" charset="0"/>
              <a:buChar char="•"/>
            </a:pPr>
            <a:endParaRPr lang="en-US" sz="8000" dirty="0">
              <a:solidFill>
                <a:schemeClr val="tx1"/>
              </a:solidFill>
            </a:endParaRPr>
          </a:p>
          <a:p>
            <a:pPr algn="just">
              <a:buFont typeface="Arial" pitchFamily="34" charset="0"/>
              <a:buChar char="•"/>
            </a:pPr>
            <a:r>
              <a:rPr lang="en-US" sz="8000" dirty="0">
                <a:solidFill>
                  <a:schemeClr val="tx1"/>
                </a:solidFill>
              </a:rPr>
              <a:t>Using logic, we can </a:t>
            </a:r>
            <a:r>
              <a:rPr lang="en-US" sz="8000" dirty="0" smtClean="0">
                <a:solidFill>
                  <a:schemeClr val="tx1"/>
                </a:solidFill>
              </a:rPr>
              <a:t>generate/infer </a:t>
            </a:r>
            <a:r>
              <a:rPr lang="en-US" sz="8000" dirty="0">
                <a:solidFill>
                  <a:schemeClr val="tx1"/>
                </a:solidFill>
              </a:rPr>
              <a:t>new </a:t>
            </a:r>
            <a:r>
              <a:rPr lang="en-US" sz="8000" dirty="0" smtClean="0">
                <a:solidFill>
                  <a:schemeClr val="tx1"/>
                </a:solidFill>
              </a:rPr>
              <a:t>propositions </a:t>
            </a:r>
            <a:r>
              <a:rPr lang="en-US" sz="8000" dirty="0">
                <a:solidFill>
                  <a:schemeClr val="tx1"/>
                </a:solidFill>
              </a:rPr>
              <a:t>from a given set of </a:t>
            </a:r>
            <a:r>
              <a:rPr lang="en-US" sz="8000" dirty="0" smtClean="0">
                <a:solidFill>
                  <a:schemeClr val="tx1"/>
                </a:solidFill>
              </a:rPr>
              <a:t>propositions in </a:t>
            </a:r>
            <a:r>
              <a:rPr lang="en-US" sz="8000" dirty="0">
                <a:solidFill>
                  <a:schemeClr val="tx1"/>
                </a:solidFill>
              </a:rPr>
              <a:t>same context</a:t>
            </a:r>
            <a:r>
              <a:rPr lang="en-US" sz="8000" dirty="0" smtClean="0">
                <a:solidFill>
                  <a:schemeClr val="tx1"/>
                </a:solidFill>
              </a:rPr>
              <a:t>.</a:t>
            </a:r>
          </a:p>
          <a:p>
            <a:pPr algn="just"/>
            <a:endParaRPr lang="en-US" sz="8000" dirty="0">
              <a:solidFill>
                <a:schemeClr val="tx1"/>
              </a:solidFill>
            </a:endParaRPr>
          </a:p>
          <a:p>
            <a:pPr algn="just">
              <a:buFont typeface="Arial" pitchFamily="34" charset="0"/>
              <a:buChar char="•"/>
            </a:pPr>
            <a:r>
              <a:rPr lang="en-US" sz="8000" dirty="0">
                <a:solidFill>
                  <a:schemeClr val="tx1"/>
                </a:solidFill>
              </a:rPr>
              <a:t>Logic is </a:t>
            </a:r>
            <a:r>
              <a:rPr lang="en-US" sz="8000" dirty="0" smtClean="0">
                <a:solidFill>
                  <a:schemeClr val="tx1"/>
                </a:solidFill>
              </a:rPr>
              <a:t>also concerned with:</a:t>
            </a:r>
          </a:p>
          <a:p>
            <a:pPr lvl="1" algn="just">
              <a:buFont typeface="Wingdings" pitchFamily="2" charset="2"/>
              <a:buChar char="§"/>
            </a:pPr>
            <a:r>
              <a:rPr lang="en-US" sz="8000" dirty="0" smtClean="0">
                <a:solidFill>
                  <a:schemeClr val="tx1"/>
                </a:solidFill>
              </a:rPr>
              <a:t> </a:t>
            </a:r>
            <a:r>
              <a:rPr lang="en-US" sz="8000" dirty="0">
                <a:solidFill>
                  <a:schemeClr val="tx1"/>
                </a:solidFill>
              </a:rPr>
              <a:t>validity </a:t>
            </a:r>
            <a:endParaRPr lang="en-US" sz="8000" dirty="0" smtClean="0">
              <a:solidFill>
                <a:schemeClr val="tx1"/>
              </a:solidFill>
            </a:endParaRPr>
          </a:p>
          <a:p>
            <a:pPr lvl="1" algn="just">
              <a:buFont typeface="Wingdings" pitchFamily="2" charset="2"/>
              <a:buChar char="§"/>
            </a:pPr>
            <a:r>
              <a:rPr lang="en-US" sz="8000" dirty="0" smtClean="0">
                <a:solidFill>
                  <a:schemeClr val="tx1"/>
                </a:solidFill>
              </a:rPr>
              <a:t>consistency </a:t>
            </a:r>
            <a:r>
              <a:rPr lang="en-US" sz="8000" dirty="0">
                <a:solidFill>
                  <a:schemeClr val="tx1"/>
                </a:solidFill>
              </a:rPr>
              <a:t>&amp; </a:t>
            </a:r>
            <a:endParaRPr lang="en-US" sz="8000" dirty="0" smtClean="0">
              <a:solidFill>
                <a:schemeClr val="tx1"/>
              </a:solidFill>
            </a:endParaRPr>
          </a:p>
          <a:p>
            <a:pPr lvl="1" algn="just">
              <a:buFont typeface="Wingdings" pitchFamily="2" charset="2"/>
              <a:buChar char="§"/>
            </a:pPr>
            <a:r>
              <a:rPr lang="en-US" sz="8000" dirty="0" smtClean="0">
                <a:solidFill>
                  <a:schemeClr val="tx1"/>
                </a:solidFill>
              </a:rPr>
              <a:t>inconsistency</a:t>
            </a:r>
          </a:p>
          <a:p>
            <a:pPr lvl="1" algn="just"/>
            <a:endParaRPr lang="en-US" sz="8000" dirty="0">
              <a:solidFill>
                <a:schemeClr val="tx1"/>
              </a:solidFill>
            </a:endParaRPr>
          </a:p>
          <a:p>
            <a:pPr algn="just">
              <a:buFont typeface="Arial" pitchFamily="34" charset="0"/>
              <a:buChar char="•"/>
            </a:pPr>
            <a:r>
              <a:rPr lang="en-US" sz="8000" dirty="0">
                <a:solidFill>
                  <a:schemeClr val="tx1"/>
                </a:solidFill>
              </a:rPr>
              <a:t>Logical systems should </a:t>
            </a:r>
            <a:r>
              <a:rPr lang="en-US" sz="8000" dirty="0" smtClean="0">
                <a:solidFill>
                  <a:schemeClr val="tx1"/>
                </a:solidFill>
              </a:rPr>
              <a:t>possess </a:t>
            </a:r>
            <a:r>
              <a:rPr lang="en-US" sz="8000" dirty="0">
                <a:solidFill>
                  <a:schemeClr val="tx1"/>
                </a:solidFill>
              </a:rPr>
              <a:t>properties such as consistency</a:t>
            </a:r>
            <a:r>
              <a:rPr lang="en-US" sz="8000" dirty="0" smtClean="0">
                <a:solidFill>
                  <a:schemeClr val="tx1"/>
                </a:solidFill>
              </a:rPr>
              <a:t>, soundness &amp; completeness:</a:t>
            </a:r>
            <a:endParaRPr lang="en-US" sz="8000" dirty="0">
              <a:solidFill>
                <a:schemeClr val="tx1"/>
              </a:solidFill>
            </a:endParaRPr>
          </a:p>
          <a:p>
            <a:pPr lvl="1" algn="just">
              <a:buFont typeface="Courier New" pitchFamily="49" charset="0"/>
              <a:buChar char="o"/>
            </a:pPr>
            <a:r>
              <a:rPr lang="en-US" sz="7600" dirty="0" smtClean="0">
                <a:solidFill>
                  <a:srgbClr val="FF0000"/>
                </a:solidFill>
              </a:rPr>
              <a:t>Consistency –</a:t>
            </a:r>
            <a:r>
              <a:rPr lang="en-US" sz="7600" dirty="0" smtClean="0">
                <a:solidFill>
                  <a:schemeClr val="tx1"/>
                </a:solidFill>
              </a:rPr>
              <a:t> None of the theorems of the systems should not contradict each other.</a:t>
            </a:r>
          </a:p>
          <a:p>
            <a:pPr lvl="1" algn="just">
              <a:buFont typeface="Courier New" pitchFamily="49" charset="0"/>
              <a:buChar char="o"/>
            </a:pPr>
            <a:r>
              <a:rPr lang="en-US" sz="7600" dirty="0" smtClean="0">
                <a:solidFill>
                  <a:srgbClr val="FF0000"/>
                </a:solidFill>
              </a:rPr>
              <a:t>Soundness – </a:t>
            </a:r>
            <a:r>
              <a:rPr lang="en-US" sz="7600" dirty="0" smtClean="0">
                <a:solidFill>
                  <a:schemeClr val="tx1"/>
                </a:solidFill>
              </a:rPr>
              <a:t>false inference should not be informed from true premises.</a:t>
            </a:r>
          </a:p>
          <a:p>
            <a:pPr lvl="1" algn="just">
              <a:buFont typeface="Courier New" pitchFamily="49" charset="0"/>
              <a:buChar char="o"/>
            </a:pPr>
            <a:r>
              <a:rPr lang="en-US" sz="7600" dirty="0" smtClean="0">
                <a:solidFill>
                  <a:srgbClr val="FF0000"/>
                </a:solidFill>
              </a:rPr>
              <a:t>Completeness –</a:t>
            </a:r>
            <a:r>
              <a:rPr lang="en-US" sz="7600" dirty="0" smtClean="0">
                <a:solidFill>
                  <a:schemeClr val="tx1"/>
                </a:solidFill>
              </a:rPr>
              <a:t> there are no true sentences in the sequences that cannot be proved</a:t>
            </a:r>
            <a:r>
              <a:rPr lang="en-US" sz="3800" dirty="0" smtClean="0">
                <a:solidFill>
                  <a:schemeClr val="tx1"/>
                </a:solidFill>
              </a:rPr>
              <a:t>.</a:t>
            </a:r>
          </a:p>
          <a:p>
            <a:pPr algn="just"/>
            <a:endParaRPr lang="en-US" dirty="0" smtClean="0">
              <a:solidFill>
                <a:schemeClr val="tx1"/>
              </a:solidFill>
            </a:endParaRPr>
          </a:p>
          <a:p>
            <a:pPr algn="just"/>
            <a:endParaRPr lang="en-IN" dirty="0">
              <a:solidFill>
                <a:schemeClr val="tx1"/>
              </a:solidFill>
            </a:endParaRPr>
          </a:p>
        </p:txBody>
      </p:sp>
    </p:spTree>
    <p:extLst>
      <p:ext uri="{BB962C8B-B14F-4D97-AF65-F5344CB8AC3E}">
        <p14:creationId xmlns:p14="http://schemas.microsoft.com/office/powerpoint/2010/main" xmlns="" val="230619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576064"/>
          </a:xfrm>
        </p:spPr>
        <p:txBody>
          <a:bodyPr>
            <a:noAutofit/>
          </a:bodyPr>
          <a:lstStyle/>
          <a:p>
            <a:pPr algn="l"/>
            <a:r>
              <a:rPr lang="en-US" sz="3200" b="1" dirty="0" smtClean="0">
                <a:solidFill>
                  <a:srgbClr val="FF0000"/>
                </a:solidFill>
              </a:rPr>
              <a:t>Propositional Calculus (PC):</a:t>
            </a:r>
          </a:p>
        </p:txBody>
      </p:sp>
      <p:sp>
        <p:nvSpPr>
          <p:cNvPr id="3" name="Subtitle 2"/>
          <p:cNvSpPr>
            <a:spLocks noGrp="1"/>
          </p:cNvSpPr>
          <p:nvPr>
            <p:ph type="subTitle" idx="1"/>
          </p:nvPr>
        </p:nvSpPr>
        <p:spPr>
          <a:xfrm>
            <a:off x="526728" y="1066936"/>
            <a:ext cx="8077720" cy="4666320"/>
          </a:xfrm>
        </p:spPr>
        <p:txBody>
          <a:bodyPr>
            <a:normAutofit fontScale="85000" lnSpcReduction="10000"/>
          </a:bodyPr>
          <a:lstStyle/>
          <a:p>
            <a:pPr algn="just">
              <a:buFont typeface="Arial" pitchFamily="34" charset="0"/>
              <a:buChar char="•"/>
            </a:pPr>
            <a:r>
              <a:rPr lang="en-US" dirty="0" smtClean="0">
                <a:solidFill>
                  <a:schemeClr val="tx1"/>
                </a:solidFill>
              </a:rPr>
              <a:t>Refers to language </a:t>
            </a:r>
            <a:r>
              <a:rPr lang="en-US" dirty="0">
                <a:solidFill>
                  <a:schemeClr val="tx1"/>
                </a:solidFill>
              </a:rPr>
              <a:t>of propositions in which set of rules are used to </a:t>
            </a:r>
            <a:r>
              <a:rPr lang="en-US" dirty="0" smtClean="0">
                <a:solidFill>
                  <a:schemeClr val="tx1"/>
                </a:solidFill>
              </a:rPr>
              <a:t>combine </a:t>
            </a:r>
            <a:r>
              <a:rPr lang="en-US" dirty="0">
                <a:solidFill>
                  <a:schemeClr val="tx1"/>
                </a:solidFill>
              </a:rPr>
              <a:t>simple </a:t>
            </a:r>
            <a:r>
              <a:rPr lang="en-US" dirty="0" smtClean="0">
                <a:solidFill>
                  <a:schemeClr val="tx1"/>
                </a:solidFill>
              </a:rPr>
              <a:t>propositions </a:t>
            </a:r>
            <a:r>
              <a:rPr lang="en-US" dirty="0">
                <a:solidFill>
                  <a:schemeClr val="tx1"/>
                </a:solidFill>
              </a:rPr>
              <a:t>to </a:t>
            </a:r>
            <a:r>
              <a:rPr lang="en-US" dirty="0" smtClean="0">
                <a:solidFill>
                  <a:schemeClr val="tx1"/>
                </a:solidFill>
              </a:rPr>
              <a:t>form </a:t>
            </a:r>
            <a:r>
              <a:rPr lang="en-US" dirty="0">
                <a:solidFill>
                  <a:schemeClr val="tx1"/>
                </a:solidFill>
              </a:rPr>
              <a:t>compound propositions using logical operators</a:t>
            </a:r>
            <a:r>
              <a:rPr lang="en-US" dirty="0" smtClean="0">
                <a:solidFill>
                  <a:schemeClr val="tx1"/>
                </a:solidFill>
              </a:rPr>
              <a:t>.</a:t>
            </a:r>
          </a:p>
          <a:p>
            <a:pPr algn="just">
              <a:buFont typeface="Arial" pitchFamily="34" charset="0"/>
              <a:buChar char="•"/>
            </a:pPr>
            <a:endParaRPr lang="en-US" dirty="0" smtClean="0">
              <a:solidFill>
                <a:schemeClr val="tx1"/>
              </a:solidFill>
            </a:endParaRPr>
          </a:p>
          <a:p>
            <a:pPr algn="just">
              <a:buFont typeface="Arial" pitchFamily="34" charset="0"/>
              <a:buChar char="•"/>
            </a:pPr>
            <a:r>
              <a:rPr lang="en-US" dirty="0" smtClean="0">
                <a:solidFill>
                  <a:schemeClr val="tx1"/>
                </a:solidFill>
              </a:rPr>
              <a:t>These logical operators  are also called as connectives:</a:t>
            </a:r>
          </a:p>
          <a:p>
            <a:pPr algn="just"/>
            <a:r>
              <a:rPr lang="en-US" b="1" u="sng" dirty="0" smtClean="0">
                <a:solidFill>
                  <a:schemeClr val="tx1"/>
                </a:solidFill>
              </a:rPr>
              <a:t>Example:</a:t>
            </a:r>
          </a:p>
          <a:p>
            <a:pPr lvl="1" algn="just">
              <a:buFont typeface="Wingdings" pitchFamily="2" charset="2"/>
              <a:buChar char="§"/>
            </a:pPr>
            <a:r>
              <a:rPr lang="en-US" dirty="0" smtClean="0">
                <a:solidFill>
                  <a:schemeClr val="tx1"/>
                </a:solidFill>
              </a:rPr>
              <a:t> not(~)</a:t>
            </a:r>
          </a:p>
          <a:p>
            <a:pPr lvl="1" algn="just">
              <a:buFont typeface="Wingdings" pitchFamily="2" charset="2"/>
              <a:buChar char="§"/>
            </a:pPr>
            <a:r>
              <a:rPr lang="en-US" dirty="0" smtClean="0">
                <a:solidFill>
                  <a:schemeClr val="tx1"/>
                </a:solidFill>
              </a:rPr>
              <a:t>and(^)</a:t>
            </a:r>
          </a:p>
          <a:p>
            <a:pPr lvl="1" algn="just">
              <a:buFont typeface="Wingdings" pitchFamily="2" charset="2"/>
              <a:buChar char="§"/>
            </a:pPr>
            <a:r>
              <a:rPr lang="en-US" dirty="0" smtClean="0">
                <a:solidFill>
                  <a:schemeClr val="tx1"/>
                </a:solidFill>
              </a:rPr>
              <a:t>or(</a:t>
            </a:r>
            <a:r>
              <a:rPr lang="az-Cyrl-AZ" dirty="0" smtClean="0">
                <a:solidFill>
                  <a:schemeClr val="tx1"/>
                </a:solidFill>
              </a:rPr>
              <a:t>ѵ</a:t>
            </a:r>
            <a:r>
              <a:rPr lang="en-US" dirty="0" smtClean="0">
                <a:solidFill>
                  <a:schemeClr val="tx1"/>
                </a:solidFill>
              </a:rPr>
              <a:t>)</a:t>
            </a:r>
          </a:p>
          <a:p>
            <a:pPr lvl="1" algn="just">
              <a:buFont typeface="Wingdings" pitchFamily="2" charset="2"/>
              <a:buChar char="§"/>
            </a:pPr>
            <a:r>
              <a:rPr lang="en-US" dirty="0" smtClean="0">
                <a:solidFill>
                  <a:schemeClr val="tx1"/>
                </a:solidFill>
              </a:rPr>
              <a:t>implies(↔)</a:t>
            </a:r>
          </a:p>
          <a:p>
            <a:pPr lvl="1" algn="just">
              <a:buFont typeface="Wingdings" pitchFamily="2" charset="2"/>
              <a:buChar char="§"/>
            </a:pPr>
            <a:r>
              <a:rPr lang="en-US" dirty="0" smtClean="0">
                <a:solidFill>
                  <a:schemeClr val="tx1"/>
                </a:solidFill>
              </a:rPr>
              <a:t>equivalence(</a:t>
            </a:r>
            <a:r>
              <a:rPr lang="en-US" dirty="0" smtClean="0">
                <a:solidFill>
                  <a:schemeClr val="tx1"/>
                </a:solidFill>
                <a:sym typeface="Wingdings" pitchFamily="2" charset="2"/>
              </a:rPr>
              <a:t>↔)</a:t>
            </a:r>
          </a:p>
          <a:p>
            <a:pPr algn="just">
              <a:buFont typeface="Arial" pitchFamily="34" charset="0"/>
              <a:buChar char="•"/>
            </a:pPr>
            <a:endParaRPr lang="en-US" dirty="0">
              <a:solidFill>
                <a:schemeClr val="tx1"/>
              </a:solidFill>
            </a:endParaRPr>
          </a:p>
          <a:p>
            <a:pPr algn="just"/>
            <a:endParaRPr lang="en-IN" dirty="0">
              <a:solidFill>
                <a:schemeClr val="tx1"/>
              </a:solidFill>
            </a:endParaRPr>
          </a:p>
        </p:txBody>
      </p:sp>
    </p:spTree>
    <p:extLst>
      <p:ext uri="{BB962C8B-B14F-4D97-AF65-F5344CB8AC3E}">
        <p14:creationId xmlns:p14="http://schemas.microsoft.com/office/powerpoint/2010/main" xmlns="" val="230619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980728"/>
            <a:ext cx="8568952" cy="5355312"/>
          </a:xfrm>
          <a:prstGeom prst="rect">
            <a:avLst/>
          </a:prstGeom>
          <a:noFill/>
        </p:spPr>
        <p:txBody>
          <a:bodyPr wrap="square" rtlCol="0">
            <a:spAutoFit/>
          </a:bodyPr>
          <a:lstStyle/>
          <a:p>
            <a:pPr lvl="1" algn="just">
              <a:buFont typeface="Wingdings" pitchFamily="2" charset="2"/>
              <a:buChar char="§"/>
            </a:pPr>
            <a:endParaRPr lang="en-US" dirty="0" smtClean="0">
              <a:sym typeface="Wingdings" pitchFamily="2" charset="2"/>
            </a:endParaRPr>
          </a:p>
          <a:p>
            <a:pPr algn="just">
              <a:buFont typeface="Arial" pitchFamily="34" charset="0"/>
              <a:buChar char="•"/>
            </a:pPr>
            <a:r>
              <a:rPr lang="en-US" sz="2400" dirty="0" smtClean="0">
                <a:sym typeface="Wingdings" pitchFamily="2" charset="2"/>
              </a:rPr>
              <a:t>A well-formed formula is defined as a symbol or a string of symbols generated by the formal grammar of a formal language.</a:t>
            </a:r>
          </a:p>
          <a:p>
            <a:pPr algn="just">
              <a:buFont typeface="Arial" pitchFamily="34" charset="0"/>
              <a:buChar char="•"/>
            </a:pPr>
            <a:endParaRPr lang="en-US" sz="2400" dirty="0" smtClean="0">
              <a:sym typeface="Wingdings" pitchFamily="2" charset="2"/>
            </a:endParaRPr>
          </a:p>
          <a:p>
            <a:pPr algn="just">
              <a:buFont typeface="Arial" pitchFamily="34" charset="0"/>
              <a:buChar char="•"/>
            </a:pPr>
            <a:r>
              <a:rPr lang="en-US" sz="2400" dirty="0" smtClean="0">
                <a:sym typeface="Wingdings" pitchFamily="2" charset="2"/>
              </a:rPr>
              <a:t>Some of the properties of Well-Formed Formula (WFF) in PC are:</a:t>
            </a:r>
          </a:p>
          <a:p>
            <a:pPr lvl="1" algn="just">
              <a:buFont typeface="Wingdings" pitchFamily="2" charset="2"/>
              <a:buChar char="§"/>
            </a:pPr>
            <a:r>
              <a:rPr lang="en-US" sz="2400" dirty="0" smtClean="0">
                <a:sym typeface="Wingdings" pitchFamily="2" charset="2"/>
              </a:rPr>
              <a:t>The smallest unit (or an atom) is considered to be a WFF.</a:t>
            </a:r>
          </a:p>
          <a:p>
            <a:pPr lvl="1" algn="just">
              <a:buFont typeface="Wingdings" pitchFamily="2" charset="2"/>
              <a:buChar char="§"/>
            </a:pPr>
            <a:r>
              <a:rPr lang="en-US" sz="2400" dirty="0" smtClean="0">
                <a:sym typeface="Wingdings" pitchFamily="2" charset="2"/>
              </a:rPr>
              <a:t>If </a:t>
            </a:r>
            <a:r>
              <a:rPr lang="el-GR" sz="2400" dirty="0" smtClean="0">
                <a:sym typeface="Wingdings" pitchFamily="2" charset="2"/>
              </a:rPr>
              <a:t>α</a:t>
            </a:r>
            <a:r>
              <a:rPr lang="en-US" sz="2400" dirty="0" smtClean="0">
                <a:sym typeface="Wingdings" pitchFamily="2" charset="2"/>
              </a:rPr>
              <a:t> is a WFF, then –</a:t>
            </a:r>
            <a:r>
              <a:rPr lang="el-GR" sz="2400" dirty="0" smtClean="0">
                <a:sym typeface="Wingdings" pitchFamily="2" charset="2"/>
              </a:rPr>
              <a:t>α</a:t>
            </a:r>
            <a:r>
              <a:rPr lang="en-US" sz="2400" dirty="0" smtClean="0">
                <a:sym typeface="Wingdings" pitchFamily="2" charset="2"/>
              </a:rPr>
              <a:t> is also a WFF.</a:t>
            </a:r>
          </a:p>
          <a:p>
            <a:pPr lvl="1" algn="just">
              <a:buFont typeface="Wingdings" pitchFamily="2" charset="2"/>
              <a:buChar char="§"/>
            </a:pPr>
            <a:r>
              <a:rPr lang="en-US" sz="2400" dirty="0" smtClean="0">
                <a:sym typeface="Wingdings" pitchFamily="2" charset="2"/>
              </a:rPr>
              <a:t>If </a:t>
            </a:r>
            <a:r>
              <a:rPr lang="el-GR" sz="2400" dirty="0" smtClean="0">
                <a:sym typeface="Wingdings" pitchFamily="2" charset="2"/>
              </a:rPr>
              <a:t>α</a:t>
            </a:r>
            <a:r>
              <a:rPr lang="en-US" sz="2400" dirty="0" smtClean="0">
                <a:sym typeface="Wingdings" pitchFamily="2" charset="2"/>
              </a:rPr>
              <a:t> &amp; </a:t>
            </a:r>
            <a:r>
              <a:rPr lang="el-GR" sz="2400" dirty="0" smtClean="0">
                <a:sym typeface="Wingdings" pitchFamily="2" charset="2"/>
              </a:rPr>
              <a:t>β</a:t>
            </a:r>
            <a:r>
              <a:rPr lang="en-US" sz="2400" dirty="0" smtClean="0">
                <a:sym typeface="Wingdings" pitchFamily="2" charset="2"/>
              </a:rPr>
              <a:t> are WFF, then (</a:t>
            </a:r>
            <a:r>
              <a:rPr lang="el-GR" sz="2400" dirty="0" smtClean="0">
                <a:sym typeface="Wingdings" pitchFamily="2" charset="2"/>
              </a:rPr>
              <a:t>α</a:t>
            </a:r>
            <a:r>
              <a:rPr lang="en-US" sz="2400" dirty="0" smtClean="0">
                <a:sym typeface="Wingdings" pitchFamily="2" charset="2"/>
              </a:rPr>
              <a:t>^</a:t>
            </a:r>
            <a:r>
              <a:rPr lang="el-GR" sz="2400" dirty="0" smtClean="0">
                <a:sym typeface="Wingdings" pitchFamily="2" charset="2"/>
              </a:rPr>
              <a:t>β</a:t>
            </a:r>
            <a:r>
              <a:rPr lang="en-US" sz="2400" dirty="0" smtClean="0">
                <a:sym typeface="Wingdings" pitchFamily="2" charset="2"/>
              </a:rPr>
              <a:t>),(</a:t>
            </a:r>
            <a:r>
              <a:rPr lang="el-GR" sz="2400" dirty="0" smtClean="0">
                <a:sym typeface="Wingdings" pitchFamily="2" charset="2"/>
              </a:rPr>
              <a:t>α</a:t>
            </a:r>
            <a:r>
              <a:rPr lang="az-Cyrl-AZ" sz="2400" dirty="0" smtClean="0">
                <a:sym typeface="Wingdings" pitchFamily="2" charset="2"/>
              </a:rPr>
              <a:t>ѵ</a:t>
            </a:r>
            <a:r>
              <a:rPr lang="el-GR" sz="2400" dirty="0" smtClean="0">
                <a:sym typeface="Wingdings" pitchFamily="2" charset="2"/>
              </a:rPr>
              <a:t>β</a:t>
            </a:r>
            <a:r>
              <a:rPr lang="en-US" sz="2400" dirty="0" smtClean="0">
                <a:sym typeface="Wingdings" pitchFamily="2" charset="2"/>
              </a:rPr>
              <a:t>),(</a:t>
            </a:r>
            <a:r>
              <a:rPr lang="el-GR" sz="2400" dirty="0" smtClean="0">
                <a:sym typeface="Wingdings" pitchFamily="2" charset="2"/>
              </a:rPr>
              <a:t>α</a:t>
            </a:r>
            <a:r>
              <a:rPr lang="en-US" sz="2400" dirty="0" smtClean="0">
                <a:sym typeface="Wingdings" pitchFamily="2" charset="2"/>
              </a:rPr>
              <a:t> →</a:t>
            </a:r>
            <a:r>
              <a:rPr lang="el-GR" sz="2400" dirty="0" smtClean="0">
                <a:sym typeface="Wingdings" pitchFamily="2" charset="2"/>
              </a:rPr>
              <a:t>β</a:t>
            </a:r>
            <a:r>
              <a:rPr lang="en-US" sz="2400" dirty="0" smtClean="0">
                <a:sym typeface="Wingdings" pitchFamily="2" charset="2"/>
              </a:rPr>
              <a:t>),&amp;(</a:t>
            </a:r>
            <a:r>
              <a:rPr lang="el-GR" sz="2400" dirty="0" smtClean="0">
                <a:sym typeface="Wingdings" pitchFamily="2" charset="2"/>
              </a:rPr>
              <a:t>α</a:t>
            </a:r>
            <a:r>
              <a:rPr lang="en-US" sz="2400" dirty="0" smtClean="0">
                <a:sym typeface="Wingdings" pitchFamily="2" charset="2"/>
              </a:rPr>
              <a:t>↔</a:t>
            </a:r>
            <a:r>
              <a:rPr lang="el-GR" sz="2400" dirty="0" smtClean="0">
                <a:sym typeface="Wingdings" pitchFamily="2" charset="2"/>
              </a:rPr>
              <a:t>β</a:t>
            </a:r>
            <a:r>
              <a:rPr lang="en-US" sz="2400" dirty="0" smtClean="0">
                <a:sym typeface="Wingdings" pitchFamily="2" charset="2"/>
              </a:rPr>
              <a:t>)are also WFF.</a:t>
            </a:r>
          </a:p>
          <a:p>
            <a:pPr lvl="1" algn="just"/>
            <a:endParaRPr lang="en-US" sz="2400" dirty="0" smtClean="0">
              <a:sym typeface="Wingdings" pitchFamily="2" charset="2"/>
            </a:endParaRPr>
          </a:p>
          <a:p>
            <a:pPr marL="0" lvl="1" algn="just">
              <a:buFont typeface="Arial" pitchFamily="34" charset="0"/>
              <a:buChar char="•"/>
            </a:pPr>
            <a:r>
              <a:rPr lang="en-US" sz="2400" dirty="0" smtClean="0">
                <a:sym typeface="Wingdings" pitchFamily="2" charset="2"/>
              </a:rPr>
              <a:t>A propositional expression is called a WFF if and only if it satisfies the above properties.</a:t>
            </a:r>
          </a:p>
          <a:p>
            <a:endParaRPr lang="en-US" sz="2400" dirty="0" smtClean="0">
              <a:sym typeface="Wingdings" pitchFamily="2" charset="2"/>
            </a:endParaRPr>
          </a:p>
          <a:p>
            <a:endParaRPr lang="en-US" dirty="0" smtClean="0">
              <a:sym typeface="Wingdings" pitchFamily="2" charset="2"/>
            </a:endParaRPr>
          </a:p>
          <a:p>
            <a:endParaRPr lang="en-US" dirty="0"/>
          </a:p>
        </p:txBody>
      </p:sp>
      <p:sp>
        <p:nvSpPr>
          <p:cNvPr id="3" name="Title 1"/>
          <p:cNvSpPr txBox="1">
            <a:spLocks/>
          </p:cNvSpPr>
          <p:nvPr/>
        </p:nvSpPr>
        <p:spPr>
          <a:xfrm>
            <a:off x="395536" y="404664"/>
            <a:ext cx="7772400" cy="576064"/>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mj-lt"/>
                <a:ea typeface="+mj-ea"/>
                <a:cs typeface="+mj-cs"/>
              </a:rPr>
              <a:t>Propositional Calculus (PC):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75656" y="3645024"/>
          <a:ext cx="6095999" cy="210312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602951">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A^B</a:t>
                      </a:r>
                      <a:endParaRPr lang="en-US" dirty="0"/>
                    </a:p>
                  </a:txBody>
                  <a:tcPr/>
                </a:tc>
                <a:tc>
                  <a:txBody>
                    <a:bodyPr/>
                    <a:lstStyle/>
                    <a:p>
                      <a:r>
                        <a:rPr lang="en-US" dirty="0" smtClean="0"/>
                        <a:t>A</a:t>
                      </a:r>
                      <a:r>
                        <a:rPr lang="az-Cyrl-AZ" dirty="0" smtClean="0"/>
                        <a:t>ѵ</a:t>
                      </a:r>
                      <a:r>
                        <a:rPr lang="en-US" dirty="0" smtClean="0"/>
                        <a:t>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a:t>
                      </a:r>
                    </a:p>
                    <a:p>
                      <a:endParaRPr lang="en-US" dirty="0"/>
                    </a:p>
                  </a:txBody>
                  <a:tcPr/>
                </a:tc>
                <a:tc>
                  <a:txBody>
                    <a:bodyPr/>
                    <a:lstStyle/>
                    <a:p>
                      <a:r>
                        <a:rPr lang="en-US" dirty="0" smtClean="0"/>
                        <a:t>A↔B</a:t>
                      </a:r>
                      <a:endParaRPr lang="en-US" dirty="0"/>
                    </a:p>
                  </a:txBody>
                  <a:tcPr/>
                </a:tc>
                <a:extLst>
                  <a:ext uri="{0D108BD9-81ED-4DB2-BD59-A6C34878D82A}">
                    <a16:rowId xmlns:a16="http://schemas.microsoft.com/office/drawing/2014/main" xmlns="" val="10000"/>
                  </a:ext>
                </a:extLst>
              </a:tr>
              <a:tr h="349329">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1"/>
                  </a:ext>
                </a:extLst>
              </a:tr>
              <a:tr h="349329">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2"/>
                  </a:ext>
                </a:extLst>
              </a:tr>
              <a:tr h="349329">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3"/>
                  </a:ext>
                </a:extLst>
              </a:tr>
              <a:tr h="349329">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4"/>
                  </a:ext>
                </a:extLst>
              </a:tr>
            </a:tbl>
          </a:graphicData>
        </a:graphic>
      </p:graphicFrame>
      <p:sp>
        <p:nvSpPr>
          <p:cNvPr id="6" name="Rectangle 5"/>
          <p:cNvSpPr/>
          <p:nvPr/>
        </p:nvSpPr>
        <p:spPr>
          <a:xfrm>
            <a:off x="683568" y="1124744"/>
            <a:ext cx="7776864" cy="1938992"/>
          </a:xfrm>
          <a:prstGeom prst="rect">
            <a:avLst/>
          </a:prstGeom>
        </p:spPr>
        <p:txBody>
          <a:bodyPr wrap="square">
            <a:spAutoFit/>
          </a:bodyPr>
          <a:lstStyle/>
          <a:p>
            <a:pPr algn="just">
              <a:buFont typeface="Arial" pitchFamily="34" charset="0"/>
              <a:buChar char="•"/>
            </a:pPr>
            <a:r>
              <a:rPr lang="en-US" sz="2400" dirty="0" smtClean="0">
                <a:sym typeface="Wingdings" pitchFamily="2" charset="2"/>
              </a:rPr>
              <a:t>Truth table provides operational definitions of important logical operators.</a:t>
            </a:r>
          </a:p>
          <a:p>
            <a:pPr algn="just">
              <a:buFont typeface="Arial" pitchFamily="34" charset="0"/>
              <a:buChar char="•"/>
            </a:pPr>
            <a:r>
              <a:rPr lang="en-US" sz="2400" dirty="0" smtClean="0">
                <a:sym typeface="Wingdings" pitchFamily="2" charset="2"/>
              </a:rPr>
              <a:t>Truth table elaborates all possible truth values of a formula.</a:t>
            </a:r>
          </a:p>
          <a:p>
            <a:pPr algn="just">
              <a:buFont typeface="Arial" pitchFamily="34" charset="0"/>
              <a:buChar char="•"/>
            </a:pPr>
            <a:r>
              <a:rPr lang="en-US" sz="2400" dirty="0" smtClean="0">
                <a:sym typeface="Wingdings" pitchFamily="2" charset="2"/>
              </a:rPr>
              <a:t>The logical constants in PC are true &amp; false, represented as T &amp;F.</a:t>
            </a:r>
          </a:p>
        </p:txBody>
      </p:sp>
      <p:sp>
        <p:nvSpPr>
          <p:cNvPr id="7" name="Title 1"/>
          <p:cNvSpPr txBox="1">
            <a:spLocks/>
          </p:cNvSpPr>
          <p:nvPr/>
        </p:nvSpPr>
        <p:spPr>
          <a:xfrm>
            <a:off x="395536" y="332656"/>
            <a:ext cx="7772400" cy="576064"/>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mj-lt"/>
                <a:ea typeface="+mj-ea"/>
                <a:cs typeface="+mj-cs"/>
              </a:rPr>
              <a:t>Truth Table</a:t>
            </a:r>
          </a:p>
        </p:txBody>
      </p:sp>
      <p:sp>
        <p:nvSpPr>
          <p:cNvPr id="8" name="Rectangle 7"/>
          <p:cNvSpPr/>
          <p:nvPr/>
        </p:nvSpPr>
        <p:spPr>
          <a:xfrm>
            <a:off x="2771800" y="3068960"/>
            <a:ext cx="3744423" cy="369332"/>
          </a:xfrm>
          <a:prstGeom prst="rect">
            <a:avLst/>
          </a:prstGeom>
        </p:spPr>
        <p:txBody>
          <a:bodyPr wrap="none">
            <a:spAutoFit/>
          </a:bodyPr>
          <a:lstStyle/>
          <a:p>
            <a:r>
              <a:rPr lang="en-US" b="1" dirty="0" smtClean="0">
                <a:sym typeface="Wingdings" pitchFamily="2" charset="2"/>
              </a:rPr>
              <a:t>Table. </a:t>
            </a:r>
            <a:r>
              <a:rPr lang="en-US" dirty="0" smtClean="0">
                <a:sym typeface="Wingdings" pitchFamily="2" charset="2"/>
              </a:rPr>
              <a:t>Truth table for logical operators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48680"/>
            <a:ext cx="7737824" cy="1477328"/>
          </a:xfrm>
          <a:prstGeom prst="rect">
            <a:avLst/>
          </a:prstGeom>
          <a:noFill/>
        </p:spPr>
        <p:txBody>
          <a:bodyPr wrap="square" rtlCol="0">
            <a:spAutoFit/>
          </a:bodyPr>
          <a:lstStyle/>
          <a:p>
            <a:r>
              <a:rPr lang="en-US" sz="2400" b="1" u="sng" dirty="0" smtClean="0">
                <a:solidFill>
                  <a:srgbClr val="FF0000"/>
                </a:solidFill>
              </a:rPr>
              <a:t>Example:  </a:t>
            </a:r>
          </a:p>
          <a:p>
            <a:r>
              <a:rPr lang="en-US" sz="2400" dirty="0" smtClean="0"/>
              <a:t>Compute the truth value of </a:t>
            </a:r>
            <a:r>
              <a:rPr lang="el-GR" sz="2400" dirty="0" smtClean="0"/>
              <a:t>α</a:t>
            </a:r>
            <a:r>
              <a:rPr lang="en-US" sz="2400" dirty="0" smtClean="0"/>
              <a:t> : (A</a:t>
            </a:r>
            <a:r>
              <a:rPr lang="az-Cyrl-AZ" sz="2400" dirty="0" smtClean="0"/>
              <a:t>ѵ</a:t>
            </a:r>
            <a:r>
              <a:rPr lang="en-US" sz="2400" dirty="0" smtClean="0"/>
              <a:t>B)^ (~B→A) using truth table approach.</a:t>
            </a:r>
          </a:p>
          <a:p>
            <a:endParaRPr lang="en-US" dirty="0"/>
          </a:p>
        </p:txBody>
      </p:sp>
      <p:graphicFrame>
        <p:nvGraphicFramePr>
          <p:cNvPr id="5" name="Table 4"/>
          <p:cNvGraphicFramePr>
            <a:graphicFrameLocks noGrp="1"/>
          </p:cNvGraphicFramePr>
          <p:nvPr/>
        </p:nvGraphicFramePr>
        <p:xfrm>
          <a:off x="1115616" y="2492896"/>
          <a:ext cx="6786610" cy="2071140"/>
        </p:xfrm>
        <a:graphic>
          <a:graphicData uri="http://schemas.openxmlformats.org/drawingml/2006/table">
            <a:tbl>
              <a:tblPr firstRow="1" bandRow="1">
                <a:tableStyleId>{5940675A-B579-460E-94D1-54222C63F5DA}</a:tableStyleId>
              </a:tblPr>
              <a:tblGrid>
                <a:gridCol w="857256">
                  <a:extLst>
                    <a:ext uri="{9D8B030D-6E8A-4147-A177-3AD203B41FA5}">
                      <a16:colId xmlns:a16="http://schemas.microsoft.com/office/drawing/2014/main" xmlns="" val="20000"/>
                    </a:ext>
                  </a:extLst>
                </a:gridCol>
                <a:gridCol w="714380">
                  <a:extLst>
                    <a:ext uri="{9D8B030D-6E8A-4147-A177-3AD203B41FA5}">
                      <a16:colId xmlns:a16="http://schemas.microsoft.com/office/drawing/2014/main" xmlns="" val="20001"/>
                    </a:ext>
                  </a:extLst>
                </a:gridCol>
                <a:gridCol w="1071570">
                  <a:extLst>
                    <a:ext uri="{9D8B030D-6E8A-4147-A177-3AD203B41FA5}">
                      <a16:colId xmlns:a16="http://schemas.microsoft.com/office/drawing/2014/main" xmlns="" val="20002"/>
                    </a:ext>
                  </a:extLst>
                </a:gridCol>
                <a:gridCol w="1071570">
                  <a:extLst>
                    <a:ext uri="{9D8B030D-6E8A-4147-A177-3AD203B41FA5}">
                      <a16:colId xmlns:a16="http://schemas.microsoft.com/office/drawing/2014/main" xmlns="" val="20003"/>
                    </a:ext>
                  </a:extLst>
                </a:gridCol>
                <a:gridCol w="1285884">
                  <a:extLst>
                    <a:ext uri="{9D8B030D-6E8A-4147-A177-3AD203B41FA5}">
                      <a16:colId xmlns:a16="http://schemas.microsoft.com/office/drawing/2014/main" xmlns="" val="20004"/>
                    </a:ext>
                  </a:extLst>
                </a:gridCol>
                <a:gridCol w="1785950">
                  <a:extLst>
                    <a:ext uri="{9D8B030D-6E8A-4147-A177-3AD203B41FA5}">
                      <a16:colId xmlns:a16="http://schemas.microsoft.com/office/drawing/2014/main" xmlns="" val="20005"/>
                    </a:ext>
                  </a:extLst>
                </a:gridCol>
              </a:tblGrid>
              <a:tr h="432048">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t>
                      </a:r>
                      <a:r>
                        <a:rPr lang="az-Cyrl-AZ" dirty="0" smtClean="0"/>
                        <a:t>ѵ</a:t>
                      </a:r>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~B→A</a:t>
                      </a:r>
                      <a:endParaRPr lang="en-US" dirty="0"/>
                    </a:p>
                  </a:txBody>
                  <a:tcPr/>
                </a:tc>
                <a:tc>
                  <a:txBody>
                    <a:bodyPr/>
                    <a:lstStyle/>
                    <a:p>
                      <a:r>
                        <a:rPr lang="el-GR" dirty="0" smtClean="0"/>
                        <a:t>α</a:t>
                      </a:r>
                      <a:r>
                        <a:rPr lang="en-US" dirty="0" smtClean="0">
                          <a:sym typeface="Wingdings" pitchFamily="2" charset="2"/>
                        </a:rPr>
                        <a:t>:</a:t>
                      </a:r>
                      <a:r>
                        <a:rPr lang="en-US" baseline="0" dirty="0" smtClean="0">
                          <a:sym typeface="Wingdings" pitchFamily="2" charset="2"/>
                        </a:rPr>
                        <a:t> (</a:t>
                      </a:r>
                      <a:r>
                        <a:rPr lang="en-US" dirty="0" smtClean="0">
                          <a:sym typeface="Wingdings" pitchFamily="2" charset="2"/>
                        </a:rPr>
                        <a:t>A</a:t>
                      </a:r>
                      <a:r>
                        <a:rPr lang="az-Cyrl-AZ" dirty="0" smtClean="0">
                          <a:sym typeface="Wingdings" pitchFamily="2" charset="2"/>
                        </a:rPr>
                        <a:t>ѵ</a:t>
                      </a:r>
                      <a:r>
                        <a:rPr lang="en-US" dirty="0" smtClean="0">
                          <a:sym typeface="Wingdings" pitchFamily="2" charset="2"/>
                        </a:rPr>
                        <a:t>B)^(~B→A)</a:t>
                      </a:r>
                      <a:endParaRPr lang="en-US" dirty="0"/>
                    </a:p>
                  </a:txBody>
                  <a:tcPr/>
                </a:tc>
                <a:extLst>
                  <a:ext uri="{0D108BD9-81ED-4DB2-BD59-A6C34878D82A}">
                    <a16:rowId xmlns:a16="http://schemas.microsoft.com/office/drawing/2014/main" xmlns="" val="10000"/>
                  </a:ext>
                </a:extLst>
              </a:tr>
              <a:tr h="409773">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1"/>
                  </a:ext>
                </a:extLst>
              </a:tr>
              <a:tr h="409773">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2"/>
                  </a:ext>
                </a:extLst>
              </a:tr>
              <a:tr h="409773">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3"/>
                  </a:ext>
                </a:extLst>
              </a:tr>
              <a:tr h="409773">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4"/>
                  </a:ext>
                </a:extLst>
              </a:tr>
            </a:tbl>
          </a:graphicData>
        </a:graphic>
      </p:graphicFrame>
      <p:sp>
        <p:nvSpPr>
          <p:cNvPr id="6" name="Rectangle 5"/>
          <p:cNvSpPr/>
          <p:nvPr/>
        </p:nvSpPr>
        <p:spPr>
          <a:xfrm>
            <a:off x="3419872" y="1988840"/>
            <a:ext cx="2334935" cy="369332"/>
          </a:xfrm>
          <a:prstGeom prst="rect">
            <a:avLst/>
          </a:prstGeom>
        </p:spPr>
        <p:txBody>
          <a:bodyPr wrap="none">
            <a:spAutoFit/>
          </a:bodyPr>
          <a:lstStyle/>
          <a:p>
            <a:r>
              <a:rPr lang="en-US" b="1" dirty="0" smtClean="0">
                <a:sym typeface="Wingdings" pitchFamily="2" charset="2"/>
              </a:rPr>
              <a:t>Table. </a:t>
            </a:r>
            <a:r>
              <a:rPr lang="en-US" dirty="0" smtClean="0">
                <a:sym typeface="Wingdings" pitchFamily="2" charset="2"/>
              </a:rPr>
              <a:t>Truth table for </a:t>
            </a:r>
            <a:r>
              <a:rPr lang="el-GR" dirty="0" smtClean="0"/>
              <a:t>α</a:t>
            </a:r>
            <a:endParaRPr lang="en-US" dirty="0" smtClean="0">
              <a:sym typeface="Wingdings"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57166"/>
            <a:ext cx="8389733" cy="4862870"/>
          </a:xfrm>
          <a:prstGeom prst="rect">
            <a:avLst/>
          </a:prstGeom>
          <a:noFill/>
        </p:spPr>
        <p:txBody>
          <a:bodyPr wrap="square" rtlCol="0">
            <a:spAutoFit/>
          </a:bodyPr>
          <a:lstStyle/>
          <a:p>
            <a:pPr algn="just"/>
            <a:r>
              <a:rPr lang="en-US" sz="2400" b="1" dirty="0" smtClean="0"/>
              <a:t>Definition: </a:t>
            </a:r>
            <a:r>
              <a:rPr lang="en-US" sz="2400" dirty="0" smtClean="0"/>
              <a:t>Two formulae </a:t>
            </a:r>
            <a:r>
              <a:rPr lang="el-GR" sz="2400" dirty="0" smtClean="0"/>
              <a:t>α</a:t>
            </a:r>
            <a:r>
              <a:rPr lang="en-US" sz="2400" dirty="0" smtClean="0"/>
              <a:t> &amp; </a:t>
            </a:r>
            <a:r>
              <a:rPr lang="el-GR" sz="2400" dirty="0" smtClean="0"/>
              <a:t>β</a:t>
            </a:r>
            <a:r>
              <a:rPr lang="en-US" sz="2400" dirty="0" smtClean="0"/>
              <a:t> are said to be a logically equivalent (</a:t>
            </a:r>
            <a:r>
              <a:rPr lang="el-GR" sz="2400" dirty="0" smtClean="0"/>
              <a:t>α</a:t>
            </a:r>
            <a:r>
              <a:rPr lang="en-IN" sz="2400" dirty="0" smtClean="0"/>
              <a:t>      </a:t>
            </a:r>
            <a:r>
              <a:rPr lang="el-GR" sz="2400" dirty="0" smtClean="0"/>
              <a:t>β</a:t>
            </a:r>
            <a:r>
              <a:rPr lang="en-US" sz="2400" dirty="0" smtClean="0"/>
              <a:t>) if and only if the truth values of both are same for all possible assignments of logical constants  (T or F) to the symbols appearing in the formula.</a:t>
            </a:r>
          </a:p>
          <a:p>
            <a:pPr algn="just"/>
            <a:endParaRPr lang="en-US" sz="2400" dirty="0" smtClean="0"/>
          </a:p>
          <a:p>
            <a:pPr algn="just"/>
            <a:endParaRPr lang="en-US" sz="2400" dirty="0" smtClean="0"/>
          </a:p>
          <a:p>
            <a:pPr algn="just"/>
            <a:r>
              <a:rPr lang="en-US" sz="2800" b="1" dirty="0" smtClean="0">
                <a:solidFill>
                  <a:srgbClr val="FF0000"/>
                </a:solidFill>
              </a:rPr>
              <a:t>Equivalence laws </a:t>
            </a:r>
            <a:r>
              <a:rPr lang="en-US" sz="2800" b="1" dirty="0" smtClean="0"/>
              <a:t>:</a:t>
            </a:r>
          </a:p>
          <a:p>
            <a:pPr algn="just"/>
            <a:endParaRPr lang="en-US" sz="2400" dirty="0" smtClean="0"/>
          </a:p>
          <a:p>
            <a:pPr algn="just">
              <a:buFont typeface="Arial" pitchFamily="34" charset="0"/>
              <a:buChar char="•"/>
            </a:pPr>
            <a:r>
              <a:rPr lang="en-US" sz="2400" dirty="0" smtClean="0"/>
              <a:t>Equivalence  relations (or laws) are used to reduce or simplify a given well-formed formula </a:t>
            </a:r>
          </a:p>
          <a:p>
            <a:pPr algn="just"/>
            <a:r>
              <a:rPr lang="en-US" sz="2400" dirty="0" smtClean="0"/>
              <a:t>			(or)</a:t>
            </a:r>
          </a:p>
          <a:p>
            <a:pPr algn="just"/>
            <a:r>
              <a:rPr lang="en-US" sz="2400" dirty="0" smtClean="0"/>
              <a:t>             to derive a new formula from the existing formula.</a:t>
            </a:r>
          </a:p>
          <a:p>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6948264" y="476672"/>
            <a:ext cx="200025" cy="1905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1316</Words>
  <Application>Microsoft Office PowerPoint</Application>
  <PresentationFormat>On-screen Show (4:3)</PresentationFormat>
  <Paragraphs>321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Unit-2 (Part-2)</vt:lpstr>
      <vt:lpstr>Logic concepts and logic programming </vt:lpstr>
      <vt:lpstr>Logic concepts and logic programming </vt:lpstr>
      <vt:lpstr>Logic concepts and logic programming </vt:lpstr>
      <vt:lpstr>Propositional Calculus (PC):</vt:lpstr>
      <vt:lpstr>Slide 6</vt:lpstr>
      <vt:lpstr>Slide 7</vt:lpstr>
      <vt:lpstr>Slide 8</vt:lpstr>
      <vt:lpstr>Slide 9</vt:lpstr>
      <vt:lpstr>Slide 10</vt:lpstr>
      <vt:lpstr>Slide 11</vt:lpstr>
      <vt:lpstr>Propositional logic (prop logic) </vt:lpstr>
      <vt:lpstr>Propositional logic (prop logic) </vt:lpstr>
      <vt:lpstr>Propositional logic (prop logic) </vt:lpstr>
      <vt:lpstr>Slide 15</vt:lpstr>
      <vt:lpstr>Disadvantages of truth table method: </vt:lpstr>
      <vt:lpstr>Natural Deduction System </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127</cp:revision>
  <dcterms:created xsi:type="dcterms:W3CDTF">2021-10-23T03:39:59Z</dcterms:created>
  <dcterms:modified xsi:type="dcterms:W3CDTF">2022-09-06T04:42:31Z</dcterms:modified>
</cp:coreProperties>
</file>