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7" r:id="rId3"/>
    <p:sldId id="359" r:id="rId4"/>
    <p:sldId id="360" r:id="rId5"/>
    <p:sldId id="361" r:id="rId6"/>
    <p:sldId id="362" r:id="rId7"/>
    <p:sldId id="307" r:id="rId8"/>
    <p:sldId id="309" r:id="rId9"/>
    <p:sldId id="325" r:id="rId10"/>
    <p:sldId id="324" r:id="rId11"/>
    <p:sldId id="308" r:id="rId12"/>
    <p:sldId id="310" r:id="rId13"/>
    <p:sldId id="311" r:id="rId14"/>
    <p:sldId id="370" r:id="rId15"/>
    <p:sldId id="371" r:id="rId16"/>
    <p:sldId id="315" r:id="rId17"/>
    <p:sldId id="316" r:id="rId18"/>
    <p:sldId id="329" r:id="rId19"/>
    <p:sldId id="363" r:id="rId20"/>
    <p:sldId id="364" r:id="rId21"/>
    <p:sldId id="326" r:id="rId22"/>
    <p:sldId id="366" r:id="rId23"/>
    <p:sldId id="320" r:id="rId24"/>
    <p:sldId id="367" r:id="rId25"/>
    <p:sldId id="331" r:id="rId26"/>
    <p:sldId id="368" r:id="rId27"/>
    <p:sldId id="323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8548-FEAE-4380-858F-4829E2EF5616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Unit-2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Logic Concepts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49FF-F675-4B6D-9736-2A8A10C13AB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33CB80-1955-4DE3-977D-072B1CD5A9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8D291A-8F35-4DEB-8DEA-E7B99724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5022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0" y="188640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r>
              <a:rPr lang="en-IN" sz="2000" b="1" dirty="0">
                <a:solidFill>
                  <a:srgbClr val="C00000"/>
                </a:solidFill>
              </a:rPr>
              <a:t>Table. </a:t>
            </a:r>
            <a:r>
              <a:rPr lang="en-IN" sz="2000" dirty="0">
                <a:solidFill>
                  <a:srgbClr val="C00000"/>
                </a:solidFill>
              </a:rPr>
              <a:t>Semantic Tableau rules for </a:t>
            </a:r>
            <a:r>
              <a:rPr lang="el-GR" sz="2000" dirty="0">
                <a:solidFill>
                  <a:srgbClr val="C00000"/>
                </a:solidFill>
              </a:rPr>
              <a:t>α</a:t>
            </a:r>
            <a:r>
              <a:rPr lang="en-IN" sz="1200" dirty="0">
                <a:solidFill>
                  <a:srgbClr val="C00000"/>
                </a:solidFill>
              </a:rPr>
              <a:t>j </a:t>
            </a:r>
            <a:r>
              <a:rPr lang="en-US" sz="2000" dirty="0">
                <a:solidFill>
                  <a:srgbClr val="C00000"/>
                </a:solidFill>
              </a:rPr>
              <a:t>and </a:t>
            </a:r>
            <a:r>
              <a:rPr lang="el-GR" sz="2000" dirty="0">
                <a:solidFill>
                  <a:srgbClr val="C00000"/>
                </a:solidFill>
              </a:rPr>
              <a:t>β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34881"/>
            <a:ext cx="7704856" cy="587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EC1FCA-6A3B-47F9-A5FD-DB6676762F8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49CC7-7501-4081-BC52-79C93F71790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F7FC79-B4D8-46DC-966D-ABEF9DB1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8649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23728" y="1196752"/>
            <a:ext cx="489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Table. </a:t>
            </a:r>
            <a:r>
              <a:rPr lang="en-IN" dirty="0"/>
              <a:t>Semantic Tableau rules for </a:t>
            </a:r>
            <a:r>
              <a:rPr lang="el-GR" dirty="0"/>
              <a:t>α</a:t>
            </a:r>
            <a:r>
              <a:rPr lang="en-IN" sz="1100" dirty="0"/>
              <a:t>j  </a:t>
            </a:r>
            <a:r>
              <a:rPr lang="en-US" dirty="0"/>
              <a:t>and </a:t>
            </a:r>
            <a:r>
              <a:rPr lang="el-GR" dirty="0"/>
              <a:t>β</a:t>
            </a:r>
            <a:r>
              <a:rPr lang="en-IN" dirty="0"/>
              <a:t> (</a:t>
            </a:r>
            <a:r>
              <a:rPr lang="en-IN" dirty="0" err="1"/>
              <a:t>Cntd</a:t>
            </a:r>
            <a:r>
              <a:rPr lang="en-IN" dirty="0"/>
              <a:t>..)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15BDE-F611-4AAF-BDFB-8BB8B4B5096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C8BE2F-5A76-47C6-8803-D683E36B3DA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FD2CA-074D-4F91-8A15-00B78CF81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76" y="2060848"/>
            <a:ext cx="82918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23728" y="1196752"/>
            <a:ext cx="483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Table. </a:t>
            </a:r>
            <a:r>
              <a:rPr lang="en-IN" dirty="0"/>
              <a:t>Semantic Tableau rules for </a:t>
            </a:r>
            <a:r>
              <a:rPr lang="el-GR" dirty="0"/>
              <a:t>α</a:t>
            </a:r>
            <a:r>
              <a:rPr lang="en-IN" sz="1100" dirty="0"/>
              <a:t>j </a:t>
            </a:r>
            <a:r>
              <a:rPr lang="en-US" dirty="0"/>
              <a:t>and </a:t>
            </a:r>
            <a:r>
              <a:rPr lang="el-GR" dirty="0"/>
              <a:t>β</a:t>
            </a:r>
            <a:r>
              <a:rPr lang="en-IN" dirty="0"/>
              <a:t> (</a:t>
            </a:r>
            <a:r>
              <a:rPr lang="en-IN" dirty="0" err="1"/>
              <a:t>Cntd</a:t>
            </a:r>
            <a:r>
              <a:rPr lang="en-IN" dirty="0"/>
              <a:t>..)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365F10-38A0-4697-A5C3-D964C49263B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9427E-7A54-45E7-8341-59FCE904D37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B80C11-F481-4A5A-B733-2ED1BD5B7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1860" y="189642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Example 1: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6328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9FF79C1-4FEC-42A2-BF2E-F30F5E5A6A2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5126F9-B047-4F44-9C65-421A204CAE3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2703A0-1FDE-4F2B-87BE-26127F002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4" y="44624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Satisfiability and </a:t>
            </a:r>
            <a:r>
              <a:rPr lang="en-IN" sz="3600" dirty="0" err="1">
                <a:solidFill>
                  <a:srgbClr val="C00000"/>
                </a:solidFill>
              </a:rPr>
              <a:t>Unsatisfiability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58" y="692696"/>
            <a:ext cx="8229600" cy="60486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/>
              <a:t>A path is said to be </a:t>
            </a:r>
            <a:r>
              <a:rPr lang="en-IN" sz="2000" dirty="0">
                <a:solidFill>
                  <a:srgbClr val="0000FF"/>
                </a:solidFill>
              </a:rPr>
              <a:t>contradictory or closed </a:t>
            </a:r>
            <a:r>
              <a:rPr lang="en-IN" sz="2000" dirty="0"/>
              <a:t>(finished) whenever complementary atoms appear on the same path of a semantic tableau. This denotes </a:t>
            </a:r>
            <a:r>
              <a:rPr lang="en-IN" sz="2000" dirty="0">
                <a:solidFill>
                  <a:srgbClr val="0000FF"/>
                </a:solidFill>
              </a:rPr>
              <a:t>inconsistency</a:t>
            </a:r>
            <a:r>
              <a:rPr lang="en-IN" sz="2000" dirty="0"/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/>
              <a:t>If all paths of a tableau for a given formula </a:t>
            </a:r>
            <a:r>
              <a:rPr lang="en-IN" sz="2000" dirty="0">
                <a:sym typeface="Symbol" panose="05050102010706020507" pitchFamily="18" charset="2"/>
              </a:rPr>
              <a:t> are found to be closed, it is called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</a:t>
            </a:r>
            <a:r>
              <a:rPr lang="en-IN" sz="2000" dirty="0">
                <a:sym typeface="Symbol" panose="05050102010706020507" pitchFamily="18" charset="2"/>
              </a:rPr>
              <a:t>. This indicates that there is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no interpretation or model </a:t>
            </a:r>
            <a:r>
              <a:rPr lang="en-IN" sz="2000" dirty="0">
                <a:sym typeface="Symbol" panose="05050102010706020507" pitchFamily="18" charset="2"/>
              </a:rPr>
              <a:t>that satisfies .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A formula  is said to be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satisfiable if a tableau with root  is not a contradictory tableau,</a:t>
            </a:r>
            <a:r>
              <a:rPr lang="en-IN" sz="2000" dirty="0">
                <a:sym typeface="Symbol" panose="05050102010706020507" pitchFamily="18" charset="2"/>
              </a:rPr>
              <a:t> that is, it has </a:t>
            </a:r>
            <a:r>
              <a:rPr lang="en-IN" sz="2000" dirty="0" err="1">
                <a:sym typeface="Symbol" panose="05050102010706020507" pitchFamily="18" charset="2"/>
              </a:rPr>
              <a:t>atleast</a:t>
            </a:r>
            <a:r>
              <a:rPr lang="en-IN" sz="2000" dirty="0">
                <a:sym typeface="Symbol" panose="05050102010706020507" pitchFamily="18" charset="2"/>
              </a:rPr>
              <a:t> one open path. We can obtain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model or an interpretation for the formula  and is evaluated to be true by assigning T(true) to all atomic formulae</a:t>
            </a:r>
            <a:r>
              <a:rPr lang="en-IN" sz="2000" dirty="0">
                <a:sym typeface="Symbol" panose="05050102010706020507" pitchFamily="18" charset="2"/>
              </a:rPr>
              <a:t> appearing on the open path of semantic tableau of .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A formula  is said to be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IN" sz="2000" dirty="0">
                <a:sym typeface="Symbol" panose="05050102010706020507" pitchFamily="18" charset="2"/>
              </a:rPr>
              <a:t> if a tableau with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root  is a contradictory tableau.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2000" dirty="0">
                <a:sym typeface="Symbol" panose="05050102010706020507" pitchFamily="18" charset="2"/>
              </a:rPr>
              <a:t>If we obtain 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 with root  , </a:t>
            </a:r>
            <a:r>
              <a:rPr lang="en-IN" sz="2000" dirty="0">
                <a:sym typeface="Symbol" panose="05050102010706020507" pitchFamily="18" charset="2"/>
              </a:rPr>
              <a:t>we say that the formula </a:t>
            </a:r>
            <a:r>
              <a:rPr lang="en-IN" sz="2000" dirty="0">
                <a:solidFill>
                  <a:srgbClr val="0000FF"/>
                </a:solidFill>
                <a:sym typeface="Symbol" panose="05050102010706020507" pitchFamily="18" charset="2"/>
              </a:rPr>
              <a:t> is tableau provable</a:t>
            </a:r>
            <a:r>
              <a:rPr lang="en-IN" sz="2000" dirty="0">
                <a:sym typeface="Symbol" panose="05050102010706020507" pitchFamily="18" charset="2"/>
              </a:rPr>
              <a:t>. Alternatively, a formula  is said to be tableau provable (denoted by |- ) if a tableau with root   is a contradictory tableau.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IN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8CB361-9E4D-4821-8F4D-29BAD2F72D5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8112B-0668-4DAB-B4FB-19DF411EC5E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F32946-3C3E-4763-8F80-1DEDD748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655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Satisfiability and </a:t>
            </a:r>
            <a:r>
              <a:rPr lang="en-IN" sz="3600" dirty="0" err="1">
                <a:solidFill>
                  <a:srgbClr val="C00000"/>
                </a:solidFill>
              </a:rPr>
              <a:t>unsatisfiability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IN" sz="3200" dirty="0"/>
              <a:t>A set of formulae </a:t>
            </a:r>
            <a:r>
              <a:rPr lang="en-IN" sz="3200" dirty="0">
                <a:solidFill>
                  <a:srgbClr val="0000FF"/>
                </a:solidFill>
              </a:rPr>
              <a:t>S = 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,….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</a:t>
            </a:r>
            <a:r>
              <a:rPr lang="en-IN" sz="3200" dirty="0"/>
              <a:t> is said to </a:t>
            </a:r>
            <a:r>
              <a:rPr lang="en-IN" sz="3200" dirty="0">
                <a:solidFill>
                  <a:srgbClr val="0000FF"/>
                </a:solidFill>
              </a:rPr>
              <a:t>unsatisfiable</a:t>
            </a:r>
            <a:r>
              <a:rPr lang="en-IN" sz="3200" dirty="0"/>
              <a:t> if a tableau with root </a:t>
            </a:r>
            <a:r>
              <a:rPr lang="en-IN" sz="3200" dirty="0">
                <a:solidFill>
                  <a:srgbClr val="0000FF"/>
                </a:solidFill>
              </a:rPr>
              <a:t>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 </a:t>
            </a:r>
            <a:r>
              <a:rPr lang="en-IN" sz="3200" dirty="0"/>
              <a:t>is a contradictory tableau.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3200" dirty="0"/>
              <a:t>A set of formulae </a:t>
            </a:r>
            <a:r>
              <a:rPr lang="en-IN" sz="3200" dirty="0">
                <a:solidFill>
                  <a:srgbClr val="0000FF"/>
                </a:solidFill>
              </a:rPr>
              <a:t>S={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,….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} </a:t>
            </a:r>
            <a:r>
              <a:rPr lang="en-IN" sz="3200" dirty="0"/>
              <a:t>is said to satisfiable if  the formulae in a set are simultaneously true, that is if a tableau for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 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,…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˄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IN" sz="3200" dirty="0"/>
              <a:t> has </a:t>
            </a:r>
            <a:r>
              <a:rPr lang="en-IN" sz="3200" dirty="0" err="1"/>
              <a:t>atleast</a:t>
            </a:r>
            <a:r>
              <a:rPr lang="en-IN" sz="3200" dirty="0"/>
              <a:t> one open (non- contradictory) path.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Let S be a set of formulae. The formulae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dirty="0">
                <a:sym typeface="Symbol" panose="05050102010706020507" pitchFamily="18" charset="2"/>
              </a:rPr>
              <a:t> is said to be tableau provable from S ( denoted by S|- ) if there is 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contradictory tableau from S with   as a root</a:t>
            </a:r>
            <a:r>
              <a:rPr lang="en-IN" dirty="0"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dirty="0">
                <a:sym typeface="Symbol" panose="05050102010706020507" pitchFamily="18" charset="2"/>
              </a:rPr>
              <a:t>A formula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IN" dirty="0">
                <a:sym typeface="Symbol" panose="05050102010706020507" pitchFamily="18" charset="2"/>
              </a:rPr>
              <a:t> is said to be a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IN" dirty="0">
                <a:sym typeface="Symbol" panose="05050102010706020507" pitchFamily="18" charset="2"/>
              </a:rPr>
              <a:t>of a set S if and only if </a:t>
            </a:r>
            <a:r>
              <a:rPr lang="en-IN" dirty="0">
                <a:solidFill>
                  <a:srgbClr val="0000FF"/>
                </a:solidFill>
                <a:sym typeface="Symbol" panose="05050102010706020507" pitchFamily="18" charset="2"/>
              </a:rPr>
              <a:t> is tableau provable from S</a:t>
            </a:r>
            <a:r>
              <a:rPr lang="en-IN" dirty="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7AB36-FD67-4391-8FDF-1818E54E3DEF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9D704-5127-47C5-B5CC-34E7B974D15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3C2E4C-A69B-4BA0-82C4-0E4712C3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35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_user\Desktop\AI\WhatsApp Image 2021-10-28 at 9.53.39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560840" cy="590099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1:</a:t>
            </a:r>
            <a:endParaRPr lang="en-IN" sz="2800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165BF9-9C72-42D0-A322-0EFB1A08E79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A5E87C-800E-4864-BED8-F55A975C076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8D1C52-4DB3-455A-8D4A-737973CC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2: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3247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24919E-2093-44DC-A059-44E90085366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E2C314-9589-47BD-8F5C-0E69E34911A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FA9E2F-DB1D-4E12-AA0C-C89B3CDA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8864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u="sng" dirty="0">
                <a:solidFill>
                  <a:srgbClr val="C00000"/>
                </a:solidFill>
              </a:rPr>
              <a:t>Example 3: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35732"/>
            <a:ext cx="8302020" cy="472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6E05FDF-C45B-4924-8DF8-A738447D7C39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BE1C-6A60-4F9B-9308-72152D8B36D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A485DC-1D19-46FF-8CDC-253C6126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167365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Resolution Refutation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It is most favoured method </a:t>
            </a:r>
            <a:r>
              <a:rPr lang="en-IN" sz="3200" dirty="0">
                <a:solidFill>
                  <a:srgbClr val="0000FF"/>
                </a:solidFill>
              </a:rPr>
              <a:t>for developing computer-based systems</a:t>
            </a:r>
            <a:r>
              <a:rPr lang="en-IN" sz="3200" dirty="0"/>
              <a:t> that can be used to prove theorems automatically.</a:t>
            </a:r>
          </a:p>
          <a:p>
            <a:pPr algn="just"/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This is </a:t>
            </a:r>
            <a:r>
              <a:rPr lang="en-IN" sz="3200" dirty="0">
                <a:solidFill>
                  <a:srgbClr val="0000FF"/>
                </a:solidFill>
              </a:rPr>
              <a:t>another method </a:t>
            </a:r>
            <a:r>
              <a:rPr lang="en-IN" sz="3200" dirty="0"/>
              <a:t>that can be </a:t>
            </a:r>
            <a:r>
              <a:rPr lang="en-IN" sz="3200" dirty="0">
                <a:solidFill>
                  <a:srgbClr val="0000FF"/>
                </a:solidFill>
              </a:rPr>
              <a:t>used in propositional logic to prove a formula or derive a goal </a:t>
            </a:r>
            <a:r>
              <a:rPr lang="en-IN" sz="3200" dirty="0"/>
              <a:t>from a given set of clauses by contradiction.</a:t>
            </a:r>
          </a:p>
          <a:p>
            <a:pPr algn="just"/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The term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clause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is used to denote a special formula containing the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Boolean operators ~ and V</a:t>
            </a:r>
            <a:r>
              <a:rPr lang="en-IN" sz="3200" dirty="0">
                <a:solidFill>
                  <a:srgbClr val="0070C0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32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Any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00FF"/>
                </a:solidFill>
              </a:rPr>
              <a:t>given formula </a:t>
            </a:r>
            <a:r>
              <a:rPr lang="en-IN" sz="3200" dirty="0"/>
              <a:t>can be easily </a:t>
            </a:r>
            <a:r>
              <a:rPr lang="en-IN" sz="3200" dirty="0">
                <a:solidFill>
                  <a:srgbClr val="0000FF"/>
                </a:solidFill>
              </a:rPr>
              <a:t>converted</a:t>
            </a:r>
            <a:r>
              <a:rPr lang="en-IN" sz="3200" dirty="0"/>
              <a:t> into a set of </a:t>
            </a:r>
            <a:r>
              <a:rPr lang="en-IN" sz="3200" dirty="0">
                <a:solidFill>
                  <a:srgbClr val="0000FF"/>
                </a:solidFill>
              </a:rPr>
              <a:t>clauses</a:t>
            </a:r>
            <a:r>
              <a:rPr lang="en-IN" sz="32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9576B-A484-4409-92B5-DF94DBC0240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C9FEA9-09B0-4411-AF04-63AB409F113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7C4EFA-2BDA-4FBF-8BCD-29A99B479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23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45595"/>
            <a:ext cx="8568952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Axiomatic system is </a:t>
            </a:r>
            <a:r>
              <a:rPr lang="en-US" sz="2100" dirty="0">
                <a:solidFill>
                  <a:srgbClr val="0000FF"/>
                </a:solidFill>
              </a:rPr>
              <a:t>based on 3 axioms and one rule of deduction called Modes </a:t>
            </a:r>
            <a:r>
              <a:rPr lang="en-US" sz="2100" dirty="0" err="1">
                <a:solidFill>
                  <a:srgbClr val="0000FF"/>
                </a:solidFill>
              </a:rPr>
              <a:t>Ponen</a:t>
            </a:r>
            <a:r>
              <a:rPr lang="en-US" sz="2100" dirty="0">
                <a:solidFill>
                  <a:srgbClr val="0000FF"/>
                </a:solidFill>
              </a:rPr>
              <a:t>(MP)</a:t>
            </a:r>
            <a:r>
              <a:rPr lang="en-US" sz="2100" dirty="0"/>
              <a:t>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Proofs are </a:t>
            </a:r>
            <a:r>
              <a:rPr lang="en-US" sz="2100" dirty="0">
                <a:solidFill>
                  <a:srgbClr val="0000FF"/>
                </a:solidFill>
              </a:rPr>
              <a:t>difficult and need a guess </a:t>
            </a:r>
            <a:r>
              <a:rPr lang="en-US" sz="2100" dirty="0"/>
              <a:t>in selection of appropriate axioms.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Although minimal in structure, it is Powerful as Truth table and NDS approaches.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In this system, </a:t>
            </a:r>
            <a:r>
              <a:rPr lang="en-US" sz="2100" dirty="0">
                <a:solidFill>
                  <a:srgbClr val="0000FF"/>
                </a:solidFill>
              </a:rPr>
              <a:t>only two logical operators ~(not) &amp; →(implies) </a:t>
            </a:r>
            <a:r>
              <a:rPr lang="en-US" sz="2100" dirty="0"/>
              <a:t>are used to from a formula.</a:t>
            </a:r>
          </a:p>
          <a:p>
            <a:pPr>
              <a:spcAft>
                <a:spcPts val="600"/>
              </a:spcAft>
            </a:pPr>
            <a:r>
              <a:rPr lang="en-US" sz="2100" b="1" u="sng" dirty="0"/>
              <a:t>Note:</a:t>
            </a:r>
            <a:r>
              <a:rPr lang="en-US" sz="2100" dirty="0"/>
              <a:t>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100" dirty="0"/>
              <a:t>Other </a:t>
            </a:r>
            <a:r>
              <a:rPr lang="en-US" sz="2100" dirty="0">
                <a:solidFill>
                  <a:srgbClr val="0000FF"/>
                </a:solidFill>
              </a:rPr>
              <a:t>logical operators can be easily expressed </a:t>
            </a:r>
            <a:r>
              <a:rPr lang="en-US" sz="2100" dirty="0"/>
              <a:t>in terms of ~  and → using equivalence laws.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For example: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˄ B </a:t>
            </a:r>
            <a:r>
              <a:rPr lang="en-US" sz="2400" dirty="0">
                <a:sym typeface="Symbol" panose="05050102010706020507" pitchFamily="18" charset="2"/>
              </a:rPr>
              <a:t>  ( A ˅ B)  ( A  B)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˅ B </a:t>
            </a:r>
            <a:r>
              <a:rPr lang="en-US" sz="2400" dirty="0">
                <a:sym typeface="Symbol" panose="05050102010706020507" pitchFamily="18" charset="2"/>
              </a:rPr>
              <a:t> A  B</a:t>
            </a:r>
          </a:p>
          <a:p>
            <a:pPr marL="684213"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ym typeface="Symbol" panose="05050102010706020507" pitchFamily="18" charset="2"/>
              </a:rPr>
              <a:t> </a:t>
            </a:r>
            <a:r>
              <a:rPr lang="en-US" sz="2400" dirty="0"/>
              <a:t>B </a:t>
            </a:r>
            <a:r>
              <a:rPr lang="en-US" sz="2400" dirty="0">
                <a:sym typeface="Symbol" panose="05050102010706020507" pitchFamily="18" charset="2"/>
              </a:rPr>
              <a:t> ( AB ) ˄ ( BA )  [ ( A B )  ( B A ) ]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629" y="164505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Axiomatic system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95BE0B-A9A7-4FD6-B8E7-B64F28D3402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A63ED-225C-4986-A5B8-CE4499FC88F3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1CAADF3-AE4E-4C01-A62A-136AAF7B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F36-93B1-42AB-911F-C2A1BA5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03" y="167365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Resolution Refutation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BA04-4B5B-41BD-B602-F106DA12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It uses single inference rule, known as </a:t>
            </a:r>
            <a:r>
              <a:rPr lang="en-IN" sz="2800" dirty="0">
                <a:solidFill>
                  <a:srgbClr val="0000FF"/>
                </a:solidFill>
              </a:rPr>
              <a:t>resolution based on modus </a:t>
            </a:r>
            <a:r>
              <a:rPr lang="en-IN" sz="2800" dirty="0" err="1">
                <a:solidFill>
                  <a:srgbClr val="0000FF"/>
                </a:solidFill>
              </a:rPr>
              <a:t>ponen</a:t>
            </a:r>
            <a:r>
              <a:rPr lang="en-IN" sz="2800" dirty="0">
                <a:solidFill>
                  <a:srgbClr val="0000FF"/>
                </a:solidFill>
              </a:rPr>
              <a:t> inference rule</a:t>
            </a:r>
            <a:r>
              <a:rPr lang="en-IN" sz="2800" dirty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It is </a:t>
            </a:r>
            <a:r>
              <a:rPr lang="en-IN" sz="2800" dirty="0">
                <a:solidFill>
                  <a:srgbClr val="0000FF"/>
                </a:solidFill>
              </a:rPr>
              <a:t>more efficient </a:t>
            </a:r>
            <a:r>
              <a:rPr lang="en-IN" sz="2800" dirty="0"/>
              <a:t>compared to NDS and Axiomatic system.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>
              <a:solidFill>
                <a:srgbClr val="0070C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During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2800" dirty="0">
                <a:solidFill>
                  <a:srgbClr val="0000FF"/>
                </a:solidFill>
              </a:rPr>
              <a:t>resolution, two clauses </a:t>
            </a:r>
            <a:r>
              <a:rPr lang="en-IN" sz="2800" dirty="0"/>
              <a:t>need to be identified for the application of resolution rule: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dirty="0">
                <a:solidFill>
                  <a:srgbClr val="0000FF"/>
                </a:solidFill>
              </a:rPr>
              <a:t>one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with a </a:t>
            </a:r>
            <a:r>
              <a:rPr lang="en-IN" dirty="0">
                <a:solidFill>
                  <a:srgbClr val="0000FF"/>
                </a:solidFill>
              </a:rPr>
              <a:t>positive atom (P) </a:t>
            </a:r>
            <a:r>
              <a:rPr lang="en-IN" dirty="0"/>
              <a:t>and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dirty="0"/>
              <a:t>the</a:t>
            </a:r>
            <a:r>
              <a:rPr lang="en-IN" dirty="0">
                <a:solidFill>
                  <a:srgbClr val="0000FF"/>
                </a:solidFill>
              </a:rPr>
              <a:t> other </a:t>
            </a:r>
            <a:r>
              <a:rPr lang="en-IN" dirty="0"/>
              <a:t>with a </a:t>
            </a:r>
            <a:r>
              <a:rPr lang="en-IN" dirty="0">
                <a:solidFill>
                  <a:srgbClr val="0000FF"/>
                </a:solidFill>
              </a:rPr>
              <a:t>negative atom (~P)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519276-4B99-4D55-A811-4E04DC413052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2C8648-404F-423C-8727-D048FC49764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E684AC-6064-44BA-8E89-66C30113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499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268760"/>
            <a:ext cx="77048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>
              <a:buFont typeface="Arial" pitchFamily="34" charset="0"/>
              <a:buChar char="•"/>
            </a:pPr>
            <a:r>
              <a:rPr lang="en-IN" sz="2400" dirty="0"/>
              <a:t> In propositional logic, there are </a:t>
            </a:r>
            <a:r>
              <a:rPr lang="en-IN" sz="2400" dirty="0">
                <a:solidFill>
                  <a:srgbClr val="0000FF"/>
                </a:solidFill>
              </a:rPr>
              <a:t>two normal forms</a:t>
            </a:r>
            <a:r>
              <a:rPr lang="en-IN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/>
              <a:t>Disjunctive Normal Form (DNF)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/>
              <a:t>Conjunctive Normal Form (CNF)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/>
              <a:t>A formula is said to be in normal form, if it is constrcuted using only natural connectivities </a:t>
            </a:r>
            <a:r>
              <a:rPr lang="en-IN" sz="2400" dirty="0">
                <a:solidFill>
                  <a:srgbClr val="0000FF"/>
                </a:solidFill>
              </a:rPr>
              <a:t>{~, </a:t>
            </a:r>
            <a:r>
              <a:rPr lang="en-US" sz="2400" dirty="0">
                <a:solidFill>
                  <a:srgbClr val="0000FF"/>
                </a:solidFill>
              </a:rPr>
              <a:t>^, V}.</a:t>
            </a:r>
          </a:p>
          <a:p>
            <a:pPr marL="341313" indent="-341313">
              <a:buFont typeface="Arial" pitchFamily="34" charset="0"/>
              <a:buChar char="•"/>
            </a:pPr>
            <a:endParaRPr lang="en-US" sz="2400" dirty="0"/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Disjunctive Normal Form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: The formula is represented as disjunction of conjunction, that is, in the form (L</a:t>
            </a:r>
            <a:r>
              <a:rPr lang="en-US" sz="2400" baseline="-25000" dirty="0"/>
              <a:t>11</a:t>
            </a:r>
            <a:r>
              <a:rPr lang="en-US" sz="2400" dirty="0"/>
              <a:t> ˄ ……… ˄ L</a:t>
            </a:r>
            <a:r>
              <a:rPr lang="en-US" sz="2400" baseline="-25000" dirty="0"/>
              <a:t>1m</a:t>
            </a:r>
            <a:r>
              <a:rPr lang="en-US" sz="2400" dirty="0"/>
              <a:t>) ˅ ……. ˅ (L</a:t>
            </a:r>
            <a:r>
              <a:rPr lang="en-US" sz="2400" baseline="-25000" dirty="0"/>
              <a:t>p1</a:t>
            </a:r>
            <a:r>
              <a:rPr lang="en-US" sz="2400" dirty="0"/>
              <a:t> ˄ ……… ˄ </a:t>
            </a:r>
            <a:r>
              <a:rPr lang="en-US" sz="2400" dirty="0" err="1"/>
              <a:t>L</a:t>
            </a:r>
            <a:r>
              <a:rPr lang="en-US" sz="2400" baseline="-25000" dirty="0" err="1"/>
              <a:t>pk</a:t>
            </a:r>
            <a:r>
              <a:rPr lang="en-US" sz="2400" dirty="0"/>
              <a:t>)</a:t>
            </a:r>
          </a:p>
          <a:p>
            <a:pPr marL="341313" indent="-341313">
              <a:buFont typeface="Arial" pitchFamily="34" charset="0"/>
              <a:buChar char="•"/>
            </a:pPr>
            <a:endParaRPr lang="en-US" sz="2400" dirty="0"/>
          </a:p>
          <a:p>
            <a:pPr marL="341313" indent="-341313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Conjunctive Normal Form</a:t>
            </a:r>
            <a:r>
              <a:rPr lang="en-US" sz="2400" dirty="0"/>
              <a:t> : The formula is represented as conjunction  of disjunction, that is, in the form (L</a:t>
            </a:r>
            <a:r>
              <a:rPr lang="en-US" sz="2400" baseline="-25000" dirty="0"/>
              <a:t>11</a:t>
            </a:r>
            <a:r>
              <a:rPr lang="en-US" sz="2400" dirty="0"/>
              <a:t> ˅ ……… ˅ L</a:t>
            </a:r>
            <a:r>
              <a:rPr lang="en-US" sz="2400" baseline="-25000" dirty="0"/>
              <a:t>1m</a:t>
            </a:r>
            <a:r>
              <a:rPr lang="en-US" sz="2400" dirty="0"/>
              <a:t>) ˄ ……. ˄ (L</a:t>
            </a:r>
            <a:r>
              <a:rPr lang="en-US" sz="2400" baseline="-25000" dirty="0"/>
              <a:t>p1</a:t>
            </a:r>
            <a:r>
              <a:rPr lang="en-US" sz="2400" dirty="0"/>
              <a:t> ˅ ……… ˅  </a:t>
            </a:r>
            <a:r>
              <a:rPr lang="en-US" sz="2400" dirty="0" err="1"/>
              <a:t>L</a:t>
            </a:r>
            <a:r>
              <a:rPr lang="en-US" sz="2400" baseline="-25000" dirty="0" err="1"/>
              <a:t>pk</a:t>
            </a:r>
            <a:r>
              <a:rPr lang="en-US" sz="2400" dirty="0"/>
              <a:t>).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382857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Conversion of Formula into Set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57D3D6-95B5-4024-B9C9-E20086DE5CD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2D698-9E8A-4C16-B4F2-BE749FDAEAF5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AC7D16-556C-4058-AD02-4593486F4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836712"/>
            <a:ext cx="82449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US" sz="2400" dirty="0"/>
              <a:t>Eliminating double negation signs by using</a:t>
            </a:r>
          </a:p>
          <a:p>
            <a:pPr marL="55562"/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  A )  A</a:t>
            </a:r>
          </a:p>
          <a:p>
            <a:pPr marL="55562"/>
            <a:endParaRPr lang="en-US" sz="2400" dirty="0">
              <a:solidFill>
                <a:srgbClr val="0000FF"/>
              </a:solidFill>
            </a:endParaRPr>
          </a:p>
          <a:p>
            <a:pPr marL="285750" indent="-230188">
              <a:buFont typeface="Arial" pitchFamily="34" charset="0"/>
              <a:buChar char="•"/>
            </a:pPr>
            <a:r>
              <a:rPr lang="en-US" sz="2400" dirty="0"/>
              <a:t>Use De Morgan's Laws to push </a:t>
            </a:r>
            <a:r>
              <a:rPr lang="en-US" sz="2400" dirty="0">
                <a:sym typeface="Symbol" panose="05050102010706020507" pitchFamily="18" charset="2"/>
              </a:rPr>
              <a:t>(negation) immediately before the atomic formula.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)   A ˅  B </a:t>
            </a:r>
            <a:endParaRPr lang="en-US" sz="2400" dirty="0">
              <a:solidFill>
                <a:srgbClr val="0000FF"/>
              </a:solidFill>
            </a:endParaRP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 (A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)  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 B</a:t>
            </a:r>
          </a:p>
          <a:p>
            <a:pPr marL="55562"/>
            <a:endParaRPr lang="en-US" sz="24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398462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Use distributive law to get CNF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˅ (B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C ) 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B)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C)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</a:t>
            </a:r>
          </a:p>
          <a:p>
            <a:pPr marL="55562"/>
            <a:endParaRPr lang="en-US" sz="2400" dirty="0">
              <a:sym typeface="Symbol" panose="05050102010706020507" pitchFamily="18" charset="2"/>
            </a:endParaRPr>
          </a:p>
          <a:p>
            <a:pPr marL="285750" indent="-230188">
              <a:buFont typeface="Arial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Eliminate  and  by using the following equivalence laws</a:t>
            </a: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    A ˅  B </a:t>
            </a:r>
            <a:endParaRPr lang="en-US" sz="2400" dirty="0">
              <a:solidFill>
                <a:srgbClr val="0000FF"/>
              </a:solidFill>
            </a:endParaRPr>
          </a:p>
          <a:p>
            <a:pPr marL="55562"/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A  B   (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B)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( B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A)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</a:t>
            </a:r>
            <a:endParaRPr lang="en-US" sz="2400" dirty="0">
              <a:sym typeface="Symbol" panose="05050102010706020507" pitchFamily="18" charset="2"/>
            </a:endParaRPr>
          </a:p>
          <a:p>
            <a:pPr marL="285750" indent="-230188">
              <a:buFont typeface="Arial" pitchFamily="34" charset="0"/>
              <a:buChar char="•"/>
            </a:pP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Conversion of Formula to its CNF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646285-C208-408D-8051-2F18BF91FE74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CFDC17-A99E-4B9B-8C4B-92239533E3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62D8F4-232E-4165-8C7F-DC513BCD1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24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058" y="62068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</a:rPr>
              <a:t>Example</a:t>
            </a:r>
            <a:r>
              <a:rPr lang="en-IN" sz="3200" dirty="0">
                <a:solidFill>
                  <a:srgbClr val="C00000"/>
                </a:solidFill>
              </a:rPr>
              <a:t> for Conversion of a formula to its CNF: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58" y="1772816"/>
            <a:ext cx="83965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71E5E-E11B-4417-9ECB-444EFB8DFBE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D08B0-AF56-43F9-818C-F1CA41E62EA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3D26D9-EB7B-4695-A2C7-0192A20B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410" y="1340768"/>
            <a:ext cx="813690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Two clauses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IN" sz="2400" dirty="0">
                <a:sym typeface="Symbol" panose="05050102010706020507" pitchFamily="18" charset="2"/>
              </a:rPr>
              <a:t>can be resolved by eliminating complementary pair of literals if any from both.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 new clause is constructed by disjunction of the remaining literals in both the clauses.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 The clause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 </a:t>
            </a:r>
            <a:r>
              <a:rPr lang="en-IN" sz="2400" dirty="0">
                <a:sym typeface="Symbol" panose="05050102010706020507" pitchFamily="18" charset="2"/>
              </a:rPr>
              <a:t>are called parent clause and the new clauses are called resolvent of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The resolution tree is an inverted binary tree with the last node being a resolvent, which is generated as a part of the resolution 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9D3041-0BA2-4AC2-BDAD-1413207ACC2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9404EA-A295-40B9-9BA6-E18E9633768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46572E-F62E-4A7E-9C05-FD784023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021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916832"/>
            <a:ext cx="801821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57E62-8496-4BE4-9160-07151AA4EA27}"/>
              </a:ext>
            </a:extLst>
          </p:cNvPr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847A8-E0E8-470A-AF5A-D3F28BDFF47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D6C16A-35F4-4C51-9767-D29F13670F9F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4A738D-187A-4A8F-94A4-97A8D8FC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36712"/>
            <a:ext cx="856895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If C is a resolvent of two clauses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 and C</a:t>
            </a:r>
            <a:r>
              <a:rPr lang="en-I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IN" sz="2400" dirty="0">
                <a:sym typeface="Symbol" panose="05050102010706020507" pitchFamily="18" charset="2"/>
              </a:rPr>
              <a:t>then  C is called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IN" sz="2400" dirty="0">
                <a:sym typeface="Symbol" panose="05050102010706020507" pitchFamily="18" charset="2"/>
              </a:rPr>
              <a:t>of the set of the clauses {C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 , C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}. This is known as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resolution principle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If a contradiction(or an empty clause) is derived from a set of clauses using resolution, then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S is said to be satisfiable</a:t>
            </a:r>
            <a:r>
              <a:rPr lang="en-IN" sz="2400" dirty="0">
                <a:sym typeface="Symbol" panose="05050102010706020507" pitchFamily="18" charset="2"/>
              </a:rPr>
              <a:t>.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Derivation of contradiction </a:t>
            </a:r>
            <a:r>
              <a:rPr lang="en-IN" sz="2400" dirty="0">
                <a:sym typeface="Symbol" panose="05050102010706020507" pitchFamily="18" charset="2"/>
              </a:rPr>
              <a:t>for a set S by resolution method is called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resolution refutation S</a:t>
            </a:r>
            <a:r>
              <a:rPr lang="en-IN" sz="2400" dirty="0">
                <a:sym typeface="Symbol" panose="05050102010706020507" pitchFamily="18" charset="2"/>
              </a:rPr>
              <a:t>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 clause C is said to be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of S </a:t>
            </a:r>
            <a:r>
              <a:rPr lang="en-IN" sz="2400" dirty="0">
                <a:sym typeface="Symbol" panose="05050102010706020507" pitchFamily="18" charset="2"/>
              </a:rPr>
              <a:t>if C is derived from S.</a:t>
            </a:r>
          </a:p>
          <a:p>
            <a:pPr marL="285750" indent="-2301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>
                <a:sym typeface="Symbol" panose="05050102010706020507" pitchFamily="18" charset="2"/>
              </a:rPr>
              <a:t>Alternatively, using the resolution refutation concept, a clause C is defined to be a </a:t>
            </a:r>
            <a:r>
              <a:rPr lang="en-IN" sz="24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of S if and only if the set   S’ = S  {C} is unsatisfiable,</a:t>
            </a:r>
            <a:r>
              <a:rPr lang="en-IN" sz="2400" dirty="0">
                <a:sym typeface="Symbol" panose="05050102010706020507" pitchFamily="18" charset="2"/>
              </a:rPr>
              <a:t> that is a contradiction(or an empty clause) is deduced from the set S’, assuming that initially the set S is satisfied.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9A31F4-82A0-435A-9628-6EA6355AAE5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47F90-B966-4F06-B39F-7B8C158069A6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FC682C-E006-49D3-BCF7-83D41B9A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578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p_user\Desktop\AI\WhatsApp Image 2021-10-28 at 4.00.46 P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27" y="1196752"/>
            <a:ext cx="8126025" cy="51993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0D396-4995-436C-95FC-2F8E1AC41913}"/>
              </a:ext>
            </a:extLst>
          </p:cNvPr>
          <p:cNvSpPr txBox="1"/>
          <p:nvPr/>
        </p:nvSpPr>
        <p:spPr>
          <a:xfrm>
            <a:off x="503548" y="116632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Resolution of Clauses</a:t>
            </a: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64A5A-EE32-41CF-848B-A9E86E03AFA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791D0-B806-45D6-800B-2015AD370427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71D2F1-AEBD-4DD5-8077-B10D2067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66F26C-89D1-4B31-AEA8-C10E2BAE6A65}"/>
              </a:ext>
            </a:extLst>
          </p:cNvPr>
          <p:cNvSpPr/>
          <p:nvPr/>
        </p:nvSpPr>
        <p:spPr>
          <a:xfrm>
            <a:off x="3123529" y="2967335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Queries 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170B32-D90A-4BF3-901F-807FA659074B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DFF021-1ACB-4171-B49C-15303C70DCF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CFDF6B-362C-43B4-BE25-D5220835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749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562F-C2D8-41A3-A2D2-F750E7C0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Axiom &amp; Rule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0C15-F7FD-4629-9609-3E171A84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Axiom 1: </a:t>
            </a:r>
            <a:r>
              <a:rPr lang="en-US" dirty="0">
                <a:sym typeface="Symbol" panose="05050102010706020507" pitchFamily="18" charset="2"/>
              </a:rPr>
              <a:t>      </a:t>
            </a: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Axiom 2: </a:t>
            </a:r>
            <a:r>
              <a:rPr lang="en-US" dirty="0">
                <a:sym typeface="Symbol" panose="05050102010706020507" pitchFamily="18" charset="2"/>
              </a:rPr>
              <a:t>[    ]  [       ]</a:t>
            </a: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Axiom 3: </a:t>
            </a:r>
            <a:r>
              <a:rPr lang="en-US" dirty="0">
                <a:sym typeface="Symbol" panose="05050102010706020507" pitchFamily="18" charset="2"/>
              </a:rPr>
              <a:t>      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Modus 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Ponen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 Rule :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Hypotheses :    and , Consequent : 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Interpretation of Modus </a:t>
            </a:r>
            <a:r>
              <a:rPr lang="en-US" sz="3000" dirty="0" err="1">
                <a:solidFill>
                  <a:srgbClr val="0000FF"/>
                </a:solidFill>
                <a:sym typeface="Symbol" panose="05050102010706020507" pitchFamily="18" charset="2"/>
              </a:rPr>
              <a:t>Ponen</a:t>
            </a:r>
            <a:r>
              <a:rPr 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Rule: </a:t>
            </a:r>
            <a:r>
              <a:rPr lang="en-US" sz="3000" dirty="0">
                <a:sym typeface="Symbol" panose="05050102010706020507" pitchFamily="18" charset="2"/>
              </a:rPr>
              <a:t>Given that  and  are hypotheses (assumed to be true),  is inferred (</a:t>
            </a:r>
            <a:r>
              <a:rPr lang="en-US" sz="3000" dirty="0" err="1">
                <a:sym typeface="Symbol" panose="05050102010706020507" pitchFamily="18" charset="2"/>
              </a:rPr>
              <a:t>i.e</a:t>
            </a:r>
            <a:r>
              <a:rPr lang="en-US" sz="3000" dirty="0">
                <a:sym typeface="Symbol" panose="05050102010706020507" pitchFamily="18" charset="2"/>
              </a:rPr>
              <a:t> true) as a consequent.</a:t>
            </a:r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C8837D-7BC0-436E-94FF-0D5433594EB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8C42E-8217-48A0-A420-C9D2131870F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A58444-AEF0-450E-8757-D47DF607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50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B831-3A50-457F-B27A-B93185E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46" y="160293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Axiomatic System- Example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6006-4A7B-48D9-85C9-681EDBE0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6" y="1049735"/>
            <a:ext cx="8229600" cy="7486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Establish that A</a:t>
            </a:r>
            <a:r>
              <a:rPr lang="en-US" sz="2400" dirty="0">
                <a:sym typeface="Symbol" panose="05050102010706020507" pitchFamily="18" charset="2"/>
              </a:rPr>
              <a:t>C is a deductive consequence of {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B,</a:t>
            </a:r>
            <a:r>
              <a:rPr lang="en-US" sz="2400" dirty="0"/>
              <a:t> B</a:t>
            </a:r>
            <a:r>
              <a:rPr lang="en-US" sz="2400" dirty="0">
                <a:sym typeface="Symbol" panose="05050102010706020507" pitchFamily="18" charset="2"/>
              </a:rPr>
              <a:t>C} </a:t>
            </a:r>
            <a:r>
              <a:rPr lang="en-US" sz="2400" dirty="0" err="1">
                <a:sym typeface="Symbol" panose="05050102010706020507" pitchFamily="18" charset="2"/>
              </a:rPr>
              <a:t>i.e</a:t>
            </a:r>
            <a:r>
              <a:rPr lang="en-US" sz="2400" dirty="0">
                <a:sym typeface="Symbol" panose="05050102010706020507" pitchFamily="18" charset="2"/>
              </a:rPr>
              <a:t> {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B,</a:t>
            </a:r>
            <a:r>
              <a:rPr lang="en-US" sz="2400" dirty="0"/>
              <a:t> B</a:t>
            </a:r>
            <a:r>
              <a:rPr lang="en-US" sz="2400" dirty="0">
                <a:sym typeface="Symbol" panose="05050102010706020507" pitchFamily="18" charset="2"/>
              </a:rPr>
              <a:t>C} |- (</a:t>
            </a:r>
            <a:r>
              <a:rPr lang="en-US" sz="2400" dirty="0"/>
              <a:t>A</a:t>
            </a:r>
            <a:r>
              <a:rPr lang="en-US" sz="2400" dirty="0">
                <a:sym typeface="Symbol" panose="05050102010706020507" pitchFamily="18" charset="2"/>
              </a:rPr>
              <a:t>C )</a:t>
            </a:r>
            <a:r>
              <a:rPr lang="en-US" sz="2400" dirty="0"/>
              <a:t>.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469C24-12FB-451E-853D-DF0297198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67468"/>
              </p:ext>
            </p:extLst>
          </p:nvPr>
        </p:nvGraphicFramePr>
        <p:xfrm>
          <a:off x="971600" y="2198407"/>
          <a:ext cx="720080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432381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BA912F-A184-4599-8BCC-41451D60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64562"/>
              </p:ext>
            </p:extLst>
          </p:nvPr>
        </p:nvGraphicFramePr>
        <p:xfrm>
          <a:off x="971600" y="2569247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432381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Theorem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B, 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C} |-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 ).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Prove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E9AB0-5532-4833-8668-A206A8648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5479"/>
              </p:ext>
            </p:extLst>
          </p:nvPr>
        </p:nvGraphicFramePr>
        <p:xfrm>
          <a:off x="971599" y="2997192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432382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 (1)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0AB7D-5E15-4E70-9E42-B338FA6D3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96091"/>
              </p:ext>
            </p:extLst>
          </p:nvPr>
        </p:nvGraphicFramePr>
        <p:xfrm>
          <a:off x="971598" y="3433344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432383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 (2)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D4D1DF-1095-4196-8DF0-C1C09E81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5640"/>
              </p:ext>
            </p:extLst>
          </p:nvPr>
        </p:nvGraphicFramePr>
        <p:xfrm>
          <a:off x="955408" y="3861289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448573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351961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Instance of Axiom 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[A(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608F52-2D03-4DAC-9320-C9EAE92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8353"/>
              </p:ext>
            </p:extLst>
          </p:nvPr>
        </p:nvGraphicFramePr>
        <p:xfrm>
          <a:off x="963503" y="4289234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(2,3)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D39505-DD67-469B-8BC6-C91CE56BF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46114"/>
              </p:ext>
            </p:extLst>
          </p:nvPr>
        </p:nvGraphicFramePr>
        <p:xfrm>
          <a:off x="971598" y="4725386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504391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Instance of Axiom 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[A(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][(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)]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A0F7B-2A45-420D-9C34-AFE2DF92900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B54893-5FBC-4AFE-92C3-205AD7E83DC1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704000-7F5E-4A22-AF81-5D7A371F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63EFF7-DB41-48E0-858F-3457E71B8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92791"/>
              </p:ext>
            </p:extLst>
          </p:nvPr>
        </p:nvGraphicFramePr>
        <p:xfrm>
          <a:off x="955407" y="5153331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(4,5)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B)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(A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0748E9-28DF-4986-82CC-D5EFB834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48854"/>
              </p:ext>
            </p:extLst>
          </p:nvPr>
        </p:nvGraphicFramePr>
        <p:xfrm>
          <a:off x="971598" y="5587940"/>
          <a:ext cx="7200801" cy="433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91007706"/>
                    </a:ext>
                  </a:extLst>
                </a:gridCol>
                <a:gridCol w="3512486">
                  <a:extLst>
                    <a:ext uri="{9D8B030D-6E8A-4147-A177-3AD203B41FA5}">
                      <a16:colId xmlns:a16="http://schemas.microsoft.com/office/drawing/2014/main" val="828765467"/>
                    </a:ext>
                  </a:extLst>
                </a:gridCol>
                <a:gridCol w="1288048">
                  <a:extLst>
                    <a:ext uri="{9D8B030D-6E8A-4147-A177-3AD203B41FA5}">
                      <a16:colId xmlns:a16="http://schemas.microsoft.com/office/drawing/2014/main" val="2590740217"/>
                    </a:ext>
                  </a:extLst>
                </a:gridCol>
              </a:tblGrid>
              <a:tr h="433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MP (1,6)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Proved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3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3897-CD88-4E1F-8D26-C3DD5721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Theorem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D5FE6A-8A6D-4E74-8789-F90BE18A39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556792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0000FF"/>
                </a:solidFill>
              </a:rPr>
              <a:t>Deduction Theorem: </a:t>
            </a:r>
            <a:r>
              <a:rPr lang="en-US" sz="2400" dirty="0"/>
              <a:t>Given that </a:t>
            </a:r>
            <a:r>
              <a:rPr lang="en-US" sz="2400" dirty="0">
                <a:sym typeface="Symbol" panose="05050102010706020507" pitchFamily="18" charset="2"/>
              </a:rPr>
              <a:t> is a set of hypotheses and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 and  </a:t>
            </a:r>
            <a:r>
              <a:rPr lang="en-US" sz="2400" dirty="0">
                <a:sym typeface="Symbol" panose="05050102010706020507" pitchFamily="18" charset="2"/>
              </a:rPr>
              <a:t>are WFF. 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 is proved from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{  }, </a:t>
            </a:r>
            <a:r>
              <a:rPr lang="en-US" sz="2400" dirty="0">
                <a:sym typeface="Symbol" panose="05050102010706020507" pitchFamily="18" charset="2"/>
              </a:rPr>
              <a:t>then according to the deduction theorem,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(    ) </a:t>
            </a:r>
            <a:r>
              <a:rPr lang="en-US" sz="2400" dirty="0">
                <a:sym typeface="Symbol" panose="05050102010706020507" pitchFamily="18" charset="2"/>
              </a:rPr>
              <a:t>is proved from . Alternatively, we can write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}|- </a:t>
            </a:r>
            <a:r>
              <a:rPr lang="en-US" sz="2400" dirty="0">
                <a:sym typeface="Symbol" panose="05050102010706020507" pitchFamily="18" charset="2"/>
              </a:rPr>
              <a:t>implies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 |-(    )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Converse of Deduction Theorem : </a:t>
            </a:r>
            <a:r>
              <a:rPr lang="en-US" sz="2400" dirty="0">
                <a:sym typeface="Symbol" panose="05050102010706020507" pitchFamily="18" charset="2"/>
              </a:rPr>
              <a:t>The converse of the deduction theorem can be stated as : Given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 |- (    )</a:t>
            </a:r>
            <a:r>
              <a:rPr lang="en-US" sz="2400" dirty="0">
                <a:sym typeface="Symbol" panose="05050102010706020507" pitchFamily="18" charset="2"/>
              </a:rPr>
              <a:t>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 |-  </a:t>
            </a:r>
            <a:r>
              <a:rPr lang="en-US" sz="2400" dirty="0">
                <a:sym typeface="Symbol" panose="05050102010706020507" pitchFamily="18" charset="2"/>
              </a:rPr>
              <a:t>is proved.</a:t>
            </a:r>
            <a:endParaRPr lang="en-IN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127BFA-64F7-4528-B3F1-82AB20967D4B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C9C379-90FD-44B4-A116-1C73ABD2AAE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94677-5A06-4E5F-BED4-A822C364C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810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227-EEB1-4C1C-9B07-12276342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Useful tips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7111-A690-4FC0-8A4F-602B9412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 algn="just">
              <a:spcAft>
                <a:spcPts val="2400"/>
              </a:spcAft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is given, then we can easily prove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</a:t>
            </a:r>
            <a:r>
              <a:rPr lang="en-US" sz="2400" dirty="0">
                <a:sym typeface="Symbol" panose="05050102010706020507" pitchFamily="18" charset="2"/>
              </a:rPr>
              <a:t> for any well-formed formulae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  <a:p>
            <a:pPr algn="just">
              <a:spcAft>
                <a:spcPts val="2400"/>
              </a:spcAft>
            </a:pPr>
            <a:r>
              <a:rPr lang="en-US" sz="2400" dirty="0">
                <a:sym typeface="Symbol" panose="05050102010706020507" pitchFamily="18" charset="2"/>
              </a:rPr>
              <a:t>If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</a:t>
            </a:r>
            <a:r>
              <a:rPr lang="en-US" sz="2400" dirty="0">
                <a:sym typeface="Symbol" panose="05050102010706020507" pitchFamily="18" charset="2"/>
              </a:rPr>
              <a:t> is to be proved, then include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Symbol" panose="05050102010706020507" pitchFamily="18" charset="2"/>
              </a:rPr>
              <a:t> in the set of hypotheses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</a:t>
            </a:r>
            <a:r>
              <a:rPr lang="en-US" sz="2400" dirty="0">
                <a:sym typeface="Symbol" panose="05050102010706020507" pitchFamily="18" charset="2"/>
              </a:rPr>
              <a:t> and derive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sz="2400" dirty="0">
                <a:sym typeface="Symbol" panose="05050102010706020507" pitchFamily="18" charset="2"/>
              </a:rPr>
              <a:t> from the set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{    }. </a:t>
            </a:r>
            <a:r>
              <a:rPr lang="en-US" sz="2400" dirty="0">
                <a:sym typeface="Symbol" panose="05050102010706020507" pitchFamily="18" charset="2"/>
              </a:rPr>
              <a:t>Then by using deduction theorem, we can conclude that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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D661E-495E-4024-8EC7-FD7E137B3337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A8E01-FCF9-4007-83E3-DFB3442B6D0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E0394C-E107-4DF5-8102-5F53ACF2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716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34917" cy="407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26064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Axiomatic System Example 1: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0BC87-9BA8-4DF4-AFD7-BDB9D1188696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D2563B-DE40-477E-9F2A-FBF9B9BF885F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7938F5-CF18-4800-848C-AA5B1BEB6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62" y="240719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24744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/>
              <a:t>In </a:t>
            </a:r>
            <a:r>
              <a:rPr lang="en-IN" sz="2400" dirty="0">
                <a:solidFill>
                  <a:srgbClr val="0000FF"/>
                </a:solidFill>
              </a:rPr>
              <a:t>NDS and axiomatic systems, forward chaining approach </a:t>
            </a:r>
            <a:r>
              <a:rPr lang="en-IN" sz="2400" dirty="0"/>
              <a:t>is used for constructing proofs and derivations.</a:t>
            </a:r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Axiomatic system</a:t>
            </a:r>
            <a:r>
              <a:rPr lang="en-IN" sz="2400" dirty="0"/>
              <a:t>, often </a:t>
            </a:r>
            <a:r>
              <a:rPr lang="en-IN" sz="2400" dirty="0">
                <a:solidFill>
                  <a:srgbClr val="0000FF"/>
                </a:solidFill>
              </a:rPr>
              <a:t>requires a guess </a:t>
            </a:r>
            <a:r>
              <a:rPr lang="en-IN" sz="2400" dirty="0"/>
              <a:t>for the selection of appropriate axiom(s) to prove the theorem.</a:t>
            </a:r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Implementation and derivation </a:t>
            </a:r>
            <a:r>
              <a:rPr lang="en-IN" sz="2400" dirty="0"/>
              <a:t>of </a:t>
            </a:r>
            <a:r>
              <a:rPr lang="en-IN" sz="2400" dirty="0">
                <a:solidFill>
                  <a:srgbClr val="0000FF"/>
                </a:solidFill>
              </a:rPr>
              <a:t>forward chaining </a:t>
            </a:r>
            <a:r>
              <a:rPr lang="en-IN" sz="2400" dirty="0"/>
              <a:t>approach is </a:t>
            </a:r>
            <a:r>
              <a:rPr lang="en-IN" sz="2400" dirty="0">
                <a:solidFill>
                  <a:srgbClr val="0000FF"/>
                </a:solidFill>
              </a:rPr>
              <a:t>difficult</a:t>
            </a:r>
            <a:r>
              <a:rPr lang="en-IN" sz="2400" dirty="0"/>
              <a:t>.</a:t>
            </a:r>
          </a:p>
          <a:p>
            <a:pPr marL="285750" indent="-230188" algn="just">
              <a:buFont typeface="Arial" pitchFamily="34" charset="0"/>
              <a:buChar char="•"/>
            </a:pPr>
            <a:endParaRPr lang="en-IN" sz="2400" dirty="0"/>
          </a:p>
          <a:p>
            <a:pPr marL="285750" indent="-230188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Two other approaches </a:t>
            </a:r>
            <a:r>
              <a:rPr lang="en-IN" sz="2400" dirty="0"/>
              <a:t>are:</a:t>
            </a:r>
          </a:p>
          <a:p>
            <a:pPr marL="803275" lvl="1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Semantic tableau method</a:t>
            </a:r>
          </a:p>
          <a:p>
            <a:pPr marL="803275" lvl="1" indent="-342900" algn="just">
              <a:buFont typeface="Wingdings" panose="05000000000000000000" pitchFamily="2" charset="2"/>
              <a:buChar char="ü"/>
            </a:pPr>
            <a:r>
              <a:rPr lang="en-IN" sz="2400" dirty="0"/>
              <a:t>Resolution refutation method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/>
              <a:t>In the above two approaches, proofs follow </a:t>
            </a:r>
            <a:r>
              <a:rPr lang="en-IN" sz="2400" dirty="0">
                <a:solidFill>
                  <a:srgbClr val="0000FF"/>
                </a:solidFill>
              </a:rPr>
              <a:t>backward chaining approach.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55473-8BC0-4E41-BCF3-649DCA50C400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8285D-8D9F-4B90-8268-D7321004E26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F0E894-85F0-462B-AC55-50E802AA4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54" y="289013"/>
            <a:ext cx="8460432" cy="764704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Semantic Tableau System in Propositional Logic</a:t>
            </a:r>
            <a:br>
              <a:rPr lang="en-IN" sz="3600" dirty="0">
                <a:solidFill>
                  <a:srgbClr val="C00000"/>
                </a:solidFill>
              </a:rPr>
            </a:b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0648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lvl="1" indent="-174625" algn="just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</a:rPr>
              <a:t>Semantic tableau </a:t>
            </a:r>
            <a:r>
              <a:rPr lang="en-IN" sz="2400" dirty="0"/>
              <a:t>method, given set of rules will be applied systematically on a formula or a set of formulae in order to establish </a:t>
            </a:r>
            <a:r>
              <a:rPr lang="en-IN" sz="2400" dirty="0">
                <a:solidFill>
                  <a:srgbClr val="0000FF"/>
                </a:solidFill>
              </a:rPr>
              <a:t>consistency or inconsistency</a:t>
            </a:r>
            <a:r>
              <a:rPr lang="en-IN" sz="2400" dirty="0"/>
              <a:t>.</a:t>
            </a:r>
          </a:p>
          <a:p>
            <a:pPr marL="230188" lvl="1" indent="-174625" algn="just"/>
            <a:endParaRPr lang="en-IN" sz="2400" dirty="0"/>
          </a:p>
          <a:p>
            <a:pPr marL="230188" indent="-174625">
              <a:buFont typeface="Arial" pitchFamily="34" charset="0"/>
              <a:buChar char="•"/>
            </a:pPr>
            <a:r>
              <a:rPr lang="en-IN" sz="2400" i="1" dirty="0">
                <a:solidFill>
                  <a:srgbClr val="0000FF"/>
                </a:solidFill>
              </a:rPr>
              <a:t>Semantic tableau </a:t>
            </a:r>
            <a:r>
              <a:rPr lang="en-IN" sz="2400" dirty="0"/>
              <a:t>is a binary tree that can be constructed by using semantic tableau rules with a formula as a root.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F8948-4F34-41C0-B7FF-0C8E37A24F4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783C16-F976-4200-B29A-8C79E22BB595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7F81D0-0AEF-4122-ACA6-BEEB97D6A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1808</Words>
  <Application>Microsoft Office PowerPoint</Application>
  <PresentationFormat>On-screen Show (4:3)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Office Theme</vt:lpstr>
      <vt:lpstr>Unit-2 (Part-2)</vt:lpstr>
      <vt:lpstr>PowerPoint Presentation</vt:lpstr>
      <vt:lpstr>Axiom &amp; Rule</vt:lpstr>
      <vt:lpstr>Axiomatic System- Example</vt:lpstr>
      <vt:lpstr>Theorem</vt:lpstr>
      <vt:lpstr>Useful tips</vt:lpstr>
      <vt:lpstr>PowerPoint Presentation</vt:lpstr>
      <vt:lpstr>Semantic Tableau System in Propositional Logic </vt:lpstr>
      <vt:lpstr>Semantic Tableau System in Propositional Logic </vt:lpstr>
      <vt:lpstr>Semantic Tableau System in Propositional Logic Table. Semantic Tableau rules for αj and β  </vt:lpstr>
      <vt:lpstr>PowerPoint Presentation</vt:lpstr>
      <vt:lpstr>PowerPoint Presentation</vt:lpstr>
      <vt:lpstr>PowerPoint Presentation</vt:lpstr>
      <vt:lpstr>Satisfiability and Unsatisfiability</vt:lpstr>
      <vt:lpstr>Satisfiability and unsatisfiability</vt:lpstr>
      <vt:lpstr>PowerPoint Presentation</vt:lpstr>
      <vt:lpstr>PowerPoint Presentation</vt:lpstr>
      <vt:lpstr>PowerPoint Presentation</vt:lpstr>
      <vt:lpstr>Resolution Refutation in Propositional logic</vt:lpstr>
      <vt:lpstr>Resolution Refutation in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narakalyani3@gmail.com</cp:lastModifiedBy>
  <cp:revision>219</cp:revision>
  <dcterms:created xsi:type="dcterms:W3CDTF">2021-10-23T03:39:59Z</dcterms:created>
  <dcterms:modified xsi:type="dcterms:W3CDTF">2021-11-03T04:15:03Z</dcterms:modified>
</cp:coreProperties>
</file>