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70" r:id="rId3"/>
    <p:sldId id="371" r:id="rId4"/>
    <p:sldId id="372" r:id="rId5"/>
    <p:sldId id="369" r:id="rId6"/>
    <p:sldId id="373" r:id="rId7"/>
    <p:sldId id="354" r:id="rId8"/>
    <p:sldId id="374" r:id="rId9"/>
    <p:sldId id="375" r:id="rId10"/>
    <p:sldId id="376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51" r:id="rId21"/>
    <p:sldId id="352" r:id="rId22"/>
    <p:sldId id="387" r:id="rId23"/>
    <p:sldId id="285" r:id="rId24"/>
    <p:sldId id="286" r:id="rId25"/>
    <p:sldId id="35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8548-FEAE-4380-858F-4829E2EF5616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BCB2-C6B5-4F6C-8A84-D5410BC27C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Unit-2 (Part-3)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Predicate Logic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FB649FF-F675-4B6D-9736-2A8A10C13AB8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633CB80-1955-4DE3-977D-072B1CD5A914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C98D291A-8F35-4DEB-8DEA-E7B99724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25022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72" y="980728"/>
            <a:ext cx="757118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 quantification in predicate formula is on </a:t>
            </a:r>
            <a:r>
              <a:rPr lang="en-US" sz="2400" dirty="0">
                <a:solidFill>
                  <a:srgbClr val="0000FF"/>
                </a:solidFill>
              </a:rPr>
              <a:t>simple variables</a:t>
            </a:r>
            <a:r>
              <a:rPr lang="en-US" sz="2400" dirty="0"/>
              <a:t> and not on predicates or functions, then it is called </a:t>
            </a:r>
            <a:r>
              <a:rPr lang="en-US" sz="2400" dirty="0">
                <a:solidFill>
                  <a:srgbClr val="0000FF"/>
                </a:solidFill>
              </a:rPr>
              <a:t>first order predicate calculus</a:t>
            </a:r>
            <a:r>
              <a:rPr lang="en-US" sz="2400" dirty="0"/>
              <a:t>.</a:t>
            </a:r>
          </a:p>
          <a:p>
            <a:pPr algn="ctr">
              <a:spcAft>
                <a:spcPts val="2400"/>
              </a:spcAft>
            </a:pPr>
            <a:r>
              <a:rPr lang="ii-CN" altLang="en-US" sz="2400" dirty="0">
                <a:solidFill>
                  <a:srgbClr val="0000FF"/>
                </a:solidFill>
                <a:sym typeface="Wingdings" pitchFamily="2" charset="2"/>
              </a:rPr>
              <a:t>ꓯ</a:t>
            </a:r>
            <a:r>
              <a:rPr lang="en-US" altLang="ii-CN" sz="2400" dirty="0">
                <a:solidFill>
                  <a:srgbClr val="0000FF"/>
                </a:solidFill>
                <a:sym typeface="Wingdings" pitchFamily="2" charset="2"/>
              </a:rPr>
              <a:t>X,</a:t>
            </a:r>
            <a:r>
              <a:rPr lang="ii-CN" altLang="en-US" sz="2400" dirty="0">
                <a:solidFill>
                  <a:srgbClr val="0000FF"/>
                </a:solidFill>
                <a:sym typeface="Wingdings" pitchFamily="2" charset="2"/>
              </a:rPr>
              <a:t> ꓯ</a:t>
            </a:r>
            <a:r>
              <a:rPr lang="en-US" altLang="ii-CN" sz="2400" dirty="0">
                <a:solidFill>
                  <a:srgbClr val="0000FF"/>
                </a:solidFill>
                <a:sym typeface="Wingdings" pitchFamily="2" charset="2"/>
              </a:rPr>
              <a:t>Y( p(X) </a:t>
            </a:r>
            <a:r>
              <a:rPr lang="en-US" altLang="ii-CN" sz="2400" dirty="0">
                <a:solidFill>
                  <a:srgbClr val="0000FF"/>
                </a:solidFill>
                <a:sym typeface="Symbol" panose="05050102010706020507" pitchFamily="18" charset="2"/>
              </a:rPr>
              <a:t></a:t>
            </a:r>
            <a:r>
              <a:rPr lang="en-US" altLang="ii-CN" sz="2400" dirty="0">
                <a:solidFill>
                  <a:srgbClr val="0000FF"/>
                </a:solidFill>
                <a:sym typeface="Wingdings" pitchFamily="2" charset="2"/>
              </a:rPr>
              <a:t> p(Y))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If the quantification is over predicates or functions, then it becomes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second order predicate calculus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algn="ctr">
              <a:spcAft>
                <a:spcPts val="2400"/>
              </a:spcAft>
            </a:pPr>
            <a:r>
              <a:rPr lang="ii-CN" altLang="en-US" sz="2400" dirty="0">
                <a:solidFill>
                  <a:srgbClr val="0000FF"/>
                </a:solidFill>
                <a:sym typeface="Wingdings" pitchFamily="2" charset="2"/>
              </a:rPr>
              <a:t>ꓯ</a:t>
            </a:r>
            <a:r>
              <a:rPr lang="en-US" altLang="ii-CN" sz="2400" dirty="0">
                <a:solidFill>
                  <a:srgbClr val="0000FF"/>
                </a:solidFill>
                <a:sym typeface="Wingdings" pitchFamily="2" charset="2"/>
              </a:rPr>
              <a:t>p( p(X) </a:t>
            </a:r>
            <a:r>
              <a:rPr lang="en-US" altLang="ii-CN" sz="2400" dirty="0">
                <a:solidFill>
                  <a:srgbClr val="0000FF"/>
                </a:solidFill>
                <a:sym typeface="Symbol" panose="05050102010706020507" pitchFamily="18" charset="2"/>
              </a:rPr>
              <a:t></a:t>
            </a:r>
            <a:r>
              <a:rPr lang="en-US" altLang="ii-CN" sz="2400" dirty="0">
                <a:solidFill>
                  <a:srgbClr val="0000FF"/>
                </a:solidFill>
                <a:sym typeface="Wingdings" pitchFamily="2" charset="2"/>
              </a:rPr>
              <a:t> p(Y))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When inference rules are added to first order predicate calculus, it becomes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First Order Predicate Logic</a:t>
            </a:r>
            <a:r>
              <a:rPr lang="en-US" sz="2400" dirty="0">
                <a:sym typeface="Wingdings" pitchFamily="2" charset="2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First order predicate calculus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45741B9-547C-4B62-A805-726781A0B58A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7C6EC30-F386-4703-9BD7-B3D6C96D4E76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122B713-C3CF-42D3-B442-658F7BD0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20456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171" y="980728"/>
            <a:ext cx="789304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Interpretation of a formulae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000" dirty="0">
                <a:sym typeface="Symbol" panose="05050102010706020507" pitchFamily="18" charset="2"/>
              </a:rPr>
              <a:t> in FOL refers to an assignment of truth values to atoms from domain D.</a:t>
            </a:r>
            <a:endParaRPr lang="en-US" sz="2000" dirty="0"/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Each formula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000" dirty="0">
                <a:sym typeface="Symbol" panose="05050102010706020507" pitchFamily="18" charset="2"/>
              </a:rPr>
              <a:t> is evaluated to be true or false under a given interpretation </a:t>
            </a:r>
            <a:r>
              <a:rPr lang="en-US" sz="2000" i="1" dirty="0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 over a given domain </a:t>
            </a:r>
            <a:r>
              <a:rPr lang="en-US" sz="2000" i="1" dirty="0">
                <a:sym typeface="Symbol" panose="05050102010706020507" pitchFamily="18" charset="2"/>
              </a:rPr>
              <a:t>D</a:t>
            </a:r>
            <a:r>
              <a:rPr lang="en-US" sz="2000" dirty="0">
                <a:sym typeface="Symbol" panose="05050102010706020507" pitchFamily="18" charset="2"/>
              </a:rPr>
              <a:t> .</a:t>
            </a:r>
          </a:p>
          <a:p>
            <a:pPr marL="342900" indent="-342900" algn="just">
              <a:spcAft>
                <a:spcPts val="1800"/>
              </a:spcAft>
              <a:buFont typeface="Calibri" panose="020F0502020204030204" pitchFamily="34" charset="0"/>
              <a:buChar char="―"/>
            </a:pPr>
            <a:r>
              <a:rPr lang="en-US" altLang="ii-CN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ii-CN" altLang="en-US" dirty="0">
                <a:solidFill>
                  <a:srgbClr val="0000FF"/>
                </a:solidFill>
                <a:sym typeface="Wingdings" pitchFamily="2" charset="2"/>
              </a:rPr>
              <a:t>ꓯ</a:t>
            </a:r>
            <a:r>
              <a:rPr lang="en-US" altLang="ii-CN" dirty="0">
                <a:solidFill>
                  <a:srgbClr val="0000FF"/>
                </a:solidFill>
                <a:sym typeface="Wingdings" pitchFamily="2" charset="2"/>
              </a:rPr>
              <a:t>X) p(X) </a:t>
            </a:r>
            <a:r>
              <a:rPr lang="en-US" altLang="ii-CN" dirty="0">
                <a:solidFill>
                  <a:srgbClr val="0000FF"/>
                </a:solidFill>
                <a:sym typeface="Symbol" panose="05050102010706020507" pitchFamily="18" charset="2"/>
              </a:rPr>
              <a:t>= true if an only if p(X) = true, X  D otherwise it is false.</a:t>
            </a:r>
          </a:p>
          <a:p>
            <a:pPr marL="342900" indent="-342900" algn="just">
              <a:spcAft>
                <a:spcPts val="1800"/>
              </a:spcAft>
              <a:buFont typeface="Calibri" panose="020F0502020204030204" pitchFamily="34" charset="0"/>
              <a:buChar char="―"/>
            </a:pPr>
            <a:r>
              <a:rPr lang="en-US" altLang="ii-CN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ii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n-US" altLang="ii-CN" dirty="0">
                <a:solidFill>
                  <a:srgbClr val="0000FF"/>
                </a:solidFill>
                <a:sym typeface="Wingdings" pitchFamily="2" charset="2"/>
              </a:rPr>
              <a:t>X) p(X) </a:t>
            </a:r>
            <a:r>
              <a:rPr lang="en-US" altLang="ii-CN" dirty="0">
                <a:solidFill>
                  <a:srgbClr val="0000FF"/>
                </a:solidFill>
                <a:sym typeface="Symbol" panose="05050102010706020507" pitchFamily="18" charset="2"/>
              </a:rPr>
              <a:t>= true if an only if </a:t>
            </a:r>
            <a:r>
              <a:rPr lang="ii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  </a:t>
            </a:r>
            <a:r>
              <a:rPr lang="en-US" altLang="ii-CN" dirty="0">
                <a:solidFill>
                  <a:srgbClr val="0000FF"/>
                </a:solidFill>
                <a:sym typeface="Symbol" panose="05050102010706020507" pitchFamily="18" charset="2"/>
              </a:rPr>
              <a:t>c  D otherwise such that p(X) = true, otherwise it is false.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Interpretations of Formulae in FOL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474171" y="3861048"/>
            <a:ext cx="78930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009900"/>
                </a:solidFill>
              </a:rPr>
              <a:t>Example :  </a:t>
            </a:r>
            <a:r>
              <a:rPr lang="en-US" sz="2000" dirty="0"/>
              <a:t>Evaluate the truth value of an FOL formula </a:t>
            </a:r>
            <a:r>
              <a:rPr lang="en-US" sz="2000" dirty="0">
                <a:sym typeface="Symbol" panose="05050102010706020507" pitchFamily="18" charset="2"/>
              </a:rPr>
              <a:t> : (XY p(X,Y) under the following interpretation I:  D={1,2}, p(1,1)=F, p(1,2)=T, p(2,1)=T, p(2,2)=F</a:t>
            </a:r>
          </a:p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009900"/>
                </a:solidFill>
                <a:sym typeface="Symbol" panose="05050102010706020507" pitchFamily="18" charset="2"/>
              </a:rPr>
              <a:t>Solution: </a:t>
            </a:r>
            <a:r>
              <a:rPr lang="en-US" sz="2000" dirty="0">
                <a:sym typeface="Symbol" panose="05050102010706020507" pitchFamily="18" charset="2"/>
              </a:rPr>
              <a:t>1. For X=1, then  2 D such that p(1,2)=T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	2.  For X=2, then  1 D such that p(2,1)=T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Hence  is true under interpretation I.</a:t>
            </a:r>
          </a:p>
          <a:p>
            <a:pPr algn="just">
              <a:spcAft>
                <a:spcPts val="2400"/>
              </a:spcAft>
            </a:pPr>
            <a:endParaRPr lang="en-US" sz="2000" dirty="0">
              <a:sym typeface="Symbol" panose="05050102010706020507" pitchFamily="18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951AA76-4F71-4E49-BA91-770B61E218CA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165DCFB-E2F7-4D1F-B01A-68D63EACEFA8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FA436A33-0B73-4E9E-8F09-65E6CA71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18183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Interpretations of Formulae in FOL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625478" y="1340768"/>
            <a:ext cx="78930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009900"/>
                </a:solidFill>
              </a:rPr>
              <a:t>Example :  </a:t>
            </a:r>
            <a:r>
              <a:rPr lang="en-US" sz="2000" dirty="0"/>
              <a:t>Evaluate the truth value of an FOL formula </a:t>
            </a:r>
          </a:p>
          <a:p>
            <a:pPr marL="342900" indent="-342900" algn="just">
              <a:spcAft>
                <a:spcPts val="1200"/>
              </a:spcAft>
              <a:buFont typeface="Symbol" panose="05050102010706020507" pitchFamily="18" charset="2"/>
              <a:buChar char="a"/>
            </a:pPr>
            <a:r>
              <a:rPr lang="en-US" sz="2000" dirty="0">
                <a:sym typeface="Symbol" panose="05050102010706020507" pitchFamily="18" charset="2"/>
              </a:rPr>
              <a:t>: (X[ p(X) ,q(f(X),c) under the following interpretation I:  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  D={1,2},  c=1 (c is a constant from 7the domain D) 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  f(1) = 2, f(2) = 1, p(1) = F, p(2) = T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  q(1,1) = T, q(1,2) = F, q(2,1) = T, q(2,2) = T </a:t>
            </a:r>
          </a:p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009900"/>
                </a:solidFill>
                <a:sym typeface="Symbol" panose="05050102010706020507" pitchFamily="18" charset="2"/>
              </a:rPr>
              <a:t>Solution: </a:t>
            </a:r>
            <a:r>
              <a:rPr lang="en-US" sz="2000" dirty="0">
                <a:sym typeface="Symbol" panose="05050102010706020507" pitchFamily="18" charset="2"/>
              </a:rPr>
              <a:t>1. For X=1, 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	p(1)q(f(1),1)  p(1)q(2,1) = F q(2,1)  T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	2. For X=2, 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	p(2)q(f(2),1)  p(2)q(1,1) = T q(1,1)  T T  T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Hence  is true for all values of X  D under interpretation I.</a:t>
            </a:r>
          </a:p>
          <a:p>
            <a:pPr algn="just">
              <a:spcAft>
                <a:spcPts val="2400"/>
              </a:spcAft>
            </a:pPr>
            <a:endParaRPr lang="en-US" sz="2000" dirty="0">
              <a:sym typeface="Symbol" panose="05050102010706020507" pitchFamily="18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A48F1F0-6BAB-4FA2-8466-9F3BED6993F0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6645598-5140-43C8-ADE8-578EB4D07307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E832834-DC45-478E-8675-8D82654A2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69225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Satisfiability and </a:t>
            </a:r>
            <a:r>
              <a:rPr lang="en-US" dirty="0" err="1">
                <a:solidFill>
                  <a:srgbClr val="C00000"/>
                </a:solidFill>
              </a:rPr>
              <a:t>Unsatisfiability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625478" y="1340768"/>
            <a:ext cx="78930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formula </a:t>
            </a:r>
            <a:r>
              <a:rPr lang="en-US" sz="2000" dirty="0">
                <a:sym typeface="Symbol" panose="05050102010706020507" pitchFamily="18" charset="2"/>
              </a:rPr>
              <a:t> is said to be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satisfiable</a:t>
            </a:r>
            <a:r>
              <a:rPr lang="en-US" sz="2000" dirty="0">
                <a:sym typeface="Symbol" panose="05050102010706020507" pitchFamily="18" charset="2"/>
              </a:rPr>
              <a:t> if and only if there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exists an interpretation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i="1" dirty="0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 such that  is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evaluated to be true </a:t>
            </a:r>
            <a:r>
              <a:rPr lang="en-US" sz="2000" dirty="0">
                <a:sym typeface="Symbol" panose="05050102010706020507" pitchFamily="18" charset="2"/>
              </a:rPr>
              <a:t>under </a:t>
            </a:r>
            <a:r>
              <a:rPr lang="en-US" sz="2000" i="1" dirty="0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. </a:t>
            </a:r>
            <a:r>
              <a:rPr lang="en-US" sz="2000" i="1" dirty="0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 satisfies 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A formula  is said to be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unsatisfiable</a:t>
            </a:r>
            <a:r>
              <a:rPr lang="en-US" sz="2000" dirty="0">
                <a:sym typeface="Symbol" panose="05050102010706020507" pitchFamily="18" charset="2"/>
              </a:rPr>
              <a:t> if and only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if  no interpretation that satisfies </a:t>
            </a:r>
            <a:r>
              <a:rPr lang="en-US" sz="2000" dirty="0">
                <a:sym typeface="Symbol" panose="05050102010706020507" pitchFamily="18" charset="2"/>
              </a:rPr>
              <a:t> or  no model for .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A formula  is said to be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valid</a:t>
            </a:r>
            <a:r>
              <a:rPr lang="en-US" sz="2000" dirty="0">
                <a:sym typeface="Symbol" panose="05050102010706020507" pitchFamily="18" charset="2"/>
              </a:rPr>
              <a:t> if and only if for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every interpretation </a:t>
            </a:r>
            <a:r>
              <a:rPr lang="en-US" sz="2000" i="1" dirty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,  is true.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A formula  is called a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</a:t>
            </a:r>
            <a:r>
              <a:rPr lang="en-US" sz="2000" dirty="0">
                <a:sym typeface="Symbol" panose="05050102010706020507" pitchFamily="18" charset="2"/>
              </a:rPr>
              <a:t>of a set of formulae {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dirty="0">
                <a:sym typeface="Symbol" panose="05050102010706020507" pitchFamily="18" charset="2"/>
              </a:rPr>
              <a:t></a:t>
            </a:r>
            <a:r>
              <a:rPr lang="en-US" sz="2000" baseline="-25000" dirty="0"/>
              <a:t>2</a:t>
            </a:r>
            <a:r>
              <a:rPr lang="en-US" sz="2000" dirty="0"/>
              <a:t>….</a:t>
            </a:r>
            <a:r>
              <a:rPr lang="en-US" sz="2000" dirty="0">
                <a:sym typeface="Symbol" panose="05050102010706020507" pitchFamily="18" charset="2"/>
              </a:rPr>
              <a:t> </a:t>
            </a:r>
            <a:r>
              <a:rPr lang="en-US" sz="2000" baseline="-25000" dirty="0"/>
              <a:t>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} if and only if for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every interpretation </a:t>
            </a:r>
            <a:r>
              <a:rPr lang="en-US" sz="2000" i="1" dirty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if 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˄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….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sz="2000" baseline="-25000" dirty="0">
                <a:solidFill>
                  <a:srgbClr val="0000FF"/>
                </a:solidFill>
              </a:rPr>
              <a:t>n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is evaluated to be true,</a:t>
            </a:r>
            <a:r>
              <a:rPr lang="en-US" sz="2000" dirty="0">
                <a:sym typeface="Symbol" panose="05050102010706020507" pitchFamily="18" charset="2"/>
              </a:rPr>
              <a:t> then  is also evaluated to be true.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sym typeface="Symbol" panose="05050102010706020507" pitchFamily="18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25AAB3D-CDB2-4834-B344-3FBF468D4DDD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AF85D256-29A2-4C34-9277-B5292D83801D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898494DB-AAAB-4814-8E12-28FAB9C06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04477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646016" y="260648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Transformation of a formula into PNF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625478" y="1340768"/>
            <a:ext cx="789304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propositional logic the clauses are represented in CNF and DNF.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FF"/>
                </a:solidFill>
                <a:sym typeface="Symbol" panose="05050102010706020507" pitchFamily="18" charset="2"/>
              </a:rPr>
              <a:t>Prenex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Normal Form </a:t>
            </a:r>
            <a:r>
              <a:rPr lang="en-US" sz="2000" dirty="0">
                <a:sym typeface="Symbol" panose="05050102010706020507" pitchFamily="18" charset="2"/>
              </a:rPr>
              <a:t>is a notation used for obtaining the clauses from a First order Logic formula.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A formula is said to be in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closed form of all the variables </a:t>
            </a:r>
            <a:r>
              <a:rPr lang="en-US" sz="2000" dirty="0">
                <a:sym typeface="Symbol" panose="05050102010706020507" pitchFamily="18" charset="2"/>
              </a:rPr>
              <a:t>appearing in it are quantified and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there are no free variables</a:t>
            </a:r>
            <a:r>
              <a:rPr lang="en-US" sz="2000" dirty="0">
                <a:sym typeface="Symbol" panose="05050102010706020507" pitchFamily="18" charset="2"/>
              </a:rPr>
              <a:t>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Definition</a:t>
            </a:r>
            <a:r>
              <a:rPr lang="en-US" sz="2000" dirty="0">
                <a:sym typeface="Symbol" panose="05050102010706020507" pitchFamily="18" charset="2"/>
              </a:rPr>
              <a:t>: A closed formula  in FOL is said to be in PNF if and only if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 is represented as (Q</a:t>
            </a:r>
            <a:r>
              <a:rPr lang="en-US" sz="20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) (Q</a:t>
            </a:r>
            <a:r>
              <a:rPr lang="en-US" sz="20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)…… (</a:t>
            </a:r>
            <a:r>
              <a:rPr lang="en-US" sz="2000" dirty="0" err="1">
                <a:solidFill>
                  <a:srgbClr val="0000FF"/>
                </a:solidFill>
                <a:sym typeface="Symbol" panose="05050102010706020507" pitchFamily="18" charset="2"/>
              </a:rPr>
              <a:t>Q</a:t>
            </a:r>
            <a:r>
              <a:rPr lang="en-US" sz="20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sz="2000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) M</a:t>
            </a:r>
            <a:r>
              <a:rPr lang="en-US" sz="2000" dirty="0">
                <a:sym typeface="Symbol" panose="05050102010706020507" pitchFamily="18" charset="2"/>
              </a:rPr>
              <a:t> where </a:t>
            </a:r>
            <a:r>
              <a:rPr lang="en-US" sz="2000" dirty="0" err="1">
                <a:sym typeface="Symbol" panose="05050102010706020507" pitchFamily="18" charset="2"/>
              </a:rPr>
              <a:t>Q</a:t>
            </a:r>
            <a:r>
              <a:rPr lang="en-US" sz="2000" baseline="-25000" dirty="0" err="1">
                <a:sym typeface="Symbol" panose="05050102010706020507" pitchFamily="18" charset="2"/>
              </a:rPr>
              <a:t>k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are  quantifiers ( or ) </a:t>
            </a:r>
            <a:r>
              <a:rPr lang="en-US" sz="2000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k</a:t>
            </a:r>
            <a:r>
              <a:rPr lang="en-US" sz="2000" dirty="0">
                <a:sym typeface="Symbol" panose="05050102010706020507" pitchFamily="18" charset="2"/>
              </a:rPr>
              <a:t> are variables, for 1kn, while M is a formula free from quantifiers. 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The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list of quantifiers </a:t>
            </a:r>
            <a:r>
              <a:rPr lang="en-US" sz="2000" dirty="0">
                <a:sym typeface="Symbol" panose="05050102010706020507" pitchFamily="18" charset="2"/>
              </a:rPr>
              <a:t>[(Q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) (Q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)…… (</a:t>
            </a:r>
            <a:r>
              <a:rPr lang="en-US" sz="2000" dirty="0" err="1">
                <a:sym typeface="Symbol" panose="05050102010706020507" pitchFamily="18" charset="2"/>
              </a:rPr>
              <a:t>Q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)] is called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prefix and M </a:t>
            </a:r>
            <a:r>
              <a:rPr lang="en-US" sz="2000" dirty="0">
                <a:sym typeface="Symbol" panose="05050102010706020507" pitchFamily="18" charset="2"/>
              </a:rPr>
              <a:t>is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called the matrix </a:t>
            </a:r>
            <a:r>
              <a:rPr lang="en-US" sz="2000" dirty="0">
                <a:sym typeface="Symbol" panose="05050102010706020507" pitchFamily="18" charset="2"/>
              </a:rPr>
              <a:t>of a formula . 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sym typeface="Symbol" panose="05050102010706020507" pitchFamily="18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195BEB0-5951-428E-B1DF-343C25D132D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A299490A-59DA-4F75-904E-3406F2B820D5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1368771E-7C70-4A4C-8C00-4CCDDAFB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42970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760034" y="193366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Transformation of a formula into PNF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625478" y="908720"/>
            <a:ext cx="789304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0000FF"/>
                </a:solidFill>
                <a:sym typeface="Symbol" panose="05050102010706020507" pitchFamily="18" charset="2"/>
              </a:rPr>
              <a:t>Conversion of Formula into PNF Notation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 - FOL formula  without a variable X.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[X] – FOL formula  which contains a variable X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Q – Quantifier (  or )</a:t>
            </a:r>
          </a:p>
          <a:p>
            <a:pPr algn="just">
              <a:spcAft>
                <a:spcPts val="1200"/>
              </a:spcAft>
            </a:pPr>
            <a:endParaRPr lang="en-US" sz="2000" dirty="0">
              <a:sym typeface="Symbol" panose="05050102010706020507" pitchFamily="18" charset="2"/>
            </a:endParaRPr>
          </a:p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0000FF"/>
                </a:solidFill>
                <a:sym typeface="Symbol" panose="05050102010706020507" pitchFamily="18" charset="2"/>
              </a:rPr>
              <a:t>Equivalence Laws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rgbClr val="009900"/>
                </a:solidFill>
                <a:sym typeface="Symbol" panose="05050102010706020507" pitchFamily="18" charset="2"/>
              </a:rPr>
              <a:t>Law 1 : </a:t>
            </a:r>
            <a:r>
              <a:rPr lang="en-US" sz="2000" dirty="0">
                <a:sym typeface="Symbol" panose="05050102010706020507" pitchFamily="18" charset="2"/>
              </a:rPr>
              <a:t>(QX) [X] *   (QX) ( [X] *  )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rgbClr val="009900"/>
                </a:solidFill>
                <a:sym typeface="Symbol" panose="05050102010706020507" pitchFamily="18" charset="2"/>
              </a:rPr>
              <a:t>Law 2 :</a:t>
            </a:r>
            <a:r>
              <a:rPr lang="en-US" sz="2000" dirty="0">
                <a:sym typeface="Symbol" panose="05050102010706020507" pitchFamily="18" charset="2"/>
              </a:rPr>
              <a:t>  * (QX) [X]  (QX) (  *  [X] )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rgbClr val="009900"/>
                </a:solidFill>
                <a:sym typeface="Symbol" panose="05050102010706020507" pitchFamily="18" charset="2"/>
              </a:rPr>
              <a:t>Law 3 : </a:t>
            </a:r>
            <a:r>
              <a:rPr lang="en-US" sz="2000" dirty="0">
                <a:sym typeface="Symbol" panose="05050102010706020507" pitchFamily="18" charset="2"/>
              </a:rPr>
              <a:t>X [X]  X ([X]) 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rgbClr val="009900"/>
                </a:solidFill>
                <a:sym typeface="Symbol" panose="05050102010706020507" pitchFamily="18" charset="2"/>
              </a:rPr>
              <a:t>Law 4 : </a:t>
            </a:r>
            <a:r>
              <a:rPr lang="en-US" sz="2000" dirty="0">
                <a:sym typeface="Symbol" panose="05050102010706020507" pitchFamily="18" charset="2"/>
              </a:rPr>
              <a:t>X [X]  X ([X]) 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rgbClr val="009900"/>
                </a:solidFill>
                <a:sym typeface="Symbol" panose="05050102010706020507" pitchFamily="18" charset="2"/>
              </a:rPr>
              <a:t>Law 5 : </a:t>
            </a:r>
            <a:r>
              <a:rPr lang="en-US" sz="2000" dirty="0">
                <a:sym typeface="Symbol" panose="05050102010706020507" pitchFamily="18" charset="2"/>
              </a:rPr>
              <a:t>(X) [X]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000" dirty="0">
                <a:sym typeface="Symbol" panose="05050102010706020507" pitchFamily="18" charset="2"/>
              </a:rPr>
              <a:t> (X) [X]  (X) ( [X]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˄</a:t>
            </a:r>
            <a:r>
              <a:rPr lang="en-US" sz="2000" dirty="0">
                <a:sym typeface="Symbol" panose="05050102010706020507" pitchFamily="18" charset="2"/>
              </a:rPr>
              <a:t> [X] ) 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olidFill>
                  <a:srgbClr val="009900"/>
                </a:solidFill>
                <a:sym typeface="Symbol" panose="05050102010706020507" pitchFamily="18" charset="2"/>
              </a:rPr>
              <a:t>Law 6 : </a:t>
            </a:r>
            <a:r>
              <a:rPr lang="en-US" sz="2000" dirty="0">
                <a:sym typeface="Symbol" panose="05050102010706020507" pitchFamily="18" charset="2"/>
              </a:rPr>
              <a:t>(X) [X]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˅</a:t>
            </a:r>
            <a:r>
              <a:rPr lang="en-US" sz="2000" dirty="0">
                <a:sym typeface="Symbol" panose="05050102010706020507" pitchFamily="18" charset="2"/>
              </a:rPr>
              <a:t> ( X) [X]  ( X) ( [X]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˅</a:t>
            </a:r>
            <a:r>
              <a:rPr lang="en-US" sz="2000" dirty="0">
                <a:sym typeface="Symbol" panose="05050102010706020507" pitchFamily="18" charset="2"/>
              </a:rPr>
              <a:t> [X] 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FCE95EF-412D-447C-9DC4-A51F780EF36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E11505F-91E9-4FA7-9C55-3FFDB6B669C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C49735D-3272-4F0C-874F-BD16C916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24034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100811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Conversion of PNF to its standard form (Skolemization)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625478" y="1556792"/>
            <a:ext cx="789304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FF"/>
                </a:solidFill>
                <a:sym typeface="Symbol" panose="05050102010706020507" pitchFamily="18" charset="2"/>
              </a:rPr>
              <a:t>Prenex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Normal Form </a:t>
            </a:r>
            <a:r>
              <a:rPr lang="en-US" sz="2000" dirty="0">
                <a:sym typeface="Symbol" panose="05050102010706020507" pitchFamily="18" charset="2"/>
              </a:rPr>
              <a:t>of a given formula can be further transformed into a special form called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Skolemization</a:t>
            </a:r>
            <a:r>
              <a:rPr lang="en-US" sz="2000" dirty="0">
                <a:sym typeface="Symbol" panose="05050102010706020507" pitchFamily="18" charset="2"/>
              </a:rPr>
              <a:t> or standard form.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The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process of eliminating existential quantifiers </a:t>
            </a:r>
            <a:r>
              <a:rPr lang="en-US" sz="2000" dirty="0">
                <a:sym typeface="Symbol" panose="05050102010706020507" pitchFamily="18" charset="2"/>
              </a:rPr>
              <a:t>from the prefix of a PNF notation and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replacing the corresponding variable by a constant or a function is called Skolemization</a:t>
            </a:r>
            <a:r>
              <a:rPr lang="en-US" sz="2000" dirty="0">
                <a:sym typeface="Symbol" panose="05050102010706020507" pitchFamily="18" charset="2"/>
              </a:rPr>
              <a:t>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The constant or function is called as </a:t>
            </a:r>
            <a:r>
              <a:rPr lang="en-US" sz="2000" dirty="0" err="1">
                <a:solidFill>
                  <a:srgbClr val="0000FF"/>
                </a:solidFill>
                <a:sym typeface="Symbol" panose="05050102010706020507" pitchFamily="18" charset="2"/>
              </a:rPr>
              <a:t>Skolem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constant </a:t>
            </a:r>
            <a:r>
              <a:rPr lang="en-US" sz="2000" dirty="0">
                <a:sym typeface="Symbol" panose="05050102010706020507" pitchFamily="18" charset="2"/>
              </a:rPr>
              <a:t>or </a:t>
            </a:r>
            <a:r>
              <a:rPr lang="en-US" sz="2000" dirty="0" err="1">
                <a:solidFill>
                  <a:srgbClr val="0000FF"/>
                </a:solidFill>
                <a:sym typeface="Symbol" panose="05050102010706020507" pitchFamily="18" charset="2"/>
              </a:rPr>
              <a:t>Skolem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 function.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367462E-8FEC-4DFF-BE11-A645E9ECA7D7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919C73B-7B11-4458-A99D-3D7B06F330DD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8AECDA5A-02F6-4478-906C-0674FF6DA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73840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1659"/>
            <a:ext cx="8229600" cy="100811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</a:rPr>
              <a:t>Conversion of PNF to its standard form (Skolemization)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251520" y="1268760"/>
            <a:ext cx="86409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1" dirty="0">
                <a:solidFill>
                  <a:srgbClr val="0000FF"/>
                </a:solidFill>
                <a:sym typeface="Symbol" panose="05050102010706020507" pitchFamily="18" charset="2"/>
              </a:rPr>
              <a:t>Skolemization Procedure: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sym typeface="Symbol" panose="05050102010706020507" pitchFamily="18" charset="2"/>
              </a:rPr>
              <a:t>Let (Q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) (Q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)…… (</a:t>
            </a:r>
            <a:r>
              <a:rPr lang="en-US" sz="2000" dirty="0" err="1">
                <a:sym typeface="Symbol" panose="05050102010706020507" pitchFamily="18" charset="2"/>
              </a:rPr>
              <a:t>Q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) M be in PNF notation where (Q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) (Q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)…… (</a:t>
            </a:r>
            <a:r>
              <a:rPr lang="en-US" sz="2000" dirty="0" err="1">
                <a:sym typeface="Symbol" panose="05050102010706020507" pitchFamily="18" charset="2"/>
              </a:rPr>
              <a:t>Q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) is prefix and M is matrix</a:t>
            </a:r>
          </a:p>
          <a:p>
            <a:pPr marL="457200" indent="-457200" algn="just">
              <a:spcAft>
                <a:spcPts val="1200"/>
              </a:spcAft>
              <a:buAutoNum type="arabicPeriod"/>
            </a:pPr>
            <a:r>
              <a:rPr lang="en-US" sz="2000" dirty="0">
                <a:sym typeface="Symbol" panose="05050102010706020507" pitchFamily="18" charset="2"/>
              </a:rPr>
              <a:t>Scan prefix from left to right till we obtain the first existential quantifier.</a:t>
            </a: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If Q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 is the first existential quantifier then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choose a new constant </a:t>
            </a:r>
            <a:r>
              <a:rPr lang="en-US" sz="2000" dirty="0">
                <a:sym typeface="Symbol" panose="05050102010706020507" pitchFamily="18" charset="2"/>
              </a:rPr>
              <a:t>c  {set of constants in M}.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Replace all occurrence </a:t>
            </a:r>
            <a:r>
              <a:rPr lang="en-US" sz="2000" dirty="0">
                <a:sym typeface="Symbol" panose="05050102010706020507" pitchFamily="18" charset="2"/>
              </a:rPr>
              <a:t>of X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 appearing in matrix M by c and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delete (Q</a:t>
            </a:r>
            <a:r>
              <a:rPr lang="en-US" sz="20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sz="20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sz="2000" dirty="0">
                <a:sym typeface="Symbol" panose="05050102010706020507" pitchFamily="18" charset="2"/>
              </a:rPr>
              <a:t>from prefix to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obtain new prefix </a:t>
            </a:r>
            <a:r>
              <a:rPr lang="en-US" sz="2000" dirty="0">
                <a:sym typeface="Symbol" panose="05050102010706020507" pitchFamily="18" charset="2"/>
              </a:rPr>
              <a:t>and matrix.</a:t>
            </a: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Symbol" panose="05050102010706020507" pitchFamily="18" charset="2"/>
              </a:rPr>
              <a:t>If </a:t>
            </a:r>
            <a:r>
              <a:rPr lang="en-US" sz="2000" dirty="0" err="1">
                <a:sym typeface="Symbol" panose="05050102010706020507" pitchFamily="18" charset="2"/>
              </a:rPr>
              <a:t>Q</a:t>
            </a:r>
            <a:r>
              <a:rPr lang="en-US" sz="2000" baseline="-25000" dirty="0" err="1">
                <a:sym typeface="Symbol" panose="05050102010706020507" pitchFamily="18" charset="2"/>
              </a:rPr>
              <a:t>r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is the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first existential quantifier </a:t>
            </a:r>
            <a:r>
              <a:rPr lang="en-US" sz="2000" dirty="0">
                <a:sym typeface="Symbol" panose="05050102010706020507" pitchFamily="18" charset="2"/>
              </a:rPr>
              <a:t>&amp; Q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, Q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… Q</a:t>
            </a:r>
            <a:r>
              <a:rPr lang="en-US" sz="2000" baseline="-25000" dirty="0">
                <a:sym typeface="Symbol" panose="05050102010706020507" pitchFamily="18" charset="2"/>
              </a:rPr>
              <a:t>r-1</a:t>
            </a:r>
            <a:r>
              <a:rPr lang="en-US" sz="2000" dirty="0">
                <a:sym typeface="Symbol" panose="05050102010706020507" pitchFamily="18" charset="2"/>
              </a:rPr>
              <a:t>  are universal quantifiers appearing before </a:t>
            </a:r>
            <a:r>
              <a:rPr lang="en-US" sz="2000" dirty="0" err="1">
                <a:sym typeface="Symbol" panose="05050102010706020507" pitchFamily="18" charset="2"/>
              </a:rPr>
              <a:t>Q</a:t>
            </a:r>
            <a:r>
              <a:rPr lang="en-US" sz="2000" baseline="-25000" dirty="0" err="1">
                <a:sym typeface="Symbol" panose="05050102010706020507" pitchFamily="18" charset="2"/>
              </a:rPr>
              <a:t>r</a:t>
            </a:r>
            <a:r>
              <a:rPr lang="en-US" sz="2000" dirty="0">
                <a:sym typeface="Symbol" panose="05050102010706020507" pitchFamily="18" charset="2"/>
              </a:rPr>
              <a:t> then choose a new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(r-1) </a:t>
            </a:r>
            <a:r>
              <a:rPr lang="en-US" sz="2000" dirty="0">
                <a:sym typeface="Symbol" panose="05050102010706020507" pitchFamily="18" charset="2"/>
              </a:rPr>
              <a:t>place function symbol c {set of functions appearing in M}. 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Replace all occurrences </a:t>
            </a:r>
            <a:r>
              <a:rPr lang="en-US" sz="2000" dirty="0">
                <a:sym typeface="Symbol" panose="05050102010706020507" pitchFamily="18" charset="2"/>
              </a:rPr>
              <a:t>of </a:t>
            </a:r>
            <a:r>
              <a:rPr lang="en-US" sz="2000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r</a:t>
            </a:r>
            <a:r>
              <a:rPr lang="en-US" sz="2000" dirty="0">
                <a:sym typeface="Symbol" panose="05050102010706020507" pitchFamily="18" charset="2"/>
              </a:rPr>
              <a:t> in M by f(X</a:t>
            </a:r>
            <a:r>
              <a:rPr lang="en-US" sz="2000" baseline="-25000" dirty="0">
                <a:sym typeface="Symbol" panose="05050102010706020507" pitchFamily="18" charset="2"/>
              </a:rPr>
              <a:t>1 </a:t>
            </a:r>
            <a:r>
              <a:rPr lang="en-US" sz="2000" dirty="0">
                <a:sym typeface="Symbol" panose="05050102010706020507" pitchFamily="18" charset="2"/>
              </a:rPr>
              <a:t>, …. X</a:t>
            </a:r>
            <a:r>
              <a:rPr lang="en-US" sz="2000" baseline="-25000" dirty="0">
                <a:sym typeface="Symbol" panose="05050102010706020507" pitchFamily="18" charset="2"/>
              </a:rPr>
              <a:t>r-1</a:t>
            </a:r>
            <a:r>
              <a:rPr lang="en-US" sz="2000" dirty="0">
                <a:sym typeface="Symbol" panose="05050102010706020507" pitchFamily="18" charset="2"/>
              </a:rPr>
              <a:t>) and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remove</a:t>
            </a:r>
            <a:r>
              <a:rPr lang="en-US" sz="2000" dirty="0">
                <a:sym typeface="Symbol" panose="05050102010706020507" pitchFamily="18" charset="2"/>
              </a:rPr>
              <a:t> (</a:t>
            </a:r>
            <a:r>
              <a:rPr lang="en-US" sz="2000" dirty="0" err="1">
                <a:sym typeface="Symbol" panose="05050102010706020507" pitchFamily="18" charset="2"/>
              </a:rPr>
              <a:t>Q</a:t>
            </a:r>
            <a:r>
              <a:rPr lang="en-US" sz="2000" baseline="-25000" dirty="0" err="1">
                <a:sym typeface="Symbol" panose="05050102010706020507" pitchFamily="18" charset="2"/>
              </a:rPr>
              <a:t>r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r</a:t>
            </a:r>
            <a:r>
              <a:rPr lang="en-US" sz="2000" dirty="0">
                <a:sym typeface="Symbol" panose="05050102010706020507" pitchFamily="18" charset="2"/>
              </a:rPr>
              <a:t>) from prefix.</a:t>
            </a:r>
            <a:endParaRPr lang="en-US" sz="2000" baseline="-25000" dirty="0">
              <a:sym typeface="Symbol" panose="05050102010706020507" pitchFamily="18" charset="2"/>
            </a:endParaRPr>
          </a:p>
          <a:p>
            <a:pPr marL="457200" indent="-457200" algn="just">
              <a:spcAft>
                <a:spcPts val="1200"/>
              </a:spcAft>
              <a:buAutoNum type="arabicPeriod"/>
            </a:pPr>
            <a:r>
              <a:rPr lang="en-US" sz="2000" dirty="0">
                <a:sym typeface="Symbol" panose="05050102010706020507" pitchFamily="18" charset="2"/>
              </a:rPr>
              <a:t>Repeat the process till all existential quantifiers are removed from M.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ABD6FC1-B0FA-4C89-85BA-C33E8F1CED3D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DC21464-A713-4E24-A593-43F4E2603ECE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E46B3E0B-3695-4413-AC99-C9B51B44A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10372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Clauses in FOL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625478" y="1340768"/>
            <a:ext cx="789304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clause is defined as a closed formula written in the form </a:t>
            </a:r>
            <a:r>
              <a:rPr lang="en-US" sz="2000" dirty="0">
                <a:solidFill>
                  <a:srgbClr val="0000FF"/>
                </a:solidFill>
              </a:rPr>
              <a:t>(L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 ˅……˅ </a:t>
            </a:r>
            <a:r>
              <a:rPr lang="en-US" sz="2000" dirty="0" err="1">
                <a:solidFill>
                  <a:srgbClr val="0000FF"/>
                </a:solidFill>
              </a:rPr>
              <a:t>L</a:t>
            </a:r>
            <a:r>
              <a:rPr lang="en-US" sz="2000" baseline="-25000" dirty="0" err="1">
                <a:solidFill>
                  <a:srgbClr val="0000FF"/>
                </a:solidFill>
              </a:rPr>
              <a:t>m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/>
              <a:t>where L</a:t>
            </a:r>
            <a:r>
              <a:rPr lang="en-US" sz="2000" baseline="-25000" dirty="0"/>
              <a:t>i </a:t>
            </a:r>
            <a:r>
              <a:rPr lang="en-US" sz="2000" dirty="0"/>
              <a:t>is a literal and the variables occurring in literals are universal quantifiers.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A formula </a:t>
            </a:r>
            <a:r>
              <a:rPr lang="en-US" sz="2000" baseline="-25000" dirty="0">
                <a:sym typeface="Symbol" panose="05050102010706020507" pitchFamily="18" charset="2"/>
              </a:rPr>
              <a:t>n </a:t>
            </a:r>
            <a:r>
              <a:rPr lang="en-US" sz="2000" dirty="0">
                <a:sym typeface="Symbol" panose="05050102010706020507" pitchFamily="18" charset="2"/>
              </a:rPr>
              <a:t>is said to be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unsatisfiable</a:t>
            </a:r>
            <a:r>
              <a:rPr lang="en-US" sz="2000" dirty="0">
                <a:sym typeface="Symbol" panose="05050102010706020507" pitchFamily="18" charset="2"/>
              </a:rPr>
              <a:t> if and only if its corresponding set S is unsatisfiable.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S is said to be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unsatisfiable</a:t>
            </a:r>
            <a:r>
              <a:rPr lang="en-US" sz="2000" dirty="0">
                <a:sym typeface="Symbol" panose="05050102010706020507" pitchFamily="18" charset="2"/>
              </a:rPr>
              <a:t> if and only if there  no interpretation that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satisfies</a:t>
            </a:r>
            <a:r>
              <a:rPr lang="en-US" sz="2000" dirty="0">
                <a:sym typeface="Symbol" panose="05050102010706020507" pitchFamily="18" charset="2"/>
              </a:rPr>
              <a:t> all the clauses of S simultaneously.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S is said to be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satisfiable </a:t>
            </a:r>
            <a:r>
              <a:rPr lang="en-US" sz="2000" dirty="0">
                <a:sym typeface="Symbol" panose="05050102010706020507" pitchFamily="18" charset="2"/>
              </a:rPr>
              <a:t>if and only if each clause is satisfiable. </a:t>
            </a:r>
            <a:r>
              <a:rPr lang="en-US" sz="2000" dirty="0" err="1">
                <a:sym typeface="Symbol" panose="05050102010706020507" pitchFamily="18" charset="2"/>
              </a:rPr>
              <a:t>i.e</a:t>
            </a:r>
            <a:r>
              <a:rPr lang="en-US" sz="2000" dirty="0">
                <a:sym typeface="Symbol" panose="05050102010706020507" pitchFamily="18" charset="2"/>
              </a:rPr>
              <a:t>  an interpretation that satisfies all the clauses of S simultaneously.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Alternatively, an interpretation I is said to model S if and only if I models each clause of S.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sym typeface="Symbol" panose="05050102010706020507" pitchFamily="18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A0CD885-6149-4000-A241-F735EF74E321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35AA7B4-53D0-40AA-8B24-C778DCCDDA63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E3B0C2CC-0BCA-4D80-AB63-EB1AFF0E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82019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624312" y="229471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Resolution Refutation Method in FOL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625478" y="1340768"/>
            <a:ext cx="7893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Resolution refutation is used to test </a:t>
            </a:r>
            <a:r>
              <a:rPr lang="en-US" sz="2000" dirty="0" err="1">
                <a:solidFill>
                  <a:srgbClr val="0000FF"/>
                </a:solidFill>
              </a:rPr>
              <a:t>unsatisfiability</a:t>
            </a:r>
            <a:r>
              <a:rPr lang="en-US" sz="2000" dirty="0"/>
              <a:t> of a set of clauses corresponding to the predicate formula.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L</a:t>
            </a:r>
            <a:r>
              <a:rPr lang="en-US" sz="2000" dirty="0">
                <a:sym typeface="Symbol" panose="05050102010706020507" pitchFamily="18" charset="2"/>
              </a:rPr>
              <a:t> is a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logical consequence </a:t>
            </a:r>
            <a:r>
              <a:rPr lang="en-US" sz="2000" dirty="0">
                <a:sym typeface="Symbol" panose="05050102010706020507" pitchFamily="18" charset="2"/>
              </a:rPr>
              <a:t>of S if and only if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{S  L} = {</a:t>
            </a:r>
            <a:r>
              <a:rPr lang="en-US" sz="2000" dirty="0">
                <a:solidFill>
                  <a:srgbClr val="0000FF"/>
                </a:solidFill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,….. C</a:t>
            </a:r>
            <a:r>
              <a:rPr lang="en-US" sz="2000" baseline="-25000" dirty="0">
                <a:solidFill>
                  <a:srgbClr val="0000FF"/>
                </a:solidFill>
              </a:rPr>
              <a:t>m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, L} </a:t>
            </a:r>
            <a:r>
              <a:rPr lang="en-US" sz="2000" dirty="0">
                <a:sym typeface="Symbol" panose="05050102010706020507" pitchFamily="18" charset="2"/>
              </a:rPr>
              <a:t>is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unsatisfiable</a:t>
            </a:r>
            <a:r>
              <a:rPr lang="en-US" sz="2000" dirty="0">
                <a:sym typeface="Symbol" panose="05050102010706020507" pitchFamily="18" charset="2"/>
              </a:rPr>
              <a:t>. We can say that goal L is deduced from S. Here L may give rise to more than one clause.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Soundness and complete </a:t>
            </a:r>
            <a:r>
              <a:rPr lang="en-US" sz="2000" dirty="0">
                <a:sym typeface="Symbol" panose="05050102010706020507" pitchFamily="18" charset="2"/>
              </a:rPr>
              <a:t>of resolution refutation theorem states that there is a resolution refutation of S </a:t>
            </a:r>
            <a:r>
              <a:rPr 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if and only if S is unsatisfiable</a:t>
            </a:r>
            <a:r>
              <a:rPr lang="en-US" sz="2000" dirty="0">
                <a:sym typeface="Symbol" panose="05050102010706020507" pitchFamily="18" charset="2"/>
              </a:rPr>
              <a:t>. A deduction of a contradiction from a set S of clauses is called resolution refutation of S.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ym typeface="Symbol" panose="05050102010706020507" pitchFamily="18" charset="2"/>
              </a:rPr>
              <a:t>L is said to be a logical consequence of S if and only if there is a resolution of S  {L}.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sym typeface="Symbol" panose="05050102010706020507" pitchFamily="18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8BD6127-5EEE-4A16-95A6-97B46B19CBE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5080E87-9B11-47F2-88F4-36F69B1A3AF9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0B8A91E-3C82-429A-873F-7B1B73EB4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37035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ECEE3-3DC5-4B3C-83AD-89E3DE8B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717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Predicate Logic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F8C090-42F4-46F2-B680-E5CA3C53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Limitations of Prepositional logic</a:t>
            </a:r>
          </a:p>
          <a:p>
            <a:pPr lvl="1"/>
            <a:r>
              <a:rPr lang="en-US" dirty="0"/>
              <a:t>It is difficult to draw conclusions from the given facts.</a:t>
            </a:r>
          </a:p>
          <a:p>
            <a:pPr marL="684213" indent="0">
              <a:buNone/>
            </a:pPr>
            <a:r>
              <a:rPr lang="en-US" altLang="ii-CN" sz="2200" dirty="0">
                <a:sym typeface="Wingdings" pitchFamily="2" charset="2"/>
              </a:rPr>
              <a:t>Ex:-  John is a boy =&gt; A</a:t>
            </a:r>
          </a:p>
          <a:p>
            <a:pPr marL="684213" indent="0">
              <a:buNone/>
            </a:pPr>
            <a:r>
              <a:rPr lang="en-US" altLang="ii-CN" sz="2200" dirty="0">
                <a:sym typeface="Wingdings" pitchFamily="2" charset="2"/>
              </a:rPr>
              <a:t>         Paul is a boy =&gt; B</a:t>
            </a:r>
          </a:p>
          <a:p>
            <a:pPr marL="684213" indent="0">
              <a:buNone/>
            </a:pPr>
            <a:r>
              <a:rPr lang="en-US" altLang="ii-CN" sz="2200" dirty="0">
                <a:sym typeface="Wingdings" pitchFamily="2" charset="2"/>
              </a:rPr>
              <a:t>         Peter  is a boy =&gt; C</a:t>
            </a:r>
            <a:endParaRPr lang="en-US" sz="2200" dirty="0"/>
          </a:p>
          <a:p>
            <a:r>
              <a:rPr lang="en-IN" dirty="0"/>
              <a:t>Predicate logic can represent the fact using general statements and variables can have any possible values.</a:t>
            </a:r>
          </a:p>
          <a:p>
            <a:pPr marL="0" indent="0">
              <a:buNone/>
            </a:pPr>
            <a:r>
              <a:rPr lang="en-US" altLang="ii-CN" sz="2200" dirty="0">
                <a:sym typeface="Wingdings" pitchFamily="2" charset="2"/>
              </a:rPr>
              <a:t>	In general we can write as boy(X).</a:t>
            </a:r>
          </a:p>
          <a:p>
            <a:pPr marL="0" indent="0">
              <a:buNone/>
            </a:pPr>
            <a:r>
              <a:rPr lang="en-US" altLang="ii-CN" sz="2200" dirty="0">
                <a:sym typeface="Wingdings" pitchFamily="2" charset="2"/>
              </a:rPr>
              <a:t>	boy- predicate Symbol</a:t>
            </a:r>
          </a:p>
          <a:p>
            <a:pPr marL="0" indent="0">
              <a:buNone/>
            </a:pPr>
            <a:r>
              <a:rPr lang="en-US" altLang="ii-CN" sz="2200" dirty="0">
                <a:sym typeface="Wingdings" pitchFamily="2" charset="2"/>
              </a:rPr>
              <a:t>	X- argument / variable and has {John, Paul, Peter}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ii-CN" sz="2200" dirty="0">
                <a:sym typeface="Wingdings" pitchFamily="2" charset="2"/>
              </a:rPr>
              <a:t>When X is given its actual value then the predicate struct boy(X) becomes either true or false.</a:t>
            </a:r>
          </a:p>
          <a:p>
            <a:pPr marL="0" indent="0">
              <a:buNone/>
            </a:pPr>
            <a:r>
              <a:rPr lang="en-US" altLang="ii-CN" sz="2200" dirty="0">
                <a:sym typeface="Wingdings" pitchFamily="2" charset="2"/>
              </a:rPr>
              <a:t>	Ex:- boy(Peter)=true</a:t>
            </a:r>
          </a:p>
          <a:p>
            <a:pPr marL="0" indent="0">
              <a:buNone/>
            </a:pPr>
            <a:r>
              <a:rPr lang="en-US" altLang="ii-CN" sz="2200" dirty="0">
                <a:sym typeface="Wingdings" pitchFamily="2" charset="2"/>
              </a:rPr>
              <a:t>	boy(Mary)=false.</a:t>
            </a:r>
          </a:p>
          <a:p>
            <a:pPr marL="0" indent="0">
              <a:buNone/>
            </a:pPr>
            <a:endParaRPr lang="en-US" altLang="ii-CN" sz="2200" dirty="0">
              <a:sym typeface="Wingdings" pitchFamily="2" charset="2"/>
            </a:endParaRPr>
          </a:p>
          <a:p>
            <a:pPr lvl="1"/>
            <a:endParaRPr lang="en-IN" dirty="0"/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04B06BD-F22D-40E9-860F-81C53A4D6503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96C260D-1A24-43B4-BD76-3F4C56107287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522DA020-1AC8-467B-B3C8-1DD026083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43986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23353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987824" y="30213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Example 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1268760"/>
            <a:ext cx="2232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628800"/>
            <a:ext cx="2232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1412776"/>
            <a:ext cx="2232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00D1C45-48DC-4F2B-9633-DB8231771D1F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DDD0BFA-5CD7-4401-94C0-F8750FFF419C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8E84C56D-9B40-4E8D-B9E4-87D08D723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5336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87824" y="13342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Example 4: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7992888" cy="555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589240"/>
            <a:ext cx="194421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91952" y="5741640"/>
            <a:ext cx="194421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5949280"/>
            <a:ext cx="194421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1C58DDB-2C32-4415-9566-5D72388983A8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00F1024-CE28-4C21-ADED-19A3D06175CB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A6F6D68-D94F-4A63-AE75-6E01543D9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5336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724875" y="260648"/>
            <a:ext cx="8229600" cy="634082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General Procedure to convert predicate logic to CNF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1B923B-6CA0-4B41-888D-A00D88CEE950}"/>
              </a:ext>
            </a:extLst>
          </p:cNvPr>
          <p:cNvSpPr txBox="1"/>
          <p:nvPr/>
        </p:nvSpPr>
        <p:spPr>
          <a:xfrm>
            <a:off x="625479" y="1340768"/>
            <a:ext cx="74749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Eliminate all implications</a:t>
            </a:r>
          </a:p>
          <a:p>
            <a:pPr marL="342900" indent="-342900">
              <a:buAutoNum type="arabicPeriod"/>
            </a:pPr>
            <a:r>
              <a:rPr lang="en-US" sz="2800" dirty="0"/>
              <a:t>Reduce the scope of all ~ to single term.</a:t>
            </a:r>
          </a:p>
          <a:p>
            <a:pPr marL="342900" indent="-342900">
              <a:buAutoNum type="arabicPeriod"/>
            </a:pPr>
            <a:r>
              <a:rPr lang="en-US" sz="2800" dirty="0"/>
              <a:t>Make all variables names unique</a:t>
            </a:r>
          </a:p>
          <a:p>
            <a:pPr marL="342900" indent="-342900">
              <a:buAutoNum type="arabicPeriod"/>
            </a:pPr>
            <a:r>
              <a:rPr lang="en-US" sz="2800" dirty="0"/>
              <a:t>Move Quantifiers left(PNF)</a:t>
            </a:r>
          </a:p>
          <a:p>
            <a:pPr marL="342900" indent="-342900">
              <a:buAutoNum type="arabicPeriod"/>
            </a:pPr>
            <a:r>
              <a:rPr lang="en-US" sz="2800" dirty="0"/>
              <a:t>Eliminate existential Quantifiers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Eliminate Universal Quantifiers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Connect to conjunctions of disjunctions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Create separate clause for each conjunct.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sym typeface="Symbol" panose="05050102010706020507" pitchFamily="18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0D084C9-BE4F-47B0-BF6F-8AAC502831F2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C867D06-C6AB-4CC3-8ABD-3D1D4BC9762E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7C9E0E44-1F78-496A-92D3-0E5028C30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22278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0222"/>
            <a:ext cx="6696744" cy="647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6387" y="119675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Example 8: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7AC11F6-3A15-4CC8-8863-F60D77E8423C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DEC182DC-6BE1-4744-B703-85D430B0DBC1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CB351405-4383-47D9-A86A-6E3C065A2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86294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2" y="1052736"/>
            <a:ext cx="42195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27683" y="278337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Solution to Example 8: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6E252A7-AE81-4784-8FD7-418D3D5F7521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5FDDBD6-2A34-4D89-A4E7-F45A31BF19C0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DDC42BE3-E1C8-441C-8EF7-EF07743F4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569868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5CA1207-8A6F-4FEF-9BE0-C1403205F963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A9C00548-3ADE-4FF4-A03A-65E72AB6E841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1990903F-F304-4214-B937-D4F488E32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5EAAC3-0F84-4AF3-9A09-079382C6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ii-CN" sz="2800" dirty="0">
                <a:sym typeface="Wingdings" pitchFamily="2" charset="2"/>
              </a:rPr>
              <a:t>Predicate logic is an extension of propositional logic which </a:t>
            </a:r>
            <a:r>
              <a:rPr lang="en-US" altLang="ii-CN" sz="2800" dirty="0">
                <a:solidFill>
                  <a:srgbClr val="0000FF"/>
                </a:solidFill>
                <a:sym typeface="Wingdings" pitchFamily="2" charset="2"/>
              </a:rPr>
              <a:t>deals with validity ,Satisfiability &amp; </a:t>
            </a:r>
            <a:r>
              <a:rPr lang="en-US" altLang="ii-CN" sz="2800" dirty="0" err="1">
                <a:solidFill>
                  <a:srgbClr val="0000FF"/>
                </a:solidFill>
                <a:sym typeface="Wingdings" pitchFamily="2" charset="2"/>
              </a:rPr>
              <a:t>Unsatisfiability</a:t>
            </a:r>
            <a:r>
              <a:rPr lang="en-US" altLang="ii-CN" sz="2800" dirty="0">
                <a:solidFill>
                  <a:srgbClr val="0000FF"/>
                </a:solidFill>
                <a:sym typeface="Wingdings" pitchFamily="2" charset="2"/>
              </a:rPr>
              <a:t>  </a:t>
            </a:r>
            <a:r>
              <a:rPr lang="en-US" altLang="ii-CN" sz="2800" dirty="0">
                <a:sym typeface="Wingdings" pitchFamily="2" charset="2"/>
              </a:rPr>
              <a:t>of  a formula along with inference rules to derive new formula.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altLang="ii-CN" sz="2800" dirty="0">
                <a:sym typeface="Wingdings" pitchFamily="2" charset="2"/>
              </a:rPr>
              <a:t>When </a:t>
            </a:r>
            <a:r>
              <a:rPr lang="en-US" altLang="ii-CN" sz="2800" dirty="0">
                <a:solidFill>
                  <a:srgbClr val="0000FF"/>
                </a:solidFill>
                <a:sym typeface="Wingdings" pitchFamily="2" charset="2"/>
              </a:rPr>
              <a:t>inference rules are added </a:t>
            </a:r>
            <a:r>
              <a:rPr lang="en-US" altLang="ii-CN" sz="2800" dirty="0">
                <a:sym typeface="Wingdings" pitchFamily="2" charset="2"/>
              </a:rPr>
              <a:t>to predicate calculus ,it becomes predicate logic.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altLang="ii-CN" sz="2800" dirty="0">
                <a:sym typeface="Wingdings" pitchFamily="2" charset="2"/>
              </a:rPr>
              <a:t>Example: “All birds fly” cannot be represented in propositional logic but can be represented                 in predicate logic.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Arial" pitchFamily="34" charset="0"/>
              <a:buChar char="•"/>
            </a:pPr>
            <a:endParaRPr lang="en-US" altLang="ii-CN" sz="2800" dirty="0">
              <a:sym typeface="Wingdings" pitchFamily="2" charset="2"/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5674778-B467-484C-9C22-40774838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717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Predicate Logic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38249E8-1080-4C61-9E3E-4CAFD7C46844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BAAB55F-42A4-41F8-8260-D4A1A9312A7D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8FACF9B-402E-413E-BD15-9A66EA971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13874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9BA7A-B121-47AA-9690-375C519E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48" y="1268760"/>
            <a:ext cx="8380924" cy="4525963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2600" dirty="0">
                <a:solidFill>
                  <a:srgbClr val="0000FF"/>
                </a:solidFill>
              </a:rPr>
              <a:t>Term: </a:t>
            </a:r>
            <a:r>
              <a:rPr lang="en-US" sz="2600" dirty="0"/>
              <a:t>A term is defined as either a variable, or constant or n-place function. A function is defined as a </a:t>
            </a:r>
            <a:r>
              <a:rPr lang="en-US" sz="2600" dirty="0">
                <a:solidFill>
                  <a:srgbClr val="0000FF"/>
                </a:solidFill>
              </a:rPr>
              <a:t>mapping that maps n terms to a single term</a:t>
            </a:r>
            <a:r>
              <a:rPr lang="en-US" sz="2600" dirty="0"/>
              <a:t>. An n-place function is written as </a:t>
            </a:r>
            <a:r>
              <a:rPr lang="en-US" sz="2600" dirty="0">
                <a:solidFill>
                  <a:srgbClr val="0000FF"/>
                </a:solidFill>
              </a:rPr>
              <a:t>f(t</a:t>
            </a:r>
            <a:r>
              <a:rPr lang="en-US" sz="2600" baseline="-25000" dirty="0">
                <a:solidFill>
                  <a:srgbClr val="0000FF"/>
                </a:solidFill>
              </a:rPr>
              <a:t>1</a:t>
            </a:r>
            <a:r>
              <a:rPr lang="en-US" sz="2600" dirty="0">
                <a:solidFill>
                  <a:srgbClr val="0000FF"/>
                </a:solidFill>
              </a:rPr>
              <a:t>, t</a:t>
            </a:r>
            <a:r>
              <a:rPr lang="en-US" sz="2600" baseline="-25000" dirty="0">
                <a:solidFill>
                  <a:srgbClr val="0000FF"/>
                </a:solidFill>
              </a:rPr>
              <a:t>2</a:t>
            </a:r>
            <a:r>
              <a:rPr lang="en-US" sz="2600" dirty="0">
                <a:solidFill>
                  <a:srgbClr val="0000FF"/>
                </a:solidFill>
              </a:rPr>
              <a:t>….</a:t>
            </a:r>
            <a:r>
              <a:rPr lang="en-US" sz="2600" dirty="0" err="1">
                <a:solidFill>
                  <a:srgbClr val="0000FF"/>
                </a:solidFill>
              </a:rPr>
              <a:t>t</a:t>
            </a:r>
            <a:r>
              <a:rPr lang="en-US" sz="2600" baseline="-25000" dirty="0" err="1">
                <a:solidFill>
                  <a:srgbClr val="0000FF"/>
                </a:solidFill>
              </a:rPr>
              <a:t>n</a:t>
            </a:r>
            <a:r>
              <a:rPr lang="en-US" sz="2600" dirty="0">
                <a:solidFill>
                  <a:srgbClr val="0000FF"/>
                </a:solidFill>
              </a:rPr>
              <a:t>) </a:t>
            </a:r>
            <a:r>
              <a:rPr lang="en-US" sz="2600" dirty="0"/>
              <a:t>where t</a:t>
            </a:r>
            <a:r>
              <a:rPr lang="en-US" sz="2600" baseline="-25000" dirty="0"/>
              <a:t>1</a:t>
            </a:r>
            <a:r>
              <a:rPr lang="en-US" sz="2600" dirty="0"/>
              <a:t>, t</a:t>
            </a:r>
            <a:r>
              <a:rPr lang="en-US" sz="2600" baseline="-25000" dirty="0"/>
              <a:t>2</a:t>
            </a:r>
            <a:r>
              <a:rPr lang="en-US" sz="2600" dirty="0"/>
              <a:t>….t</a:t>
            </a:r>
            <a:r>
              <a:rPr lang="en-US" sz="2600" baseline="-25000" dirty="0"/>
              <a:t>n  </a:t>
            </a:r>
            <a:r>
              <a:rPr lang="en-US" sz="2600" dirty="0"/>
              <a:t>are terms.</a:t>
            </a:r>
          </a:p>
          <a:p>
            <a:pPr algn="just">
              <a:spcAft>
                <a:spcPts val="1800"/>
              </a:spcAft>
            </a:pPr>
            <a:r>
              <a:rPr lang="en-US" sz="2600" dirty="0">
                <a:solidFill>
                  <a:srgbClr val="0000FF"/>
                </a:solidFill>
              </a:rPr>
              <a:t>Predicate: </a:t>
            </a:r>
            <a:r>
              <a:rPr lang="en-US" sz="2600" dirty="0"/>
              <a:t>A predicate is defined as a relation that maps n terms to a truth value {</a:t>
            </a:r>
            <a:r>
              <a:rPr lang="en-US" sz="2600" dirty="0">
                <a:solidFill>
                  <a:srgbClr val="0000FF"/>
                </a:solidFill>
              </a:rPr>
              <a:t>true, false</a:t>
            </a:r>
            <a:r>
              <a:rPr lang="en-US" sz="2600" dirty="0"/>
              <a:t>}.</a:t>
            </a:r>
          </a:p>
          <a:p>
            <a:pPr algn="just">
              <a:spcAft>
                <a:spcPts val="1800"/>
              </a:spcAft>
            </a:pPr>
            <a:r>
              <a:rPr lang="en-IN" sz="2600" dirty="0">
                <a:solidFill>
                  <a:srgbClr val="0000FF"/>
                </a:solidFill>
              </a:rPr>
              <a:t>Quantifiers: </a:t>
            </a:r>
            <a:r>
              <a:rPr lang="en-IN" sz="2600" dirty="0"/>
              <a:t>Quantifiers are used with variables, there are two types of quantifiers, namely, </a:t>
            </a:r>
            <a:r>
              <a:rPr lang="en-IN" sz="2600" dirty="0">
                <a:solidFill>
                  <a:srgbClr val="0000FF"/>
                </a:solidFill>
              </a:rPr>
              <a:t>universal quantifiers</a:t>
            </a:r>
            <a:r>
              <a:rPr lang="en-IN" sz="2600" dirty="0"/>
              <a:t>, </a:t>
            </a:r>
            <a:r>
              <a:rPr lang="en-IN" sz="2600" dirty="0">
                <a:sym typeface="Symbol" panose="05050102010706020507" pitchFamily="18" charset="2"/>
              </a:rPr>
              <a:t>(for all), and </a:t>
            </a:r>
            <a:r>
              <a:rPr lang="en-IN" sz="2600" dirty="0">
                <a:solidFill>
                  <a:srgbClr val="0000FF"/>
                </a:solidFill>
                <a:sym typeface="Symbol" panose="05050102010706020507" pitchFamily="18" charset="2"/>
              </a:rPr>
              <a:t>existential quantifiers</a:t>
            </a:r>
            <a:r>
              <a:rPr lang="en-IN" sz="2600" dirty="0">
                <a:sym typeface="Symbol" panose="05050102010706020507" pitchFamily="18" charset="2"/>
              </a:rPr>
              <a:t>,  (there exists).</a:t>
            </a:r>
            <a:endParaRPr lang="en-IN" sz="2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EE0F456-9825-41E3-B19D-9C653E9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717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Predicate Calculus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32A088F-651E-4E8E-93BA-FA60BA8CA49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B51CEC8-EA95-459F-977D-E79486609EB2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FDF4148D-7C4E-4A0B-B4A1-9D9299F3B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2984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68DC028-2BF3-433B-A7AB-614381230C8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263C3F93-51FE-4B78-9F2F-44876B34E3CA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0FE2A011-A893-48C7-B345-196B1B821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283C86-DD69-40E3-A6EC-4C7EB0C4A414}"/>
              </a:ext>
            </a:extLst>
          </p:cNvPr>
          <p:cNvSpPr txBox="1"/>
          <p:nvPr/>
        </p:nvSpPr>
        <p:spPr>
          <a:xfrm>
            <a:off x="323528" y="980728"/>
            <a:ext cx="856895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§"/>
            </a:pPr>
            <a:endParaRPr lang="en-US" dirty="0">
              <a:sym typeface="Wingdings" pitchFamily="2" charset="2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A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well-formed formula </a:t>
            </a:r>
            <a:r>
              <a:rPr lang="en-US" sz="2400" dirty="0">
                <a:sym typeface="Wingdings" pitchFamily="2" charset="2"/>
              </a:rPr>
              <a:t>is defined as follows in predicate calculus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sym typeface="Wingdings" pitchFamily="2" charset="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Atomic formula p(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, t</a:t>
            </a:r>
            <a:r>
              <a:rPr lang="en-US" sz="2400" baseline="-25000" dirty="0"/>
              <a:t>2</a:t>
            </a:r>
            <a:r>
              <a:rPr lang="en-US" sz="2400" dirty="0"/>
              <a:t>….t</a:t>
            </a:r>
            <a:r>
              <a:rPr lang="en-US" sz="2400" baseline="-25000" dirty="0"/>
              <a:t>n</a:t>
            </a:r>
            <a:r>
              <a:rPr lang="en-US" sz="2400" dirty="0">
                <a:sym typeface="Wingdings" pitchFamily="2" charset="2"/>
              </a:rPr>
              <a:t> ) (also called an atom) is a WFF where p is predicate symbol and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, t</a:t>
            </a:r>
            <a:r>
              <a:rPr lang="en-US" sz="2400" baseline="-25000" dirty="0"/>
              <a:t>2</a:t>
            </a:r>
            <a:r>
              <a:rPr lang="en-US" sz="2400" dirty="0"/>
              <a:t>….t</a:t>
            </a:r>
            <a:r>
              <a:rPr lang="en-US" sz="2400" baseline="-25000" dirty="0"/>
              <a:t>n </a:t>
            </a:r>
            <a:r>
              <a:rPr lang="en-US" sz="2400" dirty="0">
                <a:sym typeface="Wingdings" pitchFamily="2" charset="2"/>
              </a:rPr>
              <a:t> are terms.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If 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and 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are WFF, then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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ym typeface="Wingdings" pitchFamily="2" charset="2"/>
              </a:rPr>
              <a:t> ,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^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), (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az-Cyrl-AZ" sz="2400" dirty="0">
                <a:solidFill>
                  <a:srgbClr val="0000FF"/>
                </a:solidFill>
                <a:sym typeface="Wingdings" pitchFamily="2" charset="2"/>
              </a:rPr>
              <a:t>ѵ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), (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→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 and (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↔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 </a:t>
            </a:r>
            <a:r>
              <a:rPr lang="en-US" sz="2400" dirty="0">
                <a:sym typeface="Wingdings" pitchFamily="2" charset="2"/>
              </a:rPr>
              <a:t>are also WFF.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If 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is a WFF and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 is a free variable in 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dirty="0">
                <a:sym typeface="Wingdings" pitchFamily="2" charset="2"/>
              </a:rPr>
              <a:t>, then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X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ym typeface="Wingdings" pitchFamily="2" charset="2"/>
              </a:rPr>
              <a:t> ,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X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are also WFF. These quantifiers define the scope of the variable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Well formed formulae may be generated by applying the rules, a finite number of times.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6909E9E-2818-4289-8AF9-B2E71DB6D4EF}"/>
              </a:ext>
            </a:extLst>
          </p:cNvPr>
          <p:cNvSpPr txBox="1">
            <a:spLocks/>
          </p:cNvSpPr>
          <p:nvPr/>
        </p:nvSpPr>
        <p:spPr>
          <a:xfrm>
            <a:off x="457200" y="246717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Predicate Calculus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27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68DC028-2BF3-433B-A7AB-614381230C8E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263C3F93-51FE-4B78-9F2F-44876B34E3CA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0FE2A011-A893-48C7-B345-196B1B821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283C86-DD69-40E3-A6EC-4C7EB0C4A414}"/>
              </a:ext>
            </a:extLst>
          </p:cNvPr>
          <p:cNvSpPr txBox="1"/>
          <p:nvPr/>
        </p:nvSpPr>
        <p:spPr>
          <a:xfrm>
            <a:off x="323528" y="980728"/>
            <a:ext cx="856895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§"/>
            </a:pPr>
            <a:endParaRPr lang="en-US" dirty="0">
              <a:sym typeface="Wingdings" pitchFamily="2" charset="2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A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well-formed formula </a:t>
            </a:r>
            <a:r>
              <a:rPr lang="en-US" sz="2400" dirty="0">
                <a:sym typeface="Wingdings" pitchFamily="2" charset="2"/>
              </a:rPr>
              <a:t>is defined as follows in predicate calculus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sym typeface="Wingdings" pitchFamily="2" charset="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Atomic formula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p(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 t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….t</a:t>
            </a:r>
            <a:r>
              <a:rPr lang="en-US" sz="2400" baseline="-25000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) </a:t>
            </a:r>
            <a:r>
              <a:rPr lang="en-US" sz="2400" dirty="0">
                <a:sym typeface="Wingdings" pitchFamily="2" charset="2"/>
              </a:rPr>
              <a:t>(also called an atom) is a WFF where p is predicate symbol and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, t</a:t>
            </a:r>
            <a:r>
              <a:rPr lang="en-US" sz="2400" baseline="-25000" dirty="0"/>
              <a:t>2</a:t>
            </a:r>
            <a:r>
              <a:rPr lang="en-US" sz="2400" dirty="0"/>
              <a:t>….t</a:t>
            </a:r>
            <a:r>
              <a:rPr lang="en-US" sz="2400" baseline="-25000" dirty="0"/>
              <a:t>n </a:t>
            </a:r>
            <a:r>
              <a:rPr lang="en-US" sz="2400" dirty="0">
                <a:sym typeface="Wingdings" pitchFamily="2" charset="2"/>
              </a:rPr>
              <a:t> are terms.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If 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and 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are WFF, then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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ym typeface="Wingdings" pitchFamily="2" charset="2"/>
              </a:rPr>
              <a:t> ,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^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), (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az-Cyrl-AZ" sz="2400" dirty="0">
                <a:solidFill>
                  <a:srgbClr val="0000FF"/>
                </a:solidFill>
                <a:sym typeface="Wingdings" pitchFamily="2" charset="2"/>
              </a:rPr>
              <a:t>ѵ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), (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→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 and (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↔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β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 </a:t>
            </a:r>
            <a:r>
              <a:rPr lang="en-US" sz="2400" dirty="0">
                <a:sym typeface="Wingdings" pitchFamily="2" charset="2"/>
              </a:rPr>
              <a:t>are also WFF.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If 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is a WFF and X is a free variable in 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dirty="0">
                <a:sym typeface="Wingdings" pitchFamily="2" charset="2"/>
              </a:rPr>
              <a:t>, then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X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ym typeface="Wingdings" pitchFamily="2" charset="2"/>
              </a:rPr>
              <a:t> ,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X</a:t>
            </a:r>
            <a:r>
              <a:rPr lang="el-GR" sz="2400" dirty="0">
                <a:solidFill>
                  <a:srgbClr val="0000FF"/>
                </a:solidFill>
                <a:sym typeface="Wingdings" pitchFamily="2" charset="2"/>
              </a:rPr>
              <a:t>α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are also WFF. These quantifiers define the scope of the variable X.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Well formed formulae may be generated by applying the rules, a finite number of times.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6909E9E-2818-4289-8AF9-B2E71DB6D4EF}"/>
              </a:ext>
            </a:extLst>
          </p:cNvPr>
          <p:cNvSpPr txBox="1">
            <a:spLocks/>
          </p:cNvSpPr>
          <p:nvPr/>
        </p:nvSpPr>
        <p:spPr>
          <a:xfrm>
            <a:off x="457200" y="246717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Predicate Calculus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6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4704"/>
            <a:ext cx="807524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</a:rPr>
              <a:t>Examples of Predicates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French(x) 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x is French 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ym typeface="Wingdings" pitchFamily="2" charset="2"/>
              </a:rPr>
              <a:t> one place predicate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Speaks French(x)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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x speaks French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P(</a:t>
            </a:r>
            <a:r>
              <a:rPr lang="en-US" sz="2400" dirty="0" err="1">
                <a:sym typeface="Wingdings" pitchFamily="2" charset="2"/>
              </a:rPr>
              <a:t>x,y</a:t>
            </a:r>
            <a:r>
              <a:rPr lang="en-US" sz="2400" dirty="0">
                <a:sym typeface="Wingdings" pitchFamily="2" charset="2"/>
              </a:rPr>
              <a:t>)=‘</a:t>
            </a: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3x+5y=25</a:t>
            </a:r>
            <a:r>
              <a:rPr lang="en-US" sz="2400" dirty="0">
                <a:sym typeface="Wingdings" pitchFamily="2" charset="2"/>
              </a:rPr>
              <a:t>’ 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ym typeface="Wingdings" pitchFamily="2" charset="2"/>
              </a:rPr>
              <a:t> two place predicate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R(</a:t>
            </a:r>
            <a:r>
              <a:rPr lang="en-US" sz="2400" dirty="0" err="1">
                <a:sym typeface="Wingdings" pitchFamily="2" charset="2"/>
              </a:rPr>
              <a:t>x,y,z</a:t>
            </a:r>
            <a:r>
              <a:rPr lang="en-US" sz="2400" dirty="0">
                <a:sym typeface="Wingdings" pitchFamily="2" charset="2"/>
              </a:rPr>
              <a:t>)=‘</a:t>
            </a: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6x²+3y²+z=21</a:t>
            </a:r>
            <a:r>
              <a:rPr lang="en-US" sz="2400" b="1" dirty="0">
                <a:sym typeface="Symbol" panose="05050102010706020507" pitchFamily="18" charset="2"/>
              </a:rPr>
              <a:t>’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</a:t>
            </a:r>
            <a:r>
              <a:rPr lang="en-US" sz="2400" dirty="0">
                <a:sym typeface="Wingdings" pitchFamily="2" charset="2"/>
              </a:rPr>
              <a:t>  two place predicate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Rides(</a:t>
            </a:r>
            <a:r>
              <a:rPr lang="en-US" sz="2400" dirty="0" err="1">
                <a:sym typeface="Wingdings" pitchFamily="2" charset="2"/>
              </a:rPr>
              <a:t>ali,bicycle</a:t>
            </a:r>
            <a:r>
              <a:rPr lang="en-US" sz="2400" dirty="0">
                <a:sym typeface="Wingdings" pitchFamily="2" charset="2"/>
              </a:rPr>
              <a:t>) 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Ali rides a bicycle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Two wheeled(bicycle) 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A bicycle is two-wheeled.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Book(the-stranger) 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The stranger is a book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Owns( Mona, Book( The-stranger)) 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Mona owns a book called The-stranger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ym typeface="Wingdings" pitchFamily="2" charset="2"/>
              </a:rPr>
              <a:t>Teacher saw that the children were reading a book. 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See(teacher, Read(children, book))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Predicate Logic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703F6ED-C20E-4002-8A70-A436D179CA35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62B50F1-ECA5-4CB1-A156-06E1DBFBA39B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82F4120-933A-4B07-A187-9A135C38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5336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4704"/>
            <a:ext cx="7572428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  <a:latin typeface="+mj-lt"/>
              </a:rPr>
              <a:t>Examples of Predicates</a:t>
            </a:r>
          </a:p>
          <a:p>
            <a:endParaRPr lang="en-US" b="1" u="sng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All girls love music </a:t>
            </a:r>
            <a:r>
              <a:rPr lang="en-US" sz="2400" b="1" dirty="0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+mj-lt"/>
                <a:sym typeface="Wingdings" pitchFamily="2" charset="2"/>
              </a:rPr>
              <a:t> </a:t>
            </a:r>
            <a:r>
              <a:rPr lang="ii-CN" altLang="en-US" sz="2400" dirty="0">
                <a:latin typeface="+mj-lt"/>
                <a:sym typeface="Wingdings" pitchFamily="2" charset="2"/>
              </a:rPr>
              <a:t>ꓯ</a:t>
            </a:r>
            <a:r>
              <a:rPr lang="en-US" altLang="ii-CN" sz="2400" dirty="0">
                <a:latin typeface="+mj-lt"/>
                <a:sym typeface="Wingdings" pitchFamily="2" charset="2"/>
              </a:rPr>
              <a:t>X( Girl(X)  love(</a:t>
            </a:r>
            <a:r>
              <a:rPr lang="en-US" altLang="ii-CN" sz="2400" dirty="0" err="1">
                <a:latin typeface="+mj-lt"/>
                <a:sym typeface="Wingdings" pitchFamily="2" charset="2"/>
              </a:rPr>
              <a:t>X,music</a:t>
            </a:r>
            <a:r>
              <a:rPr lang="en-US" altLang="ii-CN" sz="2400" dirty="0">
                <a:latin typeface="+mj-lt"/>
                <a:sym typeface="Wingdings" pitchFamily="2" charset="2"/>
              </a:rPr>
              <a:t>))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All linguists are bald </a:t>
            </a:r>
            <a:r>
              <a:rPr lang="en-US" sz="2400" b="1" dirty="0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+mj-lt"/>
                <a:sym typeface="Wingdings" pitchFamily="2" charset="2"/>
              </a:rPr>
              <a:t> </a:t>
            </a:r>
            <a:r>
              <a:rPr lang="ii-CN" altLang="en-US" sz="2400" dirty="0">
                <a:latin typeface="+mj-lt"/>
                <a:sym typeface="Wingdings" pitchFamily="2" charset="2"/>
              </a:rPr>
              <a:t>ꓯ</a:t>
            </a:r>
            <a:r>
              <a:rPr lang="en-US" altLang="ii-CN" sz="2400" dirty="0">
                <a:latin typeface="+mj-lt"/>
                <a:sym typeface="Wingdings" pitchFamily="2" charset="2"/>
              </a:rPr>
              <a:t>X( linguist(X)  bald(X))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Some linguists are bald </a:t>
            </a:r>
            <a:r>
              <a:rPr lang="en-US" sz="2400" b="1" dirty="0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+mj-lt"/>
                <a:sym typeface="Wingdings" pitchFamily="2" charset="2"/>
              </a:rPr>
              <a:t>  </a:t>
            </a:r>
            <a:r>
              <a:rPr lang="ii-CN" altLang="en-US" sz="2400" dirty="0">
                <a:latin typeface="+mj-lt"/>
                <a:sym typeface="Wingdings" pitchFamily="2" charset="2"/>
              </a:rPr>
              <a:t>ꓱ</a:t>
            </a:r>
            <a:r>
              <a:rPr lang="en-US" altLang="ii-CN" sz="2400" dirty="0">
                <a:latin typeface="+mj-lt"/>
                <a:sym typeface="Wingdings" pitchFamily="2" charset="2"/>
              </a:rPr>
              <a:t>X(linguist(X) </a:t>
            </a:r>
            <a:r>
              <a:rPr lang="el-GR" altLang="ii-CN" sz="2400" dirty="0">
                <a:latin typeface="+mj-lt"/>
                <a:sym typeface="Wingdings" pitchFamily="2" charset="2"/>
              </a:rPr>
              <a:t>ᴧ</a:t>
            </a:r>
            <a:r>
              <a:rPr lang="en-US" altLang="ii-CN" sz="2400" dirty="0">
                <a:latin typeface="+mj-lt"/>
                <a:sym typeface="Wingdings" pitchFamily="2" charset="2"/>
              </a:rPr>
              <a:t> bald(X))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Some girls love music </a:t>
            </a:r>
            <a:r>
              <a:rPr lang="en-US" sz="2400" b="1" dirty="0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+mj-lt"/>
                <a:sym typeface="Wingdings" pitchFamily="2" charset="2"/>
              </a:rPr>
              <a:t> </a:t>
            </a:r>
            <a:r>
              <a:rPr lang="ii-CN" altLang="en-US" sz="2400" dirty="0">
                <a:latin typeface="+mj-lt"/>
                <a:sym typeface="Wingdings" pitchFamily="2" charset="2"/>
              </a:rPr>
              <a:t>ꓱ</a:t>
            </a:r>
            <a:r>
              <a:rPr lang="en-US" altLang="ii-CN" sz="2400" dirty="0">
                <a:latin typeface="+mj-lt"/>
                <a:sym typeface="Wingdings" pitchFamily="2" charset="2"/>
              </a:rPr>
              <a:t>X(Girl(X) </a:t>
            </a:r>
            <a:r>
              <a:rPr lang="el-GR" altLang="ii-CN" sz="2400" dirty="0">
                <a:latin typeface="+mj-lt"/>
                <a:sym typeface="Wingdings" pitchFamily="2" charset="2"/>
              </a:rPr>
              <a:t>ᴧ</a:t>
            </a:r>
            <a:r>
              <a:rPr lang="en-US" altLang="ii-CN" sz="2400" dirty="0">
                <a:latin typeface="+mj-lt"/>
                <a:sym typeface="Wingdings" pitchFamily="2" charset="2"/>
              </a:rPr>
              <a:t> love(</a:t>
            </a:r>
            <a:r>
              <a:rPr lang="en-US" altLang="ii-CN" sz="2400" dirty="0" err="1">
                <a:latin typeface="+mj-lt"/>
                <a:sym typeface="Wingdings" pitchFamily="2" charset="2"/>
              </a:rPr>
              <a:t>X,music</a:t>
            </a:r>
            <a:r>
              <a:rPr lang="en-US" altLang="ii-CN" sz="2400" dirty="0">
                <a:latin typeface="+mj-lt"/>
                <a:sym typeface="Wingdings" pitchFamily="2" charset="2"/>
              </a:rPr>
              <a:t>))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No  girls love music </a:t>
            </a:r>
            <a:r>
              <a:rPr lang="en-US" sz="2400" b="1" dirty="0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+mj-lt"/>
                <a:sym typeface="Wingdings" pitchFamily="2" charset="2"/>
              </a:rPr>
              <a:t> ~</a:t>
            </a:r>
            <a:r>
              <a:rPr lang="en-US" altLang="ii-CN" sz="2400" dirty="0">
                <a:latin typeface="+mj-lt"/>
                <a:sym typeface="Wingdings" pitchFamily="2" charset="2"/>
              </a:rPr>
              <a:t>X(Girl(X) </a:t>
            </a:r>
            <a:r>
              <a:rPr lang="el-GR" altLang="ii-CN" sz="2400" dirty="0">
                <a:latin typeface="+mj-lt"/>
                <a:sym typeface="Wingdings" pitchFamily="2" charset="2"/>
              </a:rPr>
              <a:t>ᴧ</a:t>
            </a:r>
            <a:r>
              <a:rPr lang="en-US" altLang="ii-CN" sz="2400" dirty="0">
                <a:latin typeface="+mj-lt"/>
                <a:sym typeface="Wingdings" pitchFamily="2" charset="2"/>
              </a:rPr>
              <a:t> love(</a:t>
            </a:r>
            <a:r>
              <a:rPr lang="en-US" altLang="ii-CN" sz="2400" dirty="0" err="1">
                <a:latin typeface="+mj-lt"/>
                <a:sym typeface="Wingdings" pitchFamily="2" charset="2"/>
              </a:rPr>
              <a:t>X,music</a:t>
            </a:r>
            <a:r>
              <a:rPr lang="en-US" altLang="ii-CN" sz="2400" dirty="0">
                <a:latin typeface="+mj-lt"/>
                <a:sym typeface="Wingdings" pitchFamily="2" charset="2"/>
              </a:rPr>
              <a:t>))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Every body is happy </a:t>
            </a:r>
            <a:r>
              <a:rPr lang="en-US" sz="2400" b="1" dirty="0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+mj-lt"/>
                <a:sym typeface="Wingdings" pitchFamily="2" charset="2"/>
              </a:rPr>
              <a:t> </a:t>
            </a:r>
            <a:r>
              <a:rPr lang="ii-CN" altLang="en-US" sz="2400" dirty="0">
                <a:latin typeface="+mj-lt"/>
                <a:sym typeface="Wingdings" pitchFamily="2" charset="2"/>
              </a:rPr>
              <a:t>ꓯ</a:t>
            </a:r>
            <a:r>
              <a:rPr lang="en-US" altLang="ii-CN" sz="2400" dirty="0">
                <a:latin typeface="+mj-lt"/>
                <a:sym typeface="Wingdings" pitchFamily="2" charset="2"/>
              </a:rPr>
              <a:t>X( person(X)  happy(X))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latin typeface="+mj-lt"/>
                <a:sym typeface="Wingdings" pitchFamily="2" charset="2"/>
              </a:rPr>
              <a:t>John likes some animals</a:t>
            </a:r>
            <a:r>
              <a:rPr lang="en-US" sz="2400" b="1" dirty="0">
                <a:solidFill>
                  <a:srgbClr val="00990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</a:t>
            </a:r>
            <a:r>
              <a:rPr lang="en-US" sz="2400" dirty="0">
                <a:latin typeface="+mj-lt"/>
                <a:sym typeface="Wingdings" pitchFamily="2" charset="2"/>
              </a:rPr>
              <a:t>  </a:t>
            </a:r>
            <a:r>
              <a:rPr lang="ii-CN" altLang="en-US" sz="2400" dirty="0">
                <a:latin typeface="+mj-lt"/>
                <a:sym typeface="Wingdings" pitchFamily="2" charset="2"/>
              </a:rPr>
              <a:t>ꓱ</a:t>
            </a:r>
            <a:r>
              <a:rPr lang="en-US" altLang="ii-CN" sz="2400" dirty="0">
                <a:latin typeface="+mj-lt"/>
                <a:sym typeface="Wingdings" pitchFamily="2" charset="2"/>
              </a:rPr>
              <a:t>X( Animal(X) </a:t>
            </a:r>
            <a:r>
              <a:rPr lang="el-GR" altLang="ii-CN" sz="2400" dirty="0">
                <a:latin typeface="+mj-lt"/>
                <a:sym typeface="Wingdings" pitchFamily="2" charset="2"/>
              </a:rPr>
              <a:t>ᴧ</a:t>
            </a:r>
            <a:r>
              <a:rPr lang="en-US" altLang="ii-CN" sz="2400" dirty="0">
                <a:latin typeface="+mj-lt"/>
                <a:sym typeface="Wingdings" pitchFamily="2" charset="2"/>
              </a:rPr>
              <a:t> likes(</a:t>
            </a:r>
            <a:r>
              <a:rPr lang="en-US" altLang="ii-CN" sz="2400" dirty="0" err="1">
                <a:latin typeface="+mj-lt"/>
                <a:sym typeface="Wingdings" pitchFamily="2" charset="2"/>
              </a:rPr>
              <a:t>John,X</a:t>
            </a:r>
            <a:r>
              <a:rPr lang="en-US" altLang="ii-CN" sz="2400" dirty="0">
                <a:latin typeface="+mj-lt"/>
                <a:sym typeface="Wingdings" pitchFamily="2" charset="2"/>
              </a:rPr>
              <a:t>))</a:t>
            </a:r>
            <a:endParaRPr lang="en-US" sz="2400" dirty="0">
              <a:latin typeface="+mj-lt"/>
              <a:sym typeface="Wingdings" pitchFamily="2" charset="2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Predicate Logic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3ABD673-52E8-474C-9693-D5674436C437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8D12748-3F82-4051-AA1A-873A3E36B716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30165F9F-DCFF-462F-B94A-F09134C09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81957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4704"/>
            <a:ext cx="843528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</a:rPr>
              <a:t>Examples of Predicates</a:t>
            </a:r>
          </a:p>
          <a:p>
            <a:endParaRPr lang="en-US" b="1" u="sng" dirty="0">
              <a:solidFill>
                <a:srgbClr val="C00000"/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</a:rPr>
              <a:t>Nobody likes Mary 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</a:t>
            </a:r>
            <a:r>
              <a:rPr lang="en-US" sz="2400" dirty="0"/>
              <a:t>     ~X( Person(X) </a:t>
            </a:r>
            <a:r>
              <a:rPr lang="en-US" sz="2400" dirty="0">
                <a:sym typeface="Wingdings" pitchFamily="2" charset="2"/>
              </a:rPr>
              <a:t> like(X, Mary))</a:t>
            </a:r>
          </a:p>
          <a:p>
            <a:pPr>
              <a:spcAft>
                <a:spcPts val="1200"/>
              </a:spcAft>
            </a:pPr>
            <a:r>
              <a:rPr lang="en-US" altLang="ii-CN" sz="2400" dirty="0">
                <a:sym typeface="Wingdings" pitchFamily="2" charset="2"/>
              </a:rPr>
              <a:t>	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     </a:t>
            </a:r>
            <a:r>
              <a:rPr lang="en-US" altLang="ii-CN" sz="2400" dirty="0">
                <a:sym typeface="Wingdings" pitchFamily="2" charset="2"/>
              </a:rPr>
              <a:t>~ꓱX(</a:t>
            </a:r>
            <a:r>
              <a:rPr lang="en-US" sz="2400" dirty="0"/>
              <a:t>Person(X) </a:t>
            </a:r>
            <a:r>
              <a:rPr lang="en-US" sz="2400" dirty="0">
                <a:sym typeface="Wingdings" pitchFamily="2" charset="2"/>
              </a:rPr>
              <a:t>ᴧ like(X, Mary))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Some problems are difficult 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sym typeface="Wingdings" pitchFamily="2" charset="2"/>
              </a:rPr>
              <a:t>	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ii-CN" sz="2400" dirty="0">
                <a:sym typeface="Wingdings" pitchFamily="2" charset="2"/>
              </a:rPr>
              <a:t>     ꓱX(</a:t>
            </a:r>
            <a:r>
              <a:rPr lang="en-US" sz="2400" dirty="0"/>
              <a:t>Problems(X) </a:t>
            </a:r>
            <a:r>
              <a:rPr lang="en-US" sz="2400" dirty="0">
                <a:sym typeface="Wingdings" pitchFamily="2" charset="2"/>
              </a:rPr>
              <a:t>ᴧ difficult(X))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All students that study AI are good at logic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sym typeface="Wingdings" pitchFamily="2" charset="2"/>
              </a:rPr>
              <a:t>	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2400" dirty="0">
                <a:sym typeface="Wingdings" pitchFamily="2" charset="2"/>
              </a:rPr>
              <a:t>    </a:t>
            </a:r>
            <a:r>
              <a:rPr lang="ii-CN" altLang="en-US" sz="2400" dirty="0">
                <a:sym typeface="Wingdings" pitchFamily="2" charset="2"/>
              </a:rPr>
              <a:t>ꓯ</a:t>
            </a:r>
            <a:r>
              <a:rPr lang="en-US" altLang="ii-CN" sz="2400" dirty="0">
                <a:sym typeface="Wingdings" pitchFamily="2" charset="2"/>
              </a:rPr>
              <a:t>X( student(X) </a:t>
            </a:r>
            <a:r>
              <a:rPr lang="en-US" sz="2400" dirty="0">
                <a:sym typeface="Wingdings" pitchFamily="2" charset="2"/>
              </a:rPr>
              <a:t>ᴧ study AI(X) good at logic(X))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9900"/>
                </a:solidFill>
                <a:sym typeface="Wingdings" pitchFamily="2" charset="2"/>
              </a:rPr>
              <a:t>No student is allowed to carry mobiles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</a:t>
            </a:r>
            <a:r>
              <a:rPr lang="ii-CN" altLang="en-US" sz="2400" dirty="0">
                <a:sym typeface="Wingdings" pitchFamily="2" charset="2"/>
              </a:rPr>
              <a:t>    ꓯ</a:t>
            </a:r>
            <a:r>
              <a:rPr lang="en-US" altLang="ii-CN" sz="2400" dirty="0">
                <a:sym typeface="Wingdings" pitchFamily="2" charset="2"/>
              </a:rPr>
              <a:t>X( student(X)  ~carry-mobiles(X))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C288BDD-5895-4F43-9140-569C3C02912D}"/>
              </a:ext>
            </a:extLst>
          </p:cNvPr>
          <p:cNvSpPr txBox="1">
            <a:spLocks/>
          </p:cNvSpPr>
          <p:nvPr/>
        </p:nvSpPr>
        <p:spPr>
          <a:xfrm>
            <a:off x="457200" y="188640"/>
            <a:ext cx="8229600" cy="63408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Predicate Logic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DA4DB41-93D5-4785-AEB1-105E6E2E714D}"/>
              </a:ext>
            </a:extLst>
          </p:cNvPr>
          <p:cNvGrpSpPr/>
          <p:nvPr/>
        </p:nvGrpSpPr>
        <p:grpSpPr>
          <a:xfrm>
            <a:off x="107504" y="76200"/>
            <a:ext cx="8928992" cy="6709256"/>
            <a:chOff x="107504" y="76200"/>
            <a:chExt cx="8928992" cy="67092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5580EAD-C643-4767-A289-412AD6FBE183}"/>
                </a:ext>
              </a:extLst>
            </p:cNvPr>
            <p:cNvSpPr/>
            <p:nvPr/>
          </p:nvSpPr>
          <p:spPr>
            <a:xfrm>
              <a:off x="107504" y="88712"/>
              <a:ext cx="8928992" cy="669674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437019D-A23A-4812-B9D0-CEC9CF4E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6" y="76200"/>
              <a:ext cx="593967" cy="582653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87493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2120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Unit-2 (Part-3)</vt:lpstr>
      <vt:lpstr>Predicate Logic</vt:lpstr>
      <vt:lpstr>Predicate Logic</vt:lpstr>
      <vt:lpstr>Predicate Calculus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222</cp:revision>
  <dcterms:created xsi:type="dcterms:W3CDTF">2021-10-23T03:39:59Z</dcterms:created>
  <dcterms:modified xsi:type="dcterms:W3CDTF">2022-09-15T04:28:37Z</dcterms:modified>
</cp:coreProperties>
</file>