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70" r:id="rId3"/>
    <p:sldId id="371" r:id="rId4"/>
    <p:sldId id="372" r:id="rId5"/>
    <p:sldId id="388" r:id="rId6"/>
    <p:sldId id="389" r:id="rId7"/>
    <p:sldId id="390" r:id="rId8"/>
    <p:sldId id="391" r:id="rId9"/>
    <p:sldId id="392" r:id="rId10"/>
    <p:sldId id="3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1476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8548-FEAE-4380-858F-4829E2EF5616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Unit-3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600450"/>
            <a:ext cx="6400800" cy="17526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Knowledge Representation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49FF-F675-4B6D-9736-2A8A10C13AB8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33CB80-1955-4DE3-977D-072B1CD5A914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8D291A-8F35-4DEB-8DEA-E7B99724E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25022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5CA1207-8A6F-4FEF-9BE0-C1403205F963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C00548-3ADE-4FF4-A03A-65E72AB6E841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90903F-F304-4214-B937-D4F488E32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CEE3-3DC5-4B3C-83AD-89E3DE8B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6717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Knowledge Representation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C090-42F4-46F2-B680-E5CA3C53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30626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Knowledge Representation is an important issue in both cognitive science and AI.</a:t>
            </a:r>
          </a:p>
          <a:p>
            <a:pPr>
              <a:spcAft>
                <a:spcPts val="1200"/>
              </a:spcAft>
            </a:pPr>
            <a:r>
              <a:rPr lang="en-IN" sz="2800" dirty="0"/>
              <a:t>The focus is on storing the knowledge and or information in such a way that programs can process it and achieve human intelligence.</a:t>
            </a:r>
          </a:p>
          <a:p>
            <a:pPr>
              <a:spcAft>
                <a:spcPts val="1200"/>
              </a:spcAft>
            </a:pPr>
            <a:r>
              <a:rPr lang="en-IN" sz="2800" dirty="0"/>
              <a:t>Knowledge representation system should possess properties like</a:t>
            </a:r>
          </a:p>
          <a:p>
            <a:pPr lvl="1">
              <a:spcAft>
                <a:spcPts val="1200"/>
              </a:spcAft>
            </a:pPr>
            <a:r>
              <a:rPr lang="en-IN" sz="2400" dirty="0"/>
              <a:t>Learning</a:t>
            </a:r>
          </a:p>
          <a:p>
            <a:pPr lvl="1">
              <a:spcAft>
                <a:spcPts val="1200"/>
              </a:spcAft>
            </a:pPr>
            <a:r>
              <a:rPr lang="en-IN" sz="2400" dirty="0"/>
              <a:t>Efficiency in acquisition</a:t>
            </a:r>
          </a:p>
          <a:p>
            <a:pPr lvl="1">
              <a:spcAft>
                <a:spcPts val="1200"/>
              </a:spcAft>
            </a:pPr>
            <a:r>
              <a:rPr lang="en-IN" sz="2400" dirty="0"/>
              <a:t>Representational adequacy</a:t>
            </a:r>
          </a:p>
          <a:p>
            <a:pPr lvl="1">
              <a:spcAft>
                <a:spcPts val="1200"/>
              </a:spcAft>
            </a:pPr>
            <a:r>
              <a:rPr lang="en-IN" sz="2400" dirty="0"/>
              <a:t>Inferential adequacy</a:t>
            </a:r>
          </a:p>
          <a:p>
            <a:pPr lvl="1">
              <a:spcAft>
                <a:spcPts val="1200"/>
              </a:spcAft>
            </a:pPr>
            <a:endParaRPr lang="en-IN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4B06BD-F22D-40E9-860F-81C53A4D6503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96C260D-1A24-43B4-BD76-3F4C56107287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22DA020-1AC8-467B-B3C8-1DD026083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3986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AAC3-0F84-4AF3-9A09-079382C6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ii-CN" sz="2800" dirty="0">
                <a:solidFill>
                  <a:srgbClr val="0000FF"/>
                </a:solidFill>
                <a:sym typeface="Wingdings" pitchFamily="2" charset="2"/>
              </a:rPr>
              <a:t>Learning : </a:t>
            </a:r>
            <a:r>
              <a:rPr lang="en-US" altLang="ii-CN" sz="2800" dirty="0">
                <a:sym typeface="Wingdings" pitchFamily="2" charset="2"/>
              </a:rPr>
              <a:t>refers to a capability that acquires a new knowledge, behaviour, etc. It add new facts, avoiding redundancy and replication enabling easy retrieval.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Efficiency in acquisition : </a:t>
            </a:r>
            <a:r>
              <a:rPr lang="en-US" sz="2800" dirty="0">
                <a:sym typeface="Wingdings" pitchFamily="2" charset="2"/>
              </a:rPr>
              <a:t>refers to the ability to acquire new knowledge using automatic methods whenever possible rather than relying on human intervention.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Representational adequacy </a:t>
            </a:r>
            <a:r>
              <a:rPr lang="en-US" sz="2800" dirty="0">
                <a:sym typeface="Wingdings" pitchFamily="2" charset="2"/>
              </a:rPr>
              <a:t>: refers to the ability to represent the required knowledge. 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Inferential adequacy </a:t>
            </a:r>
            <a:r>
              <a:rPr lang="en-US" sz="2800" dirty="0">
                <a:sym typeface="Wingdings" pitchFamily="2" charset="2"/>
              </a:rPr>
              <a:t>: refers to the ability of manipulating knowledge to produce </a:t>
            </a:r>
            <a:r>
              <a:rPr lang="en-US" sz="2800" dirty="0" err="1">
                <a:sym typeface="Wingdings" pitchFamily="2" charset="2"/>
              </a:rPr>
              <a:t>nre</a:t>
            </a:r>
            <a:r>
              <a:rPr lang="en-US" sz="2800" dirty="0">
                <a:sym typeface="Wingdings" pitchFamily="2" charset="2"/>
              </a:rPr>
              <a:t> knowledge from the existing one.</a:t>
            </a:r>
            <a:endParaRPr lang="en-IN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674778-B467-484C-9C22-40774838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78" y="341812"/>
            <a:ext cx="8229600" cy="63408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Properties of Knowledge representation system</a:t>
            </a:r>
            <a:endParaRPr lang="en-IN" sz="3200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8249E8-1080-4C61-9E3E-4CAFD7C46844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AAB55F-42A4-41F8-8260-D4A1A9312A7D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8FACF9B-402E-413E-BD15-9A66EA971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13874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BA7A-B121-47AA-9690-375C519E6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548" y="1268760"/>
            <a:ext cx="8380924" cy="4525963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1800"/>
              </a:spcAft>
              <a:buNone/>
            </a:pPr>
            <a:r>
              <a:rPr lang="en-US" sz="2600" dirty="0">
                <a:solidFill>
                  <a:srgbClr val="0000FF"/>
                </a:solidFill>
              </a:rPr>
              <a:t>Applications:</a:t>
            </a:r>
          </a:p>
          <a:p>
            <a:pPr algn="just">
              <a:spcAft>
                <a:spcPts val="1800"/>
              </a:spcAft>
            </a:pPr>
            <a:r>
              <a:rPr lang="en-IN" sz="2600" dirty="0"/>
              <a:t>Expert systems</a:t>
            </a:r>
          </a:p>
          <a:p>
            <a:pPr algn="just">
              <a:spcAft>
                <a:spcPts val="1800"/>
              </a:spcAft>
            </a:pPr>
            <a:r>
              <a:rPr lang="en-IN" sz="2600" dirty="0"/>
              <a:t>Machine translation</a:t>
            </a:r>
          </a:p>
          <a:p>
            <a:pPr algn="just">
              <a:spcAft>
                <a:spcPts val="1800"/>
              </a:spcAft>
            </a:pPr>
            <a:r>
              <a:rPr lang="en-IN" sz="2600" dirty="0"/>
              <a:t>Computer aided maintains systems</a:t>
            </a:r>
          </a:p>
          <a:p>
            <a:pPr algn="just">
              <a:spcAft>
                <a:spcPts val="1800"/>
              </a:spcAft>
            </a:pPr>
            <a:r>
              <a:rPr lang="en-IN" sz="2600" dirty="0"/>
              <a:t>Information retrieval systems</a:t>
            </a:r>
          </a:p>
          <a:p>
            <a:pPr algn="just">
              <a:spcAft>
                <a:spcPts val="1800"/>
              </a:spcAft>
            </a:pPr>
            <a:r>
              <a:rPr lang="en-IN" sz="2600" dirty="0"/>
              <a:t>Data base front ends.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E0F456-9825-41E3-B19D-9C653E9A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73" y="203096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Knowledge Representation : Applications</a:t>
            </a:r>
            <a:endParaRPr lang="en-IN" sz="3200" dirty="0">
              <a:solidFill>
                <a:srgbClr val="C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2A088F-651E-4E8E-93BA-FA60BA8CA49E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51CEC8-EA95-459F-977D-E79486609EB2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F4148D-7C4E-4A0B-B4A1-9D9299F3B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984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BA7A-B121-47AA-9690-375C519E6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548" y="1268760"/>
            <a:ext cx="8380924" cy="4525963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1800"/>
              </a:spcAft>
              <a:buNone/>
            </a:pPr>
            <a:r>
              <a:rPr lang="en-US" sz="2600">
                <a:solidFill>
                  <a:srgbClr val="0000FF"/>
                </a:solidFill>
              </a:rPr>
              <a:t>Forms </a:t>
            </a:r>
            <a:r>
              <a:rPr lang="en-US" sz="2600" dirty="0">
                <a:solidFill>
                  <a:srgbClr val="0000FF"/>
                </a:solidFill>
              </a:rPr>
              <a:t>of representation</a:t>
            </a:r>
          </a:p>
          <a:p>
            <a:pPr algn="just">
              <a:spcAft>
                <a:spcPts val="1800"/>
              </a:spcAft>
            </a:pPr>
            <a:r>
              <a:rPr lang="en-IN" sz="2600" dirty="0"/>
              <a:t>Predicate logic</a:t>
            </a:r>
          </a:p>
          <a:p>
            <a:pPr algn="just">
              <a:spcAft>
                <a:spcPts val="1800"/>
              </a:spcAft>
            </a:pPr>
            <a:r>
              <a:rPr lang="en-IN" sz="2600" dirty="0"/>
              <a:t>Semantic networks</a:t>
            </a:r>
          </a:p>
          <a:p>
            <a:pPr algn="just">
              <a:spcAft>
                <a:spcPts val="1800"/>
              </a:spcAft>
            </a:pPr>
            <a:r>
              <a:rPr lang="en-IN" sz="2600" dirty="0"/>
              <a:t>Frames</a:t>
            </a:r>
          </a:p>
          <a:p>
            <a:pPr algn="just">
              <a:spcAft>
                <a:spcPts val="1800"/>
              </a:spcAft>
            </a:pPr>
            <a:r>
              <a:rPr lang="en-IN" sz="2600" dirty="0"/>
              <a:t>Conceptual dependency</a:t>
            </a:r>
          </a:p>
          <a:p>
            <a:pPr algn="just">
              <a:spcAft>
                <a:spcPts val="1800"/>
              </a:spcAft>
            </a:pPr>
            <a:r>
              <a:rPr lang="en-IN" sz="2600" dirty="0"/>
              <a:t>Production Rule based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E0F456-9825-41E3-B19D-9C653E9A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73" y="203096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Knowledge Representation : Forms</a:t>
            </a:r>
            <a:endParaRPr lang="en-IN" sz="3200" dirty="0">
              <a:solidFill>
                <a:srgbClr val="C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2A088F-651E-4E8E-93BA-FA60BA8CA49E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51CEC8-EA95-459F-977D-E79486609EB2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F4148D-7C4E-4A0B-B4A1-9D9299F3B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86053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BA7A-B121-47AA-9690-375C519E6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548" y="1268760"/>
            <a:ext cx="8380924" cy="4525963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1800"/>
              </a:spcAft>
              <a:buNone/>
            </a:pPr>
            <a:r>
              <a:rPr lang="en-US" sz="2600" dirty="0">
                <a:solidFill>
                  <a:srgbClr val="0000FF"/>
                </a:solidFill>
              </a:rPr>
              <a:t>Relational Knowledge</a:t>
            </a:r>
          </a:p>
          <a:p>
            <a:pPr algn="just">
              <a:spcAft>
                <a:spcPts val="1800"/>
              </a:spcAft>
            </a:pPr>
            <a:r>
              <a:rPr lang="en-IN" sz="2600" dirty="0"/>
              <a:t>Relational knowledge comprises of objects with attributes with corresponding values.</a:t>
            </a:r>
          </a:p>
          <a:p>
            <a:pPr algn="just">
              <a:spcAft>
                <a:spcPts val="1800"/>
              </a:spcAft>
            </a:pPr>
            <a:r>
              <a:rPr lang="en-IN" sz="2600" dirty="0"/>
              <a:t>One of the simplest methods of storing the knowledge</a:t>
            </a:r>
          </a:p>
          <a:p>
            <a:pPr algn="just">
              <a:spcAft>
                <a:spcPts val="1800"/>
              </a:spcAft>
            </a:pPr>
            <a:r>
              <a:rPr lang="en-IN" sz="2600" dirty="0"/>
              <a:t>Relational table with columns are identified by attribute names while rows are identified by the corresponding values.</a:t>
            </a:r>
          </a:p>
          <a:p>
            <a:pPr algn="just">
              <a:spcAft>
                <a:spcPts val="1800"/>
              </a:spcAft>
            </a:pPr>
            <a:r>
              <a:rPr lang="en-IN" sz="2600" dirty="0"/>
              <a:t>This representation gives little scope for inferencing.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E0F456-9825-41E3-B19D-9C653E9A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73" y="203096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Approaches to Knowledge Representation</a:t>
            </a:r>
            <a:endParaRPr lang="en-IN" sz="3200" dirty="0">
              <a:solidFill>
                <a:srgbClr val="C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2A088F-651E-4E8E-93BA-FA60BA8CA49E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51CEC8-EA95-459F-977D-E79486609EB2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F4148D-7C4E-4A0B-B4A1-9D9299F3B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58069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BA7A-B121-47AA-9690-375C519E6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548" y="1268761"/>
            <a:ext cx="8380924" cy="720080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1800"/>
              </a:spcAft>
              <a:buNone/>
            </a:pPr>
            <a:r>
              <a:rPr lang="en-US" sz="2600" dirty="0">
                <a:solidFill>
                  <a:srgbClr val="0000FF"/>
                </a:solidFill>
              </a:rPr>
              <a:t>Relational Knowledge Example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E0F456-9825-41E3-B19D-9C653E9A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73" y="203096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Approaches to Knowledge Representation</a:t>
            </a:r>
            <a:endParaRPr lang="en-IN" sz="3200" dirty="0">
              <a:solidFill>
                <a:srgbClr val="C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2A088F-651E-4E8E-93BA-FA60BA8CA49E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51CEC8-EA95-459F-977D-E79486609EB2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F4148D-7C4E-4A0B-B4A1-9D9299F3B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F15221B-286B-4781-B750-4DC9CF915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13378"/>
              </p:ext>
            </p:extLst>
          </p:nvPr>
        </p:nvGraphicFramePr>
        <p:xfrm>
          <a:off x="745676" y="2276872"/>
          <a:ext cx="7298266" cy="3240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9653">
                  <a:extLst>
                    <a:ext uri="{9D8B030D-6E8A-4147-A177-3AD203B41FA5}">
                      <a16:colId xmlns:a16="http://schemas.microsoft.com/office/drawing/2014/main" val="2719818962"/>
                    </a:ext>
                  </a:extLst>
                </a:gridCol>
                <a:gridCol w="1459653">
                  <a:extLst>
                    <a:ext uri="{9D8B030D-6E8A-4147-A177-3AD203B41FA5}">
                      <a16:colId xmlns:a16="http://schemas.microsoft.com/office/drawing/2014/main" val="4232518727"/>
                    </a:ext>
                  </a:extLst>
                </a:gridCol>
                <a:gridCol w="1130691">
                  <a:extLst>
                    <a:ext uri="{9D8B030D-6E8A-4147-A177-3AD203B41FA5}">
                      <a16:colId xmlns:a16="http://schemas.microsoft.com/office/drawing/2014/main" val="4134309848"/>
                    </a:ext>
                  </a:extLst>
                </a:gridCol>
                <a:gridCol w="1788616">
                  <a:extLst>
                    <a:ext uri="{9D8B030D-6E8A-4147-A177-3AD203B41FA5}">
                      <a16:colId xmlns:a16="http://schemas.microsoft.com/office/drawing/2014/main" val="423056595"/>
                    </a:ext>
                  </a:extLst>
                </a:gridCol>
                <a:gridCol w="1459653">
                  <a:extLst>
                    <a:ext uri="{9D8B030D-6E8A-4147-A177-3AD203B41FA5}">
                      <a16:colId xmlns:a16="http://schemas.microsoft.com/office/drawing/2014/main" val="227349975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in years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 in 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5171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Graduate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16744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Undergraduate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74028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Ph.D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21039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Graduate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07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15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BA7A-B121-47AA-9690-375C519E6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548" y="1268760"/>
            <a:ext cx="8380924" cy="45259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spcAft>
                <a:spcPts val="1800"/>
              </a:spcAft>
              <a:buNone/>
            </a:pPr>
            <a:r>
              <a:rPr lang="en-US" sz="2600" dirty="0">
                <a:solidFill>
                  <a:srgbClr val="0000FF"/>
                </a:solidFill>
              </a:rPr>
              <a:t>Knowledge Represented as Logic</a:t>
            </a:r>
          </a:p>
          <a:p>
            <a:pPr algn="just">
              <a:spcAft>
                <a:spcPts val="1800"/>
              </a:spcAft>
            </a:pPr>
            <a:r>
              <a:rPr lang="en-IN" sz="2600" dirty="0"/>
              <a:t>Knowledge is represented in the form if formal logic.</a:t>
            </a:r>
          </a:p>
          <a:p>
            <a:pPr algn="just">
              <a:spcAft>
                <a:spcPts val="1800"/>
              </a:spcAft>
            </a:pPr>
            <a:r>
              <a:rPr lang="en-IN" sz="2600" dirty="0"/>
              <a:t>This gives the inferential capability.</a:t>
            </a:r>
          </a:p>
          <a:p>
            <a:pPr algn="just">
              <a:spcAft>
                <a:spcPts val="1800"/>
              </a:spcAft>
            </a:pPr>
            <a:r>
              <a:rPr lang="en-IN" sz="2600" dirty="0"/>
              <a:t>With the existing set of rules one can derive more facts, truths and verify the correctness of new statements.</a:t>
            </a:r>
          </a:p>
          <a:p>
            <a:pPr marL="0" indent="0" algn="just">
              <a:spcAft>
                <a:spcPts val="1800"/>
              </a:spcAft>
              <a:buNone/>
            </a:pPr>
            <a:r>
              <a:rPr lang="en-IN" sz="2600" dirty="0">
                <a:solidFill>
                  <a:srgbClr val="0000FF"/>
                </a:solidFill>
              </a:rPr>
              <a:t>Example :</a:t>
            </a:r>
          </a:p>
          <a:p>
            <a:pPr marL="855663" indent="0" algn="just">
              <a:spcAft>
                <a:spcPts val="1800"/>
              </a:spcAft>
              <a:buNone/>
            </a:pPr>
            <a:r>
              <a:rPr lang="en-IN" sz="2600" dirty="0">
                <a:solidFill>
                  <a:srgbClr val="009900"/>
                </a:solidFill>
              </a:rPr>
              <a:t>All humans are mortal</a:t>
            </a:r>
          </a:p>
          <a:p>
            <a:pPr marL="855663" indent="0" algn="just">
              <a:spcAft>
                <a:spcPts val="1800"/>
              </a:spcAft>
              <a:buNone/>
            </a:pPr>
            <a:r>
              <a:rPr lang="en-IN" sz="2600" dirty="0">
                <a:solidFill>
                  <a:srgbClr val="009900"/>
                </a:solidFill>
                <a:sym typeface="Symbol" panose="05050102010706020507" pitchFamily="18" charset="2"/>
              </a:rPr>
              <a:t>(X) human(X)  mortal(X)</a:t>
            </a:r>
            <a:endParaRPr lang="en-IN" sz="2600" dirty="0">
              <a:solidFill>
                <a:srgbClr val="0099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E0F456-9825-41E3-B19D-9C653E9A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73" y="203096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Approaches to Knowledge Representation</a:t>
            </a:r>
            <a:endParaRPr lang="en-IN" sz="3200" dirty="0">
              <a:solidFill>
                <a:srgbClr val="C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2A088F-651E-4E8E-93BA-FA60BA8CA49E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51CEC8-EA95-459F-977D-E79486609EB2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F4148D-7C4E-4A0B-B4A1-9D9299F3B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78211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BA7A-B121-47AA-9690-375C519E6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548" y="1268760"/>
            <a:ext cx="8380924" cy="45259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Aft>
                <a:spcPts val="1800"/>
              </a:spcAft>
              <a:buNone/>
            </a:pPr>
            <a:r>
              <a:rPr lang="en-US" sz="2600" dirty="0">
                <a:solidFill>
                  <a:srgbClr val="0000FF"/>
                </a:solidFill>
              </a:rPr>
              <a:t>Procedural Knowledge</a:t>
            </a:r>
          </a:p>
          <a:p>
            <a:pPr algn="just">
              <a:spcAft>
                <a:spcPts val="1800"/>
              </a:spcAft>
            </a:pPr>
            <a:r>
              <a:rPr lang="en-IN" sz="2600" dirty="0"/>
              <a:t>Procedural knowledge is encoded in the form of procedures which carry out specific tasks based on relevant knowledge.</a:t>
            </a:r>
          </a:p>
          <a:p>
            <a:pPr algn="just">
              <a:spcAft>
                <a:spcPts val="1800"/>
              </a:spcAft>
            </a:pPr>
            <a:r>
              <a:rPr lang="en-IN" sz="2600" dirty="0"/>
              <a:t>Domain specific knowledge can be easily represented and side effects of actions may also be modelled.</a:t>
            </a:r>
          </a:p>
          <a:p>
            <a:pPr algn="just">
              <a:spcAft>
                <a:spcPts val="1800"/>
              </a:spcAft>
            </a:pPr>
            <a:r>
              <a:rPr lang="en-IN" sz="2600" dirty="0"/>
              <a:t>The limitation is with respect to completeness and consistency.</a:t>
            </a:r>
          </a:p>
          <a:p>
            <a:pPr algn="just">
              <a:spcAft>
                <a:spcPts val="1800"/>
              </a:spcAft>
            </a:pPr>
            <a:r>
              <a:rPr lang="en-IN" sz="2600" dirty="0"/>
              <a:t>Completeness means that all cases may not be represented.</a:t>
            </a:r>
          </a:p>
          <a:p>
            <a:pPr algn="just">
              <a:spcAft>
                <a:spcPts val="1800"/>
              </a:spcAft>
            </a:pPr>
            <a:r>
              <a:rPr lang="en-IN" sz="2600" dirty="0"/>
              <a:t>Consistency means that all deductions may not ne correct.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E0F456-9825-41E3-B19D-9C653E9A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73" y="203096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Approaches to Knowledge Representation</a:t>
            </a:r>
            <a:endParaRPr lang="en-IN" sz="3200" dirty="0">
              <a:solidFill>
                <a:srgbClr val="C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2A088F-651E-4E8E-93BA-FA60BA8CA49E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51CEC8-EA95-459F-977D-E79486609EB2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F4148D-7C4E-4A0B-B4A1-9D9299F3B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21284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412</Words>
  <Application>Microsoft Office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Unit-3</vt:lpstr>
      <vt:lpstr>Knowledge Representation</vt:lpstr>
      <vt:lpstr>Properties of Knowledge representation system</vt:lpstr>
      <vt:lpstr>Knowledge Representation : Applications</vt:lpstr>
      <vt:lpstr>Knowledge Representation : Forms</vt:lpstr>
      <vt:lpstr>Approaches to Knowledge Representation</vt:lpstr>
      <vt:lpstr>Approaches to Knowledge Representation</vt:lpstr>
      <vt:lpstr>Approaches to Knowledge Representation</vt:lpstr>
      <vt:lpstr>Approaches to Knowledge Representation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narakalyani3@gmail.com</cp:lastModifiedBy>
  <cp:revision>225</cp:revision>
  <dcterms:created xsi:type="dcterms:W3CDTF">2021-10-23T03:39:59Z</dcterms:created>
  <dcterms:modified xsi:type="dcterms:W3CDTF">2021-11-02T17:58:30Z</dcterms:modified>
</cp:coreProperties>
</file>