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0" r:id="rId26"/>
    <p:sldId id="339" r:id="rId27"/>
    <p:sldId id="338" r:id="rId28"/>
    <p:sldId id="311" r:id="rId29"/>
    <p:sldId id="313" r:id="rId30"/>
    <p:sldId id="314" r:id="rId31"/>
    <p:sldId id="315" r:id="rId32"/>
    <p:sldId id="317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0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2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6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5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4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D25C-AB54-4221-AC21-C10CAC21A500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8ED5-8C8B-47E6-ACEE-9AFB10491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4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2546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Truth Table</a:t>
            </a:r>
            <a:endParaRPr lang="en-IN" sz="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486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3200" dirty="0"/>
              <a:t>Truth table gives us operational definitions </a:t>
            </a:r>
            <a:r>
              <a:rPr lang="en-IN" sz="3200" dirty="0" smtClean="0"/>
              <a:t>of important </a:t>
            </a:r>
            <a:r>
              <a:rPr lang="en-IN" sz="3200" dirty="0"/>
              <a:t>logical operators</a:t>
            </a:r>
            <a:r>
              <a:rPr lang="en-IN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3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3200" dirty="0" smtClean="0"/>
              <a:t>By </a:t>
            </a:r>
            <a:r>
              <a:rPr lang="en-IN" sz="3200" dirty="0"/>
              <a:t>using truth table, the truth values of </a:t>
            </a:r>
            <a:r>
              <a:rPr lang="en-IN" sz="3200" dirty="0" smtClean="0"/>
              <a:t>well-formed formulae </a:t>
            </a:r>
            <a:r>
              <a:rPr lang="en-IN" sz="3200" dirty="0"/>
              <a:t>are calculated.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32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3200" dirty="0" smtClean="0"/>
              <a:t>Truth </a:t>
            </a:r>
            <a:r>
              <a:rPr lang="en-IN" sz="3200" dirty="0"/>
              <a:t>table elaborates all possible truth values of </a:t>
            </a:r>
            <a:r>
              <a:rPr lang="en-IN" sz="3200" dirty="0" smtClean="0"/>
              <a:t>a formula</a:t>
            </a:r>
            <a:r>
              <a:rPr lang="en-IN" sz="3200" dirty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32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3200" dirty="0" smtClean="0"/>
              <a:t>The </a:t>
            </a:r>
            <a:r>
              <a:rPr lang="en-IN" sz="3200" dirty="0"/>
              <a:t>meanings of the logical operators are given </a:t>
            </a:r>
            <a:r>
              <a:rPr lang="en-IN" sz="3200" dirty="0" smtClean="0"/>
              <a:t>by the </a:t>
            </a:r>
            <a:r>
              <a:rPr lang="en-IN" sz="3200" dirty="0"/>
              <a:t>following truth table.</a:t>
            </a:r>
          </a:p>
        </p:txBody>
      </p:sp>
    </p:spTree>
    <p:extLst>
      <p:ext uri="{BB962C8B-B14F-4D97-AF65-F5344CB8AC3E}">
        <p14:creationId xmlns:p14="http://schemas.microsoft.com/office/powerpoint/2010/main" val="254503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269590"/>
            <a:ext cx="10515600" cy="89046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Natural deduction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059"/>
            <a:ext cx="10515600" cy="55000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If a formula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derived / proved from a set of premises / hypotheses {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,…,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n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},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− then one can write it as 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Helvetica-Bold"/>
              </a:rPr>
              <a:t>from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600" b="1" i="0" u="none" strike="noStrike" baseline="0" dirty="0" smtClean="0">
                <a:solidFill>
                  <a:srgbClr val="000000"/>
                </a:solidFill>
                <a:latin typeface="Helvetica-Bold"/>
              </a:rPr>
              <a:t>1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Helvetica-Bold"/>
              </a:rPr>
              <a:t>, …,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600" b="1" i="0" u="none" strike="noStrike" baseline="0" dirty="0" smtClean="0">
                <a:solidFill>
                  <a:srgbClr val="000000"/>
                </a:solidFill>
                <a:latin typeface="Helvetica-Bold"/>
              </a:rPr>
              <a:t>n 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Helvetica-Bold"/>
              </a:rPr>
              <a:t>infer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Helvetica-Bold"/>
              </a:rPr>
              <a:t>.</a:t>
            </a:r>
          </a:p>
          <a:p>
            <a:pPr marL="0" indent="0" algn="just">
              <a:buNone/>
            </a:pPr>
            <a:endParaRPr lang="en-IN" sz="2400" b="1" i="0" u="none" strike="noStrike" baseline="0" dirty="0" smtClean="0">
              <a:solidFill>
                <a:srgbClr val="000000"/>
              </a:solidFill>
              <a:latin typeface="Helvetica-Bold"/>
            </a:endParaRPr>
          </a:p>
          <a:p>
            <a:pPr marL="0" indent="0" algn="just">
              <a:buNone/>
            </a:pPr>
            <a:r>
              <a:rPr lang="en-IN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In natural deductive system,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− a theorem to be proved should have a form</a:t>
            </a:r>
          </a:p>
          <a:p>
            <a:pPr marL="0" indent="0" algn="just">
              <a:buNone/>
            </a:pPr>
            <a:r>
              <a:rPr lang="en-IN" sz="24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from </a:t>
            </a:r>
            <a:r>
              <a:rPr lang="en-IN" sz="2400" b="0" i="0" u="none" strike="noStrike" baseline="0" dirty="0" smtClean="0">
                <a:solidFill>
                  <a:srgbClr val="CD0000"/>
                </a:solidFill>
                <a:latin typeface="Symbol" panose="05050102010706020507" pitchFamily="18" charset="2"/>
              </a:rPr>
              <a:t>a</a:t>
            </a:r>
            <a:r>
              <a:rPr lang="en-IN" sz="24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1, …, </a:t>
            </a:r>
            <a:r>
              <a:rPr lang="en-IN" sz="2400" b="0" i="0" u="none" strike="noStrike" baseline="0" dirty="0" smtClean="0">
                <a:solidFill>
                  <a:srgbClr val="CD0000"/>
                </a:solidFill>
                <a:latin typeface="Symbol" panose="05050102010706020507" pitchFamily="18" charset="2"/>
              </a:rPr>
              <a:t>a</a:t>
            </a:r>
            <a:r>
              <a:rPr lang="en-IN" sz="24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n infer </a:t>
            </a:r>
            <a:r>
              <a:rPr lang="en-IN" sz="2400" b="0" i="0" u="none" strike="noStrike" baseline="0" dirty="0" smtClean="0">
                <a:solidFill>
                  <a:srgbClr val="CD0000"/>
                </a:solidFill>
                <a:latin typeface="Symbol" panose="05050102010706020507" pitchFamily="18" charset="2"/>
              </a:rPr>
              <a:t>b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IN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Theorem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infer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means that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− there are no premises and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true under all interpretations i.e.,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a tautology or valid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77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728"/>
            <a:ext cx="10515600" cy="57402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If we assume that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 ® b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a premise, then we conclude that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proved if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given i.e.,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− if ‘from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infer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’ is a theorem then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 ® b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concluded.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− The converse of this is also true.</a:t>
            </a:r>
          </a:p>
          <a:p>
            <a:pPr marL="0" indent="0" algn="just">
              <a:buNone/>
            </a:pPr>
            <a:endParaRPr lang="en-IN" sz="2400" b="0" i="0" u="none" strike="noStrike" baseline="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CD0000"/>
                </a:solidFill>
                <a:latin typeface="Helvetica-Bold"/>
              </a:rPr>
              <a:t>Deduction Theorem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Infer (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a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2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…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a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n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® b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 is a theorem of natural deductive system if and only if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from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a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,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a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,… ,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a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n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infer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b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is a theorem.</a:t>
            </a:r>
          </a:p>
          <a:p>
            <a:pPr marL="0" indent="0" algn="just">
              <a:buNone/>
            </a:pPr>
            <a:endParaRPr lang="en-IN" b="1" i="0" u="none" strike="noStrike" baseline="0" dirty="0" smtClean="0">
              <a:solidFill>
                <a:srgbClr val="CD0000"/>
              </a:solidFill>
              <a:latin typeface="Helvetica-Bold"/>
            </a:endParaRP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CD0000"/>
                </a:solidFill>
                <a:latin typeface="Helvetica-Bold"/>
              </a:rPr>
              <a:t>Useful tips: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To prove a formula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a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2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…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a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n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® b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it is sufficient to prove a theorem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from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Helvetica-Bold"/>
              </a:rPr>
              <a:t>1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,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Helvetica-Bold"/>
              </a:rPr>
              <a:t>2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, …,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Helvetica-Bold"/>
              </a:rPr>
              <a:t>n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infer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22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69039"/>
          </a:xfrm>
        </p:spPr>
        <p:txBody>
          <a:bodyPr/>
          <a:lstStyle/>
          <a:p>
            <a:r>
              <a:rPr lang="en-IN" b="1" i="0" u="none" strike="noStrike" baseline="0" dirty="0" smtClean="0">
                <a:solidFill>
                  <a:srgbClr val="CD0000"/>
                </a:solidFill>
                <a:latin typeface="Helvetica-Bold"/>
              </a:rPr>
              <a:t>Example1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Prove that P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(QVR) follows from P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Q</a:t>
            </a:r>
          </a:p>
          <a:p>
            <a:r>
              <a:rPr lang="en-IN" b="1" i="0" u="none" strike="noStrike" baseline="0" dirty="0" smtClean="0">
                <a:solidFill>
                  <a:srgbClr val="CD0000"/>
                </a:solidFill>
                <a:latin typeface="Helvetica-Bold"/>
              </a:rPr>
              <a:t>Solution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This problem is restated in natural deductive system as "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from P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Q infer P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(Q V R)"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The formal proof is given as follows: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17" y="2345127"/>
            <a:ext cx="7455996" cy="39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63325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CD0000"/>
                </a:solidFill>
                <a:latin typeface="Helvetica-Bold"/>
              </a:rPr>
              <a:t>Example2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Prove the following theorem:</a:t>
            </a:r>
          </a:p>
          <a:p>
            <a:pPr marL="0" indent="0" algn="just">
              <a:buNone/>
            </a:pP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infer ((Q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P)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(Q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R))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(Q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(P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R))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CD0000"/>
                </a:solidFill>
                <a:latin typeface="Helvetica-Bold"/>
              </a:rPr>
              <a:t>Solution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:</a:t>
            </a:r>
          </a:p>
          <a:p>
            <a:pPr marL="0" indent="0" algn="just">
              <a:buNone/>
            </a:pPr>
            <a:r>
              <a:rPr lang="en-IN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In order to prove</a:t>
            </a:r>
          </a:p>
          <a:p>
            <a:pPr marL="0" indent="0" algn="just">
              <a:buNone/>
            </a:pP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infer ((Q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P)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(Q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R))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(Q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(P </a:t>
            </a:r>
            <a:r>
              <a:rPr lang="pt-BR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pt-BR" b="1" i="0" u="none" strike="noStrike" baseline="0" dirty="0" smtClean="0">
                <a:solidFill>
                  <a:srgbClr val="3366CD"/>
                </a:solidFill>
                <a:latin typeface="Helvetica-Bold"/>
              </a:rPr>
              <a:t>R)),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prove a theorem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from {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Q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P, Q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R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} infer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Q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(P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R).</a:t>
            </a:r>
          </a:p>
          <a:p>
            <a:pPr marL="0" indent="0" algn="just">
              <a:buNone/>
            </a:pPr>
            <a:r>
              <a:rPr lang="en-IN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Further, to prove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Q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(P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R)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,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prove a sub theorem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from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Q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infer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P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51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661" y="576455"/>
            <a:ext cx="8865808" cy="55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96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 sz="5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5000" b="1" dirty="0" smtClean="0">
                <a:solidFill>
                  <a:srgbClr val="FF0000"/>
                </a:solidFill>
              </a:rPr>
              <a:t>Semantic Tableau </a:t>
            </a:r>
            <a:r>
              <a:rPr lang="en-IN" sz="5000" b="1" dirty="0">
                <a:solidFill>
                  <a:srgbClr val="FF0000"/>
                </a:solidFill>
              </a:rPr>
              <a:t>Method</a:t>
            </a:r>
            <a:endParaRPr lang="en-IN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2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" y="160409"/>
            <a:ext cx="10515600" cy="767639"/>
          </a:xfrm>
        </p:spPr>
        <p:txBody>
          <a:bodyPr>
            <a:no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Semantic </a:t>
            </a:r>
            <a:r>
              <a:rPr lang="en-IN" sz="5000" b="1" dirty="0" smtClean="0">
                <a:solidFill>
                  <a:srgbClr val="FF0000"/>
                </a:solidFill>
              </a:rPr>
              <a:t>Tableau Method in PL</a:t>
            </a:r>
            <a:endParaRPr lang="en-IN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928048"/>
            <a:ext cx="11062648" cy="57047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Earlier approaches require</a:t>
            </a:r>
          </a:p>
          <a:p>
            <a:pPr marL="0" indent="0" algn="just">
              <a:buNone/>
            </a:pPr>
            <a:r>
              <a:rPr lang="en-IN" dirty="0"/>
              <a:t>− construction of proof of a formula from given set </a:t>
            </a:r>
            <a:r>
              <a:rPr lang="en-IN" dirty="0" smtClean="0"/>
              <a:t>of formulae </a:t>
            </a:r>
            <a:r>
              <a:rPr lang="en-IN" dirty="0"/>
              <a:t>and are called direct methods.</a:t>
            </a:r>
          </a:p>
          <a:p>
            <a:pPr marL="0" indent="0" algn="just">
              <a:buNone/>
            </a:pPr>
            <a:r>
              <a:rPr lang="en-IN" dirty="0"/>
              <a:t>● In </a:t>
            </a:r>
            <a:r>
              <a:rPr lang="en-IN" b="1" dirty="0"/>
              <a:t>semantic </a:t>
            </a:r>
            <a:r>
              <a:rPr lang="en-IN" b="1" dirty="0" smtClean="0"/>
              <a:t>tableau</a:t>
            </a:r>
            <a:r>
              <a:rPr lang="en-IN" dirty="0" smtClean="0"/>
              <a:t>,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− the set of rules are applied systematically on a formula </a:t>
            </a:r>
            <a:r>
              <a:rPr lang="en-IN" dirty="0" smtClean="0"/>
              <a:t>or set </a:t>
            </a:r>
            <a:r>
              <a:rPr lang="en-IN" dirty="0"/>
              <a:t>of formulae to establish its consistency </a:t>
            </a:r>
            <a:r>
              <a:rPr lang="en-IN" dirty="0" smtClean="0"/>
              <a:t>or inconsistency.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3600" b="1" dirty="0">
                <a:solidFill>
                  <a:srgbClr val="0070C0"/>
                </a:solidFill>
              </a:rPr>
              <a:t>● </a:t>
            </a:r>
            <a:r>
              <a:rPr lang="en-IN" sz="3600" b="1" i="1" dirty="0">
                <a:solidFill>
                  <a:srgbClr val="0070C0"/>
                </a:solidFill>
              </a:rPr>
              <a:t>Semantic tableau</a:t>
            </a:r>
          </a:p>
          <a:p>
            <a:pPr marL="0" indent="0" algn="just">
              <a:buNone/>
            </a:pPr>
            <a:r>
              <a:rPr lang="en-IN" sz="3600" b="1" dirty="0">
                <a:solidFill>
                  <a:srgbClr val="0070C0"/>
                </a:solidFill>
              </a:rPr>
              <a:t>− binary tree constructed by using semantic rules with </a:t>
            </a:r>
            <a:r>
              <a:rPr lang="en-IN" sz="3600" b="1" dirty="0" smtClean="0">
                <a:solidFill>
                  <a:srgbClr val="0070C0"/>
                </a:solidFill>
              </a:rPr>
              <a:t>a formula </a:t>
            </a:r>
            <a:r>
              <a:rPr lang="en-IN" sz="3600" b="1" dirty="0">
                <a:solidFill>
                  <a:srgbClr val="0070C0"/>
                </a:solidFill>
              </a:rPr>
              <a:t>as a </a:t>
            </a:r>
            <a:r>
              <a:rPr lang="en-IN" sz="3600" b="1" dirty="0" smtClean="0">
                <a:solidFill>
                  <a:srgbClr val="0070C0"/>
                </a:solidFill>
              </a:rPr>
              <a:t>root.</a:t>
            </a:r>
            <a:endParaRPr lang="en-IN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8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2" y="119466"/>
            <a:ext cx="10515600" cy="794935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Semantic </a:t>
            </a:r>
            <a:r>
              <a:rPr lang="en-IN" sz="5000" b="1" dirty="0" smtClean="0">
                <a:solidFill>
                  <a:srgbClr val="FF0000"/>
                </a:solidFill>
              </a:rPr>
              <a:t>Tableau </a:t>
            </a:r>
            <a:r>
              <a:rPr lang="en-IN" sz="5000" b="1" dirty="0">
                <a:solidFill>
                  <a:srgbClr val="FF0000"/>
                </a:solidFill>
              </a:rPr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914400"/>
            <a:ext cx="11062647" cy="5732059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Let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and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be any two formulae.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D0000"/>
                </a:solidFill>
                <a:latin typeface="Helvetica-Bold"/>
              </a:rPr>
              <a:t>Rule 1: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 tableau for a formula (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L b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) is constructed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by adding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both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and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to the same path (branch).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This can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be represented as follows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CD0000"/>
              </a:solidFill>
              <a:latin typeface="Helvetica-Bold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CD0000"/>
              </a:solidFill>
              <a:latin typeface="Helvetica-Bold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CD0000"/>
                </a:solidFill>
                <a:latin typeface="Helvetica-Bold"/>
              </a:rPr>
              <a:t>Interpretation</a:t>
            </a:r>
            <a:r>
              <a:rPr lang="en-IN" b="1" dirty="0">
                <a:solidFill>
                  <a:srgbClr val="000000"/>
                </a:solidFill>
                <a:latin typeface="Helvetica-Bold"/>
              </a:rPr>
              <a:t>: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L b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is true if both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and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are true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04" y="2940627"/>
            <a:ext cx="3220871" cy="12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9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82687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Rule 2: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 tableau for a formula ~ (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L b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constructed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by adding two alternative paths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one containing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~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and other containing ~ </a:t>
            </a:r>
            <a:r>
              <a:rPr lang="en-IN" dirty="0" smtClean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</a:p>
          <a:p>
            <a:pPr marL="0" indent="0">
              <a:buNone/>
            </a:pPr>
            <a:endParaRPr lang="en-IN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sz="3200" b="1" dirty="0" smtClean="0">
              <a:solidFill>
                <a:srgbClr val="CD0000"/>
              </a:solidFill>
              <a:latin typeface="Helvetica-Bold"/>
            </a:endParaRPr>
          </a:p>
          <a:p>
            <a:pPr marL="0" indent="0">
              <a:buNone/>
            </a:pPr>
            <a:endParaRPr lang="en-IN" sz="3200" b="1" dirty="0" smtClean="0">
              <a:solidFill>
                <a:srgbClr val="CD0000"/>
              </a:solidFill>
              <a:latin typeface="Helvetica-Bold"/>
            </a:endParaRPr>
          </a:p>
          <a:p>
            <a:pPr marL="0" indent="0">
              <a:buNone/>
            </a:pPr>
            <a:r>
              <a:rPr lang="en-IN" sz="3200" b="1" dirty="0" smtClean="0">
                <a:solidFill>
                  <a:srgbClr val="CD0000"/>
                </a:solidFill>
                <a:latin typeface="Helvetica-Bold"/>
              </a:rPr>
              <a:t>Interpretation</a:t>
            </a: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~ (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L b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) is true if either ~ </a:t>
            </a:r>
            <a:r>
              <a:rPr lang="en-IN" dirty="0" smtClean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or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~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is true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43" y="1941635"/>
            <a:ext cx="4034519" cy="19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160409"/>
            <a:ext cx="10515600" cy="876821"/>
          </a:xfrm>
        </p:spPr>
        <p:txBody>
          <a:bodyPr>
            <a:normAutofit/>
          </a:bodyPr>
          <a:lstStyle/>
          <a:p>
            <a:r>
              <a:rPr lang="en-IN" sz="5000" b="1" dirty="0" smtClean="0">
                <a:solidFill>
                  <a:srgbClr val="FF0000"/>
                </a:solidFill>
              </a:rPr>
              <a:t>Truth Table</a:t>
            </a:r>
            <a:endParaRPr lang="en-IN" sz="5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88" y="1037229"/>
            <a:ext cx="8625385" cy="5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302" y="2203006"/>
            <a:ext cx="3587014" cy="22325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5486" y="818010"/>
            <a:ext cx="10213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D0000"/>
                </a:solidFill>
                <a:latin typeface="Helvetica-Bold"/>
              </a:rPr>
              <a:t>Rule 3: </a:t>
            </a:r>
            <a:r>
              <a:rPr lang="en-IN" sz="2800" dirty="0">
                <a:solidFill>
                  <a:srgbClr val="000000"/>
                </a:solidFill>
                <a:latin typeface="Helvetica" panose="020B0604020202020204" pitchFamily="34" charset="0"/>
              </a:rPr>
              <a:t>A tableau for a formula (</a:t>
            </a:r>
            <a:r>
              <a:rPr lang="en-IN" sz="28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2800" dirty="0">
                <a:solidFill>
                  <a:srgbClr val="000000"/>
                </a:solidFill>
                <a:latin typeface="Helvetica" panose="020B0604020202020204" pitchFamily="34" charset="0"/>
              </a:rPr>
              <a:t>V </a:t>
            </a:r>
            <a:r>
              <a:rPr lang="en-IN" sz="2800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IN" sz="2800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en-IN" sz="2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constructed </a:t>
            </a:r>
            <a:r>
              <a:rPr lang="en-IN" sz="2800" dirty="0">
                <a:solidFill>
                  <a:srgbClr val="000000"/>
                </a:solidFill>
                <a:latin typeface="Helvetica" panose="020B0604020202020204" pitchFamily="34" charset="0"/>
              </a:rPr>
              <a:t>by adding two new paths </a:t>
            </a:r>
            <a:r>
              <a:rPr lang="en-IN" sz="2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one containing </a:t>
            </a:r>
            <a:r>
              <a:rPr lang="en-IN" sz="28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2800" dirty="0">
                <a:solidFill>
                  <a:srgbClr val="000000"/>
                </a:solidFill>
                <a:latin typeface="Helvetica" panose="020B0604020202020204" pitchFamily="34" charset="0"/>
              </a:rPr>
              <a:t>and other containing </a:t>
            </a:r>
            <a:r>
              <a:rPr lang="en-IN" sz="2800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IN" sz="2800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846997" y="4770019"/>
            <a:ext cx="9398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D0000"/>
                </a:solidFill>
                <a:latin typeface="Helvetica-Bold"/>
              </a:rPr>
              <a:t>Interpretation: </a:t>
            </a:r>
            <a:r>
              <a:rPr lang="en-IN" sz="28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2800" dirty="0">
                <a:solidFill>
                  <a:srgbClr val="000000"/>
                </a:solidFill>
                <a:latin typeface="Helvetica" panose="020B0604020202020204" pitchFamily="34" charset="0"/>
              </a:rPr>
              <a:t>V </a:t>
            </a:r>
            <a:r>
              <a:rPr lang="en-IN" sz="2800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sz="2800" dirty="0">
                <a:solidFill>
                  <a:srgbClr val="000000"/>
                </a:solidFill>
                <a:latin typeface="Helvetica" panose="020B0604020202020204" pitchFamily="34" charset="0"/>
              </a:rPr>
              <a:t>is true if either </a:t>
            </a:r>
            <a:r>
              <a:rPr lang="en-IN" sz="2800" dirty="0" smtClean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2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or </a:t>
            </a:r>
            <a:r>
              <a:rPr lang="en-IN" sz="2800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sz="2800" dirty="0">
                <a:solidFill>
                  <a:srgbClr val="000000"/>
                </a:solidFill>
                <a:latin typeface="Helvetica" panose="020B0604020202020204" pitchFamily="34" charset="0"/>
              </a:rPr>
              <a:t>is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09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D0000"/>
                </a:solidFill>
                <a:latin typeface="Helvetica-Bold"/>
              </a:rPr>
              <a:t>Rule 4: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 tableau for a formula ~ (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V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constructed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by adding both ~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and ~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to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the same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path. This can be expressed as follows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CD0000"/>
              </a:solidFill>
              <a:latin typeface="Helvetica-Bold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CD0000"/>
              </a:solidFill>
              <a:latin typeface="Helvetica-Bold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CD0000"/>
                </a:solidFill>
                <a:latin typeface="Helvetica-Bold"/>
              </a:rPr>
              <a:t>Rule </a:t>
            </a:r>
            <a:r>
              <a:rPr lang="en-IN" b="1" dirty="0">
                <a:solidFill>
                  <a:srgbClr val="CD0000"/>
                </a:solidFill>
                <a:latin typeface="Helvetica-Bold"/>
              </a:rPr>
              <a:t>5: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Semantic tableau for ~~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endParaRPr lang="en-IN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36" y="1201002"/>
            <a:ext cx="4149163" cy="2552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03" y="4817660"/>
            <a:ext cx="3077040" cy="16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1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D0000"/>
                </a:solidFill>
                <a:latin typeface="Helvetica-Bold"/>
              </a:rPr>
              <a:t>Rule 6: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Semantic tableau for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® </a:t>
            </a:r>
            <a:r>
              <a:rPr lang="en-IN" dirty="0" smtClean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</a:p>
          <a:p>
            <a:endParaRPr lang="en-IN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endParaRPr lang="en-IN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endParaRPr lang="en-IN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endParaRPr lang="en-IN" b="1" dirty="0" smtClean="0">
              <a:solidFill>
                <a:srgbClr val="CD0000"/>
              </a:solidFill>
              <a:latin typeface="Helvetica-Bold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CD0000"/>
              </a:solidFill>
              <a:latin typeface="Helvetica-Bold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CD0000"/>
                </a:solidFill>
                <a:latin typeface="Helvetica-Bold"/>
              </a:rPr>
              <a:t>Rule </a:t>
            </a:r>
            <a:r>
              <a:rPr lang="en-IN" b="1" dirty="0">
                <a:solidFill>
                  <a:srgbClr val="CD0000"/>
                </a:solidFill>
                <a:latin typeface="Helvetica-Bold"/>
              </a:rPr>
              <a:t>7: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Semantic tableau for ~ (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® b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64" y="968140"/>
            <a:ext cx="5043475" cy="221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979" y="4111659"/>
            <a:ext cx="4175871" cy="22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06"/>
            <a:ext cx="10515600" cy="634620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D0000"/>
                </a:solidFill>
                <a:latin typeface="Helvetica-Bold"/>
              </a:rPr>
              <a:t>Rule 8: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Semantic tableau for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« </a:t>
            </a:r>
            <a:r>
              <a:rPr lang="en-IN" dirty="0" smtClean="0">
                <a:solidFill>
                  <a:srgbClr val="000000"/>
                </a:solidFill>
                <a:latin typeface="Symbol" panose="05050102010706020507" pitchFamily="18" charset="2"/>
              </a:rPr>
              <a:t>b: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Symbol" panose="05050102010706020507" pitchFamily="18" charset="2"/>
              </a:rPr>
              <a:t> a </a:t>
            </a:r>
            <a:r>
              <a:rPr lang="pt-BR" dirty="0" smtClean="0">
                <a:solidFill>
                  <a:srgbClr val="000000"/>
                </a:solidFill>
                <a:latin typeface="Symbol" panose="05050102010706020507" pitchFamily="18" charset="2"/>
              </a:rPr>
              <a:t>«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b @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a L b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) V (~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a L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~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pt-BR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pt-BR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CD0000"/>
              </a:solidFill>
              <a:latin typeface="Helvetica-Bold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CD0000"/>
                </a:solidFill>
                <a:latin typeface="Helvetica-Bold"/>
              </a:rPr>
              <a:t>Rule </a:t>
            </a:r>
            <a:r>
              <a:rPr lang="en-IN" b="1" dirty="0">
                <a:solidFill>
                  <a:srgbClr val="CD0000"/>
                </a:solidFill>
                <a:latin typeface="Helvetica-Bold"/>
              </a:rPr>
              <a:t>9: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Semantic tableau for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~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« b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~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a« b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@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a L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~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) V (~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a L b</a:t>
            </a:r>
            <a:r>
              <a:rPr lang="pt-BR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~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« b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65" y="1351129"/>
            <a:ext cx="3880200" cy="1897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25" y="4339991"/>
            <a:ext cx="4496680" cy="26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" y="0"/>
            <a:ext cx="10515600" cy="863174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Consistency and Inconsistency</a:t>
            </a:r>
            <a:endParaRPr lang="en-IN" sz="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3174"/>
            <a:ext cx="10515600" cy="5796933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atin typeface="Helvetica" panose="020B0604020202020204" pitchFamily="34" charset="0"/>
              </a:rPr>
              <a:t>If an atom P and ~ P appear on a </a:t>
            </a:r>
            <a:r>
              <a:rPr lang="en-IN" sz="3600" dirty="0" smtClean="0">
                <a:latin typeface="Helvetica" panose="020B0604020202020204" pitchFamily="34" charset="0"/>
              </a:rPr>
              <a:t>same path </a:t>
            </a:r>
            <a:r>
              <a:rPr lang="en-IN" sz="3600" dirty="0">
                <a:latin typeface="Helvetica" panose="020B0604020202020204" pitchFamily="34" charset="0"/>
              </a:rPr>
              <a:t>of a semantic </a:t>
            </a:r>
            <a:r>
              <a:rPr lang="en-IN" sz="3600" dirty="0" smtClean="0">
                <a:latin typeface="Helvetica" panose="020B0604020202020204" pitchFamily="34" charset="0"/>
              </a:rPr>
              <a:t>tableau,</a:t>
            </a:r>
          </a:p>
          <a:p>
            <a:pPr marL="0" indent="0">
              <a:buNone/>
            </a:pPr>
            <a:endParaRPr lang="en-IN" sz="36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</a:rPr>
              <a:t>– then inconsistency is indicated and such path </a:t>
            </a:r>
            <a:r>
              <a:rPr lang="en-IN" dirty="0" smtClean="0">
                <a:latin typeface="Helvetica" panose="020B0604020202020204" pitchFamily="34" charset="0"/>
              </a:rPr>
              <a:t>is said </a:t>
            </a:r>
            <a:r>
              <a:rPr lang="en-IN" dirty="0">
                <a:latin typeface="Helvetica" panose="020B0604020202020204" pitchFamily="34" charset="0"/>
              </a:rPr>
              <a:t>to be </a:t>
            </a:r>
            <a:r>
              <a:rPr lang="en-IN" b="1" dirty="0">
                <a:latin typeface="Helvetica-Bold"/>
              </a:rPr>
              <a:t>contradictory </a:t>
            </a:r>
            <a:r>
              <a:rPr lang="en-IN" dirty="0">
                <a:latin typeface="Helvetica" panose="020B0604020202020204" pitchFamily="34" charset="0"/>
              </a:rPr>
              <a:t>or </a:t>
            </a:r>
            <a:r>
              <a:rPr lang="en-IN" b="1" dirty="0">
                <a:latin typeface="Helvetica-Bold"/>
              </a:rPr>
              <a:t>closed </a:t>
            </a:r>
            <a:r>
              <a:rPr lang="en-IN" dirty="0">
                <a:latin typeface="Helvetica" panose="020B0604020202020204" pitchFamily="34" charset="0"/>
              </a:rPr>
              <a:t>(finished</a:t>
            </a:r>
            <a:r>
              <a:rPr lang="en-IN" dirty="0" smtClean="0">
                <a:latin typeface="Helvetica" panose="020B0604020202020204" pitchFamily="34" charset="0"/>
              </a:rPr>
              <a:t>) path</a:t>
            </a:r>
            <a:r>
              <a:rPr lang="en-IN" dirty="0">
                <a:latin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Helvetica" panose="020B0604020202020204" pitchFamily="34" charset="0"/>
              </a:rPr>
              <a:t>− </a:t>
            </a:r>
            <a:r>
              <a:rPr lang="en-IN" dirty="0">
                <a:latin typeface="Helvetica" panose="020B0604020202020204" pitchFamily="34" charset="0"/>
              </a:rPr>
              <a:t>Even if one path remains </a:t>
            </a:r>
            <a:r>
              <a:rPr lang="en-IN" b="1" dirty="0">
                <a:latin typeface="Helvetica-Bold"/>
              </a:rPr>
              <a:t>non contradictory </a:t>
            </a:r>
            <a:r>
              <a:rPr lang="en-IN" dirty="0" smtClean="0">
                <a:latin typeface="Helvetica" panose="020B0604020202020204" pitchFamily="34" charset="0"/>
              </a:rPr>
              <a:t>or </a:t>
            </a:r>
            <a:r>
              <a:rPr lang="en-IN" b="1" dirty="0" smtClean="0">
                <a:latin typeface="Helvetica-Bold"/>
              </a:rPr>
              <a:t>unclosed </a:t>
            </a:r>
            <a:r>
              <a:rPr lang="en-IN" dirty="0">
                <a:latin typeface="Helvetica" panose="020B0604020202020204" pitchFamily="34" charset="0"/>
              </a:rPr>
              <a:t>(open), then the formula </a:t>
            </a:r>
            <a:r>
              <a:rPr lang="en-IN" dirty="0">
                <a:latin typeface="Symbol" panose="05050102010706020507" pitchFamily="18" charset="2"/>
              </a:rPr>
              <a:t>a </a:t>
            </a:r>
            <a:r>
              <a:rPr lang="en-IN" dirty="0">
                <a:latin typeface="Helvetica" panose="020B0604020202020204" pitchFamily="34" charset="0"/>
              </a:rPr>
              <a:t>at the root </a:t>
            </a:r>
            <a:r>
              <a:rPr lang="en-IN" dirty="0" smtClean="0">
                <a:latin typeface="Helvetica" panose="020B0604020202020204" pitchFamily="34" charset="0"/>
              </a:rPr>
              <a:t>of a </a:t>
            </a:r>
            <a:r>
              <a:rPr lang="en-IN" dirty="0">
                <a:latin typeface="Helvetica" panose="020B0604020202020204" pitchFamily="34" charset="0"/>
              </a:rPr>
              <a:t>tableau is </a:t>
            </a:r>
            <a:r>
              <a:rPr lang="en-IN" b="1" dirty="0">
                <a:latin typeface="Helvetica-Bold"/>
              </a:rPr>
              <a:t>consistent</a:t>
            </a:r>
            <a:r>
              <a:rPr lang="en-IN" dirty="0">
                <a:latin typeface="Helvetica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21948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Contradictory Tableau</a:t>
            </a:r>
            <a:endParaRPr lang="en-IN" sz="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900752"/>
            <a:ext cx="11832609" cy="5957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Contradictory tableau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(or </a:t>
            </a:r>
            <a:r>
              <a:rPr lang="en-IN" sz="3200" b="1" dirty="0" smtClean="0">
                <a:solidFill>
                  <a:srgbClr val="000000"/>
                </a:solidFill>
                <a:latin typeface="Helvetica-Bold"/>
              </a:rPr>
              <a:t>finished tableau</a:t>
            </a:r>
            <a:r>
              <a:rPr lang="en-IN" sz="3200" b="1" dirty="0">
                <a:solidFill>
                  <a:srgbClr val="000000"/>
                </a:solidFill>
                <a:latin typeface="Helvetica-Bold"/>
              </a:rPr>
              <a:t>)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defined to be a tableau in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which all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the paths are contradictory or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closed (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finished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endParaRPr lang="en-IN" sz="3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IN" sz="3200" dirty="0">
                <a:solidFill>
                  <a:srgbClr val="009ACD"/>
                </a:solidFill>
                <a:latin typeface="Symbol" panose="05050102010706020507" pitchFamily="18" charset="2"/>
              </a:rPr>
              <a:t>•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If a tableau for a formula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at the root is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 </a:t>
            </a:r>
            <a:r>
              <a:rPr lang="en-IN" sz="3200" i="1" dirty="0" smtClean="0">
                <a:solidFill>
                  <a:srgbClr val="000000"/>
                </a:solidFill>
                <a:latin typeface="Helvetica-Oblique"/>
              </a:rPr>
              <a:t>contradictory </a:t>
            </a:r>
            <a:r>
              <a:rPr lang="en-IN" sz="3200" i="1" dirty="0">
                <a:solidFill>
                  <a:srgbClr val="000000"/>
                </a:solidFill>
                <a:latin typeface="Helvetica-Oblique"/>
              </a:rPr>
              <a:t>tableau</a:t>
            </a:r>
            <a:r>
              <a:rPr lang="en-IN" sz="3200" b="1" dirty="0">
                <a:solidFill>
                  <a:srgbClr val="000000"/>
                </a:solidFill>
                <a:latin typeface="Helvetica-Bold"/>
              </a:rPr>
              <a:t>,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then a formula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said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to be </a:t>
            </a:r>
            <a:r>
              <a:rPr lang="en-IN" sz="3200" b="1" dirty="0">
                <a:solidFill>
                  <a:srgbClr val="000000"/>
                </a:solidFill>
                <a:latin typeface="Helvetica-Bold"/>
              </a:rPr>
              <a:t>inconsistent.</a:t>
            </a:r>
          </a:p>
          <a:p>
            <a:pPr marL="0" indent="0" algn="just">
              <a:buNone/>
            </a:pPr>
            <a:endParaRPr lang="en-IN" sz="3200" dirty="0" smtClean="0">
              <a:solidFill>
                <a:srgbClr val="009ACD"/>
              </a:solidFill>
              <a:latin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en-IN" sz="3200" dirty="0" smtClean="0">
                <a:solidFill>
                  <a:srgbClr val="009ACD"/>
                </a:solidFill>
                <a:latin typeface="Symbol" panose="05050102010706020507" pitchFamily="18" charset="2"/>
              </a:rPr>
              <a:t>•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A formula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</a:t>
            </a:r>
            <a:r>
              <a:rPr lang="en-IN" sz="3200" b="1" dirty="0">
                <a:solidFill>
                  <a:srgbClr val="000000"/>
                </a:solidFill>
                <a:latin typeface="Helvetica-Bold"/>
              </a:rPr>
              <a:t>consistent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if there is at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least on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open path in a tableau with root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422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0" y="105817"/>
            <a:ext cx="10515600" cy="876821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Valuation</a:t>
            </a:r>
            <a:endParaRPr lang="en-IN" sz="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7" y="818866"/>
            <a:ext cx="11409528" cy="5854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A valuation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n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said to be a </a:t>
            </a:r>
            <a:r>
              <a:rPr lang="en-IN" sz="3200" b="1" dirty="0">
                <a:solidFill>
                  <a:srgbClr val="000000"/>
                </a:solidFill>
                <a:latin typeface="Helvetica-Bold"/>
              </a:rPr>
              <a:t>model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of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(or </a:t>
            </a:r>
            <a:r>
              <a:rPr lang="en-IN" sz="3200" dirty="0" smtClean="0">
                <a:solidFill>
                  <a:srgbClr val="000000"/>
                </a:solidFill>
                <a:latin typeface="Symbol" panose="05050102010706020507" pitchFamily="18" charset="2"/>
              </a:rPr>
              <a:t>n </a:t>
            </a:r>
            <a:r>
              <a:rPr lang="pt-BR" sz="3200" b="1" dirty="0" smtClean="0">
                <a:solidFill>
                  <a:srgbClr val="000000"/>
                </a:solidFill>
                <a:latin typeface="Helvetica-Bold"/>
              </a:rPr>
              <a:t>satisfies </a:t>
            </a:r>
            <a:r>
              <a:rPr lang="pt-BR" sz="32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iff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latin typeface="Symbol" panose="05050102010706020507" pitchFamily="18" charset="2"/>
              </a:rPr>
              <a:t>n 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(</a:t>
            </a:r>
            <a:r>
              <a:rPr lang="pt-BR" sz="32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) = T.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In tableaux approach, model for a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consistent formula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constructed as follows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N" sz="3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– On an open path, assign truth values to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atoms (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positive or negative) of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which is at the root of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 tableau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such that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made to be true.</a:t>
            </a:r>
          </a:p>
          <a:p>
            <a:pPr marL="0" indent="0">
              <a:buNone/>
            </a:pPr>
            <a:endParaRPr lang="en-IN" sz="3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–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It is achieved by assigning truth value T to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each atomic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formula (positive or negative) on that path.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83040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122831"/>
            <a:ext cx="11941791" cy="1567858"/>
          </a:xfrm>
        </p:spPr>
        <p:txBody>
          <a:bodyPr>
            <a:normAutofit fontScale="90000"/>
          </a:bodyPr>
          <a:lstStyle/>
          <a:p>
            <a:r>
              <a:rPr lang="en-IN" sz="5600" b="1" dirty="0" smtClean="0">
                <a:solidFill>
                  <a:srgbClr val="FF0000"/>
                </a:solidFill>
                <a:latin typeface="Times-Bold"/>
              </a:rPr>
              <a:t>Example - Consistent</a:t>
            </a:r>
            <a:r>
              <a:rPr lang="en-IN" sz="6000" b="1" dirty="0" smtClean="0">
                <a:solidFill>
                  <a:srgbClr val="003366"/>
                </a:solidFill>
                <a:latin typeface="Times-Bold"/>
              </a:rPr>
              <a:t/>
            </a:r>
            <a:br>
              <a:rPr lang="en-IN" sz="6000" b="1" dirty="0" smtClean="0">
                <a:solidFill>
                  <a:srgbClr val="003366"/>
                </a:solidFill>
                <a:latin typeface="Times-Bold"/>
              </a:rPr>
            </a:br>
            <a:r>
              <a:rPr lang="en-IN" dirty="0" smtClean="0">
                <a:solidFill>
                  <a:srgbClr val="CD0000"/>
                </a:solidFill>
                <a:latin typeface="Helvetica" panose="020B0604020202020204" pitchFamily="34" charset="0"/>
              </a:rPr>
              <a:t> </a:t>
            </a:r>
            <a:r>
              <a:rPr lang="en-IN" sz="3600" dirty="0">
                <a:solidFill>
                  <a:srgbClr val="000000"/>
                </a:solidFill>
                <a:latin typeface="Helvetica" panose="020B0604020202020204" pitchFamily="34" charset="0"/>
              </a:rPr>
              <a:t>Show that </a:t>
            </a:r>
            <a:r>
              <a:rPr lang="en-IN" sz="3600" b="1" dirty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IN" sz="3600" b="1" dirty="0">
                <a:solidFill>
                  <a:srgbClr val="FF0000"/>
                </a:solidFill>
                <a:latin typeface="Helvetica" panose="020B0604020202020204" pitchFamily="34" charset="0"/>
              </a:rPr>
              <a:t>: ( Q </a:t>
            </a:r>
            <a:r>
              <a:rPr lang="en-IN" sz="3600" b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IN" sz="3600" b="1" dirty="0">
                <a:solidFill>
                  <a:srgbClr val="FF0000"/>
                </a:solidFill>
                <a:latin typeface="Helvetica" panose="020B0604020202020204" pitchFamily="34" charset="0"/>
              </a:rPr>
              <a:t>~R) </a:t>
            </a:r>
            <a:r>
              <a:rPr lang="en-IN" sz="3600" b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en-IN" sz="3600" b="1" dirty="0">
                <a:solidFill>
                  <a:srgbClr val="FF0000"/>
                </a:solidFill>
                <a:latin typeface="Helvetica" panose="020B0604020202020204" pitchFamily="34" charset="0"/>
              </a:rPr>
              <a:t>(R </a:t>
            </a:r>
            <a:r>
              <a:rPr lang="en-IN" sz="3600" b="1" dirty="0">
                <a:solidFill>
                  <a:srgbClr val="FF0000"/>
                </a:solidFill>
                <a:latin typeface="Symbol" panose="05050102010706020507" pitchFamily="18" charset="2"/>
              </a:rPr>
              <a:t>® </a:t>
            </a:r>
            <a:r>
              <a:rPr lang="en-IN" sz="3600" b="1" dirty="0">
                <a:solidFill>
                  <a:srgbClr val="FF0000"/>
                </a:solidFill>
                <a:latin typeface="Helvetica" panose="020B0604020202020204" pitchFamily="34" charset="0"/>
              </a:rPr>
              <a:t>P</a:t>
            </a:r>
            <a:r>
              <a:rPr lang="en-IN" sz="3600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) </a:t>
            </a:r>
            <a:r>
              <a:rPr lang="en-IN" sz="36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</a:t>
            </a:r>
            <a:r>
              <a:rPr lang="en-IN" sz="3600" dirty="0">
                <a:solidFill>
                  <a:srgbClr val="000000"/>
                </a:solidFill>
                <a:latin typeface="Helvetica" panose="020B0604020202020204" pitchFamily="34" charset="0"/>
              </a:rPr>
              <a:t>consistent and find its model.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634" y="1690689"/>
            <a:ext cx="8397300" cy="48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74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4117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Example – Inconsistent</a:t>
            </a:r>
            <a:endParaRPr lang="en-IN" sz="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788394"/>
            <a:ext cx="10515600" cy="606960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Show that  </a:t>
            </a:r>
            <a:r>
              <a:rPr lang="pt-BR" b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Helvetica" panose="020B0604020202020204" pitchFamily="34" charset="0"/>
              </a:rPr>
              <a:t>: (P </a:t>
            </a:r>
            <a:r>
              <a:rPr lang="pt-BR" b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pt-BR" b="1" dirty="0">
                <a:solidFill>
                  <a:srgbClr val="FF0000"/>
                </a:solidFill>
                <a:latin typeface="Helvetica" panose="020B0604020202020204" pitchFamily="34" charset="0"/>
              </a:rPr>
              <a:t>Q </a:t>
            </a:r>
            <a:r>
              <a:rPr lang="pt-BR" b="1" dirty="0">
                <a:solidFill>
                  <a:srgbClr val="FF0000"/>
                </a:solidFill>
                <a:latin typeface="Symbol" panose="05050102010706020507" pitchFamily="18" charset="2"/>
              </a:rPr>
              <a:t>® </a:t>
            </a:r>
            <a:r>
              <a:rPr lang="pt-BR" b="1" dirty="0">
                <a:solidFill>
                  <a:srgbClr val="FF0000"/>
                </a:solidFill>
                <a:latin typeface="Helvetica" panose="020B0604020202020204" pitchFamily="34" charset="0"/>
              </a:rPr>
              <a:t>R) </a:t>
            </a:r>
            <a:r>
              <a:rPr lang="pt-BR" b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pt-BR" b="1" dirty="0">
                <a:solidFill>
                  <a:srgbClr val="FF0000"/>
                </a:solidFill>
                <a:latin typeface="Helvetica" panose="020B0604020202020204" pitchFamily="34" charset="0"/>
              </a:rPr>
              <a:t>(~P </a:t>
            </a:r>
            <a:r>
              <a:rPr lang="pt-BR" b="1" dirty="0">
                <a:solidFill>
                  <a:srgbClr val="FF0000"/>
                </a:solidFill>
                <a:latin typeface="Symbol" panose="05050102010706020507" pitchFamily="18" charset="2"/>
              </a:rPr>
              <a:t>® </a:t>
            </a:r>
            <a:r>
              <a:rPr lang="pt-BR" b="1" dirty="0">
                <a:solidFill>
                  <a:srgbClr val="FF0000"/>
                </a:solidFill>
                <a:latin typeface="Helvetica" panose="020B0604020202020204" pitchFamily="34" charset="0"/>
              </a:rPr>
              <a:t>S) </a:t>
            </a:r>
            <a:r>
              <a:rPr lang="pt-BR" b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pt-BR" b="1" dirty="0">
                <a:solidFill>
                  <a:srgbClr val="FF0000"/>
                </a:solidFill>
                <a:latin typeface="Helvetica" panose="020B0604020202020204" pitchFamily="34" charset="0"/>
              </a:rPr>
              <a:t>Q </a:t>
            </a:r>
            <a:r>
              <a:rPr lang="pt-BR" b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pt-BR" b="1" dirty="0">
                <a:solidFill>
                  <a:srgbClr val="FF0000"/>
                </a:solidFill>
                <a:latin typeface="Helvetica" panose="020B0604020202020204" pitchFamily="34" charset="0"/>
              </a:rPr>
              <a:t>~ R </a:t>
            </a:r>
            <a:r>
              <a:rPr lang="pt-BR" b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pt-BR" b="1" dirty="0">
                <a:solidFill>
                  <a:srgbClr val="FF0000"/>
                </a:solidFill>
                <a:latin typeface="Helvetica" panose="020B0604020202020204" pitchFamily="34" charset="0"/>
              </a:rPr>
              <a:t>~ </a:t>
            </a:r>
            <a:r>
              <a:rPr lang="pt-BR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is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inconsistent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using tableaux method.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39" y="1692511"/>
            <a:ext cx="8338781" cy="51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5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81" y="218365"/>
            <a:ext cx="10515600" cy="66396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Since tableau for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has open paths, we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conclude that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is consistent.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The models are constructed by assigning T to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all atomic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formulae appearing on open paths.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Assign Q = T and ~ R = T i.e., R = F.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CD0000"/>
                </a:solidFill>
                <a:latin typeface="Helvetica" panose="020B0604020202020204" pitchFamily="34" charset="0"/>
              </a:rPr>
              <a:t>• </a:t>
            </a:r>
            <a:r>
              <a:rPr lang="en-IN" sz="2400" b="1" dirty="0">
                <a:solidFill>
                  <a:srgbClr val="CD0000"/>
                </a:solidFill>
                <a:latin typeface="Helvetica-Bold"/>
              </a:rPr>
              <a:t>So { Q = T, R = F } is a model of </a:t>
            </a:r>
            <a:r>
              <a:rPr lang="en-IN" sz="2400" dirty="0">
                <a:solidFill>
                  <a:srgbClr val="CD0000"/>
                </a:solidFill>
                <a:latin typeface="Symbol" panose="05050102010706020507" pitchFamily="18" charset="2"/>
              </a:rPr>
              <a:t>a</a:t>
            </a:r>
            <a:r>
              <a:rPr lang="en-IN" sz="2400" b="1" dirty="0">
                <a:solidFill>
                  <a:srgbClr val="CD0000"/>
                </a:solidFill>
                <a:latin typeface="Helvetica-Bold"/>
              </a:rPr>
              <a:t>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Assign Q = T and ~ R = T and P = T.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CD0000"/>
                </a:solidFill>
                <a:latin typeface="Helvetica" panose="020B0604020202020204" pitchFamily="34" charset="0"/>
              </a:rPr>
              <a:t>• </a:t>
            </a:r>
            <a:r>
              <a:rPr lang="en-IN" sz="2400" b="1" dirty="0">
                <a:solidFill>
                  <a:srgbClr val="CD0000"/>
                </a:solidFill>
                <a:latin typeface="Helvetica-Bold"/>
              </a:rPr>
              <a:t>So { P = T , Q = T, R = F } is another model</a:t>
            </a:r>
            <a:r>
              <a:rPr lang="en-IN" sz="2400" b="1" dirty="0">
                <a:solidFill>
                  <a:srgbClr val="000000"/>
                </a:solidFill>
                <a:latin typeface="Helvetica-Bold"/>
              </a:rPr>
              <a:t>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Helvetica-Bold"/>
              </a:rPr>
              <a:t>Useful Tip: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Thumb rule for constructing a tableau is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to apply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non branching rules before the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branching rules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in any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16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46761"/>
            <a:ext cx="10515600" cy="89046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Problem </a:t>
            </a:r>
            <a:r>
              <a:rPr lang="en-IN" b="1" dirty="0">
                <a:solidFill>
                  <a:srgbClr val="FF0000"/>
                </a:solidFill>
              </a:rPr>
              <a:t>with Truth Table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5682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A formula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a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: (P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L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Q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L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R)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®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( Q V S) is valid can be proved using truth table.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latin typeface="Helvetica" panose="020B0604020202020204" pitchFamily="34" charset="0"/>
              </a:rPr>
              <a:t>− A table of 16 rows is constructed and the truth values of </a:t>
            </a:r>
            <a:r>
              <a:rPr lang="en-IN" b="0" i="0" u="none" strike="noStrike" baseline="0" dirty="0" smtClean="0">
                <a:latin typeface="Symbol" panose="05050102010706020507" pitchFamily="18" charset="2"/>
              </a:rPr>
              <a:t>a </a:t>
            </a:r>
            <a:r>
              <a:rPr lang="en-IN" b="0" i="0" u="none" strike="noStrike" baseline="0" dirty="0" smtClean="0">
                <a:latin typeface="Helvetica" panose="020B0604020202020204" pitchFamily="34" charset="0"/>
              </a:rPr>
              <a:t>are computed.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latin typeface="Helvetica" panose="020B0604020202020204" pitchFamily="34" charset="0"/>
              </a:rPr>
              <a:t>− Since the truth value of </a:t>
            </a:r>
            <a:r>
              <a:rPr lang="en-IN" b="0" i="0" u="none" strike="noStrike" baseline="0" dirty="0" smtClean="0">
                <a:latin typeface="Symbol" panose="05050102010706020507" pitchFamily="18" charset="2"/>
              </a:rPr>
              <a:t>a </a:t>
            </a:r>
            <a:r>
              <a:rPr lang="en-IN" b="0" i="0" u="none" strike="noStrike" baseline="0" dirty="0" smtClean="0">
                <a:latin typeface="Helvetica" panose="020B0604020202020204" pitchFamily="34" charset="0"/>
              </a:rPr>
              <a:t>is true under all 16 interpretations, it is valid.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 smtClean="0">
                <a:latin typeface="Arial" panose="020B0604020202020204" pitchFamily="34" charset="0"/>
              </a:rPr>
              <a:t>●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We notice that if P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L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Q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L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R is false, then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a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is true because of the definition of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®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 smtClean="0">
                <a:latin typeface="Arial" panose="020B0604020202020204" pitchFamily="34" charset="0"/>
              </a:rPr>
              <a:t>●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Since P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L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Q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L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R is false for 14 entries out of 16, we are left only with two entries to be tested for which </a:t>
            </a:r>
            <a:r>
              <a:rPr lang="en-IN" sz="3200" b="0" i="0" u="none" strike="noStrike" baseline="0" dirty="0" smtClean="0">
                <a:latin typeface="Symbol" panose="05050102010706020507" pitchFamily="18" charset="2"/>
              </a:rPr>
              <a:t>a </a:t>
            </a:r>
            <a:r>
              <a:rPr lang="en-IN" sz="3200" b="0" i="0" u="none" strike="noStrike" baseline="0" dirty="0" smtClean="0">
                <a:latin typeface="Helvetica" panose="020B0604020202020204" pitchFamily="34" charset="0"/>
              </a:rPr>
              <a:t>is true.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latin typeface="Helvetica" panose="020B0604020202020204" pitchFamily="34" charset="0"/>
              </a:rPr>
              <a:t>− So in order to prove the validity of a formula, all the entries in the truth table may not be relevant.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68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63773"/>
            <a:ext cx="10515600" cy="940061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Important Definitions</a:t>
            </a:r>
            <a:endParaRPr lang="en-IN" sz="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03834"/>
            <a:ext cx="10994409" cy="561086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 set of formulae {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, ….,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n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} is said to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be </a:t>
            </a:r>
            <a:r>
              <a:rPr lang="en-IN" b="1" dirty="0" smtClean="0">
                <a:solidFill>
                  <a:srgbClr val="CD0000"/>
                </a:solidFill>
                <a:latin typeface="Helvetica-Bold"/>
              </a:rPr>
              <a:t>consistent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if the formulae in a set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are simultaneously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true for some model i.e., if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  tableau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for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L 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2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…..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L 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n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has at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least one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open (or non contradictory) path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set of formulae {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, ….,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n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} is said to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be </a:t>
            </a:r>
            <a:r>
              <a:rPr lang="en-IN" b="1" dirty="0" smtClean="0">
                <a:solidFill>
                  <a:srgbClr val="CD0000"/>
                </a:solidFill>
                <a:latin typeface="Helvetica-Bold"/>
              </a:rPr>
              <a:t>inconsistent </a:t>
            </a:r>
            <a:r>
              <a:rPr lang="en-IN" dirty="0" err="1">
                <a:solidFill>
                  <a:srgbClr val="000000"/>
                </a:solidFill>
                <a:latin typeface="Helvetica" panose="020B0604020202020204" pitchFamily="34" charset="0"/>
              </a:rPr>
              <a:t>iff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 all the formulae can not be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true simultaneously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i.e., tableau for (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L 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….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L a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n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 as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 root is a contradictory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tableau.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560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3991"/>
          </a:xfrm>
        </p:spPr>
        <p:txBody>
          <a:bodyPr>
            <a:noAutofit/>
          </a:bodyPr>
          <a:lstStyle/>
          <a:p>
            <a:r>
              <a:rPr lang="en-IN" sz="5000" b="1" dirty="0" smtClean="0">
                <a:solidFill>
                  <a:srgbClr val="FF0000"/>
                </a:solidFill>
              </a:rPr>
              <a:t>Important Definitions</a:t>
            </a:r>
            <a:endParaRPr lang="en-IN" sz="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4" y="1136127"/>
            <a:ext cx="10515600" cy="600165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A formula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</a:t>
            </a: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tableau provable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if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tableau with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root entry as ~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contradictory tableau.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 </a:t>
            </a: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tableau proof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of a formula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 contradictory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tableau with root entry as ~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2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formula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</a:t>
            </a: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valid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if </a:t>
            </a:r>
            <a:r>
              <a:rPr lang="en-IN" sz="3200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tableau provable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6159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114"/>
            <a:ext cx="10515600" cy="822230"/>
          </a:xfrm>
        </p:spPr>
        <p:txBody>
          <a:bodyPr>
            <a:normAutofit/>
          </a:bodyPr>
          <a:lstStyle/>
          <a:p>
            <a:r>
              <a:rPr lang="en-IN" sz="5000" b="1" dirty="0">
                <a:solidFill>
                  <a:srgbClr val="FF0000"/>
                </a:solidFill>
              </a:rPr>
              <a:t>Example - Validity</a:t>
            </a:r>
            <a:endParaRPr lang="en-IN" sz="5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4"/>
            <a:ext cx="10515600" cy="5745707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>
                <a:solidFill>
                  <a:srgbClr val="CD0000"/>
                </a:solidFill>
                <a:latin typeface="Helvetica-Bold"/>
              </a:rPr>
              <a:t>Example: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Show that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: P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( Q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P) is valid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CD0000"/>
                </a:solidFill>
                <a:latin typeface="Helvetica-Bold"/>
              </a:rPr>
              <a:t>Solution: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In order to show that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is a valid, we will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try to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show that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is tableau provable i.e., ~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inconsistent.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15654"/>
            <a:ext cx="7519916" cy="44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8000" b="1" i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8000" b="1" i="1" dirty="0" smtClean="0">
                <a:solidFill>
                  <a:srgbClr val="C00000"/>
                </a:solidFill>
              </a:rPr>
              <a:t>Thank you !!</a:t>
            </a:r>
            <a:endParaRPr lang="en-IN" sz="8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5000" b="1" dirty="0" smtClean="0"/>
          </a:p>
          <a:p>
            <a:pPr marL="0" indent="0">
              <a:buNone/>
            </a:pPr>
            <a:endParaRPr lang="en-IN" sz="5000" b="1" dirty="0"/>
          </a:p>
          <a:p>
            <a:pPr marL="0" indent="0">
              <a:buNone/>
            </a:pPr>
            <a:r>
              <a:rPr lang="en-IN" sz="5000" b="1" dirty="0" smtClean="0"/>
              <a:t>Resolution </a:t>
            </a:r>
            <a:r>
              <a:rPr lang="en-IN" sz="5000" b="1" dirty="0"/>
              <a:t>Method in PL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20800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Resolution </a:t>
            </a:r>
            <a:r>
              <a:rPr lang="en-IN" b="1" dirty="0"/>
              <a:t>Method in PL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Resolution refutation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another simple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method to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prove a formula by contradiction.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Here negation of goal to be proved is added to given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set of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clauses.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It is shown then that there is a refutation in new set using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resolution principle.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Resolution: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During this process we need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to identify</a:t>
            </a:r>
            <a:endParaRPr lang="en-IN" sz="3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two clauses, one with positive atom (P) and other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with negative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atom (~P) for the application of resolution rule.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802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Resolution Method in PL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Resolution is based on modus </a:t>
            </a:r>
            <a:r>
              <a:rPr lang="en-IN" sz="32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ponen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inference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rule.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This method is most favoured for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developing computer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based theorem provers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 </a:t>
            </a:r>
            <a:endParaRPr lang="en-IN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Automatic theorem provers using resolution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are simple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and efficient systems 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Resolution is performed on special types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of formulae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called </a:t>
            </a: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clauses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Clause is propositional formula expressed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using {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V, ~ } operators.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012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Conjunctive and Disjunctive</a:t>
            </a:r>
            <a:br>
              <a:rPr lang="en-IN" b="1" dirty="0"/>
            </a:br>
            <a:r>
              <a:rPr lang="en-IN" b="1" dirty="0"/>
              <a:t>Normal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In </a:t>
            </a: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Disjunctive Normal Form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(DNF),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a formula is represented in the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form </a:t>
            </a:r>
            <a:r>
              <a:rPr lang="pt-BR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–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(L</a:t>
            </a:r>
            <a:r>
              <a:rPr lang="pt-BR" sz="1800" dirty="0">
                <a:solidFill>
                  <a:srgbClr val="000000"/>
                </a:solidFill>
                <a:latin typeface="Helvetica" panose="020B0604020202020204" pitchFamily="34" charset="0"/>
              </a:rPr>
              <a:t>11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…..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L</a:t>
            </a:r>
            <a:r>
              <a:rPr lang="pt-BR" sz="1800" dirty="0">
                <a:solidFill>
                  <a:srgbClr val="000000"/>
                </a:solidFill>
                <a:latin typeface="Helvetica" panose="020B0604020202020204" pitchFamily="34" charset="0"/>
              </a:rPr>
              <a:t>1n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) V ..… V (L</a:t>
            </a:r>
            <a:r>
              <a:rPr lang="pt-BR" sz="1800" dirty="0">
                <a:solidFill>
                  <a:srgbClr val="000000"/>
                </a:solidFill>
                <a:latin typeface="Helvetica" panose="020B0604020202020204" pitchFamily="34" charset="0"/>
              </a:rPr>
              <a:t>m1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…..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L</a:t>
            </a:r>
            <a:r>
              <a:rPr lang="pt-BR" sz="1800" dirty="0">
                <a:solidFill>
                  <a:srgbClr val="000000"/>
                </a:solidFill>
                <a:latin typeface="Helvetica" panose="020B0604020202020204" pitchFamily="34" charset="0"/>
              </a:rPr>
              <a:t>mk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),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where all </a:t>
            </a:r>
            <a:r>
              <a:rPr lang="en-IN" dirty="0" err="1">
                <a:solidFill>
                  <a:srgbClr val="000000"/>
                </a:solidFill>
                <a:latin typeface="Helvetica" panose="020B0604020202020204" pitchFamily="34" charset="0"/>
              </a:rPr>
              <a:t>L</a:t>
            </a:r>
            <a:r>
              <a:rPr lang="en-IN" sz="1800" dirty="0" err="1">
                <a:solidFill>
                  <a:srgbClr val="000000"/>
                </a:solidFill>
                <a:latin typeface="Helvetica" panose="020B0604020202020204" pitchFamily="34" charset="0"/>
              </a:rPr>
              <a:t>ij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are literals. It is a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disjunction of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conjunction.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In </a:t>
            </a: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Conjunctive Normal Form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(CNF),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a formula is represented in the form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– (L</a:t>
            </a:r>
            <a:r>
              <a:rPr lang="pt-BR" sz="1800" dirty="0">
                <a:solidFill>
                  <a:srgbClr val="000000"/>
                </a:solidFill>
                <a:latin typeface="Helvetica" panose="020B0604020202020204" pitchFamily="34" charset="0"/>
              </a:rPr>
              <a:t>11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V ….. V L</a:t>
            </a:r>
            <a:r>
              <a:rPr lang="pt-BR" sz="1800" dirty="0">
                <a:solidFill>
                  <a:srgbClr val="000000"/>
                </a:solidFill>
                <a:latin typeface="Helvetica" panose="020B0604020202020204" pitchFamily="34" charset="0"/>
              </a:rPr>
              <a:t>1n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…… </a:t>
            </a:r>
            <a:r>
              <a:rPr lang="pt-BR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(L</a:t>
            </a:r>
            <a:r>
              <a:rPr lang="pt-BR" sz="1800" dirty="0">
                <a:solidFill>
                  <a:srgbClr val="000000"/>
                </a:solidFill>
                <a:latin typeface="Helvetica" panose="020B0604020202020204" pitchFamily="34" charset="0"/>
              </a:rPr>
              <a:t>p1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V ….. V L</a:t>
            </a:r>
            <a:r>
              <a:rPr lang="pt-BR" sz="1800" dirty="0">
                <a:solidFill>
                  <a:srgbClr val="000000"/>
                </a:solidFill>
                <a:latin typeface="Helvetica" panose="020B0604020202020204" pitchFamily="34" charset="0"/>
              </a:rPr>
              <a:t>pm </a:t>
            </a:r>
            <a:r>
              <a:rPr lang="pt-BR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pt-BR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where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all </a:t>
            </a:r>
            <a:r>
              <a:rPr lang="en-IN" dirty="0" err="1">
                <a:solidFill>
                  <a:srgbClr val="000000"/>
                </a:solidFill>
                <a:latin typeface="Helvetica" panose="020B0604020202020204" pitchFamily="34" charset="0"/>
              </a:rPr>
              <a:t>L</a:t>
            </a:r>
            <a:r>
              <a:rPr lang="en-IN" sz="1800" dirty="0" err="1">
                <a:solidFill>
                  <a:srgbClr val="000000"/>
                </a:solidFill>
                <a:latin typeface="Helvetica" panose="020B0604020202020204" pitchFamily="34" charset="0"/>
              </a:rPr>
              <a:t>ij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are literals. It is a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conjunction of disjunction.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A </a:t>
            </a:r>
            <a:r>
              <a:rPr lang="en-IN" sz="3200" b="1" dirty="0">
                <a:solidFill>
                  <a:srgbClr val="CD0000"/>
                </a:solidFill>
                <a:latin typeface="Helvetica-Bold"/>
              </a:rPr>
              <a:t>clause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is a special formula expressed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as disjunction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of literals. If a clause contains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only one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literal, then it is called unit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clause.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384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Conversion of a Formula to its CNF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Helvetica" panose="020B0604020202020204" pitchFamily="34" charset="0"/>
              </a:rPr>
              <a:t>Each formula in Propositional Logic can </a:t>
            </a:r>
            <a:r>
              <a:rPr lang="en-IN" dirty="0" smtClean="0">
                <a:latin typeface="Helvetica" panose="020B0604020202020204" pitchFamily="34" charset="0"/>
              </a:rPr>
              <a:t>be easily </a:t>
            </a:r>
            <a:r>
              <a:rPr lang="en-IN" dirty="0">
                <a:latin typeface="Helvetica" panose="020B0604020202020204" pitchFamily="34" charset="0"/>
              </a:rPr>
              <a:t>transformed into its equivalent DNF </a:t>
            </a:r>
            <a:r>
              <a:rPr lang="en-IN" dirty="0" smtClean="0">
                <a:latin typeface="Helvetica" panose="020B0604020202020204" pitchFamily="34" charset="0"/>
              </a:rPr>
              <a:t>or CNF </a:t>
            </a:r>
            <a:r>
              <a:rPr lang="en-IN" dirty="0">
                <a:latin typeface="Helvetica" panose="020B0604020202020204" pitchFamily="34" charset="0"/>
              </a:rPr>
              <a:t>representation using </a:t>
            </a:r>
            <a:r>
              <a:rPr lang="en-IN" dirty="0" smtClean="0">
                <a:latin typeface="Helvetica" panose="020B0604020202020204" pitchFamily="34" charset="0"/>
              </a:rPr>
              <a:t>Equivalence </a:t>
            </a:r>
            <a:r>
              <a:rPr lang="en-IN" dirty="0">
                <a:latin typeface="Helvetica" panose="020B0604020202020204" pitchFamily="34" charset="0"/>
              </a:rPr>
              <a:t>laws .</a:t>
            </a:r>
          </a:p>
          <a:p>
            <a:r>
              <a:rPr lang="en-IN" sz="2400" dirty="0">
                <a:latin typeface="Helvetica" panose="020B0604020202020204" pitchFamily="34" charset="0"/>
              </a:rPr>
              <a:t>– Eliminate </a:t>
            </a:r>
            <a:r>
              <a:rPr lang="en-IN" sz="2400" dirty="0">
                <a:latin typeface="Symbol" panose="05050102010706020507" pitchFamily="18" charset="2"/>
              </a:rPr>
              <a:t>® </a:t>
            </a:r>
            <a:r>
              <a:rPr lang="en-IN" sz="2400" dirty="0">
                <a:latin typeface="Helvetica" panose="020B0604020202020204" pitchFamily="34" charset="0"/>
              </a:rPr>
              <a:t>and </a:t>
            </a:r>
            <a:r>
              <a:rPr lang="en-IN" sz="2400" dirty="0">
                <a:latin typeface="Symbol" panose="05050102010706020507" pitchFamily="18" charset="2"/>
              </a:rPr>
              <a:t>« </a:t>
            </a:r>
            <a:r>
              <a:rPr lang="en-IN" sz="2400" dirty="0">
                <a:latin typeface="Helvetica" panose="020B0604020202020204" pitchFamily="34" charset="0"/>
              </a:rPr>
              <a:t>by using the </a:t>
            </a:r>
            <a:r>
              <a:rPr lang="en-IN" sz="2400" dirty="0" smtClean="0">
                <a:latin typeface="Helvetica" panose="020B0604020202020204" pitchFamily="34" charset="0"/>
              </a:rPr>
              <a:t>following equivalence </a:t>
            </a:r>
            <a:r>
              <a:rPr lang="en-IN" sz="2400" dirty="0">
                <a:latin typeface="Helvetica" panose="020B0604020202020204" pitchFamily="34" charset="0"/>
              </a:rPr>
              <a:t>laws.</a:t>
            </a:r>
          </a:p>
          <a:p>
            <a:r>
              <a:rPr lang="fr-FR" sz="2400" dirty="0">
                <a:latin typeface="Helvetica" panose="020B0604020202020204" pitchFamily="34" charset="0"/>
              </a:rPr>
              <a:t>P </a:t>
            </a:r>
            <a:r>
              <a:rPr lang="fr-FR" sz="2400" dirty="0">
                <a:latin typeface="Symbol" panose="05050102010706020507" pitchFamily="18" charset="2"/>
              </a:rPr>
              <a:t>® </a:t>
            </a:r>
            <a:r>
              <a:rPr lang="fr-FR" sz="2400" dirty="0">
                <a:latin typeface="Helvetica" panose="020B0604020202020204" pitchFamily="34" charset="0"/>
              </a:rPr>
              <a:t>Q </a:t>
            </a:r>
            <a:r>
              <a:rPr lang="fr-FR" sz="2400" dirty="0">
                <a:latin typeface="Symbol" panose="05050102010706020507" pitchFamily="18" charset="2"/>
              </a:rPr>
              <a:t>@ </a:t>
            </a:r>
            <a:r>
              <a:rPr lang="fr-FR" sz="2400" dirty="0">
                <a:latin typeface="Helvetica" panose="020B0604020202020204" pitchFamily="34" charset="0"/>
              </a:rPr>
              <a:t>~ P V Q</a:t>
            </a:r>
          </a:p>
          <a:p>
            <a:r>
              <a:rPr lang="fr-FR" sz="2400" dirty="0">
                <a:latin typeface="Helvetica" panose="020B0604020202020204" pitchFamily="34" charset="0"/>
              </a:rPr>
              <a:t>P </a:t>
            </a:r>
            <a:r>
              <a:rPr lang="fr-FR" sz="2400" dirty="0">
                <a:latin typeface="Symbol" panose="05050102010706020507" pitchFamily="18" charset="2"/>
              </a:rPr>
              <a:t>« </a:t>
            </a:r>
            <a:r>
              <a:rPr lang="fr-FR" sz="2400" dirty="0">
                <a:latin typeface="Helvetica" panose="020B0604020202020204" pitchFamily="34" charset="0"/>
              </a:rPr>
              <a:t>Q </a:t>
            </a:r>
            <a:r>
              <a:rPr lang="fr-FR" sz="2400" dirty="0">
                <a:latin typeface="Symbol" panose="05050102010706020507" pitchFamily="18" charset="2"/>
              </a:rPr>
              <a:t>@ </a:t>
            </a:r>
            <a:r>
              <a:rPr lang="fr-FR" sz="2400" dirty="0">
                <a:latin typeface="Helvetica" panose="020B0604020202020204" pitchFamily="34" charset="0"/>
              </a:rPr>
              <a:t>( P </a:t>
            </a:r>
            <a:r>
              <a:rPr lang="fr-FR" sz="2400" dirty="0">
                <a:latin typeface="Symbol" panose="05050102010706020507" pitchFamily="18" charset="2"/>
              </a:rPr>
              <a:t>® </a:t>
            </a:r>
            <a:r>
              <a:rPr lang="fr-FR" sz="2400" dirty="0">
                <a:latin typeface="Helvetica" panose="020B0604020202020204" pitchFamily="34" charset="0"/>
              </a:rPr>
              <a:t>Q) </a:t>
            </a:r>
            <a:r>
              <a:rPr lang="fr-FR" sz="2400" dirty="0">
                <a:latin typeface="Symbol" panose="05050102010706020507" pitchFamily="18" charset="2"/>
              </a:rPr>
              <a:t>L </a:t>
            </a:r>
            <a:r>
              <a:rPr lang="fr-FR" sz="2400" dirty="0">
                <a:latin typeface="Helvetica" panose="020B0604020202020204" pitchFamily="34" charset="0"/>
              </a:rPr>
              <a:t>( Q </a:t>
            </a:r>
            <a:r>
              <a:rPr lang="fr-FR" sz="2400" dirty="0">
                <a:latin typeface="Symbol" panose="05050102010706020507" pitchFamily="18" charset="2"/>
              </a:rPr>
              <a:t>® </a:t>
            </a:r>
            <a:r>
              <a:rPr lang="fr-FR" sz="2400" dirty="0">
                <a:latin typeface="Helvetica" panose="020B0604020202020204" pitchFamily="34" charset="0"/>
              </a:rPr>
              <a:t>P)</a:t>
            </a:r>
          </a:p>
          <a:p>
            <a:r>
              <a:rPr lang="en-IN" sz="2400" dirty="0">
                <a:latin typeface="Helvetica" panose="020B0604020202020204" pitchFamily="34" charset="0"/>
              </a:rPr>
              <a:t>– Eliminate double negation signs by </a:t>
            </a:r>
            <a:r>
              <a:rPr lang="en-IN" sz="2400" dirty="0" smtClean="0">
                <a:latin typeface="Helvetica" panose="020B0604020202020204" pitchFamily="34" charset="0"/>
              </a:rPr>
              <a:t>using ~ </a:t>
            </a:r>
            <a:r>
              <a:rPr lang="en-IN" sz="2400" dirty="0">
                <a:latin typeface="Helvetica" panose="020B0604020202020204" pitchFamily="34" charset="0"/>
              </a:rPr>
              <a:t>~ P </a:t>
            </a:r>
            <a:r>
              <a:rPr lang="en-IN" sz="2400" dirty="0">
                <a:latin typeface="Symbol" panose="05050102010706020507" pitchFamily="18" charset="2"/>
              </a:rPr>
              <a:t>@ </a:t>
            </a:r>
            <a:r>
              <a:rPr lang="en-IN" sz="2400" dirty="0">
                <a:latin typeface="Helvetica" panose="020B0604020202020204" pitchFamily="34" charset="0"/>
              </a:rPr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25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Use De Morgan’s laws to push ~ (negation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) immediately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before atomic formula.</a:t>
            </a:r>
          </a:p>
          <a:p>
            <a:r>
              <a:rPr lang="en-IN" sz="2400" dirty="0">
                <a:solidFill>
                  <a:srgbClr val="000000"/>
                </a:solidFill>
                <a:latin typeface="Helvetica" panose="020B0604020202020204" pitchFamily="34" charset="0"/>
              </a:rPr>
              <a:t>~ ( P </a:t>
            </a:r>
            <a:r>
              <a:rPr lang="en-IN" sz="2400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sz="2400" dirty="0">
                <a:solidFill>
                  <a:srgbClr val="000000"/>
                </a:solidFill>
                <a:latin typeface="Helvetica" panose="020B0604020202020204" pitchFamily="34" charset="0"/>
              </a:rPr>
              <a:t>Q) </a:t>
            </a:r>
            <a:r>
              <a:rPr lang="en-IN" sz="2400" dirty="0">
                <a:solidFill>
                  <a:srgbClr val="000000"/>
                </a:solidFill>
                <a:latin typeface="Symbol" panose="05050102010706020507" pitchFamily="18" charset="2"/>
              </a:rPr>
              <a:t>@ </a:t>
            </a:r>
            <a:r>
              <a:rPr lang="en-IN" sz="2400" dirty="0">
                <a:solidFill>
                  <a:srgbClr val="000000"/>
                </a:solidFill>
                <a:latin typeface="Helvetica" panose="020B0604020202020204" pitchFamily="34" charset="0"/>
              </a:rPr>
              <a:t>~ P V ~ Q</a:t>
            </a:r>
          </a:p>
          <a:p>
            <a:r>
              <a:rPr lang="en-IN" sz="2400" dirty="0">
                <a:solidFill>
                  <a:srgbClr val="000000"/>
                </a:solidFill>
                <a:latin typeface="Helvetica" panose="020B0604020202020204" pitchFamily="34" charset="0"/>
              </a:rPr>
              <a:t>~ ( P V Q) </a:t>
            </a:r>
            <a:r>
              <a:rPr lang="en-IN" sz="2400" dirty="0">
                <a:solidFill>
                  <a:srgbClr val="000000"/>
                </a:solidFill>
                <a:latin typeface="Symbol" panose="05050102010706020507" pitchFamily="18" charset="2"/>
              </a:rPr>
              <a:t>@ </a:t>
            </a:r>
            <a:r>
              <a:rPr lang="en-IN" sz="2400" dirty="0">
                <a:solidFill>
                  <a:srgbClr val="000000"/>
                </a:solidFill>
                <a:latin typeface="Helvetica" panose="020B0604020202020204" pitchFamily="34" charset="0"/>
              </a:rPr>
              <a:t>~ P </a:t>
            </a:r>
            <a:r>
              <a:rPr lang="en-IN" sz="2400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sz="2400" dirty="0">
                <a:solidFill>
                  <a:srgbClr val="000000"/>
                </a:solidFill>
                <a:latin typeface="Helvetica" panose="020B0604020202020204" pitchFamily="34" charset="0"/>
              </a:rPr>
              <a:t>~ Q</a:t>
            </a:r>
          </a:p>
          <a:p>
            <a:r>
              <a:rPr lang="en-IN" sz="20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Use distributive law to get CNF.</a:t>
            </a:r>
          </a:p>
          <a:p>
            <a:r>
              <a:rPr lang="pt-BR" sz="2400" dirty="0">
                <a:solidFill>
                  <a:srgbClr val="000000"/>
                </a:solidFill>
                <a:latin typeface="Helvetica" panose="020B0604020202020204" pitchFamily="34" charset="0"/>
              </a:rPr>
              <a:t>P V (Q </a:t>
            </a:r>
            <a:r>
              <a:rPr lang="pt-BR" sz="2400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pt-BR" sz="2400" dirty="0">
                <a:solidFill>
                  <a:srgbClr val="000000"/>
                </a:solidFill>
                <a:latin typeface="Helvetica" panose="020B0604020202020204" pitchFamily="34" charset="0"/>
              </a:rPr>
              <a:t>R) </a:t>
            </a:r>
            <a:r>
              <a:rPr lang="pt-BR" sz="2400" dirty="0">
                <a:solidFill>
                  <a:srgbClr val="000000"/>
                </a:solidFill>
                <a:latin typeface="Symbol" panose="05050102010706020507" pitchFamily="18" charset="2"/>
              </a:rPr>
              <a:t>@ </a:t>
            </a:r>
            <a:r>
              <a:rPr lang="pt-BR" sz="2400" dirty="0">
                <a:solidFill>
                  <a:srgbClr val="000000"/>
                </a:solidFill>
                <a:latin typeface="Helvetica" panose="020B0604020202020204" pitchFamily="34" charset="0"/>
              </a:rPr>
              <a:t>(P V Q) </a:t>
            </a:r>
            <a:r>
              <a:rPr lang="pt-BR" sz="2400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pt-BR" sz="2400" dirty="0">
                <a:solidFill>
                  <a:srgbClr val="000000"/>
                </a:solidFill>
                <a:latin typeface="Helvetica" panose="020B0604020202020204" pitchFamily="34" charset="0"/>
              </a:rPr>
              <a:t>(P V R)</a:t>
            </a:r>
          </a:p>
          <a:p>
            <a:r>
              <a:rPr lang="en-IN" sz="20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We notice that CNF representation of a formula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of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the form</a:t>
            </a:r>
          </a:p>
          <a:p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(C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….. </a:t>
            </a:r>
            <a:r>
              <a:rPr lang="en-IN" dirty="0" err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dirty="0" err="1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r>
              <a:rPr lang="en-IN" sz="1800" dirty="0" err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) , where each </a:t>
            </a:r>
            <a:r>
              <a:rPr lang="en-IN" dirty="0" err="1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r>
              <a:rPr lang="en-IN" sz="1800" dirty="0" err="1">
                <a:solidFill>
                  <a:srgbClr val="000000"/>
                </a:solidFill>
                <a:latin typeface="Helvetica" panose="020B0604020202020204" pitchFamily="34" charset="0"/>
              </a:rPr>
              <a:t>k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, (1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£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k </a:t>
            </a:r>
            <a:r>
              <a:rPr lang="en-IN" dirty="0">
                <a:solidFill>
                  <a:srgbClr val="000000"/>
                </a:solidFill>
                <a:latin typeface="Symbol" panose="05050102010706020507" pitchFamily="18" charset="2"/>
              </a:rPr>
              <a:t>£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n )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a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clause that is disjunction of literals.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5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74058"/>
            <a:ext cx="10515600" cy="835878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Other Systems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6"/>
            <a:ext cx="10515600" cy="5554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There </a:t>
            </a:r>
            <a:r>
              <a:rPr lang="en-IN" dirty="0"/>
              <a:t>are other methods in which the treatment </a:t>
            </a:r>
            <a:r>
              <a:rPr lang="en-IN" dirty="0" smtClean="0"/>
              <a:t>is more </a:t>
            </a:r>
            <a:r>
              <a:rPr lang="en-IN" dirty="0"/>
              <a:t>of a syntactic in nature where we will </a:t>
            </a:r>
            <a:r>
              <a:rPr lang="en-IN" dirty="0" smtClean="0"/>
              <a:t>be concerned </a:t>
            </a:r>
            <a:r>
              <a:rPr lang="en-IN" dirty="0"/>
              <a:t>with proofs and deductions.</a:t>
            </a:r>
          </a:p>
          <a:p>
            <a:pPr marL="0" indent="0" algn="just">
              <a:buNone/>
            </a:pPr>
            <a:r>
              <a:rPr lang="en-IN" dirty="0"/>
              <a:t> These methods do not rely on any notion of truth </a:t>
            </a:r>
            <a:r>
              <a:rPr lang="en-IN" dirty="0" smtClean="0"/>
              <a:t>but only </a:t>
            </a:r>
            <a:r>
              <a:rPr lang="en-IN" dirty="0"/>
              <a:t>on manipulating sequence of formulae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sz="3200" dirty="0"/>
          </a:p>
          <a:p>
            <a:pPr marL="0" indent="0" algn="just">
              <a:buNone/>
            </a:pPr>
            <a:r>
              <a:rPr lang="en-IN" sz="3200" dirty="0"/>
              <a:t>− </a:t>
            </a:r>
            <a:r>
              <a:rPr lang="en-IN" sz="3200" b="1" dirty="0">
                <a:solidFill>
                  <a:srgbClr val="FF0000"/>
                </a:solidFill>
              </a:rPr>
              <a:t>Natural Deductive System</a:t>
            </a:r>
          </a:p>
          <a:p>
            <a:pPr marL="0" indent="0" algn="just">
              <a:buNone/>
            </a:pPr>
            <a:r>
              <a:rPr lang="en-IN" sz="3200" dirty="0">
                <a:solidFill>
                  <a:srgbClr val="FF0000"/>
                </a:solidFill>
              </a:rPr>
              <a:t>− </a:t>
            </a:r>
            <a:r>
              <a:rPr lang="en-IN" sz="3200" b="1" dirty="0">
                <a:solidFill>
                  <a:srgbClr val="FF0000"/>
                </a:solidFill>
              </a:rPr>
              <a:t>Axiomatic System</a:t>
            </a:r>
          </a:p>
          <a:p>
            <a:pPr marL="0" indent="0" algn="just">
              <a:buNone/>
            </a:pPr>
            <a:r>
              <a:rPr lang="en-IN" sz="3200" dirty="0">
                <a:solidFill>
                  <a:srgbClr val="FF0000"/>
                </a:solidFill>
              </a:rPr>
              <a:t>− </a:t>
            </a:r>
            <a:r>
              <a:rPr lang="en-IN" sz="3200" b="1" dirty="0">
                <a:solidFill>
                  <a:srgbClr val="FF0000"/>
                </a:solidFill>
              </a:rPr>
              <a:t>Semantic Tableaux Method</a:t>
            </a:r>
          </a:p>
          <a:p>
            <a:pPr marL="0" indent="0" algn="just">
              <a:buNone/>
            </a:pPr>
            <a:r>
              <a:rPr lang="en-IN" sz="3200" dirty="0">
                <a:solidFill>
                  <a:srgbClr val="FF0000"/>
                </a:solidFill>
              </a:rPr>
              <a:t>− </a:t>
            </a:r>
            <a:r>
              <a:rPr lang="en-IN" sz="3200" b="1" dirty="0">
                <a:solidFill>
                  <a:srgbClr val="FF0000"/>
                </a:solidFill>
              </a:rPr>
              <a:t>Resolution Refutation Method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Resolution of Clauses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If two clauses C</a:t>
            </a: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and C</a:t>
            </a: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</a:rPr>
              <a:t>2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contain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 complementary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pair of literals {L, ~L}, </a:t>
            </a:r>
            <a:r>
              <a:rPr lang="en-IN" sz="3200" smtClean="0">
                <a:solidFill>
                  <a:srgbClr val="000000"/>
                </a:solidFill>
                <a:latin typeface="Helvetica" panose="020B0604020202020204" pitchFamily="34" charset="0"/>
              </a:rPr>
              <a:t>then </a:t>
            </a:r>
          </a:p>
          <a:p>
            <a:pPr marL="0" indent="0" algn="just">
              <a:buNone/>
            </a:pPr>
            <a:r>
              <a:rPr lang="en-IN" smtClean="0">
                <a:solidFill>
                  <a:srgbClr val="000000"/>
                </a:solidFill>
                <a:latin typeface="Helvetica" panose="020B0604020202020204" pitchFamily="34" charset="0"/>
              </a:rPr>
              <a:t>–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these clauses can be resolved together by deleting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L from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and ~ L from C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2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and constructing a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new clause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by the disjunction of the remaining literals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in C</a:t>
            </a:r>
            <a:r>
              <a:rPr lang="en-IN" sz="1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and C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9ACD"/>
                </a:solidFill>
                <a:latin typeface="Wingdings" panose="05000000000000000000" pitchFamily="2" charset="2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The new clause thus generated is </a:t>
            </a:r>
            <a:r>
              <a:rPr lang="en-IN" sz="32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called </a:t>
            </a:r>
            <a:r>
              <a:rPr lang="en-IN" sz="3200" b="1" dirty="0" err="1" smtClean="0">
                <a:solidFill>
                  <a:srgbClr val="000000"/>
                </a:solidFill>
                <a:latin typeface="Helvetica-Bold"/>
              </a:rPr>
              <a:t>resolvent</a:t>
            </a:r>
            <a:r>
              <a:rPr lang="en-IN" sz="3200" b="1" dirty="0" smtClean="0">
                <a:solidFill>
                  <a:srgbClr val="000000"/>
                </a:solidFill>
                <a:latin typeface="Helvetica-Bold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of C</a:t>
            </a: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and C</a:t>
            </a: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</a:rPr>
              <a:t>2 </a:t>
            </a:r>
            <a:r>
              <a:rPr lang="en-IN" sz="3200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Here C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and C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2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are called </a:t>
            </a:r>
            <a:r>
              <a:rPr lang="en-IN" b="1" dirty="0">
                <a:solidFill>
                  <a:srgbClr val="000000"/>
                </a:solidFill>
                <a:latin typeface="Helvetica-Bold"/>
              </a:rPr>
              <a:t>parents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of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resolved clause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– If the </a:t>
            </a:r>
            <a:r>
              <a:rPr lang="en-IN" dirty="0" err="1">
                <a:solidFill>
                  <a:srgbClr val="000000"/>
                </a:solidFill>
                <a:latin typeface="Helvetica" panose="020B0604020202020204" pitchFamily="34" charset="0"/>
              </a:rPr>
              <a:t>resolvent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 contains one or more set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of complementary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pair of literals, then </a:t>
            </a:r>
            <a:r>
              <a:rPr lang="en-IN" dirty="0" err="1">
                <a:solidFill>
                  <a:srgbClr val="000000"/>
                </a:solidFill>
                <a:latin typeface="Helvetica" panose="020B0604020202020204" pitchFamily="34" charset="0"/>
              </a:rPr>
              <a:t>resolvent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always </a:t>
            </a: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</a:rPr>
              <a:t>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79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8" y="187704"/>
            <a:ext cx="10515600" cy="98600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Natural deduction method - 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1074998"/>
            <a:ext cx="10515600" cy="5434984"/>
          </a:xfrm>
        </p:spPr>
        <p:txBody>
          <a:bodyPr>
            <a:normAutofit/>
          </a:bodyPr>
          <a:lstStyle/>
          <a:p>
            <a:pPr algn="just"/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ND is based on the set of few deductive inference rules.</a:t>
            </a:r>
          </a:p>
          <a:p>
            <a:pPr algn="just"/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The name natural deductive system is given because it mimics the pattern of natural reasoning.</a:t>
            </a:r>
          </a:p>
          <a:p>
            <a:pPr algn="just"/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It has about 10 deductive inference rules.</a:t>
            </a:r>
          </a:p>
          <a:p>
            <a:pPr marL="0" indent="0" algn="just">
              <a:buNone/>
            </a:pPr>
            <a:endParaRPr lang="en-IN" b="0" i="0" u="none" strike="noStrike" baseline="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Conventions: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− </a:t>
            </a:r>
            <a:r>
              <a:rPr lang="en-IN" sz="32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E for Elimination, I for Introducing.</a:t>
            </a:r>
          </a:p>
          <a:p>
            <a:pPr marL="0" indent="0" algn="just">
              <a:buNone/>
            </a:pP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− </a:t>
            </a:r>
            <a:r>
              <a:rPr lang="en-IN" sz="32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P, </a:t>
            </a:r>
            <a:r>
              <a:rPr lang="en-IN" sz="3200" b="1" i="0" u="none" strike="noStrike" baseline="0" dirty="0" err="1" smtClean="0">
                <a:solidFill>
                  <a:srgbClr val="CD0000"/>
                </a:solidFill>
                <a:latin typeface="Helvetica-Bold"/>
              </a:rPr>
              <a:t>P</a:t>
            </a:r>
            <a:r>
              <a:rPr lang="en-IN" sz="2000" b="1" i="0" u="none" strike="noStrike" baseline="0" dirty="0" err="1" smtClean="0">
                <a:solidFill>
                  <a:srgbClr val="CD0000"/>
                </a:solidFill>
                <a:latin typeface="Helvetica-Bold"/>
              </a:rPr>
              <a:t>k</a:t>
            </a:r>
            <a:r>
              <a:rPr lang="en-IN" sz="32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 , (1 </a:t>
            </a:r>
            <a:r>
              <a:rPr lang="en-IN" sz="3200" b="0" i="0" u="none" strike="noStrike" baseline="0" dirty="0" smtClean="0">
                <a:solidFill>
                  <a:srgbClr val="CD0000"/>
                </a:solidFill>
                <a:latin typeface="Symbol" panose="05050102010706020507" pitchFamily="18" charset="2"/>
              </a:rPr>
              <a:t>£ </a:t>
            </a:r>
            <a:r>
              <a:rPr lang="en-IN" sz="32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k </a:t>
            </a:r>
            <a:r>
              <a:rPr lang="en-IN" sz="3200" b="0" i="0" u="none" strike="noStrike" baseline="0" dirty="0" smtClean="0">
                <a:solidFill>
                  <a:srgbClr val="CD0000"/>
                </a:solidFill>
                <a:latin typeface="Symbol" panose="05050102010706020507" pitchFamily="18" charset="2"/>
              </a:rPr>
              <a:t>£ </a:t>
            </a:r>
            <a:r>
              <a:rPr lang="en-IN" sz="32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n) are atoms.</a:t>
            </a:r>
          </a:p>
          <a:p>
            <a:pPr marL="0" indent="0" algn="just">
              <a:buNone/>
            </a:pP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− </a:t>
            </a:r>
            <a:r>
              <a:rPr lang="en-IN" sz="4000" b="0" i="0" u="none" strike="noStrike" baseline="0" dirty="0" err="1" smtClean="0">
                <a:solidFill>
                  <a:srgbClr val="CD0000"/>
                </a:solidFill>
                <a:latin typeface="Symbol" panose="05050102010706020507" pitchFamily="18" charset="2"/>
              </a:rPr>
              <a:t>a</a:t>
            </a:r>
            <a:r>
              <a:rPr lang="en-IN" sz="2000" b="1" i="0" u="none" strike="noStrike" baseline="0" dirty="0" err="1" smtClean="0">
                <a:solidFill>
                  <a:srgbClr val="CD0000"/>
                </a:solidFill>
                <a:latin typeface="Helvetica-Bold"/>
              </a:rPr>
              <a:t>k</a:t>
            </a:r>
            <a:r>
              <a:rPr lang="en-IN" sz="32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, (1 </a:t>
            </a:r>
            <a:r>
              <a:rPr lang="en-IN" sz="3200" b="0" i="0" u="none" strike="noStrike" baseline="0" dirty="0" smtClean="0">
                <a:solidFill>
                  <a:srgbClr val="CD0000"/>
                </a:solidFill>
                <a:latin typeface="Symbol" panose="05050102010706020507" pitchFamily="18" charset="2"/>
              </a:rPr>
              <a:t>£ </a:t>
            </a:r>
            <a:r>
              <a:rPr lang="en-IN" sz="32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k </a:t>
            </a:r>
            <a:r>
              <a:rPr lang="en-IN" sz="3200" b="0" i="0" u="none" strike="noStrike" baseline="0" dirty="0" smtClean="0">
                <a:solidFill>
                  <a:srgbClr val="CD0000"/>
                </a:solidFill>
                <a:latin typeface="Symbol" panose="05050102010706020507" pitchFamily="18" charset="2"/>
              </a:rPr>
              <a:t>£ </a:t>
            </a:r>
            <a:r>
              <a:rPr lang="en-IN" sz="32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n) and </a:t>
            </a:r>
            <a:r>
              <a:rPr lang="en-IN" sz="3200" b="0" i="0" u="none" strike="noStrike" baseline="0" dirty="0" smtClean="0">
                <a:solidFill>
                  <a:srgbClr val="CD0000"/>
                </a:solidFill>
                <a:latin typeface="Symbol" panose="05050102010706020507" pitchFamily="18" charset="2"/>
              </a:rPr>
              <a:t>b </a:t>
            </a:r>
            <a:r>
              <a:rPr lang="en-IN" sz="32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are formulae.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5599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74057"/>
            <a:ext cx="10515600" cy="835878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Natural Deduction Rules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009934"/>
            <a:ext cx="10980762" cy="5595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1: I-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(Introducing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I-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: If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,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, …, </a:t>
            </a:r>
            <a:r>
              <a:rPr lang="en-IN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n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then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…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n</a:t>
            </a:r>
            <a:endParaRPr lang="en-IN" sz="1800" b="1" i="0" u="none" strike="noStrike" baseline="0" dirty="0" smtClean="0">
              <a:solidFill>
                <a:srgbClr val="3366CD"/>
              </a:solidFill>
              <a:latin typeface="Helvetica-Bold"/>
            </a:endParaRPr>
          </a:p>
          <a:p>
            <a:pPr marL="0" indent="0" algn="just">
              <a:buNone/>
            </a:pPr>
            <a:r>
              <a:rPr lang="en-IN" sz="2400" b="1" i="1" u="none" strike="noStrike" baseline="0" dirty="0" smtClean="0">
                <a:solidFill>
                  <a:srgbClr val="CD0000"/>
                </a:solidFill>
                <a:latin typeface="Helvetica-BoldOblique"/>
              </a:rPr>
              <a:t>Interpretation: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If we have hypothesized or proved P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 P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 … and </a:t>
            </a:r>
            <a:r>
              <a:rPr lang="en-IN" sz="24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IN" sz="16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 then their conjunction P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2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…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sz="24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IN" sz="16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also proved or derived</a:t>
            </a:r>
            <a:r>
              <a:rPr lang="en-IN" sz="2400" b="0" i="1" u="none" strike="noStrike" baseline="0" dirty="0" smtClean="0">
                <a:solidFill>
                  <a:srgbClr val="000000"/>
                </a:solidFill>
                <a:latin typeface="Helvetica-Oblique"/>
              </a:rPr>
              <a:t>.</a:t>
            </a:r>
          </a:p>
          <a:p>
            <a:pPr marL="0" indent="0" algn="just">
              <a:buNone/>
            </a:pPr>
            <a:endParaRPr lang="en-IN" sz="2400" b="0" i="1" u="none" strike="noStrike" baseline="0" dirty="0" smtClean="0">
              <a:solidFill>
                <a:srgbClr val="000000"/>
              </a:solidFill>
              <a:latin typeface="Helvetica-Oblique"/>
            </a:endParaRP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2: E-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( Eliminating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E-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: If P1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P2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…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Pn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 then Pi ( 1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£ </a:t>
            </a:r>
            <a:r>
              <a:rPr lang="en-IN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i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£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n)</a:t>
            </a:r>
          </a:p>
          <a:p>
            <a:pPr marL="0" indent="0" algn="just">
              <a:buNone/>
            </a:pPr>
            <a:r>
              <a:rPr lang="en-IN" sz="2400" b="1" i="1" u="none" strike="noStrike" baseline="0" dirty="0" smtClean="0">
                <a:solidFill>
                  <a:srgbClr val="CD0000"/>
                </a:solidFill>
                <a:latin typeface="Helvetica-BoldOblique"/>
              </a:rPr>
              <a:t>Interpretation: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If we have proved P1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P2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…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sz="24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Pn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, then any Pi is also proved or derived. This rule shows that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can be eliminated to yield one of its conjuncts.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3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5185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Natural Deduction Rules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184"/>
            <a:ext cx="10515600" cy="5510331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3: I-V (Introducing V)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I-V : If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i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( 1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£ </a:t>
            </a:r>
            <a:r>
              <a:rPr lang="en-IN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i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£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n) then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V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V …V </a:t>
            </a:r>
            <a:r>
              <a:rPr lang="en-IN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n</a:t>
            </a:r>
            <a:endParaRPr lang="en-IN" sz="1800" b="1" i="0" u="none" strike="noStrike" baseline="0" dirty="0" smtClean="0">
              <a:solidFill>
                <a:srgbClr val="3366CD"/>
              </a:solidFill>
              <a:latin typeface="Helvetica-Bold"/>
            </a:endParaRPr>
          </a:p>
          <a:p>
            <a:pPr marL="0" indent="0" algn="just">
              <a:buNone/>
            </a:pPr>
            <a:r>
              <a:rPr lang="en-IN" sz="24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Interpretation: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If any Pi (1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£ </a:t>
            </a:r>
            <a:r>
              <a:rPr lang="en-IN" sz="24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£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n) is proved, then P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V …V </a:t>
            </a:r>
            <a:r>
              <a:rPr lang="en-IN" sz="24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IN" sz="16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also proved.</a:t>
            </a:r>
          </a:p>
          <a:p>
            <a:pPr marL="0" indent="0" algn="just">
              <a:buNone/>
            </a:pPr>
            <a:endParaRPr lang="en-IN" b="1" i="0" u="none" strike="noStrike" baseline="0" dirty="0" smtClean="0">
              <a:solidFill>
                <a:srgbClr val="000000"/>
              </a:solidFill>
              <a:latin typeface="Helvetica-Bold"/>
            </a:endParaRP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4: E-V ( Eliminating V)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E-V : If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V … V </a:t>
            </a:r>
            <a:r>
              <a:rPr lang="en-IN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n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,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P, … , </a:t>
            </a:r>
            <a:r>
              <a:rPr lang="en-IN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err="1" smtClean="0">
                <a:solidFill>
                  <a:srgbClr val="3366CD"/>
                </a:solidFill>
                <a:latin typeface="Helvetica-Bold"/>
              </a:rPr>
              <a:t>n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 then P</a:t>
            </a:r>
          </a:p>
          <a:p>
            <a:pPr marL="0" indent="0" algn="just">
              <a:buNone/>
            </a:pPr>
            <a:r>
              <a:rPr lang="en-IN" sz="2400" b="1" i="0" u="none" strike="noStrike" baseline="0" dirty="0" smtClean="0">
                <a:solidFill>
                  <a:srgbClr val="CD0000"/>
                </a:solidFill>
                <a:latin typeface="Helvetica-Bold"/>
              </a:rPr>
              <a:t>Interpretation: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If P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V … V </a:t>
            </a:r>
            <a:r>
              <a:rPr lang="en-IN" sz="24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IN" sz="16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 P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P, … , and </a:t>
            </a:r>
            <a:r>
              <a:rPr lang="en-IN" sz="24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IN" sz="1600" b="0" i="0" u="none" strike="noStrike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P are proved,</a:t>
            </a:r>
          </a:p>
          <a:p>
            <a:pPr marL="0" indent="0" algn="just">
              <a:buNone/>
            </a:pP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then P is proved.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33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410"/>
            <a:ext cx="10515600" cy="863174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Natural Deduction Rules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584"/>
            <a:ext cx="10515600" cy="5704762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5: I-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(Introducing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I-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: If from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a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, …,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a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n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infer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b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is proved then</a:t>
            </a:r>
          </a:p>
          <a:p>
            <a:pPr marL="0" indent="0" algn="just">
              <a:buNone/>
            </a:pP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a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…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La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n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b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is proved</a:t>
            </a:r>
          </a:p>
          <a:p>
            <a:pPr marL="0" indent="0" algn="just">
              <a:buNone/>
            </a:pPr>
            <a:r>
              <a:rPr lang="en-IN" sz="2400" b="1" i="1" u="none" strike="noStrike" baseline="0" dirty="0" smtClean="0">
                <a:solidFill>
                  <a:srgbClr val="CD0000"/>
                </a:solidFill>
                <a:latin typeface="Helvetica-BoldOblique"/>
              </a:rPr>
              <a:t>Interpretation: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If given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 …and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n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to be proved and from these we deduce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then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1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 a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2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…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La</a:t>
            </a:r>
            <a:r>
              <a:rPr lang="en-IN" sz="16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n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® b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is also proved.</a:t>
            </a:r>
          </a:p>
          <a:p>
            <a:pPr marL="0" indent="0" algn="just">
              <a:buNone/>
            </a:pPr>
            <a:endParaRPr lang="en-IN" sz="2400" b="0" i="0" u="none" strike="noStrike" baseline="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6: E-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(Eliminating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)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- </a:t>
            </a:r>
            <a:r>
              <a:rPr lang="en-IN" b="0" i="1" u="none" strike="noStrike" baseline="0" dirty="0" smtClean="0">
                <a:solidFill>
                  <a:srgbClr val="000000"/>
                </a:solidFill>
                <a:latin typeface="Helvetica-Oblique"/>
              </a:rPr>
              <a:t>Modus Ponens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E-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: If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P,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then 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28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7" y="201352"/>
            <a:ext cx="10515600" cy="863174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Natural Deduction Rules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6"/>
            <a:ext cx="10515600" cy="5527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7: I-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«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(Introducing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«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I-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«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: If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,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then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«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8: E-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«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(Elimination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ymbol" panose="05050102010706020507" pitchFamily="18" charset="2"/>
              </a:rPr>
              <a:t>«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E-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«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: If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«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then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,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2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®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9: I- ~ (Introducing ~)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I- ~ : If from P infer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~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is proved then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~P is proved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Helvetica-Bold"/>
              </a:rPr>
              <a:t>Rule 10: E- ~ (Eliminating ~)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E- ~ : If from ~ P infer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0" i="0" u="none" strike="noStrike" baseline="0" dirty="0" smtClean="0">
                <a:solidFill>
                  <a:srgbClr val="3366CD"/>
                </a:solidFill>
                <a:latin typeface="Symbol" panose="05050102010706020507" pitchFamily="18" charset="2"/>
              </a:rPr>
              <a:t>L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~ P</a:t>
            </a:r>
            <a:r>
              <a:rPr lang="en-IN" sz="1800" b="1" i="0" u="none" strike="noStrike" baseline="0" dirty="0" smtClean="0">
                <a:solidFill>
                  <a:srgbClr val="3366CD"/>
                </a:solidFill>
                <a:latin typeface="Helvetica-Bold"/>
              </a:rPr>
              <a:t>1 </a:t>
            </a: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is proved</a:t>
            </a:r>
          </a:p>
          <a:p>
            <a:pPr marL="0" indent="0" algn="just">
              <a:buNone/>
            </a:pPr>
            <a:r>
              <a:rPr lang="en-IN" b="1" i="0" u="none" strike="noStrike" baseline="0" dirty="0" smtClean="0">
                <a:solidFill>
                  <a:srgbClr val="3366CD"/>
                </a:solidFill>
                <a:latin typeface="Helvetica-Bold"/>
              </a:rPr>
              <a:t>then P is proved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7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4264E87346634493F81473DAE56C22" ma:contentTypeVersion="6" ma:contentTypeDescription="Create a new document." ma:contentTypeScope="" ma:versionID="0aa392940cb1aab8e8fdf8361fc1608f">
  <xsd:schema xmlns:xsd="http://www.w3.org/2001/XMLSchema" xmlns:xs="http://www.w3.org/2001/XMLSchema" xmlns:p="http://schemas.microsoft.com/office/2006/metadata/properties" xmlns:ns2="3d56d171-eb41-4abf-a596-796732847dd6" targetNamespace="http://schemas.microsoft.com/office/2006/metadata/properties" ma:root="true" ma:fieldsID="da257545609402bb852d533c5bd58d49" ns2:_="">
    <xsd:import namespace="3d56d171-eb41-4abf-a596-796732847d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6d171-eb41-4abf-a596-796732847d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49CC59-7735-46D3-8370-B4994B4E9D12}"/>
</file>

<file path=customXml/itemProps2.xml><?xml version="1.0" encoding="utf-8"?>
<ds:datastoreItem xmlns:ds="http://schemas.openxmlformats.org/officeDocument/2006/customXml" ds:itemID="{F36704A0-8DD2-481E-B34A-61A815229453}"/>
</file>

<file path=customXml/itemProps3.xml><?xml version="1.0" encoding="utf-8"?>
<ds:datastoreItem xmlns:ds="http://schemas.openxmlformats.org/officeDocument/2006/customXml" ds:itemID="{E030642E-5763-43EA-A4AC-ACA842F64FD8}"/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2629</Words>
  <Application>Microsoft Office PowerPoint</Application>
  <PresentationFormat>Widescreen</PresentationFormat>
  <Paragraphs>244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Helvetica</vt:lpstr>
      <vt:lpstr>Helvetica-Bold</vt:lpstr>
      <vt:lpstr>Helvetica-BoldOblique</vt:lpstr>
      <vt:lpstr>Helvetica-Oblique</vt:lpstr>
      <vt:lpstr>Symbol</vt:lpstr>
      <vt:lpstr>Times-Bold</vt:lpstr>
      <vt:lpstr>Wingdings</vt:lpstr>
      <vt:lpstr>Office Theme</vt:lpstr>
      <vt:lpstr>Truth Table</vt:lpstr>
      <vt:lpstr>Truth Table</vt:lpstr>
      <vt:lpstr>Problem with Truth Table Approach</vt:lpstr>
      <vt:lpstr>Other Systems</vt:lpstr>
      <vt:lpstr>Natural deduction method - ND</vt:lpstr>
      <vt:lpstr>Natural Deduction Rules</vt:lpstr>
      <vt:lpstr>Natural Deduction Rules</vt:lpstr>
      <vt:lpstr>Natural Deduction Rules</vt:lpstr>
      <vt:lpstr>Natural Deduction Rules</vt:lpstr>
      <vt:lpstr>Natural deduction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Semantic Tableau Method in PL</vt:lpstr>
      <vt:lpstr>Semantic Tableau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Consistency and Inconsistency</vt:lpstr>
      <vt:lpstr>Contradictory Tableau</vt:lpstr>
      <vt:lpstr>Valuation</vt:lpstr>
      <vt:lpstr>Example - Consistent  Show that a: ( Q L~R) L (R ® P) is consistent and find its model.</vt:lpstr>
      <vt:lpstr>Example – Inconsistent</vt:lpstr>
      <vt:lpstr>PowerPoint Presentation</vt:lpstr>
      <vt:lpstr>Important Definitions</vt:lpstr>
      <vt:lpstr>Important Definitions</vt:lpstr>
      <vt:lpstr>Example - Validity</vt:lpstr>
      <vt:lpstr>PowerPoint Presentation</vt:lpstr>
      <vt:lpstr>PowerPoint Presentation</vt:lpstr>
      <vt:lpstr> Resolution Method in PL </vt:lpstr>
      <vt:lpstr> Resolution Method in PL </vt:lpstr>
      <vt:lpstr>Conjunctive and Disjunctive Normal Forms</vt:lpstr>
      <vt:lpstr>Conversion of a Formula to its CNF</vt:lpstr>
      <vt:lpstr>PowerPoint Presentation</vt:lpstr>
      <vt:lpstr>Resolution of Clauses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mounika</dc:creator>
  <cp:lastModifiedBy>mounika</cp:lastModifiedBy>
  <cp:revision>168</cp:revision>
  <dcterms:created xsi:type="dcterms:W3CDTF">2020-11-18T08:05:53Z</dcterms:created>
  <dcterms:modified xsi:type="dcterms:W3CDTF">2021-02-22T08:49:26Z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0x0101009F4264E87346634493F81473DAE56C22</vt:lpwstr>
  </property>
</Properties>
</file>