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4" r:id="rId10"/>
    <p:sldId id="306" r:id="rId11"/>
    <p:sldId id="307" r:id="rId12"/>
    <p:sldId id="308" r:id="rId13"/>
    <p:sldId id="335" r:id="rId14"/>
    <p:sldId id="309" r:id="rId15"/>
    <p:sldId id="310" r:id="rId16"/>
    <p:sldId id="314" r:id="rId17"/>
    <p:sldId id="311" r:id="rId18"/>
    <p:sldId id="312" r:id="rId19"/>
    <p:sldId id="315" r:id="rId20"/>
    <p:sldId id="313" r:id="rId21"/>
    <p:sldId id="316" r:id="rId22"/>
    <p:sldId id="322" r:id="rId23"/>
    <p:sldId id="323" r:id="rId24"/>
    <p:sldId id="317" r:id="rId25"/>
    <p:sldId id="318" r:id="rId26"/>
    <p:sldId id="319" r:id="rId27"/>
    <p:sldId id="337" r:id="rId28"/>
    <p:sldId id="320" r:id="rId29"/>
    <p:sldId id="321" r:id="rId30"/>
    <p:sldId id="324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752688-9819-93C1-AD29-932944618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3183CA-653B-696C-2E5D-4A80920E1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31323F-8546-84E2-5604-21575F4215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D998-163E-4F4D-A767-ADCB2808E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5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9888A7-C85C-2931-D4EE-894002368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8DF811-B954-C963-6433-62C3AC2D9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63D19F-1610-B8A1-AE04-CC5D31868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5A6C6-9681-4341-99DD-4B15FBFFC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6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8B42B5-4AF3-011B-79B3-7E56CE11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FBEEEB-32D1-A95D-A308-E35A51D89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D53174-B760-2E0A-766E-0232071709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2F52-A6A4-4707-A15D-E20730542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942E3-6036-812F-9F1E-D30812C0B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6D8B3F-2EAC-8E0E-671A-919ACB71E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F02B5-DCC0-8F64-C087-FA6AA474D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A3284-39B2-4430-9A0E-56DB5CB53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598882-9DE4-B94B-BADB-74189851B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FFF07B-D04D-7E85-1129-2983B7D0A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13482C-61C4-E72C-ADA4-57186AC44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18077-6529-4BF4-B7C1-48C18A459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0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0CADA-596C-6082-7A2B-87CDEE102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3C06F-9899-9610-0783-1E70842160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499EE-05FE-E06B-697E-14C56294C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3659-6423-418C-96A6-35866A560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55018D-8D86-EE8F-8D20-C324D18C7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4CFE11-3CDC-F659-06C9-C5A375392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D2E904-5B4F-AFD1-56C8-C8BBEBBAA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B861-236B-4B72-AE6E-AA4A8FD75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1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66FC68-0F41-CE05-A99F-144ED3C9F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8E0C8-E6AB-E224-0529-5F532BEEF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097AB3-6EF2-9C05-532E-63221E6D7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35A3-AB54-4A40-8C50-7F9525F7E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5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999D34-8B61-9468-8A23-1338F4B9B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D0FEEE-FCCD-D677-953D-D557E1579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65D360-B5C2-C1C3-C3F7-F1DE88374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07D4D-2685-4D21-AE33-C3E738BFA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019AB-7EE7-4231-9DF4-F6567DE1D1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282FC-1EB3-2D30-070C-FDE291AABF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0BF75-AA12-287F-4D4C-187E6DF05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B054C-9F73-4641-ADED-B2ED5DA48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5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AA90E-C513-38AE-025E-968ED0EC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05A4A-CC22-73E5-6CDE-CCD99C32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AE34B-F39B-EAC3-30F4-37FEC2CE2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F30C-B0E1-49D0-9DB3-6600483F3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8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222E8A-1B4E-EFE6-1E1F-B361CE0AD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24109C-CCA0-F002-CDF2-7EB0B6059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7E4834-E985-9F95-8401-C120F0DCD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705630-7994-B9DD-AFCB-6E50597349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867A86-AED4-1E4A-F911-ADF798227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4EB8D5-C647-44F5-B225-C37DE2DC7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E8EAFDE-405E-C43E-CD38-58891870A2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1143000"/>
            <a:ext cx="7086600" cy="2387600"/>
          </a:xfrm>
        </p:spPr>
        <p:txBody>
          <a:bodyPr anchor="ctr"/>
          <a:lstStyle/>
          <a:p>
            <a:r>
              <a:rPr lang="en-US" altLang="en-US" sz="4400"/>
              <a:t>Intermediate Code Generation</a:t>
            </a:r>
            <a:endParaRPr lang="en-IN" altLang="en-US" sz="440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35A7DE27-44D1-29E0-C084-E9D8F430E9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Dr. N. Kalyani</a:t>
            </a:r>
          </a:p>
          <a:p>
            <a:r>
              <a:rPr lang="en-US" altLang="en-US"/>
              <a:t>Professor, CSE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9DBD50-4A9D-C506-0350-FBCC561A1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153400" cy="828675"/>
          </a:xfrm>
        </p:spPr>
        <p:txBody>
          <a:bodyPr/>
          <a:lstStyle/>
          <a:p>
            <a:r>
              <a:rPr lang="en-US" altLang="en-US" sz="2800"/>
              <a:t>2. The Value-Number Method for Constructing DAG's</a:t>
            </a:r>
            <a:endParaRPr lang="en-IN" altLang="en-US" sz="2800"/>
          </a:p>
        </p:txBody>
      </p:sp>
      <p:sp>
        <p:nvSpPr>
          <p:cNvPr id="11267" name="AutoShape 4">
            <a:extLst>
              <a:ext uri="{FF2B5EF4-FFF2-40B4-BE49-F238E27FC236}">
                <a16:creationId xmlns:a16="http://schemas.microsoft.com/office/drawing/2014/main" id="{5946E511-9CFF-D0B0-4741-6D3DA31F3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5D5EFA20-1249-FDC2-3C64-064EF470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752600"/>
            <a:ext cx="7191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4">
            <a:extLst>
              <a:ext uri="{FF2B5EF4-FFF2-40B4-BE49-F238E27FC236}">
                <a16:creationId xmlns:a16="http://schemas.microsoft.com/office/drawing/2014/main" id="{5C10BE25-375D-73C8-A160-41A11039E7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8F4F64-66F9-12E8-2185-F7C544D3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90600"/>
            <a:ext cx="8153400" cy="49530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sz="2200" dirty="0">
                <a:solidFill>
                  <a:srgbClr val="0000FF"/>
                </a:solidFill>
              </a:rPr>
              <a:t>Algorithm : </a:t>
            </a:r>
            <a:r>
              <a:rPr lang="en-US" sz="2200" dirty="0"/>
              <a:t>The value-number method for constructing the nodes of a DAG.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sz="2200" dirty="0">
                <a:solidFill>
                  <a:srgbClr val="0000FF"/>
                </a:solidFill>
              </a:rPr>
              <a:t>INPUT : </a:t>
            </a:r>
            <a:r>
              <a:rPr lang="en-US" sz="2200" dirty="0"/>
              <a:t>Label op, node l, and node r.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sz="2200" dirty="0">
                <a:solidFill>
                  <a:srgbClr val="0000FF"/>
                </a:solidFill>
              </a:rPr>
              <a:t>OUTPUT : </a:t>
            </a:r>
            <a:r>
              <a:rPr lang="en-US" sz="2200" dirty="0"/>
              <a:t>The value number of a node in the array with signature (op, l, r).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sz="2200" dirty="0">
                <a:solidFill>
                  <a:srgbClr val="0000FF"/>
                </a:solidFill>
              </a:rPr>
              <a:t>METHOD :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FF"/>
                </a:solidFill>
              </a:rPr>
              <a:t>Search</a:t>
            </a:r>
            <a:r>
              <a:rPr lang="en-US" sz="2200" dirty="0"/>
              <a:t> the array for a </a:t>
            </a:r>
            <a:r>
              <a:rPr lang="en-US" sz="2200" dirty="0">
                <a:solidFill>
                  <a:srgbClr val="0000FF"/>
                </a:solidFill>
              </a:rPr>
              <a:t>node M</a:t>
            </a:r>
            <a:r>
              <a:rPr lang="en-US" sz="2200" dirty="0"/>
              <a:t> with label op, left child I, and right child r.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FF"/>
                </a:solidFill>
              </a:rPr>
              <a:t>If there </a:t>
            </a:r>
            <a:r>
              <a:rPr lang="en-US" sz="2200" dirty="0"/>
              <a:t>is such a node,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the value number of M.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FF"/>
                </a:solidFill>
              </a:rPr>
              <a:t>If not</a:t>
            </a:r>
            <a:r>
              <a:rPr lang="en-US" sz="2200" dirty="0"/>
              <a:t>, create in the array a </a:t>
            </a:r>
            <a:r>
              <a:rPr lang="en-US" sz="2200" dirty="0">
                <a:solidFill>
                  <a:srgbClr val="0000FF"/>
                </a:solidFill>
              </a:rPr>
              <a:t>new node N </a:t>
            </a:r>
            <a:r>
              <a:rPr lang="en-US" sz="2200" dirty="0"/>
              <a:t>with label </a:t>
            </a:r>
            <a:r>
              <a:rPr lang="en-US" sz="2200" dirty="0">
                <a:solidFill>
                  <a:srgbClr val="0000FF"/>
                </a:solidFill>
              </a:rPr>
              <a:t>op, left child I, and right child r, and return its value number.</a:t>
            </a:r>
            <a:endParaRPr lang="en-IN" sz="2200" dirty="0">
              <a:solidFill>
                <a:srgbClr val="0000FF"/>
              </a:solidFill>
            </a:endParaRPr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47F73DE3-7E0F-E1B0-D94D-83FE6EF6347E}"/>
              </a:ext>
            </a:extLst>
          </p:cNvPr>
          <p:cNvSpPr txBox="1">
            <a:spLocks/>
          </p:cNvSpPr>
          <p:nvPr/>
        </p:nvSpPr>
        <p:spPr bwMode="auto">
          <a:xfrm>
            <a:off x="533400" y="76200"/>
            <a:ext cx="81534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2. The Value-Number Method for Constructing DAG's</a:t>
            </a:r>
            <a:endParaRPr lang="en-I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0CC4797-43A9-3E21-F4BA-0B3121B53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28675"/>
          </a:xfrm>
        </p:spPr>
        <p:txBody>
          <a:bodyPr/>
          <a:lstStyle/>
          <a:p>
            <a:r>
              <a:rPr lang="en-US" altLang="en-US" sz="3200"/>
              <a:t>Essential data structure to construct DAG</a:t>
            </a:r>
            <a:endParaRPr lang="en-IN" altLang="en-US" sz="3200"/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EEC7BE73-6304-224B-AF3C-67FF4FDB4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9D0BAB12-D76E-D12D-C4A0-34AA6BC67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828675"/>
            <a:ext cx="8420100" cy="3187700"/>
          </a:xfrm>
        </p:spPr>
        <p:txBody>
          <a:bodyPr/>
          <a:lstStyle/>
          <a:p>
            <a:pPr algn="just"/>
            <a:r>
              <a:rPr lang="en-US" altLang="en-US" sz="2400"/>
              <a:t>The </a:t>
            </a:r>
            <a:r>
              <a:rPr lang="en-US" altLang="en-US" sz="2400">
                <a:solidFill>
                  <a:srgbClr val="0000FF"/>
                </a:solidFill>
              </a:rPr>
              <a:t>hash table </a:t>
            </a:r>
            <a:r>
              <a:rPr lang="en-US" altLang="en-US" sz="2400"/>
              <a:t>is one of several data structures that support dictionaries efficiently.</a:t>
            </a:r>
          </a:p>
          <a:p>
            <a:pPr algn="just"/>
            <a:r>
              <a:rPr lang="en-US" altLang="en-US" sz="2400"/>
              <a:t>To construct a hash table for the nodes of a DAG, we need a hash function h that computes the index of the bucket for a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0000FF"/>
                </a:solidFill>
              </a:rPr>
              <a:t>signature (op, I, r).</a:t>
            </a:r>
          </a:p>
          <a:p>
            <a:pPr algn="just"/>
            <a:r>
              <a:rPr lang="en-US" altLang="en-US" sz="2400"/>
              <a:t>The bucket index </a:t>
            </a:r>
            <a:r>
              <a:rPr lang="en-US" altLang="en-US" sz="2400">
                <a:solidFill>
                  <a:srgbClr val="0000FF"/>
                </a:solidFill>
              </a:rPr>
              <a:t>h(op, I, r) </a:t>
            </a:r>
            <a:r>
              <a:rPr lang="en-US" altLang="en-US" sz="2400"/>
              <a:t>is computed deterministically from op, I, and r, so that we may repeat the calculation and always get to the same bucket index for node (op, I, r).</a:t>
            </a:r>
            <a:endParaRPr lang="en-IN" altLang="en-US" sz="2400"/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7F0A40C6-1F3E-C3C5-28EC-71AC59A9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25938"/>
            <a:ext cx="6003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0E1EB68-4ABA-362E-436F-AD0F98937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228600"/>
            <a:ext cx="7772400" cy="685800"/>
          </a:xfrm>
        </p:spPr>
        <p:txBody>
          <a:bodyPr/>
          <a:lstStyle/>
          <a:p>
            <a:r>
              <a:rPr lang="en-US" altLang="en-US"/>
              <a:t>Exercise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F35B-044A-4C05-4DB7-33CCF108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Construct the DAG for the expression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rgbClr val="0000FF"/>
                </a:solidFill>
              </a:rPr>
              <a:t>((a  + y)-  ((x  + y)*(x- y)))  +  ((x + y)  *  (x  - y))</a:t>
            </a: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A69B015-CE0C-02EA-0B19-1E208F78C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Three-Address Code</a:t>
            </a:r>
            <a:endParaRPr lang="en-IN" altLang="en-US" sz="3200"/>
          </a:p>
        </p:txBody>
      </p:sp>
      <p:sp>
        <p:nvSpPr>
          <p:cNvPr id="15363" name="AutoShape 4">
            <a:extLst>
              <a:ext uri="{FF2B5EF4-FFF2-40B4-BE49-F238E27FC236}">
                <a16:creationId xmlns:a16="http://schemas.microsoft.com/office/drawing/2014/main" id="{6B62FFC1-B05E-331E-912F-1439C6CD8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4002D98B-1D3D-59D9-40B3-2DCBCC174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sz="2400"/>
              <a:t>Addresses and Instructions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endParaRPr lang="en-US" altLang="en-US" sz="2400"/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sz="2400"/>
              <a:t>Quadruples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endParaRPr lang="en-US" altLang="en-US" sz="2400"/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sz="2400"/>
              <a:t>Triples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endParaRPr lang="en-US" altLang="en-US" sz="2400"/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sz="2400"/>
              <a:t>Static Single-Assignment Form</a:t>
            </a:r>
            <a:endParaRPr lang="en-I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CB095E-4304-B743-88EF-72EB97C8A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Three-Address Code</a:t>
            </a:r>
            <a:endParaRPr lang="en-IN" altLang="en-US" sz="3200"/>
          </a:p>
        </p:txBody>
      </p:sp>
      <p:sp>
        <p:nvSpPr>
          <p:cNvPr id="16387" name="AutoShape 4">
            <a:extLst>
              <a:ext uri="{FF2B5EF4-FFF2-40B4-BE49-F238E27FC236}">
                <a16:creationId xmlns:a16="http://schemas.microsoft.com/office/drawing/2014/main" id="{D32E2770-B123-213B-1EBB-1D033BCC5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FB9F06-F2FC-92C3-6BCD-406254F1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</a:rPr>
              <a:t>Three-address code 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0000FF"/>
                </a:solidFill>
              </a:rPr>
              <a:t>One operator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two operands </a:t>
            </a:r>
            <a:r>
              <a:rPr lang="en-US" sz="2400" dirty="0"/>
              <a:t>on right side.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For expression like </a:t>
            </a:r>
            <a:r>
              <a:rPr lang="en-US" sz="2400" dirty="0" err="1">
                <a:solidFill>
                  <a:srgbClr val="0000FF"/>
                </a:solidFill>
              </a:rPr>
              <a:t>x+y</a:t>
            </a:r>
            <a:r>
              <a:rPr lang="en-US" sz="2400" dirty="0">
                <a:solidFill>
                  <a:srgbClr val="0000FF"/>
                </a:solidFill>
              </a:rPr>
              <a:t>*z </a:t>
            </a:r>
            <a:r>
              <a:rPr lang="en-US" sz="2400" dirty="0"/>
              <a:t>might be translated into the sequence of three-address instructions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	where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and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are compiler-generated</a:t>
            </a:r>
            <a:r>
              <a:rPr lang="en-US" sz="2400" dirty="0"/>
              <a:t> temporary names. </a:t>
            </a:r>
          </a:p>
          <a:p>
            <a:pPr>
              <a:defRPr/>
            </a:pPr>
            <a:r>
              <a:rPr lang="en-US" sz="2400" dirty="0"/>
              <a:t>The use of names for the intermediate values computed by a program allows three-address code to be rearranged easily.</a:t>
            </a:r>
            <a:endParaRPr lang="en-IN" sz="2400" dirty="0"/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CC38A542-E56B-37CD-50DD-B1B99B9B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657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19D70C2-E4BD-B964-97A2-9282EB1E9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DAG for the expression</a:t>
            </a:r>
            <a:endParaRPr lang="en-IN" altLang="en-US" sz="3200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A2C0A287-7A4F-DB44-C6B5-25CFD78CC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50170F5C-C38E-400E-8D1C-58B1FFD79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pt-BR" altLang="en-US" sz="2400">
                <a:solidFill>
                  <a:srgbClr val="0000FF"/>
                </a:solidFill>
              </a:rPr>
              <a:t>a +  a  * (b  -  c)  +  (b  -  c) *  d</a:t>
            </a:r>
          </a:p>
          <a:p>
            <a:pPr marL="0" indent="0" algn="ctr">
              <a:buFontTx/>
              <a:buNone/>
            </a:pPr>
            <a:endParaRPr lang="pt-BR" altLang="en-US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endParaRPr lang="en-IN" altLang="en-US" sz="2000"/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8932FB59-E728-079F-ED88-AD00F87A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286000"/>
            <a:ext cx="7197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848DC74-1310-6438-F18A-198CF4B83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23875"/>
          </a:xfrm>
        </p:spPr>
        <p:txBody>
          <a:bodyPr/>
          <a:lstStyle/>
          <a:p>
            <a:r>
              <a:rPr lang="en-US" altLang="en-US" sz="2800" b="1"/>
              <a:t>Addresses and Instructions  to build Three-address code</a:t>
            </a:r>
            <a:endParaRPr lang="en-IN" altLang="en-US" sz="2800" b="1"/>
          </a:p>
        </p:txBody>
      </p:sp>
      <p:sp>
        <p:nvSpPr>
          <p:cNvPr id="18435" name="AutoShape 4">
            <a:extLst>
              <a:ext uri="{FF2B5EF4-FFF2-40B4-BE49-F238E27FC236}">
                <a16:creationId xmlns:a16="http://schemas.microsoft.com/office/drawing/2014/main" id="{049F3331-5365-32B6-E151-7EC3168C1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F4602F67-8D24-7BED-98C5-7EF6A14A3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01000" cy="54102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/>
              <a:t>Three -address code can be implemented  using records called quadruples and triples</a:t>
            </a:r>
          </a:p>
          <a:p>
            <a:pPr marL="0" indent="0" algn="just">
              <a:buFontTx/>
              <a:buNone/>
            </a:pPr>
            <a:r>
              <a:rPr lang="en-US" altLang="en-US" sz="2400"/>
              <a:t>An address can be one of the following:</a:t>
            </a:r>
          </a:p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 name :  </a:t>
            </a:r>
            <a:r>
              <a:rPr lang="en-US" altLang="en-US" sz="2400"/>
              <a:t>For convenience, we allow </a:t>
            </a:r>
            <a:r>
              <a:rPr lang="en-US" altLang="en-US" sz="2400">
                <a:solidFill>
                  <a:srgbClr val="0000FF"/>
                </a:solidFill>
              </a:rPr>
              <a:t>source-program names </a:t>
            </a:r>
            <a:r>
              <a:rPr lang="en-US" altLang="en-US" sz="2400"/>
              <a:t>(pointer to its symbol-table entry) to appear as addresses in three-address code. </a:t>
            </a:r>
          </a:p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 constant : </a:t>
            </a:r>
            <a:r>
              <a:rPr lang="en-US" altLang="en-US" sz="2400"/>
              <a:t>In practice, a compiler must deal with many different types of </a:t>
            </a:r>
            <a:r>
              <a:rPr lang="en-US" altLang="en-US" sz="2400">
                <a:solidFill>
                  <a:srgbClr val="0000FF"/>
                </a:solidFill>
              </a:rPr>
              <a:t>constants </a:t>
            </a:r>
            <a:r>
              <a:rPr lang="en-US" altLang="en-US" sz="2400"/>
              <a:t>and variables. </a:t>
            </a:r>
          </a:p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 compiler-generated temporary </a:t>
            </a:r>
            <a:r>
              <a:rPr lang="en-US" altLang="en-US" sz="2400"/>
              <a:t>: Useful, especially in optimizing compilers, to </a:t>
            </a:r>
            <a:r>
              <a:rPr lang="en-US" altLang="en-US" sz="2400">
                <a:solidFill>
                  <a:srgbClr val="0000FF"/>
                </a:solidFill>
              </a:rPr>
              <a:t>create a distinct name each time a temporary is needed</a:t>
            </a:r>
            <a:r>
              <a:rPr lang="en-US" altLang="en-US" sz="2400"/>
              <a:t>. These temporaries can be combined, if possible, when registers are allocated to variables.</a:t>
            </a:r>
          </a:p>
          <a:p>
            <a:pPr marL="0" indent="0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4">
            <a:extLst>
              <a:ext uri="{FF2B5EF4-FFF2-40B4-BE49-F238E27FC236}">
                <a16:creationId xmlns:a16="http://schemas.microsoft.com/office/drawing/2014/main" id="{E1E665A7-48D7-227D-469D-22E79A198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5B005B-B05C-65AB-043C-985F83A1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300" dirty="0"/>
              <a:t>A symbolic label represents the index of a three-address instruction in the sequence of instructions. </a:t>
            </a:r>
            <a:r>
              <a:rPr lang="en-US" sz="2300" dirty="0">
                <a:solidFill>
                  <a:srgbClr val="0000FF"/>
                </a:solidFill>
              </a:rPr>
              <a:t>Actual indexes can be substituted </a:t>
            </a:r>
            <a:r>
              <a:rPr lang="en-US" sz="2300" dirty="0"/>
              <a:t>for the labels, either by </a:t>
            </a:r>
            <a:r>
              <a:rPr lang="en-US" sz="2300" dirty="0">
                <a:solidFill>
                  <a:srgbClr val="0000FF"/>
                </a:solidFill>
              </a:rPr>
              <a:t>making a separate pass or by "backpatching</a:t>
            </a:r>
            <a:r>
              <a:rPr lang="en-US" sz="2300" dirty="0"/>
              <a:t>,"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300" dirty="0"/>
              <a:t>Assignment instructions of the form </a:t>
            </a:r>
            <a:r>
              <a:rPr lang="en-US" sz="2300" dirty="0">
                <a:solidFill>
                  <a:srgbClr val="0000FF"/>
                </a:solidFill>
              </a:rPr>
              <a:t>x = y op z</a:t>
            </a:r>
            <a:r>
              <a:rPr lang="en-US" sz="2300" dirty="0"/>
              <a:t>, where op is a </a:t>
            </a:r>
            <a:r>
              <a:rPr lang="en-US" sz="2300" dirty="0">
                <a:solidFill>
                  <a:srgbClr val="0000FF"/>
                </a:solidFill>
              </a:rPr>
              <a:t>binary arithmetic or logical operation</a:t>
            </a:r>
            <a:r>
              <a:rPr lang="en-US" sz="2300" dirty="0"/>
              <a:t>, and x, y, and z are addresses.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300" dirty="0"/>
              <a:t>Assignments of the form </a:t>
            </a:r>
            <a:r>
              <a:rPr lang="en-US" sz="2300" dirty="0">
                <a:solidFill>
                  <a:srgbClr val="0000FF"/>
                </a:solidFill>
              </a:rPr>
              <a:t>x = op y</a:t>
            </a:r>
            <a:r>
              <a:rPr lang="en-US" sz="2300" dirty="0"/>
              <a:t>, where op is a unary operation. Essential </a:t>
            </a:r>
            <a:r>
              <a:rPr lang="en-US" sz="2300" dirty="0">
                <a:solidFill>
                  <a:srgbClr val="0000FF"/>
                </a:solidFill>
              </a:rPr>
              <a:t>unary operations </a:t>
            </a:r>
            <a:r>
              <a:rPr lang="en-US" sz="2300" dirty="0"/>
              <a:t>include unary minus, logical negation, shift operators, and conversion operators (int, float, </a:t>
            </a:r>
            <a:r>
              <a:rPr lang="en-US" sz="2300" dirty="0" err="1"/>
              <a:t>etc</a:t>
            </a:r>
            <a:r>
              <a:rPr lang="en-US" sz="2300" dirty="0"/>
              <a:t>).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300" dirty="0"/>
              <a:t>Copy instructions of the form </a:t>
            </a:r>
            <a:r>
              <a:rPr lang="en-US" sz="2300" dirty="0">
                <a:solidFill>
                  <a:srgbClr val="0000FF"/>
                </a:solidFill>
              </a:rPr>
              <a:t>x = y</a:t>
            </a:r>
            <a:r>
              <a:rPr lang="en-US" sz="2300" dirty="0"/>
              <a:t>,  where x is assigned the value of 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300" dirty="0"/>
              <a:t>An unconditional jump </a:t>
            </a:r>
            <a:r>
              <a:rPr lang="en-US" sz="2300" dirty="0">
                <a:solidFill>
                  <a:srgbClr val="0000FF"/>
                </a:solidFill>
              </a:rPr>
              <a:t>go to L.  </a:t>
            </a:r>
            <a:r>
              <a:rPr lang="en-US" sz="2300" dirty="0"/>
              <a:t>The three-address instruction with label L is the next to be executed. </a:t>
            </a:r>
          </a:p>
        </p:txBody>
      </p:sp>
      <p:sp>
        <p:nvSpPr>
          <p:cNvPr id="19460" name="Title 1">
            <a:extLst>
              <a:ext uri="{FF2B5EF4-FFF2-40B4-BE49-F238E27FC236}">
                <a16:creationId xmlns:a16="http://schemas.microsoft.com/office/drawing/2014/main" id="{78246078-722A-B1CD-4993-4C4A85CD2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23875"/>
          </a:xfrm>
        </p:spPr>
        <p:txBody>
          <a:bodyPr/>
          <a:lstStyle/>
          <a:p>
            <a:r>
              <a:rPr lang="en-US" altLang="en-US" sz="2800" b="1"/>
              <a:t>Addresses and Instructions  to build Three-address code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4">
            <a:extLst>
              <a:ext uri="{FF2B5EF4-FFF2-40B4-BE49-F238E27FC236}">
                <a16:creationId xmlns:a16="http://schemas.microsoft.com/office/drawing/2014/main" id="{381095FB-9A88-79BD-53C8-2BD9B165C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92B8270-4B18-A994-BB59-5F80C5486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5486400"/>
          </a:xfrm>
        </p:spPr>
        <p:txBody>
          <a:bodyPr/>
          <a:lstStyle/>
          <a:p>
            <a:pPr marL="457200" indent="-457200">
              <a:buFont typeface="Times New Roman" panose="02020603050405020304" pitchFamily="18" charset="0"/>
              <a:buAutoNum type="arabicPeriod" startAt="5"/>
            </a:pPr>
            <a:r>
              <a:rPr lang="en-US" altLang="en-US" sz="2300"/>
              <a:t>Conditional jumps of the form </a:t>
            </a:r>
            <a:r>
              <a:rPr lang="en-US" altLang="en-US" sz="2300">
                <a:solidFill>
                  <a:srgbClr val="0000FF"/>
                </a:solidFill>
              </a:rPr>
              <a:t>if x goto L </a:t>
            </a:r>
            <a:r>
              <a:rPr lang="en-US" altLang="en-US" sz="2300"/>
              <a:t>and </a:t>
            </a:r>
            <a:r>
              <a:rPr lang="en-US" altLang="en-US" sz="2300">
                <a:solidFill>
                  <a:srgbClr val="0000FF"/>
                </a:solidFill>
              </a:rPr>
              <a:t>if False x goto L</a:t>
            </a:r>
            <a:r>
              <a:rPr lang="en-US" altLang="en-US" sz="2300"/>
              <a:t>. These instructions execute the instruction with </a:t>
            </a:r>
            <a:r>
              <a:rPr lang="en-US" altLang="en-US" sz="2300">
                <a:solidFill>
                  <a:srgbClr val="0000FF"/>
                </a:solidFill>
              </a:rPr>
              <a:t>label L next if x is true and false,</a:t>
            </a:r>
            <a:r>
              <a:rPr lang="en-US" altLang="en-US" sz="2300"/>
              <a:t> respectively. Otherwise, the following three-address instruction in sequence is executed next, as usual.</a:t>
            </a:r>
          </a:p>
          <a:p>
            <a:pPr marL="457200" indent="-457200">
              <a:buFont typeface="Times New Roman" panose="02020603050405020304" pitchFamily="18" charset="0"/>
              <a:buAutoNum type="arabicPeriod" startAt="5"/>
            </a:pPr>
            <a:r>
              <a:rPr lang="en-US" altLang="en-US" sz="2300"/>
              <a:t>Conditional jumps such as </a:t>
            </a:r>
            <a:r>
              <a:rPr lang="en-US" altLang="en-US" sz="2300">
                <a:solidFill>
                  <a:srgbClr val="0000FF"/>
                </a:solidFill>
              </a:rPr>
              <a:t>if x relop y goto L</a:t>
            </a:r>
            <a:r>
              <a:rPr lang="en-US" altLang="en-US" sz="2300"/>
              <a:t>, which apply a relational operator (&lt;, ==, &gt;=, etc.) to x and y, and execute the instruction with label L next if x stands in relation relop to y. If not, the three-address instruction following if x relop y goto L is executed next, in sequence.</a:t>
            </a:r>
          </a:p>
          <a:p>
            <a:pPr marL="457200" indent="-457200">
              <a:buFont typeface="Times New Roman" panose="02020603050405020304" pitchFamily="18" charset="0"/>
              <a:buAutoNum type="arabicPeriod" startAt="5"/>
            </a:pPr>
            <a:r>
              <a:rPr lang="en-US" altLang="en-US" sz="2300"/>
              <a:t>Procedure calls and returns are implemented using the following instructions: </a:t>
            </a:r>
            <a:r>
              <a:rPr lang="en-US" altLang="en-US" sz="2300">
                <a:solidFill>
                  <a:srgbClr val="0000FF"/>
                </a:solidFill>
              </a:rPr>
              <a:t>param x</a:t>
            </a:r>
            <a:r>
              <a:rPr lang="en-US" altLang="en-US" sz="2300"/>
              <a:t> for parameters; </a:t>
            </a:r>
            <a:r>
              <a:rPr lang="en-US" altLang="en-US" sz="2300">
                <a:solidFill>
                  <a:srgbClr val="0000FF"/>
                </a:solidFill>
              </a:rPr>
              <a:t>call p , n </a:t>
            </a:r>
            <a:r>
              <a:rPr lang="en-US" altLang="en-US" sz="2300"/>
              <a:t>and </a:t>
            </a:r>
            <a:r>
              <a:rPr lang="en-US" altLang="en-US" sz="2300">
                <a:solidFill>
                  <a:srgbClr val="0000FF"/>
                </a:solidFill>
              </a:rPr>
              <a:t>y = call p , n </a:t>
            </a:r>
            <a:r>
              <a:rPr lang="en-US" altLang="en-US" sz="2300"/>
              <a:t>for procedure and function calls, respectively; and </a:t>
            </a:r>
            <a:r>
              <a:rPr lang="en-US" altLang="en-US" sz="2300">
                <a:solidFill>
                  <a:srgbClr val="0000FF"/>
                </a:solidFill>
              </a:rPr>
              <a:t>return y</a:t>
            </a:r>
            <a:r>
              <a:rPr lang="en-US" altLang="en-US" sz="2300"/>
              <a:t>, where y, representing a returned value, is optional. Their typical use is as the sequence of three-address instructions</a:t>
            </a:r>
            <a:endParaRPr lang="en-IN" altLang="en-US" sz="2300"/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1825D2E8-C396-66FB-3000-A3411EFD9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48700" cy="523875"/>
          </a:xfrm>
        </p:spPr>
        <p:txBody>
          <a:bodyPr/>
          <a:lstStyle/>
          <a:p>
            <a:r>
              <a:rPr lang="en-US" altLang="en-US" sz="2800"/>
              <a:t>Addresses and Instructions  to build Three-address code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54278F9-053B-5D19-C89D-E5DE188F7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  <a:endParaRPr lang="en-IN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1001FA8A-2FEC-B5FC-3830-2698480F9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Intermediate-Code Generation: </a:t>
            </a:r>
          </a:p>
          <a:p>
            <a:pPr marL="0" indent="0">
              <a:buFontTx/>
              <a:buNone/>
            </a:pPr>
            <a:r>
              <a:rPr lang="en-US" altLang="en-US" sz="2400"/>
              <a:t>	Variants of Syntax Trees</a:t>
            </a:r>
          </a:p>
          <a:p>
            <a:pPr marL="0" indent="0">
              <a:buFontTx/>
              <a:buNone/>
            </a:pPr>
            <a:r>
              <a:rPr lang="en-US" altLang="en-US" sz="2400"/>
              <a:t>	Three-Address Code</a:t>
            </a:r>
          </a:p>
          <a:p>
            <a:pPr marL="0" indent="0">
              <a:buFontTx/>
              <a:buNone/>
            </a:pPr>
            <a:r>
              <a:rPr lang="en-US" altLang="en-US" sz="2400"/>
              <a:t>	Types and Declarations </a:t>
            </a:r>
          </a:p>
          <a:p>
            <a:pPr marL="0" indent="0">
              <a:buFontTx/>
              <a:buNone/>
            </a:pPr>
            <a:r>
              <a:rPr lang="en-US" altLang="en-US" sz="2400"/>
              <a:t>	Type checking </a:t>
            </a:r>
          </a:p>
          <a:p>
            <a:pPr marL="0" indent="0">
              <a:buFontTx/>
              <a:buNone/>
            </a:pPr>
            <a:r>
              <a:rPr lang="en-US" altLang="en-US" sz="2400"/>
              <a:t>	Control Flow</a:t>
            </a:r>
          </a:p>
          <a:p>
            <a:pPr marL="0" indent="0">
              <a:buFontTx/>
              <a:buNone/>
            </a:pPr>
            <a:r>
              <a:rPr lang="en-US" altLang="en-US" sz="2400"/>
              <a:t>	Back Patching</a:t>
            </a:r>
          </a:p>
          <a:p>
            <a:pPr marL="0" indent="0">
              <a:buFontTx/>
              <a:buNone/>
            </a:pPr>
            <a:r>
              <a:rPr lang="en-US" altLang="en-US" sz="2400"/>
              <a:t>	Switch Statements</a:t>
            </a:r>
          </a:p>
          <a:p>
            <a:pPr marL="0" indent="0">
              <a:buFontTx/>
              <a:buNone/>
            </a:pPr>
            <a:r>
              <a:rPr lang="en-US" altLang="en-US" sz="2400"/>
              <a:t>	Intermediate Code for Procedures</a:t>
            </a:r>
            <a:endParaRPr lang="en-I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4">
            <a:extLst>
              <a:ext uri="{FF2B5EF4-FFF2-40B4-BE49-F238E27FC236}">
                <a16:creationId xmlns:a16="http://schemas.microsoft.com/office/drawing/2014/main" id="{1F367453-844C-DCFC-3934-095A76C81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C81928C-FC85-1473-B8D0-8BDF15FF0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267700" cy="4572000"/>
          </a:xfrm>
        </p:spPr>
        <p:txBody>
          <a:bodyPr/>
          <a:lstStyle/>
          <a:p>
            <a:pPr marL="457200" indent="-457200" algn="just">
              <a:buFont typeface="Times New Roman" panose="02020603050405020304" pitchFamily="18" charset="0"/>
              <a:buAutoNum type="arabicPeriod" startAt="8"/>
            </a:pPr>
            <a:r>
              <a:rPr lang="en-US" altLang="en-US" sz="2600"/>
              <a:t>Indexed copy instructions of the form   </a:t>
            </a:r>
            <a:r>
              <a:rPr lang="en-US" altLang="en-US" sz="2600">
                <a:solidFill>
                  <a:srgbClr val="0000FF"/>
                </a:solidFill>
              </a:rPr>
              <a:t>x = y[i] and  x[i] = y</a:t>
            </a:r>
            <a:r>
              <a:rPr lang="en-US" altLang="en-US" sz="2600"/>
              <a:t>.   The instruction </a:t>
            </a:r>
            <a:r>
              <a:rPr lang="en-US" altLang="en-US" sz="2600">
                <a:solidFill>
                  <a:srgbClr val="0000FF"/>
                </a:solidFill>
              </a:rPr>
              <a:t>x = y[i] </a:t>
            </a:r>
            <a:r>
              <a:rPr lang="en-US" altLang="en-US" sz="2600"/>
              <a:t>sets x to the value in  the location i memory units beyond location y.  The instruction </a:t>
            </a:r>
            <a:r>
              <a:rPr lang="en-US" altLang="en-US" sz="2600">
                <a:solidFill>
                  <a:srgbClr val="0000FF"/>
                </a:solidFill>
              </a:rPr>
              <a:t>x[i] =y  </a:t>
            </a:r>
            <a:r>
              <a:rPr lang="en-US" altLang="en-US" sz="2600"/>
              <a:t>sets the contents of the location i units beyond x to the value of y.</a:t>
            </a:r>
          </a:p>
          <a:p>
            <a:pPr marL="457200" indent="-457200" algn="just">
              <a:buFont typeface="Times New Roman" panose="02020603050405020304" pitchFamily="18" charset="0"/>
              <a:buAutoNum type="arabicPeriod" startAt="8"/>
            </a:pPr>
            <a:r>
              <a:rPr lang="en-US" altLang="en-US" sz="2600"/>
              <a:t>Address and pointer assignments of the form </a:t>
            </a:r>
            <a:r>
              <a:rPr lang="en-US" altLang="en-US" sz="2600">
                <a:solidFill>
                  <a:srgbClr val="0000FF"/>
                </a:solidFill>
              </a:rPr>
              <a:t>x = &amp;y, x = * y, and * x = y</a:t>
            </a:r>
            <a:r>
              <a:rPr lang="en-US" altLang="en-US" sz="260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FF"/>
                </a:solidFill>
              </a:rPr>
              <a:t>x = &amp;y</a:t>
            </a:r>
            <a:r>
              <a:rPr lang="en-US" altLang="en-US" sz="2400"/>
              <a:t> sets the r-value of x to be the location (l-value) of y.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FF"/>
                </a:solidFill>
              </a:rPr>
              <a:t>x = *y, </a:t>
            </a:r>
            <a:r>
              <a:rPr lang="en-US" altLang="en-US" sz="2400"/>
              <a:t>The r-value of x is made equal to the contents of the r-value of  location 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FF"/>
                </a:solidFill>
              </a:rPr>
              <a:t>*x = y </a:t>
            </a:r>
            <a:r>
              <a:rPr lang="en-US" altLang="en-US" sz="2400"/>
              <a:t>sets the r-value of the object pointed to by x to the r-value of y.</a:t>
            </a:r>
            <a:endParaRPr lang="en-IN" altLang="en-US" sz="2400"/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FBF6942F-DD9F-9340-9344-8C5C48942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01100" cy="523875"/>
          </a:xfrm>
        </p:spPr>
        <p:txBody>
          <a:bodyPr/>
          <a:lstStyle/>
          <a:p>
            <a:r>
              <a:rPr lang="en-US" altLang="en-US" sz="2800" b="1"/>
              <a:t>Addresses and Instructions  to build Three-address code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4">
            <a:extLst>
              <a:ext uri="{FF2B5EF4-FFF2-40B4-BE49-F238E27FC236}">
                <a16:creationId xmlns:a16="http://schemas.microsoft.com/office/drawing/2014/main" id="{AD767718-F3BD-2D96-7EED-8A8DE7185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1F90A49-23DA-A58B-DA44-7767C1242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8104188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Consider the statement   </a:t>
            </a:r>
            <a:r>
              <a:rPr lang="en-US" altLang="en-US" sz="2400">
                <a:solidFill>
                  <a:srgbClr val="0000FF"/>
                </a:solidFill>
              </a:rPr>
              <a:t>do  i  =   i + 1 ;  while  ( a [ i ]    &lt;  v ) ;</a:t>
            </a:r>
          </a:p>
          <a:p>
            <a:pPr marL="0" indent="0">
              <a:buFontTx/>
              <a:buNone/>
            </a:pPr>
            <a:endParaRPr lang="en-IN" altLang="en-US" sz="2000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EFDBA367-C11F-3701-7A4B-64CD7D8D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057400"/>
            <a:ext cx="8486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itle 1">
            <a:extLst>
              <a:ext uri="{FF2B5EF4-FFF2-40B4-BE49-F238E27FC236}">
                <a16:creationId xmlns:a16="http://schemas.microsoft.com/office/drawing/2014/main" id="{9E7622D1-C113-6726-52ED-0034129A0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01100" cy="523875"/>
          </a:xfrm>
        </p:spPr>
        <p:txBody>
          <a:bodyPr/>
          <a:lstStyle/>
          <a:p>
            <a:r>
              <a:rPr lang="en-US" altLang="en-US" sz="2800" b="1"/>
              <a:t>Addresses and Instructions  to build Three-address code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6D0EB2B-B7D1-AB73-9629-AFCC7241F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676275"/>
          </a:xfrm>
        </p:spPr>
        <p:txBody>
          <a:bodyPr/>
          <a:lstStyle/>
          <a:p>
            <a:r>
              <a:rPr lang="en-US" altLang="en-US" sz="3200" b="1"/>
              <a:t>2. Quadruples</a:t>
            </a:r>
            <a:endParaRPr lang="en-IN" altLang="en-US" sz="3200" b="1"/>
          </a:p>
        </p:txBody>
      </p:sp>
      <p:sp>
        <p:nvSpPr>
          <p:cNvPr id="23555" name="AutoShape 4">
            <a:extLst>
              <a:ext uri="{FF2B5EF4-FFF2-40B4-BE49-F238E27FC236}">
                <a16:creationId xmlns:a16="http://schemas.microsoft.com/office/drawing/2014/main" id="{54A6A197-151F-451D-B910-BD7F8E099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64679869-6BFD-001B-3C3E-F48E22DB4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5562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300" dirty="0"/>
              <a:t>A quadruple (or just "quad!') has four fields  </a:t>
            </a:r>
            <a:r>
              <a:rPr lang="en-US" altLang="en-US" sz="2300" dirty="0">
                <a:solidFill>
                  <a:srgbClr val="0000FF"/>
                </a:solidFill>
              </a:rPr>
              <a:t>op, arg1, arg2, result</a:t>
            </a:r>
            <a:r>
              <a:rPr lang="en-US" altLang="en-US" sz="2300" dirty="0"/>
              <a:t>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op field contains an internal code for the operator, </a:t>
            </a:r>
            <a:r>
              <a:rPr lang="en-US" altLang="en-US" sz="2300" dirty="0" err="1"/>
              <a:t>agr</a:t>
            </a:r>
            <a:r>
              <a:rPr lang="en-US" altLang="en-US" sz="2300" dirty="0"/>
              <a:t> 1 and arg2 are the arguments and the fourth field is the result. </a:t>
            </a:r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For instance, the three-address instruction x = y + z is represented by placing + in op, y in arg1, z in arg2, and x in result. </a:t>
            </a:r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The following are </a:t>
            </a:r>
            <a:r>
              <a:rPr lang="en-US" altLang="en-US" sz="2300" dirty="0">
                <a:solidFill>
                  <a:srgbClr val="0000FF"/>
                </a:solidFill>
              </a:rPr>
              <a:t>some exceptions </a:t>
            </a:r>
            <a:r>
              <a:rPr lang="en-US" altLang="en-US" sz="2300" dirty="0"/>
              <a:t>to this rule:</a:t>
            </a:r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 1. </a:t>
            </a:r>
            <a:r>
              <a:rPr lang="en-US" altLang="en-US" sz="2300" dirty="0">
                <a:solidFill>
                  <a:srgbClr val="0000FF"/>
                </a:solidFill>
              </a:rPr>
              <a:t>Instructions with unary operators </a:t>
            </a:r>
            <a:r>
              <a:rPr lang="en-US" altLang="en-US" sz="2300" dirty="0"/>
              <a:t>like </a:t>
            </a:r>
            <a:r>
              <a:rPr lang="en-US" altLang="en-US" sz="2300" dirty="0">
                <a:solidFill>
                  <a:srgbClr val="0000FF"/>
                </a:solidFill>
              </a:rPr>
              <a:t>x = minus y or x = y </a:t>
            </a:r>
            <a:r>
              <a:rPr lang="en-US" altLang="en-US" sz="2300" dirty="0"/>
              <a:t>do not use arg2. Note that for a copy statement like x = y, op is =, while for most other operations, the assignment operator is implied.</a:t>
            </a:r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2. Operators like </a:t>
            </a:r>
            <a:r>
              <a:rPr lang="en-US" altLang="en-US" sz="2300" dirty="0">
                <a:solidFill>
                  <a:srgbClr val="0000FF"/>
                </a:solidFill>
              </a:rPr>
              <a:t>param use neither arg2  nor result</a:t>
            </a:r>
            <a:r>
              <a:rPr lang="en-US" altLang="en-US" sz="2300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3. </a:t>
            </a:r>
            <a:r>
              <a:rPr lang="en-US" altLang="en-US" sz="2300" dirty="0">
                <a:solidFill>
                  <a:srgbClr val="0000FF"/>
                </a:solidFill>
              </a:rPr>
              <a:t>Conditional and unconditional jumps</a:t>
            </a:r>
            <a:r>
              <a:rPr lang="en-US" altLang="en-US" sz="2300" dirty="0"/>
              <a:t> put the </a:t>
            </a:r>
            <a:r>
              <a:rPr lang="en-US" altLang="en-US" sz="2300" dirty="0">
                <a:solidFill>
                  <a:srgbClr val="0000FF"/>
                </a:solidFill>
              </a:rPr>
              <a:t>target label in  result</a:t>
            </a:r>
            <a:r>
              <a:rPr lang="en-US" altLang="en-US" sz="2300" dirty="0"/>
              <a:t>.</a:t>
            </a:r>
            <a:endParaRPr lang="en-IN" altLang="en-US" sz="23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4">
            <a:extLst>
              <a:ext uri="{FF2B5EF4-FFF2-40B4-BE49-F238E27FC236}">
                <a16:creationId xmlns:a16="http://schemas.microsoft.com/office/drawing/2014/main" id="{79560259-564F-650B-E466-B615AECB9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BBD1449-64CC-FE84-E445-D06284CD8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1513" y="1066800"/>
            <a:ext cx="77724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Three-address  code for  the  assignment  </a:t>
            </a:r>
            <a:r>
              <a:rPr lang="en-US" altLang="en-US" sz="2400">
                <a:solidFill>
                  <a:srgbClr val="0000FF"/>
                </a:solidFill>
              </a:rPr>
              <a:t>a =  b * - c + b * - c </a:t>
            </a:r>
          </a:p>
          <a:p>
            <a:pPr marL="0" indent="0">
              <a:buFontTx/>
              <a:buNone/>
            </a:pPr>
            <a:endParaRPr lang="en-IN" altLang="en-US" sz="2400"/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7711ADE-8BFF-AD47-D213-C2245EAC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4038"/>
            <a:ext cx="76200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itle 1">
            <a:extLst>
              <a:ext uri="{FF2B5EF4-FFF2-40B4-BE49-F238E27FC236}">
                <a16:creationId xmlns:a16="http://schemas.microsoft.com/office/drawing/2014/main" id="{7F27CD7B-A392-0BCF-4E11-DD991F47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676275"/>
          </a:xfrm>
        </p:spPr>
        <p:txBody>
          <a:bodyPr/>
          <a:lstStyle/>
          <a:p>
            <a:r>
              <a:rPr lang="en-US" altLang="en-US" sz="3200" b="1"/>
              <a:t>2. Quadruples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EF809C4-87A1-15C0-C7C7-84DCB1655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 b="1"/>
              <a:t>3. Triples</a:t>
            </a:r>
            <a:endParaRPr lang="en-IN" altLang="en-US" sz="3200" b="1"/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82D2971E-2006-F477-9BC8-B034B6DD1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989FD33D-A1CD-0E15-C4A9-FA737BCE5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5720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300"/>
              <a:t>A triple has only </a:t>
            </a:r>
            <a:r>
              <a:rPr lang="en-US" altLang="en-US" sz="2300">
                <a:solidFill>
                  <a:srgbClr val="0000FF"/>
                </a:solidFill>
              </a:rPr>
              <a:t>three fields</a:t>
            </a:r>
            <a:r>
              <a:rPr lang="en-US" altLang="en-US" sz="2300"/>
              <a:t>, which we call </a:t>
            </a:r>
            <a:r>
              <a:rPr lang="en-US" altLang="en-US" sz="2300">
                <a:solidFill>
                  <a:srgbClr val="0000FF"/>
                </a:solidFill>
              </a:rPr>
              <a:t>op, arg1, and arg2</a:t>
            </a:r>
            <a:r>
              <a:rPr lang="en-US" altLang="en-US" sz="2300"/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Using triples, we refer to the result of an operation </a:t>
            </a:r>
            <a:r>
              <a:rPr lang="en-US" altLang="en-US" sz="2300">
                <a:solidFill>
                  <a:srgbClr val="0000FF"/>
                </a:solidFill>
              </a:rPr>
              <a:t>x op y by its position,</a:t>
            </a:r>
            <a:r>
              <a:rPr lang="en-US" altLang="en-US" sz="2300"/>
              <a:t> rather than by an </a:t>
            </a:r>
            <a:r>
              <a:rPr lang="en-US" altLang="en-US" sz="2300">
                <a:solidFill>
                  <a:srgbClr val="0000FF"/>
                </a:solidFill>
              </a:rPr>
              <a:t>explicit temporary name.</a:t>
            </a:r>
            <a:r>
              <a:rPr lang="en-US" altLang="en-US" sz="2300"/>
              <a:t> 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A triple representation would </a:t>
            </a:r>
            <a:r>
              <a:rPr lang="en-US" altLang="en-US" sz="2300">
                <a:solidFill>
                  <a:srgbClr val="0000FF"/>
                </a:solidFill>
              </a:rPr>
              <a:t>refer to position </a:t>
            </a:r>
            <a:r>
              <a:rPr lang="en-US" altLang="en-US" sz="2300"/>
              <a:t>(0). Parenthesized numbers represent pointers into the triple structure itself. </a:t>
            </a:r>
          </a:p>
          <a:p>
            <a:pPr algn="just">
              <a:spcBef>
                <a:spcPts val="1200"/>
              </a:spcBef>
            </a:pPr>
            <a:r>
              <a:rPr lang="en-US" altLang="en-US" sz="2300">
                <a:solidFill>
                  <a:srgbClr val="0000FF"/>
                </a:solidFill>
              </a:rPr>
              <a:t>Triples are equivalent to signatures in Value numbering method</a:t>
            </a:r>
            <a:r>
              <a:rPr lang="en-US" altLang="en-US" sz="2300"/>
              <a:t>. The DAG and triple representations of expressions are equivalent. 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The equivalence ends with expressions, since syntax-tree variants and three-address code represent control flow quite differently.</a:t>
            </a:r>
            <a:endParaRPr lang="en-IN" altLang="en-US"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FED02BC-0C8C-1D9E-191D-CF46D054B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 b="1"/>
              <a:t>3. Triples</a:t>
            </a:r>
            <a:endParaRPr lang="en-IN" altLang="en-US" sz="3200"/>
          </a:p>
        </p:txBody>
      </p:sp>
      <p:sp>
        <p:nvSpPr>
          <p:cNvPr id="26627" name="AutoShape 4">
            <a:extLst>
              <a:ext uri="{FF2B5EF4-FFF2-40B4-BE49-F238E27FC236}">
                <a16:creationId xmlns:a16="http://schemas.microsoft.com/office/drawing/2014/main" id="{D9DA3E6A-FFCD-A095-3268-63F0E847E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6628" name="Content Placeholder 2">
            <a:extLst>
              <a:ext uri="{FF2B5EF4-FFF2-40B4-BE49-F238E27FC236}">
                <a16:creationId xmlns:a16="http://schemas.microsoft.com/office/drawing/2014/main" id="{E5A27F62-4B71-F017-3A68-045414B1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pt-BR" altLang="en-US" sz="2400">
                <a:solidFill>
                  <a:srgbClr val="0000FF"/>
                </a:solidFill>
              </a:rPr>
              <a:t>a =   (b * -  c)  +  (b * -  c)</a:t>
            </a:r>
          </a:p>
          <a:p>
            <a:pPr algn="ctr">
              <a:buFontTx/>
              <a:buNone/>
            </a:pPr>
            <a:endParaRPr lang="pt-BR" altLang="en-US" sz="240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IN" altLang="en-US" sz="2000"/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3B05EA6E-8A55-1D15-114F-126E9229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32025"/>
            <a:ext cx="78486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E1E6C12-E5E1-B22F-4AAB-25FDCFB70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676275"/>
          </a:xfrm>
        </p:spPr>
        <p:txBody>
          <a:bodyPr/>
          <a:lstStyle/>
          <a:p>
            <a:r>
              <a:rPr lang="en-US" altLang="en-US" sz="3200"/>
              <a:t>Indirect triples</a:t>
            </a:r>
            <a:endParaRPr lang="en-IN" altLang="en-US" sz="3200"/>
          </a:p>
        </p:txBody>
      </p:sp>
      <p:sp>
        <p:nvSpPr>
          <p:cNvPr id="27651" name="AutoShape 4">
            <a:extLst>
              <a:ext uri="{FF2B5EF4-FFF2-40B4-BE49-F238E27FC236}">
                <a16:creationId xmlns:a16="http://schemas.microsoft.com/office/drawing/2014/main" id="{6C5AF70F-9A96-BC05-AE44-1FDAE9904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F7C9D577-8070-C579-45A6-47329D7B1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96913"/>
            <a:ext cx="8077200" cy="3113087"/>
          </a:xfrm>
        </p:spPr>
        <p:txBody>
          <a:bodyPr/>
          <a:lstStyle/>
          <a:p>
            <a:r>
              <a:rPr lang="en-US" altLang="en-US" sz="2200"/>
              <a:t>Indirect triples consist of a </a:t>
            </a:r>
            <a:r>
              <a:rPr lang="en-US" altLang="en-US" sz="2200">
                <a:solidFill>
                  <a:srgbClr val="0000FF"/>
                </a:solidFill>
              </a:rPr>
              <a:t>listing of pointers to triples</a:t>
            </a:r>
            <a:r>
              <a:rPr lang="en-US" altLang="en-US" sz="2200"/>
              <a:t>, rather than a listing of triples themselves. </a:t>
            </a:r>
          </a:p>
          <a:p>
            <a:r>
              <a:rPr lang="en-US" altLang="en-US" sz="2200"/>
              <a:t>With indirect triples, an </a:t>
            </a:r>
            <a:r>
              <a:rPr lang="en-US" altLang="en-US" sz="2200">
                <a:solidFill>
                  <a:srgbClr val="0000FF"/>
                </a:solidFill>
              </a:rPr>
              <a:t>optimizing compiler can move an instruction by reordering</a:t>
            </a:r>
            <a:r>
              <a:rPr lang="en-US" altLang="en-US" sz="2200"/>
              <a:t> the instruction list, without affecting the triples themselves.</a:t>
            </a:r>
          </a:p>
          <a:p>
            <a:r>
              <a:rPr lang="en-US" altLang="en-US" sz="2200"/>
              <a:t>When implemented in Java, an array of instruction objects is analogous to an indirect triple representation, since Java treats the array elements as references to objects.</a:t>
            </a:r>
            <a:endParaRPr lang="en-IN" altLang="en-US" sz="2200"/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FA170758-5E73-35DA-4418-24A391E4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830638"/>
            <a:ext cx="59055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E81148-5EA6-4C32-7582-F9E9CD907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239000" cy="3446463"/>
          </a:xfrm>
          <a:solidFill>
            <a:srgbClr val="FFFFFF"/>
          </a:solidFill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solidFill>
                  <a:srgbClr val="333333"/>
                </a:solidFill>
                <a:cs typeface="Times New Roman" panose="02020603050405020304" pitchFamily="18" charset="0"/>
              </a:rPr>
              <a:t>Translate the arithmetic expression</a:t>
            </a:r>
          </a:p>
          <a:p>
            <a:pPr marL="514350" indent="-514350" algn="just">
              <a:spcBef>
                <a:spcPct val="0"/>
              </a:spcBef>
              <a:buFontTx/>
              <a:buAutoNum type="alphaLcParenR"/>
              <a:defRPr/>
            </a:pPr>
            <a:r>
              <a:rPr lang="en-US" altLang="en-US" sz="23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 </a:t>
            </a:r>
            <a:r>
              <a:rPr lang="en-US" altLang="en-US" sz="2300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a +</a:t>
            </a:r>
            <a:r>
              <a:rPr lang="en-US" altLang="en-US" sz="23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 - (a -b- </a:t>
            </a:r>
            <a:r>
              <a:rPr lang="en-US" altLang="en-US" sz="2300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c)</a:t>
            </a:r>
            <a:r>
              <a:rPr lang="en-US" altLang="en-US" sz="23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spcBef>
                <a:spcPct val="0"/>
              </a:spcBef>
              <a:buFontTx/>
              <a:buAutoNum type="alphaLcParenR"/>
              <a:defRPr/>
            </a:pPr>
            <a:r>
              <a:rPr lang="pl-PL" altLang="en-US" sz="2300" b="1" dirty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 a = b[i]  +  c[j]</a:t>
            </a:r>
            <a:endParaRPr lang="en-US" altLang="en-US" sz="2300" b="1" dirty="0">
              <a:solidFill>
                <a:srgbClr val="0000FF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333333"/>
                </a:solidFill>
                <a:cs typeface="Times New Roman" panose="02020603050405020304" pitchFamily="18" charset="0"/>
              </a:rPr>
              <a:t> </a:t>
            </a:r>
            <a:endParaRPr lang="en-US" altLang="en-US" sz="1000" dirty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333333"/>
                </a:solidFill>
                <a:cs typeface="Times New Roman" panose="02020603050405020304" pitchFamily="18" charset="0"/>
              </a:rPr>
              <a:t>A syntax tree.</a:t>
            </a:r>
            <a:endParaRPr lang="en-US" altLang="en-US" sz="1000" dirty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333333"/>
                </a:solidFill>
                <a:cs typeface="Times New Roman" panose="02020603050405020304" pitchFamily="18" charset="0"/>
              </a:rPr>
              <a:t>Quadruples.</a:t>
            </a:r>
            <a:endParaRPr lang="en-US" altLang="en-US" sz="1000" dirty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333333"/>
                </a:solidFill>
                <a:cs typeface="Times New Roman" panose="02020603050405020304" pitchFamily="18" charset="0"/>
              </a:rPr>
              <a:t>Triples.</a:t>
            </a:r>
            <a:endParaRPr lang="en-US" altLang="en-US" sz="1000" dirty="0"/>
          </a:p>
          <a:p>
            <a:pPr marL="514350" indent="-514350" algn="just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800" dirty="0">
                <a:solidFill>
                  <a:srgbClr val="333333"/>
                </a:solidFill>
                <a:cs typeface="Times New Roman" panose="02020603050405020304" pitchFamily="18" charset="0"/>
              </a:rPr>
              <a:t>Indirect triples.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E86DD24-4313-D27D-0744-0D62CE9EF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28675"/>
          </a:xfrm>
        </p:spPr>
        <p:txBody>
          <a:bodyPr/>
          <a:lstStyle/>
          <a:p>
            <a:r>
              <a:rPr lang="en-US" altLang="en-US" sz="3200"/>
              <a:t>Static Single-Assignment Form</a:t>
            </a:r>
            <a:endParaRPr lang="en-IN" altLang="en-US" sz="3200"/>
          </a:p>
        </p:txBody>
      </p:sp>
      <p:sp>
        <p:nvSpPr>
          <p:cNvPr id="29699" name="AutoShape 4">
            <a:extLst>
              <a:ext uri="{FF2B5EF4-FFF2-40B4-BE49-F238E27FC236}">
                <a16:creationId xmlns:a16="http://schemas.microsoft.com/office/drawing/2014/main" id="{1A264E9B-9A1F-86F4-55AB-6E7DF12FA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133A67FA-1F6B-BF90-F190-AC03378B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8363"/>
            <a:ext cx="8763000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altLang="en-US" sz="2200">
                <a:solidFill>
                  <a:srgbClr val="333333"/>
                </a:solidFill>
              </a:rPr>
              <a:t>Static single-assignment form (SSA) is an </a:t>
            </a:r>
            <a:r>
              <a:rPr lang="en-US" altLang="en-US" sz="2200">
                <a:solidFill>
                  <a:srgbClr val="0000FF"/>
                </a:solidFill>
              </a:rPr>
              <a:t>intermediate representation that facilitates certain code optimizations.</a:t>
            </a:r>
            <a:r>
              <a:rPr lang="en-US" altLang="en-US" sz="2200">
                <a:solidFill>
                  <a:srgbClr val="333333"/>
                </a:solidFill>
              </a:rPr>
              <a:t> </a:t>
            </a:r>
          </a:p>
          <a:p>
            <a:pPr algn="just">
              <a:spcBef>
                <a:spcPts val="1200"/>
              </a:spcBef>
            </a:pPr>
            <a:r>
              <a:rPr lang="en-US" altLang="en-US" sz="2200">
                <a:solidFill>
                  <a:srgbClr val="333333"/>
                </a:solidFill>
              </a:rPr>
              <a:t>Two distinctive aspects </a:t>
            </a:r>
            <a:r>
              <a:rPr lang="en-US" altLang="en-US" sz="2200">
                <a:solidFill>
                  <a:srgbClr val="0000FF"/>
                </a:solidFill>
              </a:rPr>
              <a:t>distinguish SSA </a:t>
            </a:r>
            <a:r>
              <a:rPr lang="en-US" altLang="en-US" sz="2200">
                <a:solidFill>
                  <a:srgbClr val="333333"/>
                </a:solidFill>
              </a:rPr>
              <a:t>from </a:t>
            </a:r>
            <a:r>
              <a:rPr lang="en-US" altLang="en-US" sz="2200">
                <a:solidFill>
                  <a:srgbClr val="0000FF"/>
                </a:solidFill>
              </a:rPr>
              <a:t>three-address code</a:t>
            </a:r>
            <a:r>
              <a:rPr lang="en-US" altLang="en-US" sz="2200">
                <a:solidFill>
                  <a:srgbClr val="333333"/>
                </a:solidFill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altLang="en-US" sz="2200">
                <a:solidFill>
                  <a:srgbClr val="333333"/>
                </a:solidFill>
              </a:rPr>
              <a:t>The first is that all assignments in SSA are to variables with distinct names; hence the term </a:t>
            </a:r>
            <a:r>
              <a:rPr lang="en-US" altLang="en-US" sz="2200" i="1">
                <a:solidFill>
                  <a:srgbClr val="0000FF"/>
                </a:solidFill>
              </a:rPr>
              <a:t>static single-assignment</a:t>
            </a:r>
            <a:r>
              <a:rPr lang="en-US" altLang="en-US" sz="2200" i="1">
                <a:solidFill>
                  <a:srgbClr val="333333"/>
                </a:solidFill>
              </a:rPr>
              <a:t>.</a:t>
            </a:r>
            <a:r>
              <a:rPr lang="en-US" altLang="en-US" sz="2200">
                <a:solidFill>
                  <a:srgbClr val="333333"/>
                </a:solidFill>
              </a:rPr>
              <a:t> </a:t>
            </a:r>
          </a:p>
          <a:p>
            <a:pPr algn="just">
              <a:spcBef>
                <a:spcPts val="1200"/>
              </a:spcBef>
            </a:pPr>
            <a:r>
              <a:rPr lang="en-US" altLang="en-US" sz="2200">
                <a:solidFill>
                  <a:srgbClr val="333333"/>
                </a:solidFill>
              </a:rPr>
              <a:t>Note that subscripts distinguish each definition of variables p and q in the SSA representation.</a:t>
            </a:r>
          </a:p>
          <a:p>
            <a:pPr algn="just">
              <a:spcBef>
                <a:spcPts val="1200"/>
              </a:spcBef>
            </a:pPr>
            <a:r>
              <a:rPr lang="en-US" altLang="en-US" sz="2200"/>
              <a:t>The </a:t>
            </a:r>
            <a:r>
              <a:rPr lang="en-US" altLang="en-US" sz="2200">
                <a:solidFill>
                  <a:srgbClr val="0000FF"/>
                </a:solidFill>
              </a:rPr>
              <a:t>same variable </a:t>
            </a:r>
            <a:r>
              <a:rPr lang="en-US" altLang="en-US" sz="2200"/>
              <a:t>may be defined in </a:t>
            </a:r>
            <a:r>
              <a:rPr lang="en-US" altLang="en-US" sz="2200">
                <a:solidFill>
                  <a:srgbClr val="0000FF"/>
                </a:solidFill>
              </a:rPr>
              <a:t>two different control-flow paths in a program</a:t>
            </a:r>
            <a:r>
              <a:rPr lang="en-US" altLang="en-US" sz="2200"/>
              <a:t>.</a:t>
            </a:r>
            <a:endParaRPr lang="en-IN" altLang="en-US" sz="2200"/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2328BB1C-3111-5007-08AE-6D774146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740275"/>
            <a:ext cx="6175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33D808A-E121-23E5-12DB-E8FC2B8BB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Types and Declarations</a:t>
            </a:r>
            <a:endParaRPr lang="en-IN" altLang="en-US" sz="3200"/>
          </a:p>
        </p:txBody>
      </p:sp>
      <p:sp>
        <p:nvSpPr>
          <p:cNvPr id="30723" name="AutoShape 4">
            <a:extLst>
              <a:ext uri="{FF2B5EF4-FFF2-40B4-BE49-F238E27FC236}">
                <a16:creationId xmlns:a16="http://schemas.microsoft.com/office/drawing/2014/main" id="{BABD0A2F-A7A2-AAC2-C686-D87659F96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0724" name="Content Placeholder 2">
            <a:extLst>
              <a:ext uri="{FF2B5EF4-FFF2-40B4-BE49-F238E27FC236}">
                <a16:creationId xmlns:a16="http://schemas.microsoft.com/office/drawing/2014/main" id="{A0851B7C-7306-4086-78DE-BA6C28E28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1 Type Expressions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 2 Type Equivalence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 3 Declarations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 4 Storage Layout for Local Names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 5 Sequences of Declarations</a:t>
            </a:r>
          </a:p>
          <a:p>
            <a:pPr marL="0" indent="0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B04B999-6626-0505-A3BD-B3E64D62C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600"/>
              <a:t>Parsing &amp; Intermediate Code generation</a:t>
            </a:r>
            <a:endParaRPr lang="en-IN" altLang="en-US" sz="3600"/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D54CF62F-61F0-0F60-E2F1-D1D8CED18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4100" name="Picture 6">
            <a:extLst>
              <a:ext uri="{FF2B5EF4-FFF2-40B4-BE49-F238E27FC236}">
                <a16:creationId xmlns:a16="http://schemas.microsoft.com/office/drawing/2014/main" id="{53AE714D-42C7-33AE-B29D-97825938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71628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Content Placeholder 2">
            <a:extLst>
              <a:ext uri="{FF2B5EF4-FFF2-40B4-BE49-F238E27FC236}">
                <a16:creationId xmlns:a16="http://schemas.microsoft.com/office/drawing/2014/main" id="{5F945079-A408-FF43-6C19-745F69E9A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2895600"/>
          </a:xfrm>
        </p:spPr>
        <p:txBody>
          <a:bodyPr/>
          <a:lstStyle/>
          <a:p>
            <a:r>
              <a:rPr lang="en-US" altLang="en-US" sz="2400"/>
              <a:t>In the analysis-synthesis model of a compiler, the </a:t>
            </a:r>
            <a:r>
              <a:rPr lang="en-US" altLang="en-US" sz="2400">
                <a:solidFill>
                  <a:srgbClr val="0000FF"/>
                </a:solidFill>
              </a:rPr>
              <a:t>front end analyzes a source program</a:t>
            </a:r>
            <a:r>
              <a:rPr lang="en-US" altLang="en-US" sz="2400"/>
              <a:t> and creates an intermediate representation, from which the back end generates target code. </a:t>
            </a:r>
          </a:p>
          <a:p>
            <a:r>
              <a:rPr lang="en-US" altLang="en-US" sz="2400"/>
              <a:t>Source language is confined to the front end, and details of the target machine to the back end.</a:t>
            </a:r>
          </a:p>
          <a:p>
            <a:r>
              <a:rPr lang="en-US" altLang="en-US" sz="2400"/>
              <a:t>While parsing, static checking, and intermediate-code generation are done sequentially; </a:t>
            </a:r>
            <a:r>
              <a:rPr lang="en-US" altLang="en-US" sz="2400">
                <a:solidFill>
                  <a:srgbClr val="0000FF"/>
                </a:solidFill>
              </a:rPr>
              <a:t>All these can be combined and folded into parsing.</a:t>
            </a:r>
            <a:endParaRPr lang="en-I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AA219B4-3660-4245-7A70-92FDCB806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828675"/>
          </a:xfrm>
        </p:spPr>
        <p:txBody>
          <a:bodyPr/>
          <a:lstStyle/>
          <a:p>
            <a:r>
              <a:rPr lang="en-US" altLang="en-US" sz="3200" b="1"/>
              <a:t>Types and Declaration</a:t>
            </a:r>
            <a:endParaRPr lang="en-IN" altLang="en-US" sz="3200" b="1"/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D1F57AE6-F309-ED31-27F4-005D614FA3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B4D064E4-0A42-623E-0838-7A65F3119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7816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b="1" dirty="0"/>
              <a:t>Type checking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It </a:t>
            </a:r>
            <a:r>
              <a:rPr lang="en-US" altLang="en-US" sz="2400" dirty="0">
                <a:solidFill>
                  <a:srgbClr val="0000FF"/>
                </a:solidFill>
              </a:rPr>
              <a:t>uses logical rules to reason </a:t>
            </a:r>
            <a:r>
              <a:rPr lang="en-US" altLang="en-US" sz="2400" dirty="0"/>
              <a:t>about the behavior of a program at run time.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Specifically, it ensures that the </a:t>
            </a:r>
            <a:r>
              <a:rPr lang="en-US" altLang="en-US" sz="2400" dirty="0">
                <a:solidFill>
                  <a:srgbClr val="0000FF"/>
                </a:solidFill>
              </a:rPr>
              <a:t>types of the operands match the type expected by an operator</a:t>
            </a:r>
            <a:r>
              <a:rPr lang="en-US" altLang="en-US" sz="2400" dirty="0"/>
              <a:t>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Example :  </a:t>
            </a:r>
            <a:r>
              <a:rPr lang="en-US" altLang="en-US" sz="2400" dirty="0">
                <a:solidFill>
                  <a:srgbClr val="0000FF"/>
                </a:solidFill>
              </a:rPr>
              <a:t>&amp;&amp;</a:t>
            </a:r>
            <a:r>
              <a:rPr lang="en-US" altLang="en-US" sz="2400" dirty="0"/>
              <a:t> operator expects its </a:t>
            </a:r>
            <a:r>
              <a:rPr lang="en-US" altLang="en-US" sz="2400" dirty="0">
                <a:solidFill>
                  <a:srgbClr val="0000FF"/>
                </a:solidFill>
              </a:rPr>
              <a:t>two operands to be Booleans</a:t>
            </a:r>
            <a:r>
              <a:rPr lang="en-US" altLang="en-US" sz="2400" dirty="0"/>
              <a:t>, the </a:t>
            </a:r>
            <a:r>
              <a:rPr lang="en-US" altLang="en-US" sz="2400" dirty="0">
                <a:solidFill>
                  <a:srgbClr val="0000FF"/>
                </a:solidFill>
              </a:rPr>
              <a:t>result</a:t>
            </a:r>
            <a:r>
              <a:rPr lang="en-US" altLang="en-US" sz="2400" dirty="0"/>
              <a:t> is also of </a:t>
            </a:r>
            <a:r>
              <a:rPr lang="en-US" altLang="en-US" sz="2400" dirty="0">
                <a:solidFill>
                  <a:srgbClr val="0000FF"/>
                </a:solidFill>
              </a:rPr>
              <a:t>type Boolean</a:t>
            </a:r>
            <a:r>
              <a:rPr lang="en-US" altLang="en-US" sz="2400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 marL="0" indent="0">
              <a:buFontTx/>
              <a:buNone/>
              <a:defRPr/>
            </a:pPr>
            <a:r>
              <a:rPr lang="en-US" altLang="en-US" sz="2400" b="1" dirty="0"/>
              <a:t>Translation Applications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From the type of a name, a </a:t>
            </a:r>
            <a:r>
              <a:rPr lang="en-US" altLang="en-US" sz="2400" dirty="0">
                <a:solidFill>
                  <a:srgbClr val="0000FF"/>
                </a:solidFill>
              </a:rPr>
              <a:t>compiler can determine the storage </a:t>
            </a:r>
            <a:r>
              <a:rPr lang="en-US" altLang="en-US" sz="2400" dirty="0"/>
              <a:t>that will be needed for that name at run time.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Type information is also </a:t>
            </a:r>
            <a:r>
              <a:rPr lang="en-US" altLang="en-US" sz="2400" dirty="0">
                <a:solidFill>
                  <a:srgbClr val="0000FF"/>
                </a:solidFill>
              </a:rPr>
              <a:t>needed to calculate the address denoted by an array reference</a:t>
            </a:r>
            <a:r>
              <a:rPr lang="en-US" altLang="en-US" sz="2400" dirty="0"/>
              <a:t>, to </a:t>
            </a:r>
            <a:r>
              <a:rPr lang="en-US" altLang="en-US" sz="2400" dirty="0">
                <a:solidFill>
                  <a:srgbClr val="0000FF"/>
                </a:solidFill>
              </a:rPr>
              <a:t>insert explicit type conversions</a:t>
            </a:r>
            <a:r>
              <a:rPr lang="en-US" altLang="en-US" sz="2400" dirty="0"/>
              <a:t>.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4807146-A1B3-2CC2-8A57-246BFFCF5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600075"/>
          </a:xfrm>
        </p:spPr>
        <p:txBody>
          <a:bodyPr/>
          <a:lstStyle/>
          <a:p>
            <a:r>
              <a:rPr lang="en-US" altLang="en-US" sz="3200" b="1"/>
              <a:t>1. Type Expressions</a:t>
            </a:r>
            <a:endParaRPr lang="en-IN" altLang="en-US" sz="3200" b="1"/>
          </a:p>
        </p:txBody>
      </p:sp>
      <p:sp>
        <p:nvSpPr>
          <p:cNvPr id="32771" name="AutoShape 4">
            <a:extLst>
              <a:ext uri="{FF2B5EF4-FFF2-40B4-BE49-F238E27FC236}">
                <a16:creationId xmlns:a16="http://schemas.microsoft.com/office/drawing/2014/main" id="{70DF7B25-1112-3D8D-5F95-A70AC3148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1BF82D97-EFF0-E099-1A3F-97E5D7778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848600" cy="2971800"/>
          </a:xfrm>
        </p:spPr>
        <p:txBody>
          <a:bodyPr/>
          <a:lstStyle/>
          <a:p>
            <a:pPr algn="just"/>
            <a:r>
              <a:rPr lang="en-US" altLang="en-US" sz="2400">
                <a:solidFill>
                  <a:srgbClr val="0000FF"/>
                </a:solidFill>
              </a:rPr>
              <a:t>Types have structure</a:t>
            </a:r>
            <a:r>
              <a:rPr lang="en-US" altLang="en-US" sz="2400"/>
              <a:t>, which we shall </a:t>
            </a:r>
            <a:r>
              <a:rPr lang="en-US" altLang="en-US" sz="2400">
                <a:solidFill>
                  <a:srgbClr val="0000FF"/>
                </a:solidFill>
              </a:rPr>
              <a:t>represent using type expressions.</a:t>
            </a:r>
          </a:p>
          <a:p>
            <a:pPr algn="just"/>
            <a:r>
              <a:rPr lang="en-US" altLang="en-US" sz="2400"/>
              <a:t>A type expression is either a </a:t>
            </a:r>
            <a:r>
              <a:rPr lang="en-US" altLang="en-US" sz="2400">
                <a:solidFill>
                  <a:srgbClr val="0000FF"/>
                </a:solidFill>
              </a:rPr>
              <a:t>basic type</a:t>
            </a:r>
            <a:r>
              <a:rPr lang="en-US" altLang="en-US" sz="2400"/>
              <a:t> or is formed by </a:t>
            </a:r>
            <a:r>
              <a:rPr lang="en-US" altLang="en-US" sz="2400">
                <a:solidFill>
                  <a:srgbClr val="0000FF"/>
                </a:solidFill>
              </a:rPr>
              <a:t>applying an operator </a:t>
            </a:r>
            <a:r>
              <a:rPr lang="en-US" altLang="en-US" sz="2400"/>
              <a:t>called a </a:t>
            </a:r>
            <a:r>
              <a:rPr lang="en-US" altLang="en-US" sz="2400">
                <a:solidFill>
                  <a:srgbClr val="0000FF"/>
                </a:solidFill>
              </a:rPr>
              <a:t>type constructor to a type expression. </a:t>
            </a:r>
          </a:p>
          <a:p>
            <a:pPr algn="just"/>
            <a:r>
              <a:rPr lang="en-US" altLang="en-US" sz="2400"/>
              <a:t>The sets of basic types and constructors </a:t>
            </a:r>
            <a:r>
              <a:rPr lang="en-US" altLang="en-US" sz="2400">
                <a:solidFill>
                  <a:srgbClr val="0000FF"/>
                </a:solidFill>
              </a:rPr>
              <a:t>depend on the language to be checked.</a:t>
            </a:r>
            <a:endParaRPr lang="en-IN" altLang="en-US" sz="2400">
              <a:solidFill>
                <a:srgbClr val="0000FF"/>
              </a:solidFill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A13D954E-72A6-E50A-24C4-E1900AF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33825"/>
            <a:ext cx="48958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5E29DC0-AAA1-3984-6BB3-1AAE7B2D4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76275"/>
          </a:xfrm>
        </p:spPr>
        <p:txBody>
          <a:bodyPr/>
          <a:lstStyle/>
          <a:p>
            <a:r>
              <a:rPr lang="en-US" altLang="en-US" sz="3200" b="1"/>
              <a:t>1. Type Expressions</a:t>
            </a:r>
            <a:endParaRPr lang="en-IN" altLang="en-US" sz="3200" b="1"/>
          </a:p>
        </p:txBody>
      </p:sp>
      <p:sp>
        <p:nvSpPr>
          <p:cNvPr id="33795" name="AutoShape 4">
            <a:extLst>
              <a:ext uri="{FF2B5EF4-FFF2-40B4-BE49-F238E27FC236}">
                <a16:creationId xmlns:a16="http://schemas.microsoft.com/office/drawing/2014/main" id="{C987987E-8676-25D2-8EE1-F757EE469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4820" name="Content Placeholder 2">
            <a:extLst>
              <a:ext uri="{FF2B5EF4-FFF2-40B4-BE49-F238E27FC236}">
                <a16:creationId xmlns:a16="http://schemas.microsoft.com/office/drawing/2014/main" id="{79645949-BAE2-D97F-158F-B4169F454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44538"/>
            <a:ext cx="8534400" cy="5800725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altLang="en-US" sz="2400" dirty="0"/>
              <a:t>Definition of type expressions:</a:t>
            </a:r>
          </a:p>
          <a:p>
            <a:pPr marL="0" indent="0" algn="just">
              <a:buFontTx/>
              <a:buNone/>
              <a:defRPr/>
            </a:pPr>
            <a:endParaRPr lang="en-US" altLang="en-US" sz="1400" dirty="0"/>
          </a:p>
          <a:p>
            <a:pPr algn="just"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0000FF"/>
                </a:solidFill>
              </a:rPr>
              <a:t>basic type is a type expression</a:t>
            </a:r>
            <a:r>
              <a:rPr lang="en-US" altLang="en-US" sz="2400" dirty="0"/>
              <a:t>. Typical basic types for a language include Boolean, char, integer, float, and void.</a:t>
            </a:r>
          </a:p>
          <a:p>
            <a:pPr algn="just"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0000FF"/>
                </a:solidFill>
              </a:rPr>
              <a:t>type name is a type expression</a:t>
            </a:r>
            <a:r>
              <a:rPr lang="en-US" altLang="en-US" sz="2400" dirty="0"/>
              <a:t>.</a:t>
            </a:r>
          </a:p>
          <a:p>
            <a:pPr algn="just">
              <a:defRPr/>
            </a:pPr>
            <a:r>
              <a:rPr lang="en-US" altLang="en-US" sz="2400" dirty="0"/>
              <a:t>A type expression can be formed by applying the </a:t>
            </a:r>
            <a:r>
              <a:rPr lang="en-US" altLang="en-US" sz="2400" dirty="0">
                <a:solidFill>
                  <a:srgbClr val="0000FF"/>
                </a:solidFill>
              </a:rPr>
              <a:t>array type constructor to a number and a type expression.</a:t>
            </a:r>
          </a:p>
          <a:p>
            <a:pPr algn="just">
              <a:defRPr/>
            </a:pPr>
            <a:r>
              <a:rPr lang="en-US" altLang="en-US" sz="2400" dirty="0"/>
              <a:t>A record is a data structure with named fields. A </a:t>
            </a:r>
            <a:r>
              <a:rPr lang="en-US" altLang="en-US" sz="2400" dirty="0">
                <a:solidFill>
                  <a:srgbClr val="0000FF"/>
                </a:solidFill>
              </a:rPr>
              <a:t>type expression can be formed by applying the record type constructor </a:t>
            </a:r>
            <a:r>
              <a:rPr lang="en-US" altLang="en-US" sz="2400" dirty="0"/>
              <a:t>to the field names and their types. </a:t>
            </a:r>
          </a:p>
          <a:p>
            <a:pPr algn="just">
              <a:defRPr/>
            </a:pPr>
            <a:r>
              <a:rPr lang="en-US" altLang="en-US" sz="2400" dirty="0"/>
              <a:t>A type expression can be formed by using the type constructor </a:t>
            </a:r>
            <a:r>
              <a:rPr lang="en-US" altLang="en-US" sz="2400" dirty="0">
                <a:solidFill>
                  <a:srgbClr val="0000FF"/>
                </a:solidFill>
              </a:rPr>
              <a:t>→• for function types</a:t>
            </a:r>
            <a:r>
              <a:rPr lang="en-US" altLang="en-US" sz="2400" dirty="0"/>
              <a:t>. We write </a:t>
            </a:r>
            <a:r>
              <a:rPr lang="en-US" altLang="en-US" sz="2400" dirty="0">
                <a:solidFill>
                  <a:srgbClr val="0000FF"/>
                </a:solidFill>
              </a:rPr>
              <a:t>s —»• t </a:t>
            </a:r>
            <a:r>
              <a:rPr lang="en-US" altLang="en-US" sz="2400" dirty="0"/>
              <a:t>for "function from type s to type t."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EBED90F-8157-34C5-D389-90F947832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28675"/>
          </a:xfrm>
        </p:spPr>
        <p:txBody>
          <a:bodyPr/>
          <a:lstStyle/>
          <a:p>
            <a:r>
              <a:rPr lang="en-US" altLang="en-US" sz="3200" b="1"/>
              <a:t>Type Names and Recursive Types</a:t>
            </a:r>
            <a:endParaRPr lang="en-IN" altLang="en-US" sz="3200" b="1"/>
          </a:p>
        </p:txBody>
      </p:sp>
      <p:sp>
        <p:nvSpPr>
          <p:cNvPr id="34819" name="AutoShape 4">
            <a:extLst>
              <a:ext uri="{FF2B5EF4-FFF2-40B4-BE49-F238E27FC236}">
                <a16:creationId xmlns:a16="http://schemas.microsoft.com/office/drawing/2014/main" id="{2652535B-65BB-C31C-68AC-628EE254A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5844" name="Content Placeholder 2">
            <a:extLst>
              <a:ext uri="{FF2B5EF4-FFF2-40B4-BE49-F238E27FC236}">
                <a16:creationId xmlns:a16="http://schemas.microsoft.com/office/drawing/2014/main" id="{008D6793-06B1-683B-E872-40EE6660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/>
              <a:t>Once a class is defined, its </a:t>
            </a:r>
            <a:r>
              <a:rPr lang="en-US" altLang="en-US" sz="2400" dirty="0">
                <a:solidFill>
                  <a:srgbClr val="0000FF"/>
                </a:solidFill>
              </a:rPr>
              <a:t>name can be used as a type name 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/>
              <a:t>Example: consider Node in the program fragment</a:t>
            </a:r>
          </a:p>
          <a:p>
            <a:pPr marL="341313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public class Node { • • • }</a:t>
            </a:r>
          </a:p>
          <a:p>
            <a:pPr marL="341313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public   Node  n;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/>
              <a:t>Names can be </a:t>
            </a:r>
            <a:r>
              <a:rPr lang="en-US" altLang="en-US" sz="2400" dirty="0">
                <a:solidFill>
                  <a:srgbClr val="0000FF"/>
                </a:solidFill>
              </a:rPr>
              <a:t>used to define recursive types</a:t>
            </a:r>
            <a:r>
              <a:rPr lang="en-US" altLang="en-US" sz="2400" dirty="0"/>
              <a:t>, which are needed for data structures such as linked lists. </a:t>
            </a:r>
          </a:p>
          <a:p>
            <a:pPr marL="341313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class Cell { int  info;  Cell next; ••• }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/>
              <a:t>Similar recursive types can be defined using </a:t>
            </a:r>
            <a:r>
              <a:rPr lang="en-US" altLang="en-US" sz="2400" dirty="0">
                <a:solidFill>
                  <a:srgbClr val="0000FF"/>
                </a:solidFill>
              </a:rPr>
              <a:t>records and pointers</a:t>
            </a:r>
            <a:r>
              <a:rPr lang="en-US" altLang="en-US" sz="2400" dirty="0"/>
              <a:t>.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/>
              <a:t>If s and t are type expressions, then their </a:t>
            </a:r>
            <a:r>
              <a:rPr lang="en-US" altLang="en-US" sz="2400" dirty="0">
                <a:solidFill>
                  <a:srgbClr val="0000FF"/>
                </a:solidFill>
              </a:rPr>
              <a:t>Cartesian product s x t is a type expression.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91949D1-1A81-8406-46D2-FB7A980E8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76275"/>
          </a:xfrm>
        </p:spPr>
        <p:txBody>
          <a:bodyPr/>
          <a:lstStyle/>
          <a:p>
            <a:r>
              <a:rPr lang="en-US" altLang="en-US" sz="3200" b="1"/>
              <a:t>2. Type Equivalence</a:t>
            </a:r>
            <a:endParaRPr lang="en-IN" altLang="en-US" sz="3200" b="1"/>
          </a:p>
        </p:txBody>
      </p:sp>
      <p:sp>
        <p:nvSpPr>
          <p:cNvPr id="35843" name="AutoShape 4">
            <a:extLst>
              <a:ext uri="{FF2B5EF4-FFF2-40B4-BE49-F238E27FC236}">
                <a16:creationId xmlns:a16="http://schemas.microsoft.com/office/drawing/2014/main" id="{C50F1DE6-15DC-4759-7E06-CFF5CC537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D9CF8372-0116-C0F7-3D07-DFA8E4F922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5486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dirty="0"/>
              <a:t>When type expressions are represented by graphs, </a:t>
            </a:r>
            <a:r>
              <a:rPr lang="en-US" altLang="en-US" sz="2400" dirty="0">
                <a:solidFill>
                  <a:srgbClr val="0000FF"/>
                </a:solidFill>
              </a:rPr>
              <a:t>two types are structurally equivalent if and only if</a:t>
            </a:r>
            <a:r>
              <a:rPr lang="en-US" altLang="en-US" sz="2400" dirty="0"/>
              <a:t> one of the following conditions is true:</a:t>
            </a:r>
          </a:p>
          <a:p>
            <a:pPr marL="0" indent="0">
              <a:buFontTx/>
              <a:buNone/>
              <a:defRPr/>
            </a:pPr>
            <a:endParaRPr lang="en-US" altLang="en-US" sz="11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They are the </a:t>
            </a:r>
            <a:r>
              <a:rPr lang="en-US" altLang="en-US" sz="2400" dirty="0">
                <a:solidFill>
                  <a:srgbClr val="0000FF"/>
                </a:solidFill>
              </a:rPr>
              <a:t>same basic type</a:t>
            </a:r>
            <a:r>
              <a:rPr lang="en-US" alt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They are formed by applying the </a:t>
            </a:r>
            <a:r>
              <a:rPr lang="en-US" altLang="en-US" sz="2400" dirty="0">
                <a:solidFill>
                  <a:srgbClr val="0000FF"/>
                </a:solidFill>
              </a:rPr>
              <a:t>same constructor to structurally equivalent types.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One is a </a:t>
            </a:r>
            <a:r>
              <a:rPr lang="en-US" altLang="en-US" sz="2400" dirty="0">
                <a:solidFill>
                  <a:srgbClr val="0000FF"/>
                </a:solidFill>
              </a:rPr>
              <a:t>type name that denotes the other</a:t>
            </a:r>
            <a:r>
              <a:rPr lang="en-US" alt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rgbClr val="0000FF"/>
                </a:solidFill>
              </a:rPr>
              <a:t>type names are treated as standing for themselves</a:t>
            </a:r>
            <a:r>
              <a:rPr lang="en-US" altLang="en-US" sz="2400" dirty="0"/>
              <a:t>, then the first two conditions in the above definition lead to </a:t>
            </a:r>
            <a:r>
              <a:rPr lang="en-US" altLang="en-US" sz="2400" dirty="0">
                <a:solidFill>
                  <a:srgbClr val="0000FF"/>
                </a:solidFill>
              </a:rPr>
              <a:t>name equivalence of type expressions.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Name-equivalent expressions </a:t>
            </a:r>
            <a:r>
              <a:rPr lang="en-US" altLang="en-US" sz="2400" dirty="0"/>
              <a:t>are assigned the </a:t>
            </a:r>
            <a:r>
              <a:rPr lang="en-US" altLang="en-US" sz="2400" dirty="0">
                <a:solidFill>
                  <a:srgbClr val="0000FF"/>
                </a:solidFill>
              </a:rPr>
              <a:t>same value number</a:t>
            </a:r>
            <a:r>
              <a:rPr lang="en-US" altLang="en-US" sz="2400" dirty="0"/>
              <a:t>, if used.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 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9F03045-24BF-0161-7A1B-44E4FAA15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447675"/>
          </a:xfrm>
        </p:spPr>
        <p:txBody>
          <a:bodyPr/>
          <a:lstStyle/>
          <a:p>
            <a:r>
              <a:rPr lang="en-US" altLang="en-US" sz="3200" b="1"/>
              <a:t>3. Declarations</a:t>
            </a:r>
            <a:endParaRPr lang="en-IN" altLang="en-US" sz="3200" b="1"/>
          </a:p>
        </p:txBody>
      </p:sp>
      <p:sp>
        <p:nvSpPr>
          <p:cNvPr id="36867" name="AutoShape 4">
            <a:extLst>
              <a:ext uri="{FF2B5EF4-FFF2-40B4-BE49-F238E27FC236}">
                <a16:creationId xmlns:a16="http://schemas.microsoft.com/office/drawing/2014/main" id="{4B797BBA-B638-6194-C19D-00E4AEFDB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A2F6AD5C-E8FC-474B-122E-282818E58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762000"/>
            <a:ext cx="8458200" cy="5791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300" dirty="0"/>
              <a:t>A simplified grammar that declares just one name at a time and declarations with lists of names.</a:t>
            </a:r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endParaRPr lang="en-US" altLang="en-US" sz="2300" dirty="0"/>
          </a:p>
          <a:p>
            <a:pPr marL="0" indent="0">
              <a:buFontTx/>
              <a:buNone/>
              <a:defRPr/>
            </a:pPr>
            <a:r>
              <a:rPr lang="en-US" altLang="en-US" sz="2300" dirty="0"/>
              <a:t>The above grammar that deals with basic and array types was used to illustrate inherited attributes.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Nonterminal D generates a </a:t>
            </a:r>
            <a:r>
              <a:rPr lang="en-US" altLang="en-US" sz="2300" dirty="0">
                <a:solidFill>
                  <a:srgbClr val="0000FF"/>
                </a:solidFill>
              </a:rPr>
              <a:t>sequence of declarations</a:t>
            </a:r>
            <a:r>
              <a:rPr lang="en-US" altLang="en-US" sz="2300" dirty="0"/>
              <a:t>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Nonterminal T generates </a:t>
            </a:r>
            <a:r>
              <a:rPr lang="en-US" altLang="en-US" sz="2300" dirty="0">
                <a:solidFill>
                  <a:srgbClr val="0000FF"/>
                </a:solidFill>
              </a:rPr>
              <a:t>basic, array, or record types.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Nonterminal B generates one of the </a:t>
            </a:r>
            <a:r>
              <a:rPr lang="en-US" altLang="en-US" sz="2300" dirty="0">
                <a:solidFill>
                  <a:srgbClr val="0000FF"/>
                </a:solidFill>
              </a:rPr>
              <a:t>basic types int and float</a:t>
            </a:r>
            <a:r>
              <a:rPr lang="en-US" altLang="en-US" sz="2300" dirty="0"/>
              <a:t>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Nonterminal C, for "component," generates </a:t>
            </a:r>
            <a:r>
              <a:rPr lang="en-US" altLang="en-US" sz="2300" dirty="0">
                <a:solidFill>
                  <a:srgbClr val="0000FF"/>
                </a:solidFill>
              </a:rPr>
              <a:t>strings of zero or more integers</a:t>
            </a:r>
            <a:r>
              <a:rPr lang="en-US" altLang="en-US" sz="2300" dirty="0"/>
              <a:t>, each integer surrounded by brackets. </a:t>
            </a: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3AD3FEC0-7553-6983-97A1-E18919E8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4914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6BAC861-2A15-4B1A-6DF3-DA449217E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4. Storage Layout for Local Names</a:t>
            </a:r>
            <a:endParaRPr lang="en-IN" altLang="en-US" sz="3200"/>
          </a:p>
        </p:txBody>
      </p:sp>
      <p:sp>
        <p:nvSpPr>
          <p:cNvPr id="37891" name="AutoShape 4">
            <a:extLst>
              <a:ext uri="{FF2B5EF4-FFF2-40B4-BE49-F238E27FC236}">
                <a16:creationId xmlns:a16="http://schemas.microsoft.com/office/drawing/2014/main" id="{D7472302-D6B7-593C-2CEF-37F3F6B635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E99D0F77-F2A4-441A-45FF-81C795D0F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1471613"/>
            <a:ext cx="89408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7A58B5A-5CF0-FA0C-BFB5-5431D69E9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4. Storage Layout for Local Names</a:t>
            </a:r>
            <a:endParaRPr lang="en-IN" altLang="en-US" sz="3200"/>
          </a:p>
        </p:txBody>
      </p:sp>
      <p:sp>
        <p:nvSpPr>
          <p:cNvPr id="38915" name="AutoShape 4">
            <a:extLst>
              <a:ext uri="{FF2B5EF4-FFF2-40B4-BE49-F238E27FC236}">
                <a16:creationId xmlns:a16="http://schemas.microsoft.com/office/drawing/2014/main" id="{793E8604-A3B0-99CD-C484-5EC38FA9E4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0E36CF14-057F-23E1-8AC0-BB43DC3D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4871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5">
            <a:extLst>
              <a:ext uri="{FF2B5EF4-FFF2-40B4-BE49-F238E27FC236}">
                <a16:creationId xmlns:a16="http://schemas.microsoft.com/office/drawing/2014/main" id="{10410020-0EF2-AA69-D74D-8EC1F0432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2925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33"/>
                </a:solidFill>
              </a:rPr>
              <a:t>parse tree for the type int [2][3]</a:t>
            </a:r>
            <a:endParaRPr lang="en-IN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88DAE57-32FD-F83F-4497-0A21C2F41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 b="1"/>
              <a:t>5. Sequences of Declarations</a:t>
            </a:r>
            <a:endParaRPr lang="en-IN" altLang="en-US" sz="3200" b="1"/>
          </a:p>
        </p:txBody>
      </p:sp>
      <p:sp>
        <p:nvSpPr>
          <p:cNvPr id="39939" name="AutoShape 4">
            <a:extLst>
              <a:ext uri="{FF2B5EF4-FFF2-40B4-BE49-F238E27FC236}">
                <a16:creationId xmlns:a16="http://schemas.microsoft.com/office/drawing/2014/main" id="{D506ED3B-50B0-6C71-A0AB-9A75A5DAE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80B6A241-E3B7-BB0C-B56C-C9E4192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6650"/>
            <a:ext cx="76962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DBCB6CAB-EC7F-CFEB-98F6-A5C70025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267200"/>
            <a:ext cx="782796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F08B104-575C-F0DA-B587-82173ABCE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600"/>
              <a:t>Intermediate Code Representation</a:t>
            </a:r>
            <a:endParaRPr lang="en-IN" altLang="en-US" sz="3600"/>
          </a:p>
        </p:txBody>
      </p:sp>
      <p:sp>
        <p:nvSpPr>
          <p:cNvPr id="5123" name="AutoShape 4">
            <a:extLst>
              <a:ext uri="{FF2B5EF4-FFF2-40B4-BE49-F238E27FC236}">
                <a16:creationId xmlns:a16="http://schemas.microsoft.com/office/drawing/2014/main" id="{5338D16D-BF8D-9CA8-9905-8693BFAC3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FBE4470D-E13A-5346-02F5-41B35FDF7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400"/>
              <a:t>Intermediate representations, including </a:t>
            </a:r>
            <a:r>
              <a:rPr lang="en-US" altLang="en-US" sz="2400">
                <a:solidFill>
                  <a:srgbClr val="0000FF"/>
                </a:solidFill>
              </a:rPr>
              <a:t>syntax trees and three-address code.</a:t>
            </a:r>
          </a:p>
          <a:p>
            <a:pPr algn="just">
              <a:spcBef>
                <a:spcPts val="1200"/>
              </a:spcBef>
            </a:pPr>
            <a:r>
              <a:rPr lang="en-US" altLang="en-US" sz="2400">
                <a:solidFill>
                  <a:srgbClr val="0000FF"/>
                </a:solidFill>
              </a:rPr>
              <a:t>Syntax trees are high level</a:t>
            </a:r>
            <a:r>
              <a:rPr lang="en-US" altLang="en-US" sz="2400"/>
              <a:t>; they depict the natural hierarchical structure of the source program and are well suited to tasks like </a:t>
            </a:r>
            <a:r>
              <a:rPr lang="en-US" altLang="en-US" sz="2400">
                <a:solidFill>
                  <a:srgbClr val="0000FF"/>
                </a:solidFill>
              </a:rPr>
              <a:t>static type checking /evaluation ordering</a:t>
            </a:r>
            <a:r>
              <a:rPr lang="en-US" altLang="en-US" sz="2400"/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0000FF"/>
                </a:solidFill>
              </a:rPr>
              <a:t>low-level representation </a:t>
            </a:r>
            <a:r>
              <a:rPr lang="en-US" altLang="en-US" sz="2400"/>
              <a:t>is suitable for </a:t>
            </a:r>
            <a:r>
              <a:rPr lang="en-US" altLang="en-US" sz="2400">
                <a:solidFill>
                  <a:srgbClr val="0000FF"/>
                </a:solidFill>
              </a:rPr>
              <a:t>machine-dependent tasks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like register allocation and instruction selection. </a:t>
            </a:r>
          </a:p>
          <a:p>
            <a:pPr algn="just">
              <a:spcBef>
                <a:spcPts val="1200"/>
              </a:spcBef>
            </a:pPr>
            <a:r>
              <a:rPr lang="en-US" altLang="en-US" sz="2400"/>
              <a:t>“</a:t>
            </a:r>
            <a:r>
              <a:rPr lang="en-US" altLang="en-US" sz="2400">
                <a:solidFill>
                  <a:srgbClr val="0000FF"/>
                </a:solidFill>
              </a:rPr>
              <a:t>Three-address code</a:t>
            </a:r>
            <a:r>
              <a:rPr lang="en-US" altLang="en-US" sz="2400"/>
              <a:t>" comes from instructions of the general form </a:t>
            </a:r>
            <a:r>
              <a:rPr lang="en-US" altLang="en-US" sz="2400">
                <a:solidFill>
                  <a:srgbClr val="0000FF"/>
                </a:solidFill>
              </a:rPr>
              <a:t>x = y op z </a:t>
            </a:r>
            <a:r>
              <a:rPr lang="en-US" altLang="en-US" sz="2400"/>
              <a:t>with three addresses: </a:t>
            </a:r>
            <a:r>
              <a:rPr lang="en-US" altLang="en-US" sz="2400">
                <a:solidFill>
                  <a:srgbClr val="0000FF"/>
                </a:solidFill>
              </a:rPr>
              <a:t>two for the operands y and z and one for the result x.</a:t>
            </a:r>
          </a:p>
          <a:p>
            <a:pPr algn="just">
              <a:spcBef>
                <a:spcPts val="1200"/>
              </a:spcBef>
            </a:pPr>
            <a:r>
              <a:rPr lang="en-US" altLang="en-US" sz="2400"/>
              <a:t>Three-address </a:t>
            </a:r>
            <a:r>
              <a:rPr lang="en-US" altLang="en-US" sz="2400">
                <a:solidFill>
                  <a:srgbClr val="0000FF"/>
                </a:solidFill>
              </a:rPr>
              <a:t>code can range from high to low-level</a:t>
            </a:r>
            <a:r>
              <a:rPr lang="en-US" altLang="en-US" sz="2400"/>
              <a:t>, depending on the choice of operators. </a:t>
            </a:r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7030BE-86AC-6509-49E1-1C7B8EF8A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600"/>
              <a:t>Variants of Syntax Trees</a:t>
            </a:r>
            <a:endParaRPr lang="en-IN" altLang="en-US" sz="3600"/>
          </a:p>
        </p:txBody>
      </p:sp>
      <p:sp>
        <p:nvSpPr>
          <p:cNvPr id="6147" name="AutoShape 4">
            <a:extLst>
              <a:ext uri="{FF2B5EF4-FFF2-40B4-BE49-F238E27FC236}">
                <a16:creationId xmlns:a16="http://schemas.microsoft.com/office/drawing/2014/main" id="{889B92E2-ABDB-9BD2-518C-6B73B951C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D2916A37-B267-83C8-3E25-40513F00B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4478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000"/>
              <a:t>Directed Acyclic Graphs for Expressions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000"/>
              <a:t>The Value-Number Method for Constructing DAG's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809D8AD-21AB-E50A-0588-FB0939A9A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1. Directed Acyclic Graphs for Expressions</a:t>
            </a:r>
            <a:endParaRPr lang="en-IN" altLang="en-US" sz="3200"/>
          </a:p>
        </p:txBody>
      </p:sp>
      <p:sp>
        <p:nvSpPr>
          <p:cNvPr id="7171" name="AutoShape 4">
            <a:extLst>
              <a:ext uri="{FF2B5EF4-FFF2-40B4-BE49-F238E27FC236}">
                <a16:creationId xmlns:a16="http://schemas.microsoft.com/office/drawing/2014/main" id="{58902D23-4428-B596-6CA7-E7CF31442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92414C-1800-C303-166D-09557E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sz="2400" dirty="0"/>
              <a:t>Like the syntax tree for an expression,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DAG has </a:t>
            </a:r>
            <a:r>
              <a:rPr lang="en-US" sz="2400" dirty="0">
                <a:solidFill>
                  <a:srgbClr val="0000FF"/>
                </a:solidFill>
              </a:rPr>
              <a:t>leaves</a:t>
            </a:r>
            <a:r>
              <a:rPr lang="en-US" sz="2400" dirty="0"/>
              <a:t> corresponding to atomic </a:t>
            </a:r>
            <a:r>
              <a:rPr lang="en-US" sz="2400" dirty="0">
                <a:solidFill>
                  <a:srgbClr val="0000FF"/>
                </a:solidFill>
              </a:rPr>
              <a:t>operands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interior</a:t>
            </a:r>
            <a:r>
              <a:rPr lang="en-US" sz="2400" dirty="0"/>
              <a:t> nodes corresponding to </a:t>
            </a:r>
            <a:r>
              <a:rPr lang="en-US" sz="2400" dirty="0">
                <a:solidFill>
                  <a:srgbClr val="0000FF"/>
                </a:solidFill>
              </a:rPr>
              <a:t>operators</a:t>
            </a:r>
            <a:r>
              <a:rPr lang="en-US" sz="2400" dirty="0"/>
              <a:t>.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difference is that a node N in a DAG has </a:t>
            </a:r>
            <a:r>
              <a:rPr lang="en-US" sz="2400" dirty="0">
                <a:solidFill>
                  <a:srgbClr val="0000FF"/>
                </a:solidFill>
              </a:rPr>
              <a:t>more than one parent </a:t>
            </a:r>
            <a:r>
              <a:rPr lang="en-US" sz="2400" dirty="0"/>
              <a:t>if N </a:t>
            </a:r>
            <a:r>
              <a:rPr lang="en-US" sz="2400" dirty="0">
                <a:solidFill>
                  <a:srgbClr val="0000FF"/>
                </a:solidFill>
              </a:rPr>
              <a:t>represents a common subexpression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a syntax tree, the tree for the </a:t>
            </a:r>
            <a:r>
              <a:rPr lang="en-US" sz="2400" dirty="0">
                <a:solidFill>
                  <a:srgbClr val="0000FF"/>
                </a:solidFill>
              </a:rPr>
              <a:t>common subexpression would be replicated as many times as the subexpression appears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the original expression.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DAG gives the compiler important </a:t>
            </a:r>
            <a:r>
              <a:rPr lang="en-US" sz="2400" dirty="0">
                <a:solidFill>
                  <a:srgbClr val="0000FF"/>
                </a:solidFill>
              </a:rPr>
              <a:t>clues regarding the generation of efficient code </a:t>
            </a:r>
            <a:r>
              <a:rPr lang="en-US" sz="2400" dirty="0"/>
              <a:t>to evaluate the expressions.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50FF13-0E2D-BD07-5ECE-C09AB1C48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DAG for the expression</a:t>
            </a:r>
            <a:endParaRPr lang="en-IN" altLang="en-US" sz="3200"/>
          </a:p>
        </p:txBody>
      </p:sp>
      <p:sp>
        <p:nvSpPr>
          <p:cNvPr id="8195" name="AutoShape 4">
            <a:extLst>
              <a:ext uri="{FF2B5EF4-FFF2-40B4-BE49-F238E27FC236}">
                <a16:creationId xmlns:a16="http://schemas.microsoft.com/office/drawing/2014/main" id="{AC2ECA90-20EE-D5C2-680C-B01265CBA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A4649C28-4A38-40FA-AD3B-F46E03F89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pt-BR" altLang="en-US" sz="2400">
                <a:solidFill>
                  <a:srgbClr val="0000FF"/>
                </a:solidFill>
              </a:rPr>
              <a:t>a +  a  *   (b  -  c)   +   (b  -  c)        *  d</a:t>
            </a:r>
          </a:p>
          <a:p>
            <a:pPr marL="0" indent="0" algn="ctr">
              <a:buFontTx/>
              <a:buNone/>
            </a:pPr>
            <a:endParaRPr lang="pt-BR" altLang="en-US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endParaRPr lang="en-IN" altLang="en-US" sz="2000"/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F7D5B424-AB62-76F7-4400-2F2B78D2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786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5AF68BF-F752-05B2-6D51-CA391E86D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Construction of DAG</a:t>
            </a:r>
            <a:endParaRPr lang="en-IN" altLang="en-US" sz="3200"/>
          </a:p>
        </p:txBody>
      </p:sp>
      <p:sp>
        <p:nvSpPr>
          <p:cNvPr id="9219" name="AutoShape 4">
            <a:extLst>
              <a:ext uri="{FF2B5EF4-FFF2-40B4-BE49-F238E27FC236}">
                <a16:creationId xmlns:a16="http://schemas.microsoft.com/office/drawing/2014/main" id="{DD67A830-3FCB-38F5-779D-4CE26EE47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4BEB78-5E2F-1E44-1C97-4D220709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/>
              <a:t>The SDD can construct either syntax trees or DAG’s.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/>
              <a:t>It was used to construct syntax trees, where functions </a:t>
            </a:r>
            <a:r>
              <a:rPr lang="en-US" sz="2600" dirty="0">
                <a:solidFill>
                  <a:srgbClr val="0000FF"/>
                </a:solidFill>
              </a:rPr>
              <a:t>Leaf and Node created a fresh node</a:t>
            </a:r>
            <a:r>
              <a:rPr lang="en-US" sz="2600" dirty="0"/>
              <a:t> each time they were called.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/>
              <a:t>It will construct a DAG if, </a:t>
            </a:r>
            <a:r>
              <a:rPr lang="en-US" sz="2600" dirty="0">
                <a:solidFill>
                  <a:srgbClr val="0000FF"/>
                </a:solidFill>
              </a:rPr>
              <a:t>before creating a new node, these functions first check </a:t>
            </a:r>
            <a:r>
              <a:rPr lang="en-US" sz="2600" dirty="0"/>
              <a:t>whether an identical node already exists.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/>
              <a:t>If a previously created </a:t>
            </a:r>
            <a:r>
              <a:rPr lang="en-US" sz="2600" dirty="0">
                <a:solidFill>
                  <a:srgbClr val="0000FF"/>
                </a:solidFill>
              </a:rPr>
              <a:t>identical node exists</a:t>
            </a:r>
            <a:r>
              <a:rPr lang="en-US" sz="2600" dirty="0"/>
              <a:t>, the </a:t>
            </a:r>
            <a:r>
              <a:rPr lang="en-US" sz="2600" dirty="0">
                <a:solidFill>
                  <a:srgbClr val="0000FF"/>
                </a:solidFill>
              </a:rPr>
              <a:t>existing node is returned. </a:t>
            </a:r>
          </a:p>
          <a:p>
            <a:pPr marL="0" indent="0">
              <a:buFontTx/>
              <a:buNone/>
              <a:defRPr/>
            </a:pPr>
            <a:endParaRPr lang="en-US" sz="2600" dirty="0"/>
          </a:p>
          <a:p>
            <a:pPr marL="0" indent="0">
              <a:buFontTx/>
              <a:buNone/>
              <a:defRPr/>
            </a:pP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EB113A1-47C9-78A4-3B66-C2AC80FB4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642937"/>
          </a:xfrm>
        </p:spPr>
        <p:txBody>
          <a:bodyPr/>
          <a:lstStyle/>
          <a:p>
            <a:r>
              <a:rPr lang="en-US" altLang="en-US" sz="3200"/>
              <a:t>SDD to produce Syntax tree or DAG</a:t>
            </a:r>
            <a:endParaRPr lang="en-IN" altLang="en-US" sz="3200"/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50E9C116-89A0-053C-6765-E42A61F50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B5CBE93F-2BF7-DF94-51A8-D385A67D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693738"/>
            <a:ext cx="6019800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>
            <a:extLst>
              <a:ext uri="{FF2B5EF4-FFF2-40B4-BE49-F238E27FC236}">
                <a16:creationId xmlns:a16="http://schemas.microsoft.com/office/drawing/2014/main" id="{010CB54A-541A-A419-FBCB-FDAC53BE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38475"/>
            <a:ext cx="4306888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0">
            <a:extLst>
              <a:ext uri="{FF2B5EF4-FFF2-40B4-BE49-F238E27FC236}">
                <a16:creationId xmlns:a16="http://schemas.microsoft.com/office/drawing/2014/main" id="{1AD5818F-1DCC-4D28-0597-89F55CC6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688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Office\Templates\Blank Presentation.pot</Template>
  <TotalTime>7529</TotalTime>
  <Words>2546</Words>
  <Application>Microsoft Office PowerPoint</Application>
  <PresentationFormat>On-screen Show (4:3)</PresentationFormat>
  <Paragraphs>202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Blank Presentation</vt:lpstr>
      <vt:lpstr>Intermediate Code Generation</vt:lpstr>
      <vt:lpstr>Contents</vt:lpstr>
      <vt:lpstr>Parsing &amp; Intermediate Code generation</vt:lpstr>
      <vt:lpstr>Intermediate Code Representation</vt:lpstr>
      <vt:lpstr>Variants of Syntax Trees</vt:lpstr>
      <vt:lpstr>1. Directed Acyclic Graphs for Expressions</vt:lpstr>
      <vt:lpstr>DAG for the expression</vt:lpstr>
      <vt:lpstr>Construction of DAG</vt:lpstr>
      <vt:lpstr>SDD to produce Syntax tree or DAG</vt:lpstr>
      <vt:lpstr>2. The Value-Number Method for Constructing DAG's</vt:lpstr>
      <vt:lpstr>PowerPoint Presentation</vt:lpstr>
      <vt:lpstr>Essential data structure to construct DAG</vt:lpstr>
      <vt:lpstr>Exercise</vt:lpstr>
      <vt:lpstr>Three-Address Code</vt:lpstr>
      <vt:lpstr>Three-Address Code</vt:lpstr>
      <vt:lpstr>DAG for the expression</vt:lpstr>
      <vt:lpstr>Addresses and Instructions  to build Three-address code</vt:lpstr>
      <vt:lpstr>Addresses and Instructions  to build Three-address code</vt:lpstr>
      <vt:lpstr>Addresses and Instructions  to build Three-address code</vt:lpstr>
      <vt:lpstr>Addresses and Instructions  to build Three-address code</vt:lpstr>
      <vt:lpstr>Addresses and Instructions  to build Three-address code</vt:lpstr>
      <vt:lpstr>2. Quadruples</vt:lpstr>
      <vt:lpstr>2. Quadruples</vt:lpstr>
      <vt:lpstr>3. Triples</vt:lpstr>
      <vt:lpstr>3. Triples</vt:lpstr>
      <vt:lpstr>Indirect triples</vt:lpstr>
      <vt:lpstr>PowerPoint Presentation</vt:lpstr>
      <vt:lpstr>Static Single-Assignment Form</vt:lpstr>
      <vt:lpstr>Types and Declarations</vt:lpstr>
      <vt:lpstr>Types and Declaration</vt:lpstr>
      <vt:lpstr>1. Type Expressions</vt:lpstr>
      <vt:lpstr>1. Type Expressions</vt:lpstr>
      <vt:lpstr>Type Names and Recursive Types</vt:lpstr>
      <vt:lpstr>2. Type Equivalence</vt:lpstr>
      <vt:lpstr>3. Declarations</vt:lpstr>
      <vt:lpstr>4. Storage Layout for Local Names</vt:lpstr>
      <vt:lpstr>4. Storage Layout for Local Names</vt:lpstr>
      <vt:lpstr>5. Sequences of Declarations</vt:lpstr>
    </vt:vector>
  </TitlesOfParts>
  <Company>PC 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xyuan</dc:creator>
  <cp:lastModifiedBy>20255A0505@gnits.in</cp:lastModifiedBy>
  <cp:revision>95</cp:revision>
  <cp:lastPrinted>2000-10-24T17:04:50Z</cp:lastPrinted>
  <dcterms:created xsi:type="dcterms:W3CDTF">2000-08-16T12:55:31Z</dcterms:created>
  <dcterms:modified xsi:type="dcterms:W3CDTF">2022-12-20T06:32:37Z</dcterms:modified>
</cp:coreProperties>
</file>