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97" r:id="rId2"/>
    <p:sldId id="299" r:id="rId3"/>
    <p:sldId id="300" r:id="rId4"/>
    <p:sldId id="345" r:id="rId5"/>
    <p:sldId id="353" r:id="rId6"/>
    <p:sldId id="354" r:id="rId7"/>
    <p:sldId id="355" r:id="rId8"/>
    <p:sldId id="356" r:id="rId9"/>
    <p:sldId id="301" r:id="rId10"/>
    <p:sldId id="302" r:id="rId11"/>
    <p:sldId id="303" r:id="rId12"/>
    <p:sldId id="357" r:id="rId13"/>
    <p:sldId id="305" r:id="rId14"/>
    <p:sldId id="304" r:id="rId15"/>
    <p:sldId id="306" r:id="rId16"/>
    <p:sldId id="307" r:id="rId17"/>
    <p:sldId id="308" r:id="rId18"/>
    <p:sldId id="339" r:id="rId19"/>
    <p:sldId id="340" r:id="rId20"/>
    <p:sldId id="342" r:id="rId21"/>
    <p:sldId id="341" r:id="rId22"/>
    <p:sldId id="309" r:id="rId23"/>
    <p:sldId id="310" r:id="rId24"/>
    <p:sldId id="343" r:id="rId25"/>
    <p:sldId id="311" r:id="rId26"/>
    <p:sldId id="344" r:id="rId27"/>
    <p:sldId id="347" r:id="rId28"/>
    <p:sldId id="348" r:id="rId29"/>
    <p:sldId id="350" r:id="rId30"/>
    <p:sldId id="351" r:id="rId31"/>
    <p:sldId id="349" r:id="rId32"/>
    <p:sldId id="352" r:id="rId33"/>
    <p:sldId id="358" r:id="rId34"/>
    <p:sldId id="359" r:id="rId35"/>
    <p:sldId id="360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6" autoAdjust="0"/>
    <p:restoredTop sz="88698" autoAdjust="0"/>
  </p:normalViewPr>
  <p:slideViewPr>
    <p:cSldViewPr>
      <p:cViewPr varScale="1">
        <p:scale>
          <a:sx n="85" d="100"/>
          <a:sy n="85" d="100"/>
        </p:scale>
        <p:origin x="104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61B4D4-14D8-7FC3-519A-014529A208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3BEB09-526C-FFAA-D255-96EB5009D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24F4BE-A0A5-BBF8-46EF-361A4F345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116FA-0530-4A7D-B5D9-41C45819C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61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8B3249-FF1C-DC26-C047-6761753A00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28CAE5-6DFD-C731-FEA0-6056A8FB0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2FD0FA-FA08-EC54-5B5A-6B263ED61D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250B8-39FC-4E0D-B701-0C2FAEFCC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4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DEB4D9-F4AE-2B7C-8FE0-40FAECA5F6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CD3BB-D89A-932A-C696-79DA24E961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3B48E-3F2B-A2C7-E77B-3E52F545C6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0F338-7D1A-489B-852E-E93233395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94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2B8C6B-D68F-EBE8-C8DB-CD12EBE193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FDABBC-3D3D-7747-69B1-41F30D32BB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65F7A3-E016-2FC8-AD6F-2BBBA83F4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CE035-E2C1-41BA-AEE6-F1C06D829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80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EF5A45-FA14-DF6B-A428-AF8108AE6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859EB3-44E0-ACC5-F054-D100F323A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84D15E-DA97-2BBD-6680-BD3891B80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01A1A-653A-43ED-8409-835EDD7FE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A4E30-87DC-AC3A-85E4-995ACA61A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1AA98-789D-FA5D-E1BD-2AC625E10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AF031-605C-5275-4BF2-91BD378135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0FC24-FCEA-4267-8FB6-1E6E50F06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99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5283DE-5795-EED6-586D-8DFFDFA06F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234A2D-9A39-66E2-B3CE-D937A87465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FC7C16F-3DF0-ECE7-A7ED-FF75A2C22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58749-0BB5-444B-B229-B0FD1AF05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71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CB7328-C12E-6653-C68B-9C762393B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8C172-0535-779E-EBC5-EC0F694BB6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A23BA5-F681-6941-FB7D-F72828CDC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B823-A08D-4322-9F59-44B8C8C4B5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42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A58A98-59D9-93A3-0D68-9E2BBBA2ED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2BAEC3-3146-2E57-EFBF-90788B29D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B97218-994E-0805-78D8-7BC38568E8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5DE65-3CFF-4217-B342-91040F1BE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77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5DCC1-8176-2640-F68F-1402FFFCCA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C7C72-8E2A-E0D5-0E49-198C6AA51B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07480-8DBE-5546-CDF7-271D5EBACD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36DD8-455A-45C1-8EEC-ACE89AE7FD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13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7A3971-D4C3-8060-2B22-F7E17ABA8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BB44C2-C0B6-9276-07C8-F242AA2F8C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28DEC-2421-5103-9160-E938B9DC72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67094-6CCC-4126-B988-F3D21A88A0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9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8451115-CBC7-1F9D-2E1C-FD7889FCC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27E94F-9404-8A16-4B68-B4CA8096D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9583766-93E5-2102-638B-E9FB6222F5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8885440-62FC-D7D8-AB2B-41FAC9EB4B2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CC34925-5F9E-EC67-79A2-978D5A6C7F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906853C-A6F5-4BEC-990C-E6A2077990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2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2.png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 /><Relationship Id="rId7" Type="http://schemas.openxmlformats.org/officeDocument/2006/relationships/image" Target="../media/image40.png" /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9.png" /><Relationship Id="rId5" Type="http://schemas.openxmlformats.org/officeDocument/2006/relationships/image" Target="../media/image38.png" /><Relationship Id="rId4" Type="http://schemas.openxmlformats.org/officeDocument/2006/relationships/image" Target="../media/image37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42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7.png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 /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 /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6BCA0A90-462E-D500-E104-63FD9F3180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1143000"/>
            <a:ext cx="7086600" cy="2387600"/>
          </a:xfrm>
        </p:spPr>
        <p:txBody>
          <a:bodyPr anchor="ctr"/>
          <a:lstStyle/>
          <a:p>
            <a:r>
              <a:rPr lang="en-US" altLang="en-US" sz="4400"/>
              <a:t>Type Checking</a:t>
            </a:r>
            <a:endParaRPr lang="en-IN" altLang="en-US" sz="440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3E89FF0F-6219-B780-3DE6-96F8C02556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Dr. N. Kalyani</a:t>
            </a:r>
          </a:p>
          <a:p>
            <a:r>
              <a:rPr lang="en-US" altLang="en-US"/>
              <a:t>Professor, CSE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F7A056B-61DD-166C-F97E-2E4EA7110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2. Type Conversions</a:t>
            </a:r>
            <a:endParaRPr lang="en-IN" altLang="en-US" sz="3200"/>
          </a:p>
        </p:txBody>
      </p:sp>
      <p:sp>
        <p:nvSpPr>
          <p:cNvPr id="11267" name="AutoShape 4">
            <a:extLst>
              <a:ext uri="{FF2B5EF4-FFF2-40B4-BE49-F238E27FC236}">
                <a16:creationId xmlns:a16="http://schemas.microsoft.com/office/drawing/2014/main" id="{5E603083-3C4C-9D79-0924-951A01273E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235852-2487-8CB4-2759-4783334A1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4800600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US" sz="2500" dirty="0"/>
              <a:t>The increase in the number of types subject to conversion increases, the number of cases. The semantic actions becomes important with large numbers of types.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2500" dirty="0">
                <a:solidFill>
                  <a:srgbClr val="0000FF"/>
                </a:solidFill>
              </a:rPr>
              <a:t>Type conversion rules vary </a:t>
            </a:r>
            <a:r>
              <a:rPr lang="en-US" sz="2500" dirty="0"/>
              <a:t>from language to language. 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altLang="en-US" sz="2500" dirty="0"/>
              <a:t>Conversion from one type to another is said to be </a:t>
            </a:r>
            <a:r>
              <a:rPr lang="en-US" altLang="en-US" sz="2500" dirty="0">
                <a:solidFill>
                  <a:srgbClr val="0000FF"/>
                </a:solidFill>
              </a:rPr>
              <a:t>implicit if it is done automatically</a:t>
            </a:r>
            <a:r>
              <a:rPr lang="en-US" altLang="en-US" sz="2500" dirty="0"/>
              <a:t> by the compiler. 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altLang="en-US" sz="2500" dirty="0">
                <a:solidFill>
                  <a:srgbClr val="0000FF"/>
                </a:solidFill>
              </a:rPr>
              <a:t>Implicit type conversions</a:t>
            </a:r>
            <a:r>
              <a:rPr lang="en-US" altLang="en-US" sz="2500" dirty="0"/>
              <a:t>, also called </a:t>
            </a:r>
            <a:r>
              <a:rPr lang="en-US" altLang="en-US" sz="2500" dirty="0">
                <a:solidFill>
                  <a:srgbClr val="0000FF"/>
                </a:solidFill>
              </a:rPr>
              <a:t>coercions</a:t>
            </a:r>
            <a:r>
              <a:rPr lang="en-US" altLang="en-US" sz="2500" dirty="0"/>
              <a:t>, are limited in many languages to </a:t>
            </a:r>
            <a:r>
              <a:rPr lang="en-US" altLang="en-US" sz="2500" dirty="0">
                <a:solidFill>
                  <a:srgbClr val="0000FF"/>
                </a:solidFill>
              </a:rPr>
              <a:t>widening conversions</a:t>
            </a:r>
            <a:r>
              <a:rPr lang="en-US" altLang="en-US" sz="2500" dirty="0"/>
              <a:t>. 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altLang="en-US" sz="2500" dirty="0">
                <a:solidFill>
                  <a:srgbClr val="0000FF"/>
                </a:solidFill>
              </a:rPr>
              <a:t>Explicit conversions </a:t>
            </a:r>
            <a:r>
              <a:rPr lang="en-US" altLang="en-US" sz="2500" dirty="0"/>
              <a:t>are also called </a:t>
            </a:r>
            <a:r>
              <a:rPr lang="en-US" altLang="en-US" sz="2500" dirty="0">
                <a:solidFill>
                  <a:srgbClr val="0000FF"/>
                </a:solidFill>
              </a:rPr>
              <a:t>casts</a:t>
            </a:r>
            <a:r>
              <a:rPr lang="en-US" altLang="en-US" sz="2500" dirty="0"/>
              <a:t>.</a:t>
            </a:r>
            <a:endParaRPr lang="pt-BR" altLang="en-US" sz="2500" dirty="0"/>
          </a:p>
          <a:p>
            <a:pPr marL="0" indent="0">
              <a:buFontTx/>
              <a:buNone/>
              <a:defRPr/>
            </a:pPr>
            <a:endParaRPr lang="en-IN" altLang="en-US" sz="2000" dirty="0"/>
          </a:p>
          <a:p>
            <a:pPr marL="0" indent="0">
              <a:spcBef>
                <a:spcPts val="1200"/>
              </a:spcBef>
              <a:buFontTx/>
              <a:buNone/>
              <a:defRPr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9A2F22D-60B2-A253-B523-4F07E1302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2. Type Conversions</a:t>
            </a:r>
            <a:endParaRPr lang="en-IN" altLang="en-US" sz="3200"/>
          </a:p>
        </p:txBody>
      </p:sp>
      <p:sp>
        <p:nvSpPr>
          <p:cNvPr id="12291" name="AutoShape 4">
            <a:extLst>
              <a:ext uri="{FF2B5EF4-FFF2-40B4-BE49-F238E27FC236}">
                <a16:creationId xmlns:a16="http://schemas.microsoft.com/office/drawing/2014/main" id="{4F62764B-DBE4-1186-16D9-2A124D145B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pic>
        <p:nvPicPr>
          <p:cNvPr id="12292" name="Picture 7">
            <a:extLst>
              <a:ext uri="{FF2B5EF4-FFF2-40B4-BE49-F238E27FC236}">
                <a16:creationId xmlns:a16="http://schemas.microsoft.com/office/drawing/2014/main" id="{45A82E2C-C2A9-60C7-3D00-32418DC4D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371600"/>
            <a:ext cx="80010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C7A0C93-3AFB-5891-54A2-498F890C3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95275"/>
            <a:ext cx="7772400" cy="685800"/>
          </a:xfrm>
        </p:spPr>
        <p:txBody>
          <a:bodyPr/>
          <a:lstStyle/>
          <a:p>
            <a:r>
              <a:rPr lang="en-US" altLang="en-US"/>
              <a:t>Rules for Type Coercion</a:t>
            </a:r>
            <a:endParaRPr lang="en-IN" altLang="en-US"/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E0BB3133-07DD-3337-CB43-33AC83CAE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866063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01BCF66-34AD-8C77-A8BE-0CD7CA032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2. Type Conversions</a:t>
            </a:r>
            <a:endParaRPr lang="en-IN" altLang="en-US" sz="3200"/>
          </a:p>
        </p:txBody>
      </p:sp>
      <p:sp>
        <p:nvSpPr>
          <p:cNvPr id="14339" name="AutoShape 4">
            <a:extLst>
              <a:ext uri="{FF2B5EF4-FFF2-40B4-BE49-F238E27FC236}">
                <a16:creationId xmlns:a16="http://schemas.microsoft.com/office/drawing/2014/main" id="{F0328AB2-EDCE-C6D1-A2C5-B15FE5116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B605F4-7B40-EF5F-B5FD-E2733B97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lang="en-US" sz="2400" dirty="0"/>
              <a:t>The semantic action for checking E → E1 + E2    uses </a:t>
            </a:r>
            <a:r>
              <a:rPr lang="en-US" sz="2400" dirty="0">
                <a:solidFill>
                  <a:srgbClr val="0000FF"/>
                </a:solidFill>
              </a:rPr>
              <a:t>two functions</a:t>
            </a:r>
            <a:r>
              <a:rPr lang="en-US" sz="2400" dirty="0"/>
              <a:t>: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srgbClr val="0000FF"/>
                </a:solidFill>
              </a:rPr>
              <a:t>max(t1,t2) </a:t>
            </a:r>
            <a:r>
              <a:rPr lang="en-US" sz="2400" dirty="0"/>
              <a:t>takes two types t1 and t2 and returns the maximum (or least upper bound) of the two types in the </a:t>
            </a:r>
            <a:r>
              <a:rPr lang="en-US" sz="2400" dirty="0">
                <a:solidFill>
                  <a:srgbClr val="0000FF"/>
                </a:solidFill>
              </a:rPr>
              <a:t>widening hierarchy</a:t>
            </a:r>
            <a:r>
              <a:rPr lang="en-US" sz="2400" dirty="0"/>
              <a:t>. It declares an </a:t>
            </a:r>
            <a:r>
              <a:rPr lang="en-US" sz="2400" dirty="0">
                <a:solidFill>
                  <a:srgbClr val="0000FF"/>
                </a:solidFill>
              </a:rPr>
              <a:t>error if either t1 or t2   is not in the hierarchy</a:t>
            </a:r>
            <a:r>
              <a:rPr lang="en-US" sz="2400" dirty="0"/>
              <a:t>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srgbClr val="0000FF"/>
                </a:solidFill>
              </a:rPr>
              <a:t>widen(a, t, w)  </a:t>
            </a:r>
            <a:r>
              <a:rPr lang="en-US" sz="2400" dirty="0"/>
              <a:t>generates  type  conversions if needed  to widen  an </a:t>
            </a:r>
            <a:r>
              <a:rPr lang="en-US" sz="2400" dirty="0">
                <a:solidFill>
                  <a:srgbClr val="0000FF"/>
                </a:solidFill>
              </a:rPr>
              <a:t>address a of type t into a value of type w.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lang="en-US" sz="2400" dirty="0"/>
              <a:t>	It returns </a:t>
            </a:r>
            <a:r>
              <a:rPr lang="en-US" sz="2400" dirty="0">
                <a:solidFill>
                  <a:srgbClr val="0000FF"/>
                </a:solidFill>
              </a:rPr>
              <a:t>a itself if t and w are the same type</a:t>
            </a:r>
            <a:r>
              <a:rPr lang="en-US" sz="2400" dirty="0"/>
              <a:t>. </a:t>
            </a:r>
          </a:p>
          <a:p>
            <a:pPr marL="855663" indent="-58738">
              <a:spcBef>
                <a:spcPts val="1200"/>
              </a:spcBef>
              <a:spcAft>
                <a:spcPts val="1200"/>
              </a:spcAft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00FF"/>
                </a:solidFill>
              </a:rPr>
              <a:t>Otherwise, it generates an instruction to do the conversion </a:t>
            </a:r>
            <a:r>
              <a:rPr lang="en-US" sz="2400" dirty="0"/>
              <a:t>and place the result in a temporary t, which is returned as the result. 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3CC7AEE-0DC5-7033-B498-DC0F12059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2863"/>
            <a:ext cx="7772400" cy="642937"/>
          </a:xfrm>
        </p:spPr>
        <p:txBody>
          <a:bodyPr/>
          <a:lstStyle/>
          <a:p>
            <a:r>
              <a:rPr lang="en-US" altLang="en-US" sz="3200"/>
              <a:t>2. Type Conversions</a:t>
            </a:r>
            <a:endParaRPr lang="en-IN" altLang="en-US" sz="3200"/>
          </a:p>
        </p:txBody>
      </p:sp>
      <p:sp>
        <p:nvSpPr>
          <p:cNvPr id="15363" name="AutoShape 4">
            <a:extLst>
              <a:ext uri="{FF2B5EF4-FFF2-40B4-BE49-F238E27FC236}">
                <a16:creationId xmlns:a16="http://schemas.microsoft.com/office/drawing/2014/main" id="{27C7BA2E-BA8E-51D3-6540-CDD05B6E80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2165339A-D82A-1103-8BB6-DB6FB932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766763"/>
            <a:ext cx="88169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C6A5598-0D4C-07D3-7F62-A5CA148EA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28600"/>
            <a:ext cx="8153400" cy="828675"/>
          </a:xfrm>
        </p:spPr>
        <p:txBody>
          <a:bodyPr/>
          <a:lstStyle/>
          <a:p>
            <a:r>
              <a:rPr lang="en-US" altLang="en-US" sz="2800"/>
              <a:t>2. Type Conversions</a:t>
            </a:r>
            <a:endParaRPr lang="en-IN" altLang="en-US" sz="2800"/>
          </a:p>
        </p:txBody>
      </p:sp>
      <p:sp>
        <p:nvSpPr>
          <p:cNvPr id="16387" name="AutoShape 4">
            <a:extLst>
              <a:ext uri="{FF2B5EF4-FFF2-40B4-BE49-F238E27FC236}">
                <a16:creationId xmlns:a16="http://schemas.microsoft.com/office/drawing/2014/main" id="{26502882-FF29-1DFE-CD82-A40B3598E6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16388" name="TextBox 2">
            <a:extLst>
              <a:ext uri="{FF2B5EF4-FFF2-40B4-BE49-F238E27FC236}">
                <a16:creationId xmlns:a16="http://schemas.microsoft.com/office/drawing/2014/main" id="{B268DF92-4D69-DF55-0F68-A20A7639B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192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3333"/>
                </a:solidFill>
              </a:rPr>
              <a:t>The semantic  action for  E </a:t>
            </a:r>
            <a:r>
              <a:rPr lang="en-US" altLang="en-US" sz="2400" i="1">
                <a:solidFill>
                  <a:srgbClr val="333333"/>
                </a:solidFill>
              </a:rPr>
              <a:t>→</a:t>
            </a:r>
            <a:r>
              <a:rPr lang="en-US" altLang="en-US" sz="2400">
                <a:solidFill>
                  <a:srgbClr val="333333"/>
                </a:solidFill>
              </a:rPr>
              <a:t> E1  + E2    illustrates  how type conversions can be added to the scheme translating expressions.</a:t>
            </a:r>
            <a:endParaRPr lang="en-IN" altLang="en-US" sz="2400"/>
          </a:p>
        </p:txBody>
      </p:sp>
      <p:pic>
        <p:nvPicPr>
          <p:cNvPr id="16389" name="Picture 6">
            <a:extLst>
              <a:ext uri="{FF2B5EF4-FFF2-40B4-BE49-F238E27FC236}">
                <a16:creationId xmlns:a16="http://schemas.microsoft.com/office/drawing/2014/main" id="{C7801125-D354-4399-5DD2-53974FDD6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438400"/>
            <a:ext cx="8328025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4">
            <a:extLst>
              <a:ext uri="{FF2B5EF4-FFF2-40B4-BE49-F238E27FC236}">
                <a16:creationId xmlns:a16="http://schemas.microsoft.com/office/drawing/2014/main" id="{75D48BBD-5971-C42C-37E7-39ADEEC40F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86BCA98-00E3-BA03-B317-47F3E0DEF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952500"/>
            <a:ext cx="8153400" cy="1401763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FontTx/>
              <a:buNone/>
            </a:pPr>
            <a:r>
              <a:rPr lang="en-US" altLang="en-US" sz="2200"/>
              <a:t>An overloaded symbol has different meanings depending on its context. Overloading is resolved when a unique meaning is determined for each occurrence of a name. </a:t>
            </a:r>
          </a:p>
          <a:p>
            <a:pPr marL="0" indent="0" algn="just">
              <a:spcBef>
                <a:spcPts val="1200"/>
              </a:spcBef>
              <a:buFontTx/>
              <a:buNone/>
            </a:pPr>
            <a:endParaRPr lang="en-IN" altLang="en-US" sz="2200"/>
          </a:p>
        </p:txBody>
      </p:sp>
      <p:sp>
        <p:nvSpPr>
          <p:cNvPr id="17412" name="Title 1">
            <a:extLst>
              <a:ext uri="{FF2B5EF4-FFF2-40B4-BE49-F238E27FC236}">
                <a16:creationId xmlns:a16="http://schemas.microsoft.com/office/drawing/2014/main" id="{118149A1-E8E9-B639-8BDD-957092002BF2}"/>
              </a:ext>
            </a:extLst>
          </p:cNvPr>
          <p:cNvSpPr txBox="1">
            <a:spLocks/>
          </p:cNvSpPr>
          <p:nvPr/>
        </p:nvSpPr>
        <p:spPr bwMode="auto">
          <a:xfrm>
            <a:off x="533400" y="76200"/>
            <a:ext cx="81534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tx2"/>
                </a:solidFill>
              </a:rPr>
              <a:t>3. Overloading of Functions and Operators</a:t>
            </a:r>
            <a:endParaRPr lang="en-IN" altLang="en-US" sz="2800">
              <a:solidFill>
                <a:schemeClr val="tx2"/>
              </a:solidFill>
            </a:endParaRPr>
          </a:p>
        </p:txBody>
      </p:sp>
      <p:pic>
        <p:nvPicPr>
          <p:cNvPr id="17413" name="Picture 6">
            <a:extLst>
              <a:ext uri="{FF2B5EF4-FFF2-40B4-BE49-F238E27FC236}">
                <a16:creationId xmlns:a16="http://schemas.microsoft.com/office/drawing/2014/main" id="{22CE7D03-6254-66E1-8459-5D367437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97138"/>
            <a:ext cx="595153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">
            <a:extLst>
              <a:ext uri="{FF2B5EF4-FFF2-40B4-BE49-F238E27FC236}">
                <a16:creationId xmlns:a16="http://schemas.microsoft.com/office/drawing/2014/main" id="{3711D5A1-1E4C-9F7B-927B-54287739B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3449638"/>
            <a:ext cx="8791575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246C04B-550B-397A-7A22-91281E0D9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28675"/>
          </a:xfrm>
        </p:spPr>
        <p:txBody>
          <a:bodyPr/>
          <a:lstStyle/>
          <a:p>
            <a:r>
              <a:rPr lang="en-US" altLang="en-US" sz="3200"/>
              <a:t>Control Flow</a:t>
            </a:r>
            <a:endParaRPr lang="en-IN" altLang="en-US" sz="3200"/>
          </a:p>
        </p:txBody>
      </p:sp>
      <p:sp>
        <p:nvSpPr>
          <p:cNvPr id="18435" name="AutoShape 4">
            <a:extLst>
              <a:ext uri="{FF2B5EF4-FFF2-40B4-BE49-F238E27FC236}">
                <a16:creationId xmlns:a16="http://schemas.microsoft.com/office/drawing/2014/main" id="{C63366C0-A9E1-7C14-C4C7-CFDFED35AD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13316" name="Content Placeholder 2">
            <a:extLst>
              <a:ext uri="{FF2B5EF4-FFF2-40B4-BE49-F238E27FC236}">
                <a16:creationId xmlns:a16="http://schemas.microsoft.com/office/drawing/2014/main" id="{93370821-2256-BF2D-8D34-8DFCEA434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828675"/>
            <a:ext cx="8420100" cy="5267325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en-US" altLang="en-US" sz="2400" dirty="0"/>
              <a:t>The translation of statements such as </a:t>
            </a:r>
            <a:r>
              <a:rPr lang="en-US" altLang="en-US" sz="2400" dirty="0">
                <a:solidFill>
                  <a:srgbClr val="0000FF"/>
                </a:solidFill>
              </a:rPr>
              <a:t>if-else-statements and while-statements</a:t>
            </a:r>
            <a:r>
              <a:rPr lang="en-US" altLang="en-US" sz="2400" dirty="0"/>
              <a:t> is tied to the translation of Boolean expressions. </a:t>
            </a:r>
          </a:p>
          <a:p>
            <a:pPr algn="just">
              <a:defRPr/>
            </a:pPr>
            <a:endParaRPr lang="en-US" altLang="en-US" sz="2400" dirty="0"/>
          </a:p>
          <a:p>
            <a:pPr marL="457200" indent="-457200" algn="just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Alter the flow of control</a:t>
            </a:r>
            <a:r>
              <a:rPr lang="en-US" altLang="en-US" sz="2400" dirty="0"/>
              <a:t>. Boolean expressions are used as conditional expressions in statements that alter the flow of control. For example, in </a:t>
            </a:r>
            <a:r>
              <a:rPr lang="en-US" altLang="en-US" sz="2400" dirty="0">
                <a:solidFill>
                  <a:srgbClr val="0000FF"/>
                </a:solidFill>
              </a:rPr>
              <a:t>if (E) S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00FF"/>
                </a:solidFill>
              </a:rPr>
              <a:t>the expression E must be true if statement S is reached</a:t>
            </a:r>
            <a:r>
              <a:rPr lang="en-US" altLang="en-US" sz="2400" dirty="0"/>
              <a:t>.</a:t>
            </a:r>
          </a:p>
          <a:p>
            <a:pPr marL="457200" indent="-457200" algn="just">
              <a:buFontTx/>
              <a:buAutoNum type="arabicPeriod"/>
              <a:defRPr/>
            </a:pPr>
            <a:endParaRPr lang="en-US" altLang="en-US" sz="2400" dirty="0"/>
          </a:p>
          <a:p>
            <a:pPr marL="457200" indent="-457200" algn="just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Compute logical values</a:t>
            </a:r>
            <a:r>
              <a:rPr lang="en-US" altLang="en-US" sz="2400" dirty="0"/>
              <a:t>. A Boolean expression can represent true or false as values. </a:t>
            </a:r>
            <a:endParaRPr lang="en-I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720378B-E6EE-1494-ED8F-F7E30B577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228600"/>
            <a:ext cx="7772400" cy="685800"/>
          </a:xfrm>
        </p:spPr>
        <p:txBody>
          <a:bodyPr/>
          <a:lstStyle/>
          <a:p>
            <a:r>
              <a:rPr lang="en-US" altLang="en-US"/>
              <a:t>Control Flow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9699-598E-8087-2E49-F72E9D1F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8" y="1211263"/>
            <a:ext cx="7772400" cy="990600"/>
          </a:xfrm>
        </p:spPr>
        <p:txBody>
          <a:bodyPr/>
          <a:lstStyle/>
          <a:p>
            <a:pPr marL="514350" indent="-514350">
              <a:buFontTx/>
              <a:buAutoNum type="arabicPeriod"/>
              <a:defRPr/>
            </a:pPr>
            <a:r>
              <a:rPr lang="en-US" sz="2400" dirty="0"/>
              <a:t>Boolean Expressions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US" sz="2400" dirty="0"/>
              <a:t>Short-Circuit Code</a:t>
            </a:r>
          </a:p>
          <a:p>
            <a:pPr marL="0" indent="0">
              <a:buFontTx/>
              <a:buNone/>
              <a:defRPr/>
            </a:pPr>
            <a:endParaRPr lang="en-IN" sz="2400" dirty="0">
              <a:solidFill>
                <a:srgbClr val="0000FF"/>
              </a:solidFill>
            </a:endParaRPr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7E66DC43-4647-6850-510A-3F8155DB8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328863"/>
            <a:ext cx="78136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3">
            <a:extLst>
              <a:ext uri="{FF2B5EF4-FFF2-40B4-BE49-F238E27FC236}">
                <a16:creationId xmlns:a16="http://schemas.microsoft.com/office/drawing/2014/main" id="{677DA82F-2EE6-DF53-E05B-207FBCA4C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3154363"/>
            <a:ext cx="6705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400">
                <a:solidFill>
                  <a:srgbClr val="0000FF"/>
                </a:solidFill>
              </a:rPr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>
                <a:solidFill>
                  <a:srgbClr val="333333"/>
                </a:solidFill>
              </a:rPr>
              <a:t>if  (  x    &lt;  100  ||  x  &gt;  200 &amp;&amp; x  != y  )  x = 0;</a:t>
            </a:r>
            <a:endParaRPr lang="en-IN" altLang="en-US" sz="2400"/>
          </a:p>
        </p:txBody>
      </p:sp>
      <p:pic>
        <p:nvPicPr>
          <p:cNvPr id="19462" name="Picture 4">
            <a:extLst>
              <a:ext uri="{FF2B5EF4-FFF2-40B4-BE49-F238E27FC236}">
                <a16:creationId xmlns:a16="http://schemas.microsoft.com/office/drawing/2014/main" id="{83AADFC5-EDE6-9875-35AB-D9C46A828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5763"/>
            <a:ext cx="41910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4F646DF-996B-15CE-F646-B7E579493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5088"/>
            <a:ext cx="5599113" cy="685800"/>
          </a:xfrm>
        </p:spPr>
        <p:txBody>
          <a:bodyPr/>
          <a:lstStyle/>
          <a:p>
            <a:r>
              <a:rPr lang="en-US" altLang="en-US"/>
              <a:t>Control Flow</a:t>
            </a:r>
            <a:endParaRPr lang="en-IN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F8437FF-BFF1-730E-9A95-C24689F37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7772400" cy="76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3. Flow-of-Control Statements</a:t>
            </a:r>
            <a:endParaRPr lang="en-IN" altLang="en-US" sz="2800">
              <a:solidFill>
                <a:srgbClr val="0000FF"/>
              </a:solidFill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D264E9EF-A444-2138-4C2C-BC591911A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17725"/>
            <a:ext cx="8001000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>
            <a:extLst>
              <a:ext uri="{FF2B5EF4-FFF2-40B4-BE49-F238E27FC236}">
                <a16:creationId xmlns:a16="http://schemas.microsoft.com/office/drawing/2014/main" id="{6CE20ADC-5E0A-81C7-F056-0BB96FD28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784225"/>
            <a:ext cx="3457575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B6C1F38-3712-1EC4-434B-4C00E36C8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600"/>
              <a:t>Type Checking</a:t>
            </a:r>
            <a:endParaRPr lang="en-IN" altLang="en-US" sz="3600"/>
          </a:p>
        </p:txBody>
      </p:sp>
      <p:sp>
        <p:nvSpPr>
          <p:cNvPr id="3075" name="AutoShape 4">
            <a:extLst>
              <a:ext uri="{FF2B5EF4-FFF2-40B4-BE49-F238E27FC236}">
                <a16:creationId xmlns:a16="http://schemas.microsoft.com/office/drawing/2014/main" id="{3591CD47-08E2-6E33-7EAF-48CE65B5B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3076" name="Content Placeholder 2">
            <a:extLst>
              <a:ext uri="{FF2B5EF4-FFF2-40B4-BE49-F238E27FC236}">
                <a16:creationId xmlns:a16="http://schemas.microsoft.com/office/drawing/2014/main" id="{C0DD204B-DC5B-2111-EAAF-E5F19200C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534400" cy="54102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altLang="en-US" sz="2300"/>
              <a:t>In principle, any check </a:t>
            </a:r>
            <a:r>
              <a:rPr lang="en-US" altLang="en-US" sz="2300">
                <a:solidFill>
                  <a:srgbClr val="0000FF"/>
                </a:solidFill>
              </a:rPr>
              <a:t>can be done dynamically</a:t>
            </a:r>
            <a:r>
              <a:rPr lang="en-US" altLang="en-US" sz="2300"/>
              <a:t>, if the target code carries the type of an element along with the value of the element. </a:t>
            </a:r>
          </a:p>
          <a:p>
            <a:pPr algn="just">
              <a:spcBef>
                <a:spcPts val="1200"/>
              </a:spcBef>
            </a:pPr>
            <a:r>
              <a:rPr lang="en-US" altLang="en-US" sz="2300"/>
              <a:t>To do type checking a </a:t>
            </a:r>
            <a:r>
              <a:rPr lang="en-US" altLang="en-US" sz="2300">
                <a:solidFill>
                  <a:srgbClr val="0000FF"/>
                </a:solidFill>
              </a:rPr>
              <a:t>compiler needs to build a type system </a:t>
            </a:r>
            <a:r>
              <a:rPr lang="en-US" altLang="en-US" sz="2300"/>
              <a:t>that can assign a type expression to each component of the source program, </a:t>
            </a:r>
            <a:r>
              <a:rPr lang="en-US" altLang="en-US" sz="2300">
                <a:solidFill>
                  <a:srgbClr val="0000FF"/>
                </a:solidFill>
              </a:rPr>
              <a:t>depending on the logical rules and perform type checking</a:t>
            </a:r>
            <a:r>
              <a:rPr lang="en-US" altLang="en-US" sz="2300"/>
              <a:t>.</a:t>
            </a:r>
          </a:p>
          <a:p>
            <a:pPr algn="just">
              <a:spcBef>
                <a:spcPts val="1200"/>
              </a:spcBef>
            </a:pPr>
            <a:r>
              <a:rPr lang="en-US" altLang="en-US" sz="2300"/>
              <a:t>A </a:t>
            </a:r>
            <a:r>
              <a:rPr lang="en-US" altLang="en-US" sz="2300">
                <a:solidFill>
                  <a:srgbClr val="0000FF"/>
                </a:solidFill>
              </a:rPr>
              <a:t>sound type system eliminates the need for dynamic checking for type errors,</a:t>
            </a:r>
            <a:r>
              <a:rPr lang="en-US" altLang="en-US" sz="2300"/>
              <a:t> because it allows us to determine statically that these errors cannot occur when the target program runs. </a:t>
            </a:r>
          </a:p>
          <a:p>
            <a:pPr algn="just">
              <a:spcBef>
                <a:spcPts val="1200"/>
              </a:spcBef>
            </a:pPr>
            <a:r>
              <a:rPr lang="en-US" altLang="en-US" sz="2300"/>
              <a:t>An implementation of a language is </a:t>
            </a:r>
            <a:r>
              <a:rPr lang="en-US" altLang="en-US" sz="2300">
                <a:solidFill>
                  <a:srgbClr val="0000FF"/>
                </a:solidFill>
              </a:rPr>
              <a:t>strongly typed if a compiler guarantees that the programs it accepts will run without type errors</a:t>
            </a:r>
            <a:r>
              <a:rPr lang="en-US" altLang="en-US" sz="2300"/>
              <a:t>.</a:t>
            </a:r>
          </a:p>
          <a:p>
            <a:pPr algn="just">
              <a:spcBef>
                <a:spcPts val="1200"/>
              </a:spcBef>
            </a:pPr>
            <a:r>
              <a:rPr lang="en-US" altLang="en-US" sz="2300"/>
              <a:t>Besides their use for compiling, ideas from </a:t>
            </a:r>
            <a:r>
              <a:rPr lang="en-US" altLang="en-US" sz="2300">
                <a:solidFill>
                  <a:srgbClr val="0000FF"/>
                </a:solidFill>
              </a:rPr>
              <a:t>type checking have been used to improve the security of systems</a:t>
            </a:r>
            <a:r>
              <a:rPr lang="en-US" altLang="en-US" sz="2300"/>
              <a:t> that allow software modules to be imported and executed.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extLst>
              <a:ext uri="{FF2B5EF4-FFF2-40B4-BE49-F238E27FC236}">
                <a16:creationId xmlns:a16="http://schemas.microsoft.com/office/drawing/2014/main" id="{B8827E68-7843-002A-DA37-9E6305D2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6200"/>
            <a:ext cx="79184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5267F222-7720-23C0-E46E-90E4B2411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0"/>
            <a:ext cx="7772400" cy="762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4. Control-Flow Translation of Boolean Expressions</a:t>
            </a:r>
            <a:endParaRPr lang="en-IN" altLang="en-US" sz="2800">
              <a:solidFill>
                <a:srgbClr val="0000FF"/>
              </a:solidFill>
            </a:endParaRPr>
          </a:p>
        </p:txBody>
      </p:sp>
      <p:pic>
        <p:nvPicPr>
          <p:cNvPr id="22531" name="Picture 5">
            <a:extLst>
              <a:ext uri="{FF2B5EF4-FFF2-40B4-BE49-F238E27FC236}">
                <a16:creationId xmlns:a16="http://schemas.microsoft.com/office/drawing/2014/main" id="{CE069B85-6598-920A-85F5-B8AC22B1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391400" cy="622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B24252A-6DB1-00ED-9246-77F83C063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Example</a:t>
            </a:r>
            <a:endParaRPr lang="en-IN" altLang="en-US" sz="3200"/>
          </a:p>
        </p:txBody>
      </p:sp>
      <p:sp>
        <p:nvSpPr>
          <p:cNvPr id="23555" name="AutoShape 4">
            <a:extLst>
              <a:ext uri="{FF2B5EF4-FFF2-40B4-BE49-F238E27FC236}">
                <a16:creationId xmlns:a16="http://schemas.microsoft.com/office/drawing/2014/main" id="{2498373E-E7C2-F062-E52A-BDA957630F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FEBF621C-E6C4-CD14-ED3A-639DA618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096963"/>
            <a:ext cx="76549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>
            <a:extLst>
              <a:ext uri="{FF2B5EF4-FFF2-40B4-BE49-F238E27FC236}">
                <a16:creationId xmlns:a16="http://schemas.microsoft.com/office/drawing/2014/main" id="{65ABA4DC-1903-97AE-EC98-6813968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181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073AA93-64EF-9790-273E-61CD1C2FA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28675"/>
          </a:xfrm>
        </p:spPr>
        <p:txBody>
          <a:bodyPr/>
          <a:lstStyle/>
          <a:p>
            <a:r>
              <a:rPr lang="en-US" altLang="en-US" sz="3200"/>
              <a:t>5. Avoiding Redundant Goto’s</a:t>
            </a:r>
            <a:endParaRPr lang="en-IN" altLang="en-US" sz="3200"/>
          </a:p>
        </p:txBody>
      </p:sp>
      <p:sp>
        <p:nvSpPr>
          <p:cNvPr id="24579" name="AutoShape 4">
            <a:extLst>
              <a:ext uri="{FF2B5EF4-FFF2-40B4-BE49-F238E27FC236}">
                <a16:creationId xmlns:a16="http://schemas.microsoft.com/office/drawing/2014/main" id="{D495087D-0047-315E-FD34-24E60C114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4580" name="Content Placeholder 2">
            <a:extLst>
              <a:ext uri="{FF2B5EF4-FFF2-40B4-BE49-F238E27FC236}">
                <a16:creationId xmlns:a16="http://schemas.microsoft.com/office/drawing/2014/main" id="{0179D072-200E-60E3-3E13-3130F2CD7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11250"/>
            <a:ext cx="8229600" cy="15875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>
                <a:solidFill>
                  <a:srgbClr val="333333"/>
                </a:solidFill>
              </a:rPr>
              <a:t>This if False instruction takes advantage of the natural flow from one instruction to the next in sequence, so control simply  "falls through"  to label L</a:t>
            </a:r>
            <a:r>
              <a:rPr lang="en-US" altLang="en-US" sz="1800" baseline="-25000">
                <a:solidFill>
                  <a:srgbClr val="333333"/>
                </a:solidFill>
              </a:rPr>
              <a:t>4</a:t>
            </a:r>
            <a:r>
              <a:rPr lang="en-US" altLang="en-US" sz="2400">
                <a:solidFill>
                  <a:srgbClr val="333333"/>
                </a:solidFill>
              </a:rPr>
              <a:t>  if </a:t>
            </a:r>
            <a:r>
              <a:rPr lang="en-US" altLang="en-US" sz="2400" i="1">
                <a:solidFill>
                  <a:srgbClr val="333333"/>
                </a:solidFill>
              </a:rPr>
              <a:t>x </a:t>
            </a:r>
            <a:r>
              <a:rPr lang="en-US" altLang="en-US" sz="2400">
                <a:solidFill>
                  <a:srgbClr val="333333"/>
                </a:solidFill>
              </a:rPr>
              <a:t>&gt; 200 is false, thereby avoiding a jump .</a:t>
            </a:r>
            <a:endParaRPr lang="en-IN" altLang="en-US"/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BBF9C99E-93C9-B214-4140-739396D5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01888"/>
            <a:ext cx="304800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>
            <a:extLst>
              <a:ext uri="{FF2B5EF4-FFF2-40B4-BE49-F238E27FC236}">
                <a16:creationId xmlns:a16="http://schemas.microsoft.com/office/drawing/2014/main" id="{68672C19-814B-5C3D-923F-54BE937E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59848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>
            <a:extLst>
              <a:ext uri="{FF2B5EF4-FFF2-40B4-BE49-F238E27FC236}">
                <a16:creationId xmlns:a16="http://schemas.microsoft.com/office/drawing/2014/main" id="{6C43E8B9-2565-5DC8-FF9C-DCFE7961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05275"/>
            <a:ext cx="4656138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>
            <a:extLst>
              <a:ext uri="{FF2B5EF4-FFF2-40B4-BE49-F238E27FC236}">
                <a16:creationId xmlns:a16="http://schemas.microsoft.com/office/drawing/2014/main" id="{B4EC5293-78F5-3A4C-0CB1-AF9EFCC6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357313"/>
            <a:ext cx="7653338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4">
            <a:extLst>
              <a:ext uri="{FF2B5EF4-FFF2-40B4-BE49-F238E27FC236}">
                <a16:creationId xmlns:a16="http://schemas.microsoft.com/office/drawing/2014/main" id="{6BCFD8F6-5B8B-392A-11F0-16B156859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667000"/>
            <a:ext cx="342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>
            <a:extLst>
              <a:ext uri="{FF2B5EF4-FFF2-40B4-BE49-F238E27FC236}">
                <a16:creationId xmlns:a16="http://schemas.microsoft.com/office/drawing/2014/main" id="{EE6AAFEC-7922-7E19-2C67-56C21BA6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2738"/>
            <a:ext cx="40386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itle 1">
            <a:extLst>
              <a:ext uri="{FF2B5EF4-FFF2-40B4-BE49-F238E27FC236}">
                <a16:creationId xmlns:a16="http://schemas.microsoft.com/office/drawing/2014/main" id="{BC48315D-AF13-6A1D-EE75-8FBB75A25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200"/>
              <a:t>Comparison of  Goto statements</a:t>
            </a:r>
            <a:endParaRPr lang="en-IN" altLang="en-US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9A03F38-BE44-EFCB-83D7-C4CDA0D2A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23875"/>
          </a:xfrm>
        </p:spPr>
        <p:txBody>
          <a:bodyPr/>
          <a:lstStyle/>
          <a:p>
            <a:r>
              <a:rPr lang="en-US" altLang="en-US" sz="2800" b="1"/>
              <a:t>6. Boolean Values and Jumping Code</a:t>
            </a:r>
            <a:endParaRPr lang="en-IN" altLang="en-US" sz="2800" b="1"/>
          </a:p>
        </p:txBody>
      </p:sp>
      <p:sp>
        <p:nvSpPr>
          <p:cNvPr id="26627" name="AutoShape 4">
            <a:extLst>
              <a:ext uri="{FF2B5EF4-FFF2-40B4-BE49-F238E27FC236}">
                <a16:creationId xmlns:a16="http://schemas.microsoft.com/office/drawing/2014/main" id="{B8F57441-E206-CE21-3ED7-F1D21942E4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6628" name="Content Placeholder 2">
            <a:extLst>
              <a:ext uri="{FF2B5EF4-FFF2-40B4-BE49-F238E27FC236}">
                <a16:creationId xmlns:a16="http://schemas.microsoft.com/office/drawing/2014/main" id="{2A315D08-9C9D-F1DB-7DC3-CEE07FE46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Boolean expressions alter the flow of control in statements. </a:t>
            </a:r>
            <a:r>
              <a:rPr lang="en-US" altLang="en-US" sz="2400"/>
              <a:t>A Boolean expression may also be evaluated for its value, as in assignment statements such as x = true ; or x = a&lt;b; .</a:t>
            </a:r>
          </a:p>
          <a:p>
            <a:pPr marL="0" indent="0" algn="just">
              <a:buFontTx/>
              <a:buNone/>
            </a:pPr>
            <a:endParaRPr lang="en-US" altLang="en-US" sz="2400"/>
          </a:p>
          <a:p>
            <a:pPr marL="0" indent="0" algn="just">
              <a:buFontTx/>
              <a:buNone/>
            </a:pPr>
            <a:r>
              <a:rPr lang="en-US" altLang="en-US" sz="2400"/>
              <a:t>A clean way of handling both roles of Boolean expressions is to </a:t>
            </a:r>
            <a:r>
              <a:rPr lang="en-US" altLang="en-US" sz="2400">
                <a:solidFill>
                  <a:srgbClr val="0000FF"/>
                </a:solidFill>
              </a:rPr>
              <a:t>first build a syntax tree for expressions</a:t>
            </a:r>
            <a:r>
              <a:rPr lang="en-US" altLang="en-US" sz="2400"/>
              <a:t>, </a:t>
            </a:r>
            <a:r>
              <a:rPr lang="en-US" altLang="en-US" sz="2400">
                <a:solidFill>
                  <a:srgbClr val="0000FF"/>
                </a:solidFill>
              </a:rPr>
              <a:t>using either One pass or Two pass approach.</a:t>
            </a:r>
          </a:p>
          <a:p>
            <a:pPr marL="0" indent="0" algn="just">
              <a:buFontTx/>
              <a:buNone/>
            </a:pPr>
            <a:endParaRPr lang="en-US" altLang="en-US" sz="2400"/>
          </a:p>
          <a:p>
            <a:pPr marL="0" indent="0" algn="just"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Two passes. Construct a complete syntax tree for the input, and then walk the tree in depth-first order, </a:t>
            </a:r>
            <a:r>
              <a:rPr lang="en-US" altLang="en-US" sz="2400"/>
              <a:t>computing the translations specified by the semantic rules.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7E38BF6D-D52C-F3B2-029A-8D85058CE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52800"/>
            <a:ext cx="8478838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4">
            <a:extLst>
              <a:ext uri="{FF2B5EF4-FFF2-40B4-BE49-F238E27FC236}">
                <a16:creationId xmlns:a16="http://schemas.microsoft.com/office/drawing/2014/main" id="{DC29E46A-08A9-D08D-D432-57C14102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1066800"/>
            <a:ext cx="80216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One pass for statements </a:t>
            </a:r>
            <a:r>
              <a:rPr lang="en-US" altLang="en-US" sz="2400"/>
              <a:t>and </a:t>
            </a:r>
            <a:r>
              <a:rPr lang="en-US" altLang="en-US" sz="2400">
                <a:solidFill>
                  <a:srgbClr val="0000FF"/>
                </a:solidFill>
              </a:rPr>
              <a:t>two passes for expressions</a:t>
            </a:r>
            <a:r>
              <a:rPr lang="en-US" altLang="en-US" sz="2400"/>
              <a:t>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400"/>
              <a:t>With this approach, we would </a:t>
            </a:r>
            <a:r>
              <a:rPr lang="en-US" altLang="en-US" sz="2400">
                <a:solidFill>
                  <a:srgbClr val="0000FF"/>
                </a:solidFill>
              </a:rPr>
              <a:t>translate E</a:t>
            </a:r>
            <a:r>
              <a:rPr lang="en-US" altLang="en-US" sz="2400"/>
              <a:t> in while (E) Si </a:t>
            </a:r>
            <a:r>
              <a:rPr lang="en-US" altLang="en-US" sz="2400">
                <a:solidFill>
                  <a:srgbClr val="0000FF"/>
                </a:solidFill>
              </a:rPr>
              <a:t>before Si is examined</a:t>
            </a:r>
            <a:r>
              <a:rPr lang="en-US" altLang="en-US" sz="2400"/>
              <a:t>. The translation of E, however, would be done by building its syntax tree and then walking the tree.</a:t>
            </a:r>
            <a:endParaRPr lang="en-US" altLang="en-US" sz="2000"/>
          </a:p>
        </p:txBody>
      </p:sp>
      <p:sp>
        <p:nvSpPr>
          <p:cNvPr id="27652" name="Title 1">
            <a:extLst>
              <a:ext uri="{FF2B5EF4-FFF2-40B4-BE49-F238E27FC236}">
                <a16:creationId xmlns:a16="http://schemas.microsoft.com/office/drawing/2014/main" id="{3DA4CDD7-9446-A3AA-E54E-911404212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23875"/>
          </a:xfrm>
        </p:spPr>
        <p:txBody>
          <a:bodyPr/>
          <a:lstStyle/>
          <a:p>
            <a:r>
              <a:rPr lang="en-US" altLang="en-US" sz="2800" b="1"/>
              <a:t>6. Boolean Values and Jumping Code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72CEF5D-CE21-E4BB-7FAA-6952113E2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111125"/>
            <a:ext cx="8763000" cy="523875"/>
          </a:xfrm>
        </p:spPr>
        <p:txBody>
          <a:bodyPr/>
          <a:lstStyle/>
          <a:p>
            <a:r>
              <a:rPr lang="en-US" altLang="en-US" sz="2800" b="1"/>
              <a:t>Backpatching</a:t>
            </a:r>
            <a:endParaRPr lang="en-IN" altLang="en-US" sz="2800" b="1"/>
          </a:p>
        </p:txBody>
      </p:sp>
      <p:sp>
        <p:nvSpPr>
          <p:cNvPr id="28675" name="AutoShape 4">
            <a:extLst>
              <a:ext uri="{FF2B5EF4-FFF2-40B4-BE49-F238E27FC236}">
                <a16:creationId xmlns:a16="http://schemas.microsoft.com/office/drawing/2014/main" id="{07049785-F9E3-5910-020F-348139EC0B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8D561AA4-F6FE-8E2E-D278-F7B7670D3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458200" cy="5410200"/>
          </a:xfrm>
        </p:spPr>
        <p:txBody>
          <a:bodyPr/>
          <a:lstStyle/>
          <a:p>
            <a:pPr marL="457200" indent="-457200" algn="just">
              <a:buFontTx/>
              <a:buAutoNum type="arabicPeriod"/>
              <a:defRPr/>
            </a:pPr>
            <a:r>
              <a:rPr lang="en-US" altLang="en-US" sz="2300" dirty="0">
                <a:solidFill>
                  <a:srgbClr val="0000FF"/>
                </a:solidFill>
              </a:rPr>
              <a:t>One-Pass Code Generation Using Backpatching</a:t>
            </a:r>
          </a:p>
          <a:p>
            <a:pPr marL="0" indent="0" algn="just">
              <a:buFontTx/>
              <a:buNone/>
              <a:defRPr/>
            </a:pPr>
            <a:r>
              <a:rPr lang="en-US" altLang="en-US" sz="2300" dirty="0">
                <a:solidFill>
                  <a:srgbClr val="0000FF"/>
                </a:solidFill>
              </a:rPr>
              <a:t>Backpatching</a:t>
            </a:r>
            <a:r>
              <a:rPr lang="en-US" altLang="en-US" sz="2300" dirty="0"/>
              <a:t> can be used to generate code for </a:t>
            </a:r>
            <a:r>
              <a:rPr lang="en-US" altLang="en-US" sz="2300" dirty="0">
                <a:solidFill>
                  <a:srgbClr val="0000FF"/>
                </a:solidFill>
              </a:rPr>
              <a:t>Boolean expressions and flow-of-control statements in one pass</a:t>
            </a:r>
            <a:r>
              <a:rPr lang="en-US" altLang="en-US" sz="2300" dirty="0"/>
              <a:t>.</a:t>
            </a:r>
          </a:p>
          <a:p>
            <a:pPr marL="0" indent="0" algn="just">
              <a:buFontTx/>
              <a:buNone/>
              <a:defRPr/>
            </a:pPr>
            <a:endParaRPr lang="en-US" altLang="en-US" sz="2300" dirty="0"/>
          </a:p>
          <a:p>
            <a:pPr marL="0" indent="0" algn="just">
              <a:buFontTx/>
              <a:buNone/>
              <a:defRPr/>
            </a:pPr>
            <a:r>
              <a:rPr lang="en-US" altLang="en-US" sz="2300" dirty="0"/>
              <a:t>For specificity, </a:t>
            </a:r>
            <a:r>
              <a:rPr lang="en-US" altLang="en-US" sz="2300" dirty="0">
                <a:solidFill>
                  <a:srgbClr val="0000FF"/>
                </a:solidFill>
              </a:rPr>
              <a:t>we generate instructions into an instruction array, and labels will be indices into this array</a:t>
            </a:r>
            <a:r>
              <a:rPr lang="en-US" altLang="en-US" sz="2300" dirty="0"/>
              <a:t>. To manipulate lists of jumps, we use three functions:</a:t>
            </a:r>
          </a:p>
          <a:p>
            <a:pPr marL="0" indent="0" algn="just">
              <a:buFontTx/>
              <a:buNone/>
              <a:defRPr/>
            </a:pPr>
            <a:r>
              <a:rPr lang="en-US" altLang="en-US" sz="2300" dirty="0"/>
              <a:t>1. </a:t>
            </a:r>
            <a:r>
              <a:rPr lang="en-US" altLang="en-US" sz="2300" dirty="0" err="1">
                <a:solidFill>
                  <a:srgbClr val="0000FF"/>
                </a:solidFill>
              </a:rPr>
              <a:t>makelist</a:t>
            </a:r>
            <a:r>
              <a:rPr lang="en-US" altLang="en-US" sz="2300" dirty="0">
                <a:solidFill>
                  <a:srgbClr val="0000FF"/>
                </a:solidFill>
              </a:rPr>
              <a:t>(</a:t>
            </a:r>
            <a:r>
              <a:rPr lang="en-US" altLang="en-US" sz="2300" dirty="0" err="1">
                <a:solidFill>
                  <a:srgbClr val="0000FF"/>
                </a:solidFill>
              </a:rPr>
              <a:t>i</a:t>
            </a:r>
            <a:r>
              <a:rPr lang="en-US" altLang="en-US" sz="2300" dirty="0">
                <a:solidFill>
                  <a:srgbClr val="0000FF"/>
                </a:solidFill>
              </a:rPr>
              <a:t>) creates a new list </a:t>
            </a:r>
            <a:r>
              <a:rPr lang="en-US" altLang="en-US" sz="2300" dirty="0"/>
              <a:t>containing only </a:t>
            </a:r>
            <a:r>
              <a:rPr lang="en-US" altLang="en-US" sz="2300" dirty="0" err="1"/>
              <a:t>i</a:t>
            </a:r>
            <a:r>
              <a:rPr lang="en-US" altLang="en-US" sz="2300" dirty="0"/>
              <a:t>, an index into the array of instructions; </a:t>
            </a:r>
            <a:r>
              <a:rPr lang="en-US" altLang="en-US" sz="2300" dirty="0" err="1"/>
              <a:t>makelist</a:t>
            </a:r>
            <a:r>
              <a:rPr lang="en-US" altLang="en-US" sz="2300" dirty="0"/>
              <a:t> </a:t>
            </a:r>
            <a:r>
              <a:rPr lang="en-US" altLang="en-US" sz="2300" dirty="0">
                <a:solidFill>
                  <a:srgbClr val="0000FF"/>
                </a:solidFill>
              </a:rPr>
              <a:t>returns a pointer to the newly created list.</a:t>
            </a:r>
          </a:p>
          <a:p>
            <a:pPr marL="0" indent="0" algn="just">
              <a:buFontTx/>
              <a:buNone/>
              <a:defRPr/>
            </a:pPr>
            <a:r>
              <a:rPr lang="en-US" altLang="en-US" sz="2300" dirty="0"/>
              <a:t>2. </a:t>
            </a:r>
            <a:r>
              <a:rPr lang="en-US" altLang="en-US" sz="2300" dirty="0">
                <a:solidFill>
                  <a:srgbClr val="0000FF"/>
                </a:solidFill>
              </a:rPr>
              <a:t>merge(p1,p2) concatenates the lists pointed to by p1 and p2</a:t>
            </a:r>
            <a:r>
              <a:rPr lang="en-US" altLang="en-US" sz="2300" dirty="0"/>
              <a:t>, and </a:t>
            </a:r>
            <a:r>
              <a:rPr lang="en-US" altLang="en-US" sz="2300" dirty="0">
                <a:solidFill>
                  <a:srgbClr val="0000FF"/>
                </a:solidFill>
              </a:rPr>
              <a:t>returns a pointer </a:t>
            </a:r>
            <a:r>
              <a:rPr lang="en-US" altLang="en-US" sz="2300" dirty="0"/>
              <a:t>to the concatenated list.</a:t>
            </a:r>
          </a:p>
          <a:p>
            <a:pPr marL="0" indent="0" algn="just">
              <a:buFontTx/>
              <a:buNone/>
              <a:defRPr/>
            </a:pPr>
            <a:r>
              <a:rPr lang="en-US" altLang="en-US" sz="2300" dirty="0"/>
              <a:t>3. </a:t>
            </a:r>
            <a:r>
              <a:rPr lang="en-US" altLang="en-US" sz="2300" dirty="0">
                <a:solidFill>
                  <a:srgbClr val="0000FF"/>
                </a:solidFill>
              </a:rPr>
              <a:t>backpatch(</a:t>
            </a:r>
            <a:r>
              <a:rPr lang="en-US" altLang="en-US" sz="2300" dirty="0" err="1">
                <a:solidFill>
                  <a:srgbClr val="0000FF"/>
                </a:solidFill>
              </a:rPr>
              <a:t>p,i</a:t>
            </a:r>
            <a:r>
              <a:rPr lang="en-US" altLang="en-US" sz="2300" dirty="0">
                <a:solidFill>
                  <a:srgbClr val="0000FF"/>
                </a:solidFill>
              </a:rPr>
              <a:t>) inserts </a:t>
            </a:r>
            <a:r>
              <a:rPr lang="en-US" altLang="en-US" sz="2300" dirty="0" err="1">
                <a:solidFill>
                  <a:srgbClr val="0000FF"/>
                </a:solidFill>
              </a:rPr>
              <a:t>i</a:t>
            </a:r>
            <a:r>
              <a:rPr lang="en-US" altLang="en-US" sz="2300" dirty="0">
                <a:solidFill>
                  <a:srgbClr val="0000FF"/>
                </a:solidFill>
              </a:rPr>
              <a:t> as the target label </a:t>
            </a:r>
            <a:r>
              <a:rPr lang="en-US" altLang="en-US" sz="2300" dirty="0"/>
              <a:t>for each of the instructions on the </a:t>
            </a:r>
            <a:r>
              <a:rPr lang="en-US" altLang="en-US" sz="2300" dirty="0">
                <a:solidFill>
                  <a:srgbClr val="0000FF"/>
                </a:solidFill>
              </a:rPr>
              <a:t>list pointed to by p</a:t>
            </a:r>
            <a:r>
              <a:rPr lang="en-US" altLang="en-US" sz="2300"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DBF41F72-7357-241F-8FEF-EC9E2A758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654175"/>
            <a:ext cx="1752600" cy="1905000"/>
          </a:xfrm>
        </p:spPr>
        <p:txBody>
          <a:bodyPr/>
          <a:lstStyle/>
          <a:p>
            <a:pPr algn="l"/>
            <a:r>
              <a:rPr lang="en-US" altLang="en-US" sz="2000" b="1"/>
              <a:t>Backpatching for Boolean Expressions</a:t>
            </a:r>
            <a:endParaRPr lang="en-IN" altLang="en-US" sz="2000" b="1"/>
          </a:p>
        </p:txBody>
      </p:sp>
      <p:sp>
        <p:nvSpPr>
          <p:cNvPr id="29699" name="AutoShape 4">
            <a:extLst>
              <a:ext uri="{FF2B5EF4-FFF2-40B4-BE49-F238E27FC236}">
                <a16:creationId xmlns:a16="http://schemas.microsoft.com/office/drawing/2014/main" id="{F8AE4CE8-0303-E89A-9834-D8F306C84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1E2026C5-43DA-743A-825E-2745032B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8750"/>
            <a:ext cx="7285038" cy="654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E47230F8-2169-7FDD-CAEC-330D2A075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1295400"/>
            <a:ext cx="4737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4">
            <a:extLst>
              <a:ext uri="{FF2B5EF4-FFF2-40B4-BE49-F238E27FC236}">
                <a16:creationId xmlns:a16="http://schemas.microsoft.com/office/drawing/2014/main" id="{54244C5E-CEF9-CFD2-A0C4-1F7FAA28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39624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45552E2A-8644-8268-166C-443A39FC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59100"/>
            <a:ext cx="22288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>
            <a:extLst>
              <a:ext uri="{FF2B5EF4-FFF2-40B4-BE49-F238E27FC236}">
                <a16:creationId xmlns:a16="http://schemas.microsoft.com/office/drawing/2014/main" id="{B9D7EB84-83DF-43E3-2014-D1E288F03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430588"/>
            <a:ext cx="3633788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8">
            <a:extLst>
              <a:ext uri="{FF2B5EF4-FFF2-40B4-BE49-F238E27FC236}">
                <a16:creationId xmlns:a16="http://schemas.microsoft.com/office/drawing/2014/main" id="{84C53D2B-2FB7-01C6-856B-9CF2BCEC6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52913"/>
            <a:ext cx="2600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0">
            <a:extLst>
              <a:ext uri="{FF2B5EF4-FFF2-40B4-BE49-F238E27FC236}">
                <a16:creationId xmlns:a16="http://schemas.microsoft.com/office/drawing/2014/main" id="{8C8BA44A-17A6-AF26-3B47-C29FF60F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759325"/>
            <a:ext cx="3414713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itle 1">
            <a:extLst>
              <a:ext uri="{FF2B5EF4-FFF2-40B4-BE49-F238E27FC236}">
                <a16:creationId xmlns:a16="http://schemas.microsoft.com/office/drawing/2014/main" id="{C545077A-C1A9-C0FB-ABBD-E5EE035A2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111125"/>
            <a:ext cx="8763000" cy="523875"/>
          </a:xfrm>
        </p:spPr>
        <p:txBody>
          <a:bodyPr/>
          <a:lstStyle/>
          <a:p>
            <a:r>
              <a:rPr lang="en-US" altLang="en-US" sz="2800" b="1"/>
              <a:t>Backpatching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BAD4A48-B075-535C-1390-6D814CAC3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9375"/>
            <a:ext cx="7772400" cy="676275"/>
          </a:xfrm>
        </p:spPr>
        <p:txBody>
          <a:bodyPr/>
          <a:lstStyle/>
          <a:p>
            <a:r>
              <a:rPr lang="en-US" altLang="en-US" sz="3600"/>
              <a:t>1. Rules for Type Checking</a:t>
            </a:r>
            <a:endParaRPr lang="en-IN" altLang="en-US" sz="3600"/>
          </a:p>
        </p:txBody>
      </p:sp>
      <p:sp>
        <p:nvSpPr>
          <p:cNvPr id="4099" name="AutoShape 4">
            <a:extLst>
              <a:ext uri="{FF2B5EF4-FFF2-40B4-BE49-F238E27FC236}">
                <a16:creationId xmlns:a16="http://schemas.microsoft.com/office/drawing/2014/main" id="{6DBA48DB-3760-02D6-8953-A47BB7EC90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5124" name="Content Placeholder 2">
            <a:extLst>
              <a:ext uri="{FF2B5EF4-FFF2-40B4-BE49-F238E27FC236}">
                <a16:creationId xmlns:a16="http://schemas.microsoft.com/office/drawing/2014/main" id="{B92F83DA-4C10-DDB1-D5DC-8F12BAE036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900" y="990600"/>
            <a:ext cx="8458200" cy="5715000"/>
          </a:xfrm>
        </p:spPr>
        <p:txBody>
          <a:bodyPr/>
          <a:lstStyle/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Type checking can take any one of </a:t>
            </a:r>
            <a:r>
              <a:rPr lang="en-US" altLang="en-US" sz="2300" dirty="0">
                <a:solidFill>
                  <a:srgbClr val="0000FF"/>
                </a:solidFill>
              </a:rPr>
              <a:t>two forms: synthesis and inference</a:t>
            </a:r>
            <a:r>
              <a:rPr lang="en-US" altLang="en-US" sz="2300" dirty="0"/>
              <a:t>. 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srgbClr val="0000FF"/>
                </a:solidFill>
              </a:rPr>
              <a:t>Type synthesis</a:t>
            </a:r>
            <a:r>
              <a:rPr lang="en-US" altLang="en-US" sz="2300" dirty="0"/>
              <a:t> </a:t>
            </a:r>
            <a:r>
              <a:rPr lang="en-US" altLang="en-US" sz="2300" dirty="0">
                <a:solidFill>
                  <a:srgbClr val="0000FF"/>
                </a:solidFill>
              </a:rPr>
              <a:t>builds up the type of an expression </a:t>
            </a:r>
            <a:r>
              <a:rPr lang="en-US" altLang="en-US" sz="2300" dirty="0"/>
              <a:t>from the types of its subexpressions. 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It </a:t>
            </a:r>
            <a:r>
              <a:rPr lang="en-US" altLang="en-US" sz="2300" dirty="0">
                <a:solidFill>
                  <a:srgbClr val="0000FF"/>
                </a:solidFill>
              </a:rPr>
              <a:t>requires names to be declared </a:t>
            </a:r>
            <a:r>
              <a:rPr lang="en-US" altLang="en-US" sz="2300" dirty="0"/>
              <a:t>before they are used. 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300" dirty="0"/>
              <a:t>The type of E1 + E2 is defined in terms of the types of E1 and E2.</a:t>
            </a:r>
          </a:p>
          <a:p>
            <a:pPr marL="0" indent="0" algn="just">
              <a:spcBef>
                <a:spcPts val="1200"/>
              </a:spcBef>
              <a:buFontTx/>
              <a:buNone/>
              <a:defRPr/>
            </a:pPr>
            <a:r>
              <a:rPr lang="en-US" altLang="en-US" sz="2300" dirty="0"/>
              <a:t> A typical rule for type synthesis has the form</a:t>
            </a:r>
          </a:p>
          <a:p>
            <a:pPr algn="just">
              <a:spcBef>
                <a:spcPts val="1200"/>
              </a:spcBef>
              <a:defRPr/>
            </a:pPr>
            <a:endParaRPr lang="en-US" altLang="en-US" sz="2300" dirty="0"/>
          </a:p>
          <a:p>
            <a:pPr algn="just">
              <a:spcBef>
                <a:spcPts val="1200"/>
              </a:spcBef>
              <a:defRPr/>
            </a:pPr>
            <a:endParaRPr lang="en-US" altLang="en-US" sz="2300" dirty="0"/>
          </a:p>
          <a:p>
            <a:pPr marL="855663" indent="0" algn="just">
              <a:spcBef>
                <a:spcPts val="1200"/>
              </a:spcBef>
              <a:buFontTx/>
              <a:buNone/>
              <a:defRPr/>
            </a:pPr>
            <a:r>
              <a:rPr lang="en-US" altLang="en-US" sz="2300" dirty="0"/>
              <a:t>Here, f and x denote expressions, </a:t>
            </a:r>
          </a:p>
          <a:p>
            <a:pPr marL="855663" indent="0" algn="just">
              <a:spcBef>
                <a:spcPts val="1200"/>
              </a:spcBef>
              <a:buFontTx/>
              <a:buNone/>
              <a:defRPr/>
            </a:pPr>
            <a:r>
              <a:rPr lang="en-US" altLang="en-US" sz="2300" dirty="0"/>
              <a:t>and s→ t denotes a function from s to t. </a:t>
            </a:r>
          </a:p>
        </p:txBody>
      </p:sp>
      <p:pic>
        <p:nvPicPr>
          <p:cNvPr id="4101" name="Picture 2">
            <a:extLst>
              <a:ext uri="{FF2B5EF4-FFF2-40B4-BE49-F238E27FC236}">
                <a16:creationId xmlns:a16="http://schemas.microsoft.com/office/drawing/2014/main" id="{706D9207-9405-AA66-04F4-C552C9B7A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4267200"/>
            <a:ext cx="56038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>
            <a:extLst>
              <a:ext uri="{FF2B5EF4-FFF2-40B4-BE49-F238E27FC236}">
                <a16:creationId xmlns:a16="http://schemas.microsoft.com/office/drawing/2014/main" id="{3F383D3B-31A6-32B8-029E-99C87E399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645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>
            <a:extLst>
              <a:ext uri="{FF2B5EF4-FFF2-40B4-BE49-F238E27FC236}">
                <a16:creationId xmlns:a16="http://schemas.microsoft.com/office/drawing/2014/main" id="{9FF24680-C4B6-6564-A1EB-ED04059D3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111125"/>
            <a:ext cx="8763000" cy="523875"/>
          </a:xfrm>
        </p:spPr>
        <p:txBody>
          <a:bodyPr/>
          <a:lstStyle/>
          <a:p>
            <a:r>
              <a:rPr lang="en-US" altLang="en-US" sz="2800" b="1"/>
              <a:t>Backpatching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2150F49-7F75-371D-4DFC-FECB8CB51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523875"/>
          </a:xfrm>
        </p:spPr>
        <p:txBody>
          <a:bodyPr/>
          <a:lstStyle/>
          <a:p>
            <a:r>
              <a:rPr lang="en-US" altLang="en-US" sz="2800" b="1"/>
              <a:t>Flow of Control</a:t>
            </a:r>
            <a:endParaRPr lang="en-IN" altLang="en-US" sz="2800" b="1"/>
          </a:p>
        </p:txBody>
      </p:sp>
      <p:sp>
        <p:nvSpPr>
          <p:cNvPr id="32771" name="AutoShape 4">
            <a:extLst>
              <a:ext uri="{FF2B5EF4-FFF2-40B4-BE49-F238E27FC236}">
                <a16:creationId xmlns:a16="http://schemas.microsoft.com/office/drawing/2014/main" id="{74C89121-3FFE-74C5-6A3A-14A133484B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726A5A75-EAE7-0543-24E0-514B391C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42950"/>
            <a:ext cx="7239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>
            <a:extLst>
              <a:ext uri="{FF2B5EF4-FFF2-40B4-BE49-F238E27FC236}">
                <a16:creationId xmlns:a16="http://schemas.microsoft.com/office/drawing/2014/main" id="{218E772A-6A5D-74A0-7909-D7B52911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5435600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>
            <a:extLst>
              <a:ext uri="{FF2B5EF4-FFF2-40B4-BE49-F238E27FC236}">
                <a16:creationId xmlns:a16="http://schemas.microsoft.com/office/drawing/2014/main" id="{9339A8B7-6D76-7463-4176-BF750028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"/>
            <a:ext cx="6248400" cy="680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CB3311F-AE0A-4913-8840-4EDED2893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IN" altLang="en-US"/>
              <a:t>Switch-Statements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A7BF3130-BA27-3F55-3DB8-FCA00226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9338"/>
            <a:ext cx="31305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6">
            <a:extLst>
              <a:ext uri="{FF2B5EF4-FFF2-40B4-BE49-F238E27FC236}">
                <a16:creationId xmlns:a16="http://schemas.microsoft.com/office/drawing/2014/main" id="{1A32F73B-7AB5-C864-3ACD-39809513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914400"/>
            <a:ext cx="46482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8">
            <a:extLst>
              <a:ext uri="{FF2B5EF4-FFF2-40B4-BE49-F238E27FC236}">
                <a16:creationId xmlns:a16="http://schemas.microsoft.com/office/drawing/2014/main" id="{2F01749C-C175-47D5-2105-739CCB6E8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63875"/>
            <a:ext cx="3529013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>
            <a:extLst>
              <a:ext uri="{FF2B5EF4-FFF2-40B4-BE49-F238E27FC236}">
                <a16:creationId xmlns:a16="http://schemas.microsoft.com/office/drawing/2014/main" id="{55D4C244-D919-FA56-1CF7-AE17E1817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9263"/>
            <a:ext cx="8885238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6">
            <a:extLst>
              <a:ext uri="{FF2B5EF4-FFF2-40B4-BE49-F238E27FC236}">
                <a16:creationId xmlns:a16="http://schemas.microsoft.com/office/drawing/2014/main" id="{973AB9F3-8CC1-478E-4600-1FED0073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584450"/>
            <a:ext cx="89423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>
            <a:extLst>
              <a:ext uri="{FF2B5EF4-FFF2-40B4-BE49-F238E27FC236}">
                <a16:creationId xmlns:a16="http://schemas.microsoft.com/office/drawing/2014/main" id="{AAE1798F-031E-0D4A-1FDC-EE7A2D8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429000"/>
            <a:ext cx="5400675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5">
            <a:extLst>
              <a:ext uri="{FF2B5EF4-FFF2-40B4-BE49-F238E27FC236}">
                <a16:creationId xmlns:a16="http://schemas.microsoft.com/office/drawing/2014/main" id="{FA19E8F7-55ED-BE9F-2D20-4E4F8330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8425"/>
            <a:ext cx="7313613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06E6935-41DB-3576-E7B5-D12C02037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9375"/>
            <a:ext cx="7772400" cy="676275"/>
          </a:xfrm>
        </p:spPr>
        <p:txBody>
          <a:bodyPr/>
          <a:lstStyle/>
          <a:p>
            <a:r>
              <a:rPr lang="en-US" altLang="en-US" sz="3600"/>
              <a:t>1. Rules for Type Checking</a:t>
            </a:r>
            <a:endParaRPr lang="en-IN" altLang="en-US" sz="3600"/>
          </a:p>
        </p:txBody>
      </p:sp>
      <p:sp>
        <p:nvSpPr>
          <p:cNvPr id="5123" name="AutoShape 4">
            <a:extLst>
              <a:ext uri="{FF2B5EF4-FFF2-40B4-BE49-F238E27FC236}">
                <a16:creationId xmlns:a16="http://schemas.microsoft.com/office/drawing/2014/main" id="{8D3F8067-45F8-E7A7-32F1-E0DE40082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5124" name="Content Placeholder 2">
            <a:extLst>
              <a:ext uri="{FF2B5EF4-FFF2-40B4-BE49-F238E27FC236}">
                <a16:creationId xmlns:a16="http://schemas.microsoft.com/office/drawing/2014/main" id="{9F57C5D6-8E32-B373-44B7-988D03726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900" y="781050"/>
            <a:ext cx="8458200" cy="5715000"/>
          </a:xfrm>
        </p:spPr>
        <p:txBody>
          <a:bodyPr/>
          <a:lstStyle/>
          <a:p>
            <a:pPr marL="0" indent="0" algn="just">
              <a:spcBef>
                <a:spcPts val="1200"/>
              </a:spcBef>
              <a:buFontTx/>
              <a:buNone/>
              <a:defRPr/>
            </a:pPr>
            <a:r>
              <a:rPr lang="en-US" altLang="en-US" sz="2300" dirty="0">
                <a:solidFill>
                  <a:srgbClr val="0000FF"/>
                </a:solidFill>
              </a:rPr>
              <a:t>Type inference </a:t>
            </a:r>
            <a:r>
              <a:rPr lang="en-US" altLang="en-US" sz="2300" dirty="0"/>
              <a:t>determines the </a:t>
            </a:r>
            <a:r>
              <a:rPr lang="en-US" altLang="en-US" sz="2300" dirty="0">
                <a:solidFill>
                  <a:srgbClr val="0000FF"/>
                </a:solidFill>
              </a:rPr>
              <a:t>type of a language construct </a:t>
            </a:r>
            <a:r>
              <a:rPr lang="en-US" altLang="en-US" sz="2300" dirty="0"/>
              <a:t>from the way it is used.  </a:t>
            </a:r>
          </a:p>
          <a:p>
            <a:pPr marL="0" indent="0" algn="just">
              <a:spcBef>
                <a:spcPts val="1200"/>
              </a:spcBef>
              <a:buFontTx/>
              <a:buNone/>
              <a:defRPr/>
            </a:pPr>
            <a:r>
              <a:rPr lang="en-US" altLang="en-US" sz="2300" dirty="0"/>
              <a:t>Let </a:t>
            </a:r>
            <a:r>
              <a:rPr lang="en-US" altLang="en-US" sz="2300" dirty="0">
                <a:solidFill>
                  <a:srgbClr val="0000FF"/>
                </a:solidFill>
              </a:rPr>
              <a:t>null be a function </a:t>
            </a:r>
            <a:r>
              <a:rPr lang="en-US" altLang="en-US" sz="2300" dirty="0"/>
              <a:t>that tests whether a  </a:t>
            </a:r>
            <a:r>
              <a:rPr lang="en-US" altLang="en-US" sz="2300" dirty="0">
                <a:solidFill>
                  <a:srgbClr val="0000FF"/>
                </a:solidFill>
              </a:rPr>
              <a:t>list is empty</a:t>
            </a:r>
            <a:r>
              <a:rPr lang="en-US" altLang="en-US" sz="2300" dirty="0"/>
              <a:t>.  Then, from the usage null(x), we can tell that x must be a list. </a:t>
            </a:r>
          </a:p>
          <a:p>
            <a:pPr marL="0" indent="0" algn="just">
              <a:spcBef>
                <a:spcPts val="1200"/>
              </a:spcBef>
              <a:buFontTx/>
              <a:buNone/>
              <a:defRPr/>
            </a:pPr>
            <a:r>
              <a:rPr lang="en-US" altLang="en-US" sz="2300" dirty="0"/>
              <a:t>The type of the elements of x is not known;  all we know is that x must be a list of elements of some type that is presently unknown. Variables representing type expressions allow us to talk about unknown types. 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altLang="en-US" sz="2300" dirty="0"/>
              <a:t>A typical rule for type inference has the form</a:t>
            </a:r>
            <a:endParaRPr lang="en-IN" altLang="en-US" sz="2300" dirty="0"/>
          </a:p>
        </p:txBody>
      </p:sp>
      <p:pic>
        <p:nvPicPr>
          <p:cNvPr id="5125" name="Picture 4">
            <a:extLst>
              <a:ext uri="{FF2B5EF4-FFF2-40B4-BE49-F238E27FC236}">
                <a16:creationId xmlns:a16="http://schemas.microsoft.com/office/drawing/2014/main" id="{4889FBC3-2B5E-069E-ED69-21086703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876800"/>
            <a:ext cx="8191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043C2EF-C2E8-032B-A22A-8541E8BCC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93675"/>
            <a:ext cx="7772400" cy="654050"/>
          </a:xfrm>
        </p:spPr>
        <p:txBody>
          <a:bodyPr/>
          <a:lstStyle/>
          <a:p>
            <a:r>
              <a:rPr lang="en-US" altLang="en-US" sz="3600"/>
              <a:t>Type checking</a:t>
            </a:r>
            <a:endParaRPr lang="en-IN" alt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0AF34-53B7-7707-5702-295B4BEC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11238"/>
            <a:ext cx="6796088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E95F6-1913-2C53-3319-D99C437ED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8100"/>
            <a:ext cx="8113713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55DF9-70DA-E578-8030-F9C664892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5562600"/>
            <a:ext cx="6172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C78A1E-A5F2-D405-4AD3-990F7832F5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5257800"/>
            <a:ext cx="8359775" cy="838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18A6C-F6B4-A55D-6E8F-F87C1DF8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1288"/>
            <a:ext cx="732948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22837-0864-5B5C-F7E6-85D8033B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36788"/>
            <a:ext cx="8462963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632EC2-5AC0-A55E-455E-5FBBFCD4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3663950"/>
            <a:ext cx="84931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itle 1">
            <a:extLst>
              <a:ext uri="{FF2B5EF4-FFF2-40B4-BE49-F238E27FC236}">
                <a16:creationId xmlns:a16="http://schemas.microsoft.com/office/drawing/2014/main" id="{0BA8E9A7-077C-104D-7D1B-007BECE1E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0088" y="287338"/>
            <a:ext cx="7772400" cy="931862"/>
          </a:xfrm>
        </p:spPr>
        <p:txBody>
          <a:bodyPr/>
          <a:lstStyle/>
          <a:p>
            <a:r>
              <a:rPr lang="en-US" altLang="en-US" sz="3600"/>
              <a:t>Type checking</a:t>
            </a:r>
            <a:endParaRPr lang="en-I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E8BCA9-AC54-C57A-6E30-CC4DA568F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969963"/>
            <a:ext cx="8391525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08971AA2-D3AC-161D-D6AE-177A1942F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z="3600"/>
              <a:t>Type checking</a:t>
            </a:r>
            <a:endParaRPr lang="en-IN" altLang="en-US" sz="36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77F466-0AB0-9FD8-5E4E-20702431AC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" y="4649788"/>
            <a:ext cx="7277100" cy="6826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1BFE6-AE63-227B-A0C1-D24FE6AF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127500"/>
            <a:ext cx="1866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A7379-5AF4-F80B-A6CC-95FDA92A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486400"/>
            <a:ext cx="78105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87382BD-3628-7E35-736E-212902DAE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609600"/>
          </a:xfrm>
        </p:spPr>
        <p:txBody>
          <a:bodyPr/>
          <a:lstStyle/>
          <a:p>
            <a:r>
              <a:rPr lang="en-US" altLang="en-US"/>
              <a:t>Type Equivalence</a:t>
            </a:r>
            <a:endParaRPr lang="en-IN" altLang="en-US"/>
          </a:p>
        </p:txBody>
      </p:sp>
      <p:pic>
        <p:nvPicPr>
          <p:cNvPr id="9219" name="Picture 6">
            <a:extLst>
              <a:ext uri="{FF2B5EF4-FFF2-40B4-BE49-F238E27FC236}">
                <a16:creationId xmlns:a16="http://schemas.microsoft.com/office/drawing/2014/main" id="{47BA90A1-6442-E8B3-61B8-04E515492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772400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A4C53C7-353D-F28A-B1FE-B824D1C44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828675"/>
          </a:xfrm>
        </p:spPr>
        <p:txBody>
          <a:bodyPr/>
          <a:lstStyle/>
          <a:p>
            <a:r>
              <a:rPr lang="en-US" altLang="en-US" sz="3600"/>
              <a:t>2. Type Conversions</a:t>
            </a:r>
            <a:endParaRPr lang="en-IN" altLang="en-US" sz="3600"/>
          </a:p>
        </p:txBody>
      </p:sp>
      <p:sp>
        <p:nvSpPr>
          <p:cNvPr id="10243" name="AutoShape 4">
            <a:extLst>
              <a:ext uri="{FF2B5EF4-FFF2-40B4-BE49-F238E27FC236}">
                <a16:creationId xmlns:a16="http://schemas.microsoft.com/office/drawing/2014/main" id="{1AEE6933-6FE1-040F-0B35-192FE1D472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E310ED3E-F83D-E88C-0744-E90D67A04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36576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altLang="en-US" sz="2400"/>
              <a:t>Consider expressions like x + i, where x is of type float and i is of type integer. the compiler may </a:t>
            </a:r>
            <a:r>
              <a:rPr lang="en-US" altLang="en-US" sz="2400">
                <a:solidFill>
                  <a:srgbClr val="0000FF"/>
                </a:solidFill>
              </a:rPr>
              <a:t>need to convert one form to other</a:t>
            </a:r>
            <a:r>
              <a:rPr lang="en-US" altLang="en-US" sz="2400"/>
              <a:t>.</a:t>
            </a:r>
          </a:p>
          <a:p>
            <a:pPr algn="just">
              <a:spcBef>
                <a:spcPts val="1200"/>
              </a:spcBef>
            </a:pPr>
            <a:r>
              <a:rPr lang="en-US" altLang="en-US" sz="2400"/>
              <a:t>Suppose that integers are converted to floats when necessary, using a </a:t>
            </a:r>
            <a:r>
              <a:rPr lang="en-US" altLang="en-US" sz="2400">
                <a:solidFill>
                  <a:srgbClr val="0000FF"/>
                </a:solidFill>
              </a:rPr>
              <a:t>unary operator ( float ) </a:t>
            </a:r>
            <a:r>
              <a:rPr lang="en-US" altLang="en-US" sz="2400"/>
              <a:t>. For example, the integer 2 is converted to a float in the code for the expression 2*3.14:</a:t>
            </a:r>
          </a:p>
          <a:p>
            <a:pPr algn="just">
              <a:spcBef>
                <a:spcPts val="1200"/>
              </a:spcBef>
            </a:pPr>
            <a:r>
              <a:rPr lang="en-US" altLang="en-US" sz="2400"/>
              <a:t>Type synthesis will be illustrated by extending the scheme for translating expressions with a new attribute E.type, whose value is either integer or float. The rule associated with   E → E1 + E2 builds on the pseudocode</a:t>
            </a:r>
          </a:p>
        </p:txBody>
      </p:sp>
      <p:pic>
        <p:nvPicPr>
          <p:cNvPr id="10245" name="Picture 6">
            <a:extLst>
              <a:ext uri="{FF2B5EF4-FFF2-40B4-BE49-F238E27FC236}">
                <a16:creationId xmlns:a16="http://schemas.microsoft.com/office/drawing/2014/main" id="{01E31464-19F6-7A16-D919-FF9382C04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68850"/>
            <a:ext cx="8062913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Office\Templates\Blank Presentation.pot</Template>
  <TotalTime>14452</TotalTime>
  <Words>1253</Words>
  <Application>Microsoft Office PowerPoint</Application>
  <PresentationFormat>On-screen Show (4:3)</PresentationFormat>
  <Paragraphs>92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Blank Presentation</vt:lpstr>
      <vt:lpstr>Type Checking</vt:lpstr>
      <vt:lpstr>Type Checking</vt:lpstr>
      <vt:lpstr>1. Rules for Type Checking</vt:lpstr>
      <vt:lpstr>1. Rules for Type Checking</vt:lpstr>
      <vt:lpstr>Type checking</vt:lpstr>
      <vt:lpstr>Type checking</vt:lpstr>
      <vt:lpstr>Type checking</vt:lpstr>
      <vt:lpstr>Type Equivalence</vt:lpstr>
      <vt:lpstr>2. Type Conversions</vt:lpstr>
      <vt:lpstr>2. Type Conversions</vt:lpstr>
      <vt:lpstr>2. Type Conversions</vt:lpstr>
      <vt:lpstr>Rules for Type Coercion</vt:lpstr>
      <vt:lpstr>2. Type Conversions</vt:lpstr>
      <vt:lpstr>2. Type Conversions</vt:lpstr>
      <vt:lpstr>2. Type Conversions</vt:lpstr>
      <vt:lpstr>PowerPoint Presentation</vt:lpstr>
      <vt:lpstr>Control Flow</vt:lpstr>
      <vt:lpstr>Control Flow</vt:lpstr>
      <vt:lpstr>Control Flow</vt:lpstr>
      <vt:lpstr>PowerPoint Presentation</vt:lpstr>
      <vt:lpstr>PowerPoint Presentation</vt:lpstr>
      <vt:lpstr>Example</vt:lpstr>
      <vt:lpstr>5. Avoiding Redundant Goto’s</vt:lpstr>
      <vt:lpstr>Comparison of  Goto statements</vt:lpstr>
      <vt:lpstr>6. Boolean Values and Jumping Code</vt:lpstr>
      <vt:lpstr>6. Boolean Values and Jumping Code</vt:lpstr>
      <vt:lpstr>Backpatching</vt:lpstr>
      <vt:lpstr>Backpatching for Boolean Expressions</vt:lpstr>
      <vt:lpstr>Backpatching</vt:lpstr>
      <vt:lpstr>Backpatching</vt:lpstr>
      <vt:lpstr>Flow of Control</vt:lpstr>
      <vt:lpstr>PowerPoint Presentation</vt:lpstr>
      <vt:lpstr>Switch-Statements</vt:lpstr>
      <vt:lpstr>PowerPoint Presentation</vt:lpstr>
      <vt:lpstr>PowerPoint Presentation</vt:lpstr>
    </vt:vector>
  </TitlesOfParts>
  <Company>PC DOCS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xyuan</dc:creator>
  <cp:lastModifiedBy>20255A0505@gnits.in</cp:lastModifiedBy>
  <cp:revision>131</cp:revision>
  <cp:lastPrinted>2000-10-24T17:04:50Z</cp:lastPrinted>
  <dcterms:created xsi:type="dcterms:W3CDTF">2000-08-16T12:55:31Z</dcterms:created>
  <dcterms:modified xsi:type="dcterms:W3CDTF">2022-12-03T08:56:36Z</dcterms:modified>
</cp:coreProperties>
</file>