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4" r:id="rId18"/>
    <p:sldId id="275" r:id="rId19"/>
    <p:sldId id="280"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00403F-DCC7-481B-9453-D1980A61DA1E}"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231565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00403F-DCC7-481B-9453-D1980A61DA1E}"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401340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00403F-DCC7-481B-9453-D1980A61DA1E}"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129674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00403F-DCC7-481B-9453-D1980A61DA1E}"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71248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00403F-DCC7-481B-9453-D1980A61DA1E}"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79137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00403F-DCC7-481B-9453-D1980A61DA1E}"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351597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00403F-DCC7-481B-9453-D1980A61DA1E}"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213920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00403F-DCC7-481B-9453-D1980A61DA1E}"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380099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0403F-DCC7-481B-9453-D1980A61DA1E}" type="datetimeFigureOut">
              <a:rPr lang="en-IN" smtClean="0"/>
              <a:t>03-12-2022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2993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00403F-DCC7-481B-9453-D1980A61DA1E}"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21024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00403F-DCC7-481B-9453-D1980A61DA1E}"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5A6CD7-E4C9-4607-8D59-A006A8A0FA1C}" type="slidenum">
              <a:rPr lang="en-IN" smtClean="0"/>
              <a:t>‹#›</a:t>
            </a:fld>
            <a:endParaRPr lang="en-IN"/>
          </a:p>
        </p:txBody>
      </p:sp>
    </p:spTree>
    <p:extLst>
      <p:ext uri="{BB962C8B-B14F-4D97-AF65-F5344CB8AC3E}">
        <p14:creationId xmlns:p14="http://schemas.microsoft.com/office/powerpoint/2010/main" val="670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0403F-DCC7-481B-9453-D1980A61DA1E}" type="datetimeFigureOut">
              <a:rPr lang="en-IN" smtClean="0"/>
              <a:t>03-12-2022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A6CD7-E4C9-4607-8D59-A006A8A0FA1C}" type="slidenum">
              <a:rPr lang="en-IN" smtClean="0"/>
              <a:t>‹#›</a:t>
            </a:fld>
            <a:endParaRPr lang="en-IN"/>
          </a:p>
        </p:txBody>
      </p:sp>
    </p:spTree>
    <p:extLst>
      <p:ext uri="{BB962C8B-B14F-4D97-AF65-F5344CB8AC3E}">
        <p14:creationId xmlns:p14="http://schemas.microsoft.com/office/powerpoint/2010/main" val="2908814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Code Generation</a:t>
            </a:r>
            <a:br>
              <a:rPr lang="en-US" sz="4800" dirty="0"/>
            </a:br>
            <a:r>
              <a:rPr lang="en-US" sz="4800" dirty="0"/>
              <a:t>Register Allocation</a:t>
            </a:r>
            <a:br>
              <a:rPr lang="en-US" sz="4800" dirty="0"/>
            </a:br>
            <a:r>
              <a:rPr lang="en-US" sz="4800" dirty="0"/>
              <a:t>Machine Dependent Optimization</a:t>
            </a:r>
            <a:endParaRPr lang="en-IN" sz="4800" dirty="0"/>
          </a:p>
        </p:txBody>
      </p:sp>
      <p:sp>
        <p:nvSpPr>
          <p:cNvPr id="3" name="Subtitle 2"/>
          <p:cNvSpPr>
            <a:spLocks noGrp="1"/>
          </p:cNvSpPr>
          <p:nvPr>
            <p:ph type="subTitle" idx="1"/>
          </p:nvPr>
        </p:nvSpPr>
        <p:spPr>
          <a:xfrm>
            <a:off x="1524000" y="4132250"/>
            <a:ext cx="9144000" cy="1125550"/>
          </a:xfrm>
        </p:spPr>
        <p:txBody>
          <a:bodyPr/>
          <a:lstStyle/>
          <a:p>
            <a:r>
              <a:rPr lang="en-US" dirty="0"/>
              <a:t>Dr. N. Kalyani</a:t>
            </a:r>
          </a:p>
          <a:p>
            <a:endParaRPr lang="en-IN" dirty="0"/>
          </a:p>
        </p:txBody>
      </p:sp>
    </p:spTree>
    <p:extLst>
      <p:ext uri="{BB962C8B-B14F-4D97-AF65-F5344CB8AC3E}">
        <p14:creationId xmlns:p14="http://schemas.microsoft.com/office/powerpoint/2010/main" val="2954964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Evaluation Order</a:t>
            </a:r>
          </a:p>
        </p:txBody>
      </p:sp>
      <p:sp>
        <p:nvSpPr>
          <p:cNvPr id="3" name="Content Placeholder 2"/>
          <p:cNvSpPr>
            <a:spLocks noGrp="1"/>
          </p:cNvSpPr>
          <p:nvPr>
            <p:ph idx="1"/>
          </p:nvPr>
        </p:nvSpPr>
        <p:spPr>
          <a:xfrm>
            <a:off x="838200" y="1795391"/>
            <a:ext cx="8494264" cy="1932011"/>
          </a:xfrm>
        </p:spPr>
        <p:txBody>
          <a:bodyPr>
            <a:normAutofit/>
          </a:bodyPr>
          <a:lstStyle/>
          <a:p>
            <a:r>
              <a:rPr lang="en-US" sz="2200" dirty="0">
                <a:latin typeface="Times New Roman" panose="02020603050405020304" pitchFamily="18" charset="0"/>
                <a:cs typeface="Times New Roman" panose="02020603050405020304" pitchFamily="18" charset="0"/>
              </a:rPr>
              <a:t>The order in which computations are performed can affect the efficiency of the target code. </a:t>
            </a:r>
          </a:p>
          <a:p>
            <a:r>
              <a:rPr lang="en-US" sz="2200" dirty="0">
                <a:latin typeface="Times New Roman" panose="02020603050405020304" pitchFamily="18" charset="0"/>
                <a:cs typeface="Times New Roman" panose="02020603050405020304" pitchFamily="18" charset="0"/>
              </a:rPr>
              <a:t>Some computation orders require fewer registers to hold intermediate results than others. </a:t>
            </a:r>
          </a:p>
        </p:txBody>
      </p:sp>
    </p:spTree>
    <p:extLst>
      <p:ext uri="{BB962C8B-B14F-4D97-AF65-F5344CB8AC3E}">
        <p14:creationId xmlns:p14="http://schemas.microsoft.com/office/powerpoint/2010/main" val="396683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 SIMPLE CODE GENERATOR</a:t>
            </a:r>
            <a:endParaRPr lang="en-IN" dirty="0"/>
          </a:p>
        </p:txBody>
      </p:sp>
      <p:sp>
        <p:nvSpPr>
          <p:cNvPr id="3" name="Content Placeholder 2"/>
          <p:cNvSpPr>
            <a:spLocks noGrp="1"/>
          </p:cNvSpPr>
          <p:nvPr>
            <p:ph idx="1"/>
          </p:nvPr>
        </p:nvSpPr>
        <p:spPr>
          <a:xfrm>
            <a:off x="838200" y="1731757"/>
            <a:ext cx="10515600" cy="3384695"/>
          </a:xfrm>
        </p:spPr>
        <p:txBody>
          <a:bodyPr>
            <a:noAutofit/>
          </a:bodyPr>
          <a:lstStyle/>
          <a:p>
            <a:r>
              <a:rPr lang="en-US" sz="2400" b="1" dirty="0"/>
              <a:t>Register and Address Descriptors:</a:t>
            </a:r>
          </a:p>
          <a:p>
            <a:pPr marL="0" indent="0">
              <a:buNone/>
            </a:pPr>
            <a:r>
              <a:rPr lang="en-US" sz="2400" dirty="0"/>
              <a:t>A </a:t>
            </a:r>
            <a:r>
              <a:rPr lang="en-US" sz="2400" dirty="0">
                <a:solidFill>
                  <a:srgbClr val="FF0000"/>
                </a:solidFill>
              </a:rPr>
              <a:t>register descriptor </a:t>
            </a:r>
            <a:r>
              <a:rPr lang="en-US" sz="2400" dirty="0"/>
              <a:t>is used to keep track of </a:t>
            </a:r>
            <a:r>
              <a:rPr lang="en-US" sz="2400" dirty="0">
                <a:solidFill>
                  <a:srgbClr val="FF0000"/>
                </a:solidFill>
              </a:rPr>
              <a:t>what is currently in each registers</a:t>
            </a:r>
            <a:r>
              <a:rPr lang="en-US" sz="2400" dirty="0"/>
              <a:t>. The register descriptors show that initially all the registers are empty.</a:t>
            </a:r>
          </a:p>
          <a:p>
            <a:pPr marL="0" indent="0">
              <a:buNone/>
            </a:pPr>
            <a:endParaRPr lang="en-US" sz="2400" dirty="0"/>
          </a:p>
          <a:p>
            <a:pPr marL="0" indent="0">
              <a:buNone/>
            </a:pPr>
            <a:r>
              <a:rPr lang="en-US" sz="2400" dirty="0"/>
              <a:t>An </a:t>
            </a:r>
            <a:r>
              <a:rPr lang="en-US" sz="2400" dirty="0">
                <a:solidFill>
                  <a:srgbClr val="FF0000"/>
                </a:solidFill>
              </a:rPr>
              <a:t>address descriptor </a:t>
            </a:r>
            <a:r>
              <a:rPr lang="en-US" sz="2400" dirty="0"/>
              <a:t>stores the </a:t>
            </a:r>
            <a:r>
              <a:rPr lang="en-US" sz="2400" dirty="0">
                <a:solidFill>
                  <a:srgbClr val="FF0000"/>
                </a:solidFill>
              </a:rPr>
              <a:t>location where the current value of the name </a:t>
            </a:r>
            <a:r>
              <a:rPr lang="en-US" sz="2400" dirty="0"/>
              <a:t>can be found at run time.</a:t>
            </a:r>
          </a:p>
          <a:p>
            <a:endParaRPr lang="en-US" sz="2400" dirty="0"/>
          </a:p>
          <a:p>
            <a:pPr marL="0" indent="0">
              <a:buNone/>
            </a:pPr>
            <a:endParaRPr lang="en-IN" sz="2400" dirty="0"/>
          </a:p>
        </p:txBody>
      </p:sp>
    </p:spTree>
    <p:extLst>
      <p:ext uri="{BB962C8B-B14F-4D97-AF65-F5344CB8AC3E}">
        <p14:creationId xmlns:p14="http://schemas.microsoft.com/office/powerpoint/2010/main" val="165724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231" y="943895"/>
            <a:ext cx="11152239" cy="5338917"/>
          </a:xfrm>
        </p:spPr>
        <p:txBody>
          <a:bodyPr>
            <a:noAutofit/>
          </a:bodyPr>
          <a:lstStyle/>
          <a:p>
            <a:r>
              <a:rPr lang="en-US" sz="2400" dirty="0"/>
              <a:t>Input :Three-address statements of the form x : = y op z constituting a basic block.</a:t>
            </a:r>
          </a:p>
          <a:p>
            <a:pPr marL="280988" indent="-280988">
              <a:spcBef>
                <a:spcPts val="1800"/>
              </a:spcBef>
              <a:buFont typeface="+mj-lt"/>
              <a:buAutoNum type="arabicPeriod"/>
            </a:pPr>
            <a:r>
              <a:rPr lang="en-US" sz="2400" dirty="0"/>
              <a:t>Invoke a </a:t>
            </a:r>
            <a:r>
              <a:rPr lang="en-US" sz="2400" dirty="0">
                <a:solidFill>
                  <a:srgbClr val="FF0000"/>
                </a:solidFill>
              </a:rPr>
              <a:t>function </a:t>
            </a:r>
            <a:r>
              <a:rPr lang="en-US" sz="2400" dirty="0" err="1">
                <a:solidFill>
                  <a:srgbClr val="FF0000"/>
                </a:solidFill>
              </a:rPr>
              <a:t>getreg</a:t>
            </a:r>
            <a:r>
              <a:rPr lang="en-US" sz="2400" dirty="0">
                <a:solidFill>
                  <a:srgbClr val="FF0000"/>
                </a:solidFill>
              </a:rPr>
              <a:t> </a:t>
            </a:r>
            <a:r>
              <a:rPr lang="en-US" sz="2400" dirty="0"/>
              <a:t>to determine the </a:t>
            </a:r>
            <a:r>
              <a:rPr lang="en-US" sz="2400" dirty="0">
                <a:solidFill>
                  <a:srgbClr val="FF0000"/>
                </a:solidFill>
              </a:rPr>
              <a:t>location L </a:t>
            </a:r>
            <a:r>
              <a:rPr lang="en-US" sz="2400" dirty="0"/>
              <a:t>where the result of the computation y op z should be stored.</a:t>
            </a:r>
          </a:p>
          <a:p>
            <a:pPr marL="280988" indent="-280988">
              <a:spcBef>
                <a:spcPts val="1800"/>
              </a:spcBef>
              <a:buFont typeface="+mj-lt"/>
              <a:buAutoNum type="arabicPeriod"/>
            </a:pPr>
            <a:r>
              <a:rPr lang="en-US" sz="2400" dirty="0"/>
              <a:t>Consult the </a:t>
            </a:r>
            <a:r>
              <a:rPr lang="en-US" sz="2400" dirty="0">
                <a:solidFill>
                  <a:srgbClr val="FF0000"/>
                </a:solidFill>
              </a:rPr>
              <a:t>address descriptor for y </a:t>
            </a:r>
            <a:r>
              <a:rPr lang="en-US" sz="2400" dirty="0"/>
              <a:t>to determine y’, the current location of y. Prefer the </a:t>
            </a:r>
            <a:r>
              <a:rPr lang="en-US" sz="2400" dirty="0">
                <a:solidFill>
                  <a:srgbClr val="FF0000"/>
                </a:solidFill>
              </a:rPr>
              <a:t>register for y’ </a:t>
            </a:r>
            <a:r>
              <a:rPr lang="en-US" sz="2400" dirty="0"/>
              <a:t>if the value of y is currently both in memory and a register. If the value of </a:t>
            </a:r>
            <a:r>
              <a:rPr lang="en-US" sz="2400" dirty="0">
                <a:solidFill>
                  <a:srgbClr val="FF0000"/>
                </a:solidFill>
              </a:rPr>
              <a:t>y is not already in L, generate the instruction MOV y’ , L </a:t>
            </a:r>
            <a:r>
              <a:rPr lang="en-US" sz="2400" dirty="0"/>
              <a:t>to place a copy of y in L.</a:t>
            </a:r>
          </a:p>
          <a:p>
            <a:pPr marL="280988" indent="-280988">
              <a:spcBef>
                <a:spcPts val="1800"/>
              </a:spcBef>
              <a:buFont typeface="+mj-lt"/>
              <a:buAutoNum type="arabicPeriod"/>
            </a:pPr>
            <a:r>
              <a:rPr lang="en-US" sz="2400" dirty="0">
                <a:solidFill>
                  <a:srgbClr val="FF0000"/>
                </a:solidFill>
              </a:rPr>
              <a:t>Generate the instruction OP z’ , L </a:t>
            </a:r>
            <a:r>
              <a:rPr lang="en-US" sz="2400" dirty="0"/>
              <a:t>where z’ is a current location of z. Prefer a register to a memory location if z is in both. Update the address descriptor of x to indicate that x is in location L. If x is in L, update its descriptor and remove x from all other descriptors.</a:t>
            </a:r>
          </a:p>
          <a:p>
            <a:pPr marL="280988" indent="-280988">
              <a:spcBef>
                <a:spcPts val="1800"/>
              </a:spcBef>
              <a:buFont typeface="+mj-lt"/>
              <a:buAutoNum type="arabicPeriod"/>
            </a:pPr>
            <a:r>
              <a:rPr lang="en-US" sz="2400" dirty="0"/>
              <a:t>If the current values of </a:t>
            </a:r>
            <a:r>
              <a:rPr lang="en-US" sz="2400" dirty="0">
                <a:solidFill>
                  <a:srgbClr val="FF0000"/>
                </a:solidFill>
              </a:rPr>
              <a:t>y or z have no next uses</a:t>
            </a:r>
            <a:r>
              <a:rPr lang="en-US" sz="2400" dirty="0"/>
              <a:t>, are not live on exit from the block, and are in registers, </a:t>
            </a:r>
            <a:r>
              <a:rPr lang="en-US" sz="2400" dirty="0">
                <a:solidFill>
                  <a:srgbClr val="FF0000"/>
                </a:solidFill>
              </a:rPr>
              <a:t>alter the register descriptor to indicate that, after execution of x : = y op z , those registers will no longer contain y or z</a:t>
            </a:r>
          </a:p>
          <a:p>
            <a:endParaRPr lang="en-IN" sz="2400" dirty="0"/>
          </a:p>
        </p:txBody>
      </p:sp>
      <p:sp>
        <p:nvSpPr>
          <p:cNvPr id="2" name="Title 1"/>
          <p:cNvSpPr>
            <a:spLocks noGrp="1"/>
          </p:cNvSpPr>
          <p:nvPr>
            <p:ph type="title"/>
          </p:nvPr>
        </p:nvSpPr>
        <p:spPr>
          <a:xfrm>
            <a:off x="838200" y="117987"/>
            <a:ext cx="10515600" cy="1002891"/>
          </a:xfrm>
        </p:spPr>
        <p:txBody>
          <a:bodyPr/>
          <a:lstStyle/>
          <a:p>
            <a:pPr algn="ctr"/>
            <a:r>
              <a:rPr lang="en-IN" b="1" dirty="0"/>
              <a:t>A SIMPLE CODE GENERATOR</a:t>
            </a:r>
            <a:endParaRPr lang="en-IN" dirty="0"/>
          </a:p>
        </p:txBody>
      </p:sp>
    </p:spTree>
    <p:extLst>
      <p:ext uri="{BB962C8B-B14F-4D97-AF65-F5344CB8AC3E}">
        <p14:creationId xmlns:p14="http://schemas.microsoft.com/office/powerpoint/2010/main" val="2404394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rainkart.com/imagebk9/tFwGvl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99652"/>
            <a:ext cx="10267335" cy="57036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395920"/>
            <a:ext cx="10913807" cy="369332"/>
          </a:xfrm>
          <a:prstGeom prst="rect">
            <a:avLst/>
          </a:prstGeom>
        </p:spPr>
        <p:txBody>
          <a:bodyPr wrap="square">
            <a:spAutoFit/>
          </a:bodyPr>
          <a:lstStyle/>
          <a:p>
            <a:r>
              <a:rPr lang="en-US" b="1" dirty="0">
                <a:solidFill>
                  <a:srgbClr val="333333"/>
                </a:solidFill>
                <a:latin typeface="Times New Roman" panose="02020603050405020304" pitchFamily="18" charset="0"/>
              </a:rPr>
              <a:t>The assignment d : = (a-b) + (a-c) + (a-c) might be translated into the following three-address code sequence:</a:t>
            </a:r>
            <a:endParaRPr lang="en-IN" b="1" dirty="0"/>
          </a:p>
        </p:txBody>
      </p:sp>
    </p:spTree>
    <p:extLst>
      <p:ext uri="{BB962C8B-B14F-4D97-AF65-F5344CB8AC3E}">
        <p14:creationId xmlns:p14="http://schemas.microsoft.com/office/powerpoint/2010/main" val="275467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514"/>
          </a:xfrm>
        </p:spPr>
        <p:txBody>
          <a:bodyPr>
            <a:normAutofit fontScale="90000"/>
          </a:bodyPr>
          <a:lstStyle/>
          <a:p>
            <a:pPr algn="ctr"/>
            <a:r>
              <a:rPr lang="en-IN" dirty="0"/>
              <a:t>REGISTER ALLOCATION AND ASSIGNMENT</a:t>
            </a:r>
          </a:p>
        </p:txBody>
      </p:sp>
      <p:sp>
        <p:nvSpPr>
          <p:cNvPr id="3" name="Content Placeholder 2"/>
          <p:cNvSpPr>
            <a:spLocks noGrp="1"/>
          </p:cNvSpPr>
          <p:nvPr>
            <p:ph idx="1"/>
          </p:nvPr>
        </p:nvSpPr>
        <p:spPr>
          <a:xfrm>
            <a:off x="838200" y="1135626"/>
            <a:ext cx="10515600" cy="5041337"/>
          </a:xfrm>
        </p:spPr>
        <p:txBody>
          <a:bodyPr>
            <a:noAutofit/>
          </a:bodyPr>
          <a:lstStyle/>
          <a:p>
            <a:pPr marL="0" indent="0">
              <a:buNone/>
            </a:pPr>
            <a:r>
              <a:rPr lang="en-US" sz="2400" b="1" dirty="0"/>
              <a:t>Local register allocation</a:t>
            </a:r>
          </a:p>
          <a:p>
            <a:pPr marL="0" indent="0">
              <a:buNone/>
            </a:pPr>
            <a:r>
              <a:rPr lang="en-US" sz="2400" dirty="0"/>
              <a:t>Register allocation is only within a basic block. It follows top-down approach.</a:t>
            </a:r>
          </a:p>
          <a:p>
            <a:pPr marL="0" indent="0">
              <a:buNone/>
            </a:pPr>
            <a:r>
              <a:rPr lang="en-US" sz="2400" dirty="0"/>
              <a:t>Assign registers to the most heavily used variables</a:t>
            </a:r>
          </a:p>
          <a:p>
            <a:pPr marL="900113" indent="-88900">
              <a:buNone/>
            </a:pPr>
            <a:r>
              <a:rPr lang="en-US" sz="2400" dirty="0"/>
              <a:t>Traverse the block</a:t>
            </a:r>
          </a:p>
          <a:p>
            <a:pPr marL="900113" indent="-88900">
              <a:buNone/>
            </a:pPr>
            <a:r>
              <a:rPr lang="en-US" sz="2400" dirty="0"/>
              <a:t>Count uses</a:t>
            </a:r>
          </a:p>
          <a:p>
            <a:pPr marL="900113" indent="-88900">
              <a:buNone/>
            </a:pPr>
            <a:r>
              <a:rPr lang="en-US" sz="2400" dirty="0"/>
              <a:t>Use count as a priority function</a:t>
            </a:r>
          </a:p>
          <a:p>
            <a:pPr marL="900113" indent="-88900">
              <a:buNone/>
            </a:pPr>
            <a:r>
              <a:rPr lang="en-US" sz="2400" dirty="0"/>
              <a:t>Assign registers to higher priority variables first</a:t>
            </a:r>
          </a:p>
          <a:p>
            <a:pPr marL="0" indent="0">
              <a:buNone/>
            </a:pPr>
            <a:r>
              <a:rPr lang="en-US" sz="2400" b="1" dirty="0"/>
              <a:t>Advantage</a:t>
            </a:r>
          </a:p>
          <a:p>
            <a:pPr marL="0" indent="811213">
              <a:buNone/>
              <a:tabLst>
                <a:tab pos="811213" algn="l"/>
              </a:tabLst>
            </a:pPr>
            <a:r>
              <a:rPr lang="en-US" sz="2400" dirty="0"/>
              <a:t>Heavily used values reside in registers</a:t>
            </a:r>
          </a:p>
          <a:p>
            <a:pPr marL="0" indent="0">
              <a:buNone/>
            </a:pPr>
            <a:r>
              <a:rPr lang="en-US" sz="2400" b="1" dirty="0"/>
              <a:t>Disadvantage</a:t>
            </a:r>
          </a:p>
          <a:p>
            <a:pPr marL="811213" indent="0">
              <a:buNone/>
            </a:pPr>
            <a:r>
              <a:rPr lang="en-US" sz="2400" dirty="0"/>
              <a:t>Does not consider non-uniform distribution of uses</a:t>
            </a:r>
            <a:endParaRPr lang="en-IN" sz="2400" dirty="0"/>
          </a:p>
        </p:txBody>
      </p:sp>
    </p:spTree>
    <p:extLst>
      <p:ext uri="{BB962C8B-B14F-4D97-AF65-F5344CB8AC3E}">
        <p14:creationId xmlns:p14="http://schemas.microsoft.com/office/powerpoint/2010/main" val="293695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514"/>
          </a:xfrm>
        </p:spPr>
        <p:txBody>
          <a:bodyPr>
            <a:normAutofit fontScale="90000"/>
          </a:bodyPr>
          <a:lstStyle/>
          <a:p>
            <a:pPr algn="ctr"/>
            <a:r>
              <a:rPr lang="en-IN" dirty="0"/>
              <a:t>REGISTER ALLOCATION AND ASSIGNMENT</a:t>
            </a:r>
          </a:p>
        </p:txBody>
      </p:sp>
      <p:sp>
        <p:nvSpPr>
          <p:cNvPr id="3" name="Content Placeholder 2"/>
          <p:cNvSpPr>
            <a:spLocks noGrp="1"/>
          </p:cNvSpPr>
          <p:nvPr>
            <p:ph idx="1"/>
          </p:nvPr>
        </p:nvSpPr>
        <p:spPr>
          <a:xfrm>
            <a:off x="838200" y="1135626"/>
            <a:ext cx="10515600" cy="5041337"/>
          </a:xfrm>
        </p:spPr>
        <p:txBody>
          <a:bodyPr>
            <a:noAutofit/>
          </a:bodyPr>
          <a:lstStyle/>
          <a:p>
            <a:pPr marL="0" indent="0">
              <a:buNone/>
            </a:pPr>
            <a:r>
              <a:rPr lang="en-US" sz="2400" b="1" dirty="0"/>
              <a:t>Need of global register allocation</a:t>
            </a:r>
            <a:endParaRPr lang="en-US" sz="2400" dirty="0"/>
          </a:p>
          <a:p>
            <a:pPr marL="0" indent="0">
              <a:buNone/>
            </a:pPr>
            <a:r>
              <a:rPr lang="en-US" sz="2400" dirty="0"/>
              <a:t>Local allocation does not take into account that some instructions (e.g. those in loops) execute more frequently. It forces us to store/load at basic block endpoints since each block has no knowledge of the context of others.</a:t>
            </a:r>
          </a:p>
          <a:p>
            <a:pPr marL="0" indent="0">
              <a:buNone/>
            </a:pPr>
            <a:r>
              <a:rPr lang="en-US" sz="2400" dirty="0"/>
              <a:t>To find out the live range(s) of each variable and the area(s) where the variable is used/defined global allocation is needed. Cost of spilling will depend on frequencies and locations of uses.</a:t>
            </a:r>
          </a:p>
          <a:p>
            <a:pPr marL="722313" indent="0">
              <a:buNone/>
            </a:pPr>
            <a:r>
              <a:rPr lang="en-US" sz="2400" dirty="0"/>
              <a:t>Register allocation depends on:</a:t>
            </a:r>
          </a:p>
          <a:p>
            <a:pPr marL="722313" indent="0">
              <a:buNone/>
            </a:pPr>
            <a:r>
              <a:rPr lang="en-US" sz="2400" dirty="0"/>
              <a:t>Size of live range</a:t>
            </a:r>
          </a:p>
          <a:p>
            <a:pPr marL="722313" indent="0">
              <a:buNone/>
            </a:pPr>
            <a:r>
              <a:rPr lang="en-US" sz="2400" dirty="0"/>
              <a:t>Number of uses/definitions</a:t>
            </a:r>
          </a:p>
          <a:p>
            <a:pPr marL="722313" indent="0">
              <a:buNone/>
            </a:pPr>
            <a:r>
              <a:rPr lang="en-US" sz="2400" dirty="0"/>
              <a:t>Frequency of execution</a:t>
            </a:r>
          </a:p>
          <a:p>
            <a:pPr marL="722313" indent="0">
              <a:buNone/>
            </a:pPr>
            <a:r>
              <a:rPr lang="en-US" sz="2400" dirty="0"/>
              <a:t>Number of loads/stores needed.</a:t>
            </a:r>
          </a:p>
          <a:p>
            <a:pPr marL="722313" indent="0">
              <a:buNone/>
            </a:pPr>
            <a:r>
              <a:rPr lang="en-US" sz="2400" dirty="0"/>
              <a:t>Cost of loads/stores needed.</a:t>
            </a:r>
            <a:endParaRPr lang="en-IN" sz="2400" dirty="0"/>
          </a:p>
        </p:txBody>
      </p:sp>
    </p:spTree>
    <p:extLst>
      <p:ext uri="{BB962C8B-B14F-4D97-AF65-F5344CB8AC3E}">
        <p14:creationId xmlns:p14="http://schemas.microsoft.com/office/powerpoint/2010/main" val="1492740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514"/>
          </a:xfrm>
        </p:spPr>
        <p:txBody>
          <a:bodyPr>
            <a:normAutofit fontScale="90000"/>
          </a:bodyPr>
          <a:lstStyle/>
          <a:p>
            <a:pPr algn="ctr"/>
            <a:r>
              <a:rPr lang="en-IN" dirty="0"/>
              <a:t>REGISTER ALLOCATION AND ASSIGNMENT</a:t>
            </a:r>
          </a:p>
        </p:txBody>
      </p:sp>
      <p:sp>
        <p:nvSpPr>
          <p:cNvPr id="3" name="Content Placeholder 2"/>
          <p:cNvSpPr>
            <a:spLocks noGrp="1"/>
          </p:cNvSpPr>
          <p:nvPr>
            <p:ph idx="1"/>
          </p:nvPr>
        </p:nvSpPr>
        <p:spPr>
          <a:xfrm>
            <a:off x="838200" y="1135627"/>
            <a:ext cx="4507371" cy="4925960"/>
          </a:xfrm>
        </p:spPr>
        <p:txBody>
          <a:bodyPr>
            <a:noAutofit/>
          </a:bodyPr>
          <a:lstStyle/>
          <a:p>
            <a:pPr marL="0" indent="0">
              <a:buNone/>
            </a:pPr>
            <a:r>
              <a:rPr lang="en-US" sz="2000" b="1" dirty="0"/>
              <a:t>Register allocation by graph coloring</a:t>
            </a:r>
          </a:p>
          <a:p>
            <a:pPr marL="0" indent="0">
              <a:buNone/>
            </a:pPr>
            <a:r>
              <a:rPr lang="en-US" sz="2000" dirty="0"/>
              <a:t>Global register allocation can be seen as a graph coloring problem.</a:t>
            </a:r>
          </a:p>
          <a:p>
            <a:pPr marL="0" indent="0">
              <a:buNone/>
            </a:pPr>
            <a:r>
              <a:rPr lang="en-US" sz="2000" dirty="0"/>
              <a:t>Basic idea:</a:t>
            </a:r>
          </a:p>
          <a:p>
            <a:pPr marL="0" indent="0">
              <a:buNone/>
            </a:pPr>
            <a:r>
              <a:rPr lang="en-US" sz="2000" dirty="0"/>
              <a:t>1.     Identify the live range of each variable</a:t>
            </a:r>
          </a:p>
          <a:p>
            <a:pPr marL="0" indent="0">
              <a:buNone/>
            </a:pPr>
            <a:r>
              <a:rPr lang="en-US" sz="2000" dirty="0"/>
              <a:t>2.     Build an interference graph that represents conflicts between live ranges (two nodes are connected if the variables they represent are live at the same moment)</a:t>
            </a:r>
          </a:p>
          <a:p>
            <a:pPr marL="0" indent="0">
              <a:buNone/>
            </a:pPr>
            <a:r>
              <a:rPr lang="en-US" sz="2000" dirty="0"/>
              <a:t>3.     Try to assign as many colors to the nodes of the graph as there are registers so that two neighbors have different colors</a:t>
            </a:r>
            <a:endParaRPr lang="en-IN" sz="2000" dirty="0"/>
          </a:p>
        </p:txBody>
      </p:sp>
      <p:pic>
        <p:nvPicPr>
          <p:cNvPr id="4" name="Picture 3"/>
          <p:cNvPicPr>
            <a:picLocks noChangeAspect="1"/>
          </p:cNvPicPr>
          <p:nvPr/>
        </p:nvPicPr>
        <p:blipFill>
          <a:blip r:embed="rId2"/>
          <a:stretch>
            <a:fillRect/>
          </a:stretch>
        </p:blipFill>
        <p:spPr>
          <a:xfrm>
            <a:off x="5568936" y="1262061"/>
            <a:ext cx="3390641" cy="2669457"/>
          </a:xfrm>
          <a:prstGeom prst="rect">
            <a:avLst/>
          </a:prstGeom>
        </p:spPr>
      </p:pic>
      <p:pic>
        <p:nvPicPr>
          <p:cNvPr id="5" name="Picture 4"/>
          <p:cNvPicPr>
            <a:picLocks noChangeAspect="1"/>
          </p:cNvPicPr>
          <p:nvPr/>
        </p:nvPicPr>
        <p:blipFill>
          <a:blip r:embed="rId3"/>
          <a:stretch>
            <a:fillRect/>
          </a:stretch>
        </p:blipFill>
        <p:spPr>
          <a:xfrm>
            <a:off x="8834308" y="2352368"/>
            <a:ext cx="3171825" cy="3800475"/>
          </a:xfrm>
          <a:prstGeom prst="rect">
            <a:avLst/>
          </a:prstGeom>
        </p:spPr>
      </p:pic>
    </p:spTree>
    <p:extLst>
      <p:ext uri="{BB962C8B-B14F-4D97-AF65-F5344CB8AC3E}">
        <p14:creationId xmlns:p14="http://schemas.microsoft.com/office/powerpoint/2010/main" val="165866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PEEPHOLE OPTIMIZATION</a:t>
            </a:r>
            <a:endParaRPr lang="en-IN" dirty="0"/>
          </a:p>
        </p:txBody>
      </p:sp>
      <p:sp>
        <p:nvSpPr>
          <p:cNvPr id="3" name="Content Placeholder 2"/>
          <p:cNvSpPr>
            <a:spLocks noGrp="1"/>
          </p:cNvSpPr>
          <p:nvPr>
            <p:ph idx="1"/>
          </p:nvPr>
        </p:nvSpPr>
        <p:spPr/>
        <p:txBody>
          <a:bodyPr>
            <a:normAutofit lnSpcReduction="10000"/>
          </a:bodyPr>
          <a:lstStyle/>
          <a:p>
            <a:r>
              <a:rPr lang="en-US" dirty="0"/>
              <a:t>Redundant-instructions elimination</a:t>
            </a:r>
          </a:p>
          <a:p>
            <a:endParaRPr lang="en-US" dirty="0"/>
          </a:p>
          <a:p>
            <a:r>
              <a:rPr lang="en-US" dirty="0"/>
              <a:t>Flow-of-control optimizations</a:t>
            </a:r>
          </a:p>
          <a:p>
            <a:endParaRPr lang="en-US" dirty="0"/>
          </a:p>
          <a:p>
            <a:r>
              <a:rPr lang="en-US" dirty="0"/>
              <a:t>Algebraic simplifications</a:t>
            </a:r>
          </a:p>
          <a:p>
            <a:endParaRPr lang="en-US" dirty="0"/>
          </a:p>
          <a:p>
            <a:r>
              <a:rPr lang="en-US" dirty="0"/>
              <a:t>Use of machine idioms</a:t>
            </a:r>
          </a:p>
          <a:p>
            <a:endParaRPr lang="en-US" dirty="0"/>
          </a:p>
          <a:p>
            <a:r>
              <a:rPr lang="en-US" dirty="0"/>
              <a:t>Unreachable</a:t>
            </a:r>
            <a:endParaRPr lang="en-IN" dirty="0"/>
          </a:p>
        </p:txBody>
      </p:sp>
    </p:spTree>
    <p:extLst>
      <p:ext uri="{BB962C8B-B14F-4D97-AF65-F5344CB8AC3E}">
        <p14:creationId xmlns:p14="http://schemas.microsoft.com/office/powerpoint/2010/main" val="944015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906"/>
          </a:xfrm>
        </p:spPr>
        <p:txBody>
          <a:bodyPr/>
          <a:lstStyle/>
          <a:p>
            <a:r>
              <a:rPr lang="en-US" b="1" dirty="0"/>
              <a:t>PEEPHOLE OPTIMIZATION</a:t>
            </a:r>
            <a:endParaRPr lang="en-US" dirty="0"/>
          </a:p>
        </p:txBody>
      </p:sp>
      <p:sp>
        <p:nvSpPr>
          <p:cNvPr id="3" name="Content Placeholder 2"/>
          <p:cNvSpPr>
            <a:spLocks noGrp="1"/>
          </p:cNvSpPr>
          <p:nvPr>
            <p:ph idx="1"/>
          </p:nvPr>
        </p:nvSpPr>
        <p:spPr>
          <a:xfrm>
            <a:off x="663697" y="1497558"/>
            <a:ext cx="10515600" cy="1636532"/>
          </a:xfrm>
        </p:spPr>
        <p:txBody>
          <a:bodyPr>
            <a:normAutofit fontScale="92500" lnSpcReduction="10000"/>
          </a:bodyPr>
          <a:lstStyle/>
          <a:p>
            <a:r>
              <a:rPr lang="en-US" sz="2400" dirty="0">
                <a:solidFill>
                  <a:srgbClr val="0000FF"/>
                </a:solidFill>
              </a:rPr>
              <a:t>Redundant Loads And Stores:</a:t>
            </a:r>
          </a:p>
          <a:p>
            <a:pPr marL="0" indent="0">
              <a:buNone/>
            </a:pPr>
            <a:r>
              <a:rPr lang="en-US" sz="2400" dirty="0"/>
              <a:t>If we see the instructions sequence</a:t>
            </a:r>
          </a:p>
          <a:p>
            <a:pPr marL="398463" indent="0">
              <a:buNone/>
            </a:pPr>
            <a:r>
              <a:rPr lang="en-US" sz="2400" dirty="0"/>
              <a:t>MOV R0,a</a:t>
            </a:r>
          </a:p>
          <a:p>
            <a:pPr marL="398463" indent="0">
              <a:buNone/>
            </a:pPr>
            <a:r>
              <a:rPr lang="en-US" sz="2400" dirty="0"/>
              <a:t>MOV a,R0</a:t>
            </a:r>
          </a:p>
          <a:p>
            <a:endParaRPr lang="en-US" sz="2400" dirty="0"/>
          </a:p>
        </p:txBody>
      </p:sp>
      <p:sp>
        <p:nvSpPr>
          <p:cNvPr id="4" name="Content Placeholder 2">
            <a:extLst>
              <a:ext uri="{FF2B5EF4-FFF2-40B4-BE49-F238E27FC236}">
                <a16:creationId xmlns:a16="http://schemas.microsoft.com/office/drawing/2014/main" id="{1E8F4642-61A7-91B0-3E0C-EE42916DB163}"/>
              </a:ext>
            </a:extLst>
          </p:cNvPr>
          <p:cNvSpPr txBox="1">
            <a:spLocks/>
          </p:cNvSpPr>
          <p:nvPr/>
        </p:nvSpPr>
        <p:spPr>
          <a:xfrm>
            <a:off x="663697" y="3274321"/>
            <a:ext cx="11048998" cy="30915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FF"/>
                </a:solidFill>
              </a:rPr>
              <a:t>Flows-Of-Control Optimizations:</a:t>
            </a:r>
          </a:p>
          <a:p>
            <a:pPr marL="0" indent="0">
              <a:buNone/>
            </a:pPr>
            <a:r>
              <a:rPr lang="en-US" sz="2000" dirty="0"/>
              <a:t>The unnecessary jumps can be eliminated in either the intermediate code or the target code by the following types of peephole optimizations. We can replace the jump sequence</a:t>
            </a:r>
          </a:p>
        </p:txBody>
      </p:sp>
      <p:sp>
        <p:nvSpPr>
          <p:cNvPr id="6" name="Content Placeholder 2">
            <a:extLst>
              <a:ext uri="{FF2B5EF4-FFF2-40B4-BE49-F238E27FC236}">
                <a16:creationId xmlns:a16="http://schemas.microsoft.com/office/drawing/2014/main" id="{ED172831-5D9F-49D5-03E2-203785E53108}"/>
              </a:ext>
            </a:extLst>
          </p:cNvPr>
          <p:cNvSpPr txBox="1">
            <a:spLocks/>
          </p:cNvSpPr>
          <p:nvPr/>
        </p:nvSpPr>
        <p:spPr>
          <a:xfrm>
            <a:off x="1529236" y="4424785"/>
            <a:ext cx="1772377" cy="18713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err="1"/>
              <a:t>goto</a:t>
            </a:r>
            <a:r>
              <a:rPr lang="en-US" sz="1600" dirty="0"/>
              <a:t> L1</a:t>
            </a:r>
          </a:p>
          <a:p>
            <a:pPr marL="0" indent="0">
              <a:lnSpc>
                <a:spcPct val="100000"/>
              </a:lnSpc>
              <a:spcBef>
                <a:spcPts val="0"/>
              </a:spcBef>
              <a:buNone/>
            </a:pPr>
            <a:r>
              <a:rPr lang="en-US" sz="1600" dirty="0"/>
              <a:t>….</a:t>
            </a:r>
          </a:p>
          <a:p>
            <a:pPr marL="0" indent="0">
              <a:lnSpc>
                <a:spcPct val="100000"/>
              </a:lnSpc>
              <a:spcBef>
                <a:spcPts val="0"/>
              </a:spcBef>
              <a:buNone/>
            </a:pPr>
            <a:r>
              <a:rPr lang="en-US" sz="1600" dirty="0"/>
              <a:t>L1: </a:t>
            </a:r>
            <a:r>
              <a:rPr lang="en-US" sz="1600" dirty="0" err="1"/>
              <a:t>goto</a:t>
            </a:r>
            <a:r>
              <a:rPr lang="en-US" sz="1600" dirty="0"/>
              <a:t> L2</a:t>
            </a:r>
          </a:p>
          <a:p>
            <a:pPr marL="0" indent="0">
              <a:lnSpc>
                <a:spcPct val="100000"/>
              </a:lnSpc>
              <a:spcBef>
                <a:spcPts val="0"/>
              </a:spcBef>
              <a:buNone/>
            </a:pPr>
            <a:r>
              <a:rPr lang="en-US" sz="1600" dirty="0">
                <a:solidFill>
                  <a:srgbClr val="FF0000"/>
                </a:solidFill>
              </a:rPr>
              <a:t>by the sequence</a:t>
            </a:r>
          </a:p>
          <a:p>
            <a:pPr marL="0" indent="0">
              <a:lnSpc>
                <a:spcPct val="100000"/>
              </a:lnSpc>
              <a:spcBef>
                <a:spcPts val="0"/>
              </a:spcBef>
              <a:buNone/>
            </a:pPr>
            <a:r>
              <a:rPr lang="en-US" sz="1600" dirty="0" err="1"/>
              <a:t>goto</a:t>
            </a:r>
            <a:r>
              <a:rPr lang="en-US" sz="1600" dirty="0"/>
              <a:t> L2</a:t>
            </a:r>
          </a:p>
          <a:p>
            <a:pPr marL="0" indent="0">
              <a:lnSpc>
                <a:spcPct val="100000"/>
              </a:lnSpc>
              <a:spcBef>
                <a:spcPts val="0"/>
              </a:spcBef>
              <a:buNone/>
            </a:pPr>
            <a:r>
              <a:rPr lang="en-US" sz="1600" dirty="0"/>
              <a:t>….</a:t>
            </a:r>
          </a:p>
          <a:p>
            <a:pPr marL="0" indent="0">
              <a:lnSpc>
                <a:spcPct val="100000"/>
              </a:lnSpc>
              <a:spcBef>
                <a:spcPts val="0"/>
              </a:spcBef>
              <a:buNone/>
            </a:pPr>
            <a:r>
              <a:rPr lang="en-US" sz="1600" dirty="0"/>
              <a:t>L1: </a:t>
            </a:r>
            <a:r>
              <a:rPr lang="en-US" sz="1600" dirty="0" err="1"/>
              <a:t>goto</a:t>
            </a:r>
            <a:r>
              <a:rPr lang="en-US" sz="1600" dirty="0"/>
              <a:t> L2</a:t>
            </a:r>
          </a:p>
        </p:txBody>
      </p:sp>
      <p:sp>
        <p:nvSpPr>
          <p:cNvPr id="7" name="Content Placeholder 2">
            <a:extLst>
              <a:ext uri="{FF2B5EF4-FFF2-40B4-BE49-F238E27FC236}">
                <a16:creationId xmlns:a16="http://schemas.microsoft.com/office/drawing/2014/main" id="{B6989601-C023-2F4C-7171-C4A79D2DA423}"/>
              </a:ext>
            </a:extLst>
          </p:cNvPr>
          <p:cNvSpPr txBox="1">
            <a:spLocks/>
          </p:cNvSpPr>
          <p:nvPr/>
        </p:nvSpPr>
        <p:spPr>
          <a:xfrm>
            <a:off x="4667105" y="4424785"/>
            <a:ext cx="1772377" cy="18713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t>if a &lt; b </a:t>
            </a:r>
            <a:r>
              <a:rPr lang="en-US" sz="1600" dirty="0" err="1"/>
              <a:t>goto</a:t>
            </a:r>
            <a:r>
              <a:rPr lang="en-US" sz="1600" dirty="0"/>
              <a:t> L1</a:t>
            </a:r>
          </a:p>
          <a:p>
            <a:pPr marL="0" indent="0">
              <a:lnSpc>
                <a:spcPct val="100000"/>
              </a:lnSpc>
              <a:spcBef>
                <a:spcPts val="0"/>
              </a:spcBef>
              <a:buNone/>
            </a:pPr>
            <a:r>
              <a:rPr lang="en-US" sz="1600" dirty="0"/>
              <a:t>….</a:t>
            </a:r>
          </a:p>
          <a:p>
            <a:pPr marL="0" indent="0">
              <a:lnSpc>
                <a:spcPct val="100000"/>
              </a:lnSpc>
              <a:spcBef>
                <a:spcPts val="0"/>
              </a:spcBef>
              <a:buNone/>
            </a:pPr>
            <a:r>
              <a:rPr lang="en-US" sz="1600" dirty="0"/>
              <a:t>L1: </a:t>
            </a:r>
            <a:r>
              <a:rPr lang="en-US" sz="1600" dirty="0" err="1"/>
              <a:t>goto</a:t>
            </a:r>
            <a:r>
              <a:rPr lang="en-US" sz="1600" dirty="0"/>
              <a:t> L2 </a:t>
            </a:r>
          </a:p>
          <a:p>
            <a:pPr marL="0" indent="0">
              <a:lnSpc>
                <a:spcPct val="100000"/>
              </a:lnSpc>
              <a:spcBef>
                <a:spcPts val="0"/>
              </a:spcBef>
              <a:buNone/>
            </a:pPr>
            <a:r>
              <a:rPr lang="en-US" sz="1600" dirty="0">
                <a:solidFill>
                  <a:srgbClr val="FF0000"/>
                </a:solidFill>
              </a:rPr>
              <a:t>by the sequence</a:t>
            </a:r>
          </a:p>
          <a:p>
            <a:pPr marL="0" indent="0">
              <a:lnSpc>
                <a:spcPct val="100000"/>
              </a:lnSpc>
              <a:spcBef>
                <a:spcPts val="0"/>
              </a:spcBef>
              <a:buNone/>
            </a:pPr>
            <a:r>
              <a:rPr lang="en-US" sz="1600" dirty="0"/>
              <a:t>if a &lt; b </a:t>
            </a:r>
            <a:r>
              <a:rPr lang="en-US" sz="1600" dirty="0" err="1"/>
              <a:t>goto</a:t>
            </a:r>
            <a:r>
              <a:rPr lang="en-US" sz="1600" dirty="0"/>
              <a:t> L2</a:t>
            </a:r>
          </a:p>
          <a:p>
            <a:pPr marL="0" indent="0">
              <a:lnSpc>
                <a:spcPct val="100000"/>
              </a:lnSpc>
              <a:spcBef>
                <a:spcPts val="0"/>
              </a:spcBef>
              <a:buNone/>
            </a:pPr>
            <a:r>
              <a:rPr lang="en-US" sz="1600" dirty="0"/>
              <a:t>….</a:t>
            </a:r>
          </a:p>
          <a:p>
            <a:pPr marL="0" indent="0">
              <a:lnSpc>
                <a:spcPct val="100000"/>
              </a:lnSpc>
              <a:spcBef>
                <a:spcPts val="0"/>
              </a:spcBef>
              <a:buNone/>
            </a:pPr>
            <a:r>
              <a:rPr lang="en-US" sz="1600" dirty="0"/>
              <a:t>L1: </a:t>
            </a:r>
            <a:r>
              <a:rPr lang="en-US" sz="1600" dirty="0" err="1"/>
              <a:t>goto</a:t>
            </a:r>
            <a:r>
              <a:rPr lang="en-US" sz="1600" dirty="0"/>
              <a:t> L2</a:t>
            </a:r>
          </a:p>
        </p:txBody>
      </p:sp>
      <p:sp>
        <p:nvSpPr>
          <p:cNvPr id="8" name="Content Placeholder 2">
            <a:extLst>
              <a:ext uri="{FF2B5EF4-FFF2-40B4-BE49-F238E27FC236}">
                <a16:creationId xmlns:a16="http://schemas.microsoft.com/office/drawing/2014/main" id="{58EE46C8-22D6-61A8-E882-CE541EB5F6AD}"/>
              </a:ext>
            </a:extLst>
          </p:cNvPr>
          <p:cNvSpPr txBox="1">
            <a:spLocks/>
          </p:cNvSpPr>
          <p:nvPr/>
        </p:nvSpPr>
        <p:spPr>
          <a:xfrm>
            <a:off x="8131297" y="4284555"/>
            <a:ext cx="2311593" cy="208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err="1"/>
              <a:t>goto</a:t>
            </a:r>
            <a:r>
              <a:rPr lang="en-US" sz="1600" dirty="0"/>
              <a:t> L1</a:t>
            </a:r>
          </a:p>
          <a:p>
            <a:pPr marL="0" indent="0">
              <a:lnSpc>
                <a:spcPct val="100000"/>
              </a:lnSpc>
              <a:spcBef>
                <a:spcPts val="0"/>
              </a:spcBef>
              <a:buNone/>
            </a:pPr>
            <a:r>
              <a:rPr lang="en-US" sz="1600" dirty="0"/>
              <a:t>……..</a:t>
            </a:r>
          </a:p>
          <a:p>
            <a:pPr marL="0" indent="0">
              <a:lnSpc>
                <a:spcPct val="100000"/>
              </a:lnSpc>
              <a:spcBef>
                <a:spcPts val="0"/>
              </a:spcBef>
              <a:buNone/>
            </a:pPr>
            <a:r>
              <a:rPr lang="en-US" sz="1600" dirty="0"/>
              <a:t>L1: if a &lt; b </a:t>
            </a:r>
            <a:r>
              <a:rPr lang="en-US" sz="1600" dirty="0" err="1"/>
              <a:t>goto</a:t>
            </a:r>
            <a:r>
              <a:rPr lang="en-US" sz="1600" dirty="0"/>
              <a:t> L2 </a:t>
            </a:r>
          </a:p>
          <a:p>
            <a:pPr marL="0" indent="0">
              <a:lnSpc>
                <a:spcPct val="100000"/>
              </a:lnSpc>
              <a:spcBef>
                <a:spcPts val="0"/>
              </a:spcBef>
              <a:buNone/>
            </a:pPr>
            <a:r>
              <a:rPr lang="en-US" sz="1600" dirty="0"/>
              <a:t>L3:</a:t>
            </a:r>
          </a:p>
          <a:p>
            <a:pPr marL="0" indent="0">
              <a:lnSpc>
                <a:spcPct val="100000"/>
              </a:lnSpc>
              <a:spcBef>
                <a:spcPts val="0"/>
              </a:spcBef>
              <a:buNone/>
            </a:pPr>
            <a:r>
              <a:rPr lang="en-US" sz="1600" dirty="0">
                <a:solidFill>
                  <a:srgbClr val="FF0000"/>
                </a:solidFill>
              </a:rPr>
              <a:t>by the sequence</a:t>
            </a:r>
          </a:p>
          <a:p>
            <a:pPr marL="0" indent="0">
              <a:lnSpc>
                <a:spcPct val="100000"/>
              </a:lnSpc>
              <a:spcBef>
                <a:spcPts val="0"/>
              </a:spcBef>
              <a:buNone/>
            </a:pPr>
            <a:r>
              <a:rPr lang="en-US" sz="1600" dirty="0"/>
              <a:t>If a &lt; b </a:t>
            </a:r>
            <a:r>
              <a:rPr lang="en-US" sz="1600" dirty="0" err="1"/>
              <a:t>goto</a:t>
            </a:r>
            <a:r>
              <a:rPr lang="en-US" sz="1600" dirty="0"/>
              <a:t> L2</a:t>
            </a:r>
          </a:p>
          <a:p>
            <a:pPr marL="0" indent="0">
              <a:lnSpc>
                <a:spcPct val="100000"/>
              </a:lnSpc>
              <a:spcBef>
                <a:spcPts val="0"/>
              </a:spcBef>
              <a:buNone/>
            </a:pPr>
            <a:r>
              <a:rPr lang="en-US" sz="1600" dirty="0" err="1"/>
              <a:t>goto</a:t>
            </a:r>
            <a:r>
              <a:rPr lang="en-US" sz="1600" dirty="0"/>
              <a:t> L3</a:t>
            </a:r>
          </a:p>
          <a:p>
            <a:pPr marL="0" indent="0">
              <a:lnSpc>
                <a:spcPct val="100000"/>
              </a:lnSpc>
              <a:spcBef>
                <a:spcPts val="0"/>
              </a:spcBef>
              <a:buNone/>
            </a:pPr>
            <a:r>
              <a:rPr lang="en-US" sz="1600" dirty="0"/>
              <a:t>…….</a:t>
            </a:r>
          </a:p>
          <a:p>
            <a:pPr marL="0" indent="0">
              <a:lnSpc>
                <a:spcPct val="100000"/>
              </a:lnSpc>
              <a:spcBef>
                <a:spcPts val="0"/>
              </a:spcBef>
              <a:buNone/>
            </a:pPr>
            <a:r>
              <a:rPr lang="en-US" sz="1600" dirty="0"/>
              <a:t>L3:</a:t>
            </a:r>
          </a:p>
        </p:txBody>
      </p:sp>
    </p:spTree>
    <p:extLst>
      <p:ext uri="{BB962C8B-B14F-4D97-AF65-F5344CB8AC3E}">
        <p14:creationId xmlns:p14="http://schemas.microsoft.com/office/powerpoint/2010/main" val="790075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906"/>
          </a:xfrm>
        </p:spPr>
        <p:txBody>
          <a:bodyPr/>
          <a:lstStyle/>
          <a:p>
            <a:r>
              <a:rPr lang="en-US" b="1" dirty="0"/>
              <a:t>PEEPHOLE OPTIMIZATION</a:t>
            </a:r>
            <a:endParaRPr lang="en-US" dirty="0"/>
          </a:p>
        </p:txBody>
      </p:sp>
      <p:sp>
        <p:nvSpPr>
          <p:cNvPr id="3" name="Content Placeholder 2"/>
          <p:cNvSpPr>
            <a:spLocks noGrp="1"/>
          </p:cNvSpPr>
          <p:nvPr>
            <p:ph idx="1"/>
          </p:nvPr>
        </p:nvSpPr>
        <p:spPr>
          <a:xfrm>
            <a:off x="663697" y="1497558"/>
            <a:ext cx="10515600" cy="1636532"/>
          </a:xfrm>
        </p:spPr>
        <p:txBody>
          <a:bodyPr>
            <a:normAutofit fontScale="85000" lnSpcReduction="20000"/>
          </a:bodyPr>
          <a:lstStyle/>
          <a:p>
            <a:r>
              <a:rPr lang="en-US" sz="2400" dirty="0">
                <a:solidFill>
                  <a:srgbClr val="0000FF"/>
                </a:solidFill>
              </a:rPr>
              <a:t>Algebraic Simplification:</a:t>
            </a:r>
          </a:p>
          <a:p>
            <a:pPr marL="0" indent="0">
              <a:buNone/>
            </a:pPr>
            <a:r>
              <a:rPr lang="en-US" sz="2400" dirty="0"/>
              <a:t>Only a few algebraic identities occur frequently enough that it is worth considering implementing them. For example, statements such as</a:t>
            </a:r>
          </a:p>
          <a:p>
            <a:pPr marL="0" indent="0">
              <a:buNone/>
            </a:pPr>
            <a:r>
              <a:rPr lang="en-US" sz="2400" dirty="0"/>
              <a:t>x := x+0 or</a:t>
            </a:r>
          </a:p>
          <a:p>
            <a:pPr marL="0" indent="0">
              <a:buNone/>
            </a:pPr>
            <a:r>
              <a:rPr lang="en-US" sz="2400" dirty="0"/>
              <a:t>x := x * 1</a:t>
            </a:r>
          </a:p>
        </p:txBody>
      </p:sp>
      <p:sp>
        <p:nvSpPr>
          <p:cNvPr id="4" name="Content Placeholder 2">
            <a:extLst>
              <a:ext uri="{FF2B5EF4-FFF2-40B4-BE49-F238E27FC236}">
                <a16:creationId xmlns:a16="http://schemas.microsoft.com/office/drawing/2014/main" id="{1E8F4642-61A7-91B0-3E0C-EE42916DB163}"/>
              </a:ext>
            </a:extLst>
          </p:cNvPr>
          <p:cNvSpPr txBox="1">
            <a:spLocks/>
          </p:cNvSpPr>
          <p:nvPr/>
        </p:nvSpPr>
        <p:spPr>
          <a:xfrm>
            <a:off x="663697" y="3274321"/>
            <a:ext cx="11048998" cy="30915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FF"/>
                </a:solidFill>
              </a:rPr>
              <a:t>Reduction in Strength:</a:t>
            </a:r>
          </a:p>
          <a:p>
            <a:pPr marL="0" indent="0">
              <a:buNone/>
            </a:pPr>
            <a:r>
              <a:rPr lang="en-US" sz="2000" dirty="0"/>
              <a:t>Reduction in strength replaces expensive operations by equivalent cheaper ones on the target machine.</a:t>
            </a:r>
          </a:p>
          <a:p>
            <a:pPr marL="0" indent="0">
              <a:buNone/>
            </a:pPr>
            <a:r>
              <a:rPr lang="en-IN" sz="2000" b="0" i="0" dirty="0">
                <a:solidFill>
                  <a:srgbClr val="333333"/>
                </a:solidFill>
                <a:effectLst/>
                <a:latin typeface="Times New Roman" panose="02020603050405020304" pitchFamily="18" charset="0"/>
              </a:rPr>
              <a:t>X</a:t>
            </a:r>
            <a:r>
              <a:rPr lang="en-IN" sz="2000" b="0" i="0" baseline="30000" dirty="0">
                <a:solidFill>
                  <a:srgbClr val="333333"/>
                </a:solidFill>
                <a:effectLst/>
                <a:latin typeface="Times New Roman" panose="02020603050405020304" pitchFamily="18" charset="0"/>
              </a:rPr>
              <a:t>2</a:t>
            </a:r>
            <a:r>
              <a:rPr lang="en-IN" sz="2000" b="0" i="0" dirty="0">
                <a:solidFill>
                  <a:srgbClr val="333333"/>
                </a:solidFill>
                <a:effectLst/>
                <a:latin typeface="Times New Roman" panose="02020603050405020304" pitchFamily="18" charset="0"/>
              </a:rPr>
              <a:t> → X*X</a:t>
            </a:r>
            <a:endParaRPr lang="en-US" sz="2000" dirty="0"/>
          </a:p>
        </p:txBody>
      </p:sp>
    </p:spTree>
    <p:extLst>
      <p:ext uri="{BB962C8B-B14F-4D97-AF65-F5344CB8AC3E}">
        <p14:creationId xmlns:p14="http://schemas.microsoft.com/office/powerpoint/2010/main" val="396328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Code Generation</a:t>
            </a:r>
            <a:endParaRPr lang="en-IN" dirty="0"/>
          </a:p>
        </p:txBody>
      </p:sp>
      <p:pic>
        <p:nvPicPr>
          <p:cNvPr id="4" name="Picture 3"/>
          <p:cNvPicPr>
            <a:picLocks noChangeAspect="1"/>
          </p:cNvPicPr>
          <p:nvPr/>
        </p:nvPicPr>
        <p:blipFill>
          <a:blip r:embed="rId2"/>
          <a:stretch>
            <a:fillRect/>
          </a:stretch>
        </p:blipFill>
        <p:spPr>
          <a:xfrm>
            <a:off x="898194" y="2818918"/>
            <a:ext cx="10395612" cy="1499968"/>
          </a:xfrm>
          <a:prstGeom prst="rect">
            <a:avLst/>
          </a:prstGeom>
        </p:spPr>
      </p:pic>
    </p:spTree>
    <p:extLst>
      <p:ext uri="{BB962C8B-B14F-4D97-AF65-F5344CB8AC3E}">
        <p14:creationId xmlns:p14="http://schemas.microsoft.com/office/powerpoint/2010/main" val="1221990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152"/>
            <a:ext cx="10515600" cy="681897"/>
          </a:xfrm>
        </p:spPr>
        <p:txBody>
          <a:bodyPr>
            <a:normAutofit fontScale="90000"/>
          </a:bodyPr>
          <a:lstStyle/>
          <a:p>
            <a:r>
              <a:rPr lang="en-US" b="1" dirty="0"/>
              <a:t>PEEPHOLE OPTIMIZATION</a:t>
            </a:r>
            <a:endParaRPr lang="en-US" dirty="0"/>
          </a:p>
        </p:txBody>
      </p:sp>
      <p:sp>
        <p:nvSpPr>
          <p:cNvPr id="3" name="Content Placeholder 2"/>
          <p:cNvSpPr>
            <a:spLocks noGrp="1"/>
          </p:cNvSpPr>
          <p:nvPr>
            <p:ph idx="1"/>
          </p:nvPr>
        </p:nvSpPr>
        <p:spPr>
          <a:xfrm>
            <a:off x="663697" y="833049"/>
            <a:ext cx="10515600" cy="1636532"/>
          </a:xfrm>
        </p:spPr>
        <p:txBody>
          <a:bodyPr>
            <a:normAutofit fontScale="85000" lnSpcReduction="20000"/>
          </a:bodyPr>
          <a:lstStyle/>
          <a:p>
            <a:r>
              <a:rPr lang="en-US" sz="2400" dirty="0">
                <a:solidFill>
                  <a:srgbClr val="0000FF"/>
                </a:solidFill>
              </a:rPr>
              <a:t>Use of Machine Idioms:</a:t>
            </a:r>
          </a:p>
          <a:p>
            <a:pPr marL="0" indent="0">
              <a:buNone/>
            </a:pPr>
            <a:r>
              <a:rPr lang="en-US" sz="2400" dirty="0"/>
              <a:t>The target machine may have hardware instructions to implement certain specific operations efficiently.</a:t>
            </a:r>
          </a:p>
          <a:p>
            <a:pPr marL="0" indent="0">
              <a:buNone/>
            </a:pPr>
            <a:r>
              <a:rPr lang="nn-NO" sz="2400" dirty="0"/>
              <a:t>i:=i+1 → i++</a:t>
            </a:r>
          </a:p>
          <a:p>
            <a:pPr marL="0" indent="0">
              <a:buNone/>
            </a:pPr>
            <a:r>
              <a:rPr lang="nn-NO" sz="2400" dirty="0"/>
              <a:t>i:=i-1 → i- -</a:t>
            </a:r>
            <a:endParaRPr lang="en-US" sz="2400" dirty="0"/>
          </a:p>
        </p:txBody>
      </p:sp>
      <p:sp>
        <p:nvSpPr>
          <p:cNvPr id="4" name="Content Placeholder 2">
            <a:extLst>
              <a:ext uri="{FF2B5EF4-FFF2-40B4-BE49-F238E27FC236}">
                <a16:creationId xmlns:a16="http://schemas.microsoft.com/office/drawing/2014/main" id="{1E8F4642-61A7-91B0-3E0C-EE42916DB163}"/>
              </a:ext>
            </a:extLst>
          </p:cNvPr>
          <p:cNvSpPr txBox="1">
            <a:spLocks/>
          </p:cNvSpPr>
          <p:nvPr/>
        </p:nvSpPr>
        <p:spPr>
          <a:xfrm>
            <a:off x="571501" y="2469581"/>
            <a:ext cx="11048998" cy="12005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FF"/>
                </a:solidFill>
              </a:rPr>
              <a:t>Unreachable Code:</a:t>
            </a:r>
          </a:p>
          <a:p>
            <a:pPr marL="0" indent="0">
              <a:buNone/>
            </a:pPr>
            <a:r>
              <a:rPr lang="en-US" sz="2000" dirty="0"/>
              <a:t>Another opportunity for peephole optimizations is the removal of unreachable instructions. An unlabeled instruction immediately following an unconditional jump may be removed.</a:t>
            </a:r>
          </a:p>
        </p:txBody>
      </p:sp>
      <p:sp>
        <p:nvSpPr>
          <p:cNvPr id="6" name="Content Placeholder 2">
            <a:extLst>
              <a:ext uri="{FF2B5EF4-FFF2-40B4-BE49-F238E27FC236}">
                <a16:creationId xmlns:a16="http://schemas.microsoft.com/office/drawing/2014/main" id="{F8DD983D-9BA6-2190-76E3-2A8DA29C0285}"/>
              </a:ext>
            </a:extLst>
          </p:cNvPr>
          <p:cNvSpPr txBox="1">
            <a:spLocks/>
          </p:cNvSpPr>
          <p:nvPr/>
        </p:nvSpPr>
        <p:spPr>
          <a:xfrm>
            <a:off x="2575678" y="3740730"/>
            <a:ext cx="3175387" cy="27508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t>#define debug 0</a:t>
            </a:r>
          </a:p>
          <a:p>
            <a:pPr marL="0" indent="0">
              <a:lnSpc>
                <a:spcPct val="100000"/>
              </a:lnSpc>
              <a:spcBef>
                <a:spcPts val="0"/>
              </a:spcBef>
              <a:buNone/>
            </a:pPr>
            <a:r>
              <a:rPr lang="en-US" sz="1600" dirty="0"/>
              <a:t>….</a:t>
            </a:r>
          </a:p>
          <a:p>
            <a:pPr marL="0" indent="0">
              <a:lnSpc>
                <a:spcPct val="100000"/>
              </a:lnSpc>
              <a:spcBef>
                <a:spcPts val="0"/>
              </a:spcBef>
              <a:buNone/>
            </a:pPr>
            <a:r>
              <a:rPr lang="en-US" sz="1600" dirty="0"/>
              <a:t>If ( debug ) {</a:t>
            </a:r>
          </a:p>
          <a:p>
            <a:pPr marL="0" indent="0">
              <a:lnSpc>
                <a:spcPct val="100000"/>
              </a:lnSpc>
              <a:spcBef>
                <a:spcPts val="0"/>
              </a:spcBef>
              <a:buNone/>
            </a:pPr>
            <a:r>
              <a:rPr lang="en-US" sz="1600" dirty="0"/>
              <a:t>Print debugging information</a:t>
            </a:r>
          </a:p>
          <a:p>
            <a:pPr marL="0" indent="0">
              <a:lnSpc>
                <a:spcPct val="100000"/>
              </a:lnSpc>
              <a:spcBef>
                <a:spcPts val="0"/>
              </a:spcBef>
              <a:buNone/>
            </a:pPr>
            <a:r>
              <a:rPr lang="en-US" sz="1600" dirty="0"/>
              <a:t>}</a:t>
            </a:r>
          </a:p>
          <a:p>
            <a:pPr marL="0" indent="0">
              <a:lnSpc>
                <a:spcPct val="100000"/>
              </a:lnSpc>
              <a:spcBef>
                <a:spcPts val="0"/>
              </a:spcBef>
              <a:buNone/>
            </a:pPr>
            <a:r>
              <a:rPr lang="en-US" sz="1600" dirty="0">
                <a:solidFill>
                  <a:srgbClr val="FF0000"/>
                </a:solidFill>
              </a:rPr>
              <a:t>by the sequence</a:t>
            </a:r>
          </a:p>
          <a:p>
            <a:pPr marL="0" indent="0">
              <a:lnSpc>
                <a:spcPct val="100000"/>
              </a:lnSpc>
              <a:spcBef>
                <a:spcPts val="0"/>
              </a:spcBef>
              <a:buNone/>
            </a:pPr>
            <a:r>
              <a:rPr lang="en-US" sz="1600" dirty="0"/>
              <a:t>If debug =1 </a:t>
            </a:r>
            <a:r>
              <a:rPr lang="en-US" sz="1600" dirty="0" err="1"/>
              <a:t>goto</a:t>
            </a:r>
            <a:r>
              <a:rPr lang="en-US" sz="1600" dirty="0"/>
              <a:t> L1 </a:t>
            </a:r>
          </a:p>
          <a:p>
            <a:pPr marL="0" indent="0">
              <a:lnSpc>
                <a:spcPct val="100000"/>
              </a:lnSpc>
              <a:spcBef>
                <a:spcPts val="0"/>
              </a:spcBef>
              <a:buNone/>
            </a:pPr>
            <a:r>
              <a:rPr lang="en-US" sz="1600" dirty="0" err="1"/>
              <a:t>goto</a:t>
            </a:r>
            <a:r>
              <a:rPr lang="en-US" sz="1600" dirty="0"/>
              <a:t> L2</a:t>
            </a:r>
          </a:p>
          <a:p>
            <a:pPr marL="0" indent="0">
              <a:lnSpc>
                <a:spcPct val="100000"/>
              </a:lnSpc>
              <a:spcBef>
                <a:spcPts val="0"/>
              </a:spcBef>
              <a:buNone/>
            </a:pPr>
            <a:r>
              <a:rPr lang="en-US" sz="1600" dirty="0"/>
              <a:t>L1: print debugging information </a:t>
            </a:r>
          </a:p>
          <a:p>
            <a:pPr marL="0" indent="0">
              <a:lnSpc>
                <a:spcPct val="100000"/>
              </a:lnSpc>
              <a:spcBef>
                <a:spcPts val="0"/>
              </a:spcBef>
              <a:buNone/>
            </a:pPr>
            <a:r>
              <a:rPr lang="en-US" sz="1600" dirty="0"/>
              <a:t>L2:</a:t>
            </a:r>
          </a:p>
        </p:txBody>
      </p:sp>
      <p:sp>
        <p:nvSpPr>
          <p:cNvPr id="7" name="Content Placeholder 2">
            <a:extLst>
              <a:ext uri="{FF2B5EF4-FFF2-40B4-BE49-F238E27FC236}">
                <a16:creationId xmlns:a16="http://schemas.microsoft.com/office/drawing/2014/main" id="{6CEBE25F-3752-00D3-98DF-219D5B99DF7D}"/>
              </a:ext>
            </a:extLst>
          </p:cNvPr>
          <p:cNvSpPr txBox="1">
            <a:spLocks/>
          </p:cNvSpPr>
          <p:nvPr/>
        </p:nvSpPr>
        <p:spPr>
          <a:xfrm>
            <a:off x="6440936" y="3876843"/>
            <a:ext cx="2717024" cy="24785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600" dirty="0"/>
              <a:t>If debug ≠1 </a:t>
            </a:r>
            <a:r>
              <a:rPr lang="en-US" sz="1600" dirty="0" err="1"/>
              <a:t>goto</a:t>
            </a:r>
            <a:r>
              <a:rPr lang="en-US" sz="1600" dirty="0"/>
              <a:t> L2</a:t>
            </a:r>
          </a:p>
          <a:p>
            <a:pPr marL="0" indent="0">
              <a:lnSpc>
                <a:spcPct val="100000"/>
              </a:lnSpc>
              <a:spcBef>
                <a:spcPts val="0"/>
              </a:spcBef>
              <a:buNone/>
            </a:pPr>
            <a:r>
              <a:rPr lang="en-US" sz="1600" dirty="0"/>
              <a:t>Print debugging information</a:t>
            </a:r>
          </a:p>
          <a:p>
            <a:pPr marL="0" indent="0">
              <a:lnSpc>
                <a:spcPct val="100000"/>
              </a:lnSpc>
              <a:spcBef>
                <a:spcPts val="0"/>
              </a:spcBef>
              <a:buNone/>
            </a:pPr>
            <a:r>
              <a:rPr lang="en-US" sz="1600" dirty="0"/>
              <a:t>L2: ……………………………</a:t>
            </a:r>
          </a:p>
          <a:p>
            <a:pPr marL="0" indent="0">
              <a:lnSpc>
                <a:spcPct val="100000"/>
              </a:lnSpc>
              <a:spcBef>
                <a:spcPts val="0"/>
              </a:spcBef>
              <a:buNone/>
            </a:pPr>
            <a:endParaRPr lang="en-US" sz="1600" dirty="0">
              <a:solidFill>
                <a:srgbClr val="FF0000"/>
              </a:solidFill>
            </a:endParaRPr>
          </a:p>
          <a:p>
            <a:pPr marL="0" indent="0">
              <a:lnSpc>
                <a:spcPct val="100000"/>
              </a:lnSpc>
              <a:spcBef>
                <a:spcPts val="0"/>
              </a:spcBef>
              <a:buNone/>
            </a:pPr>
            <a:r>
              <a:rPr lang="en-US" sz="1600" dirty="0">
                <a:solidFill>
                  <a:srgbClr val="FF0000"/>
                </a:solidFill>
              </a:rPr>
              <a:t>Or</a:t>
            </a:r>
          </a:p>
          <a:p>
            <a:pPr marL="0" indent="0">
              <a:lnSpc>
                <a:spcPct val="100000"/>
              </a:lnSpc>
              <a:spcBef>
                <a:spcPts val="0"/>
              </a:spcBef>
              <a:buNone/>
            </a:pPr>
            <a:endParaRPr lang="en-US" sz="1600" dirty="0">
              <a:solidFill>
                <a:srgbClr val="FF0000"/>
              </a:solidFill>
            </a:endParaRPr>
          </a:p>
          <a:p>
            <a:pPr marL="0" indent="0">
              <a:lnSpc>
                <a:spcPct val="100000"/>
              </a:lnSpc>
              <a:spcBef>
                <a:spcPts val="0"/>
              </a:spcBef>
              <a:buNone/>
            </a:pPr>
            <a:r>
              <a:rPr lang="en-US" sz="1600" dirty="0"/>
              <a:t>If debug ≠0 </a:t>
            </a:r>
            <a:r>
              <a:rPr lang="en-US" sz="1600" dirty="0" err="1"/>
              <a:t>goto</a:t>
            </a:r>
            <a:r>
              <a:rPr lang="en-US" sz="1600" dirty="0"/>
              <a:t> L2</a:t>
            </a:r>
          </a:p>
          <a:p>
            <a:pPr marL="0" indent="0">
              <a:lnSpc>
                <a:spcPct val="100000"/>
              </a:lnSpc>
              <a:spcBef>
                <a:spcPts val="0"/>
              </a:spcBef>
              <a:buNone/>
            </a:pPr>
            <a:r>
              <a:rPr lang="en-US" sz="1600" dirty="0"/>
              <a:t>Print debugging information</a:t>
            </a:r>
          </a:p>
          <a:p>
            <a:pPr marL="0" indent="0">
              <a:lnSpc>
                <a:spcPct val="100000"/>
              </a:lnSpc>
              <a:spcBef>
                <a:spcPts val="0"/>
              </a:spcBef>
              <a:buNone/>
            </a:pPr>
            <a:r>
              <a:rPr lang="en-US" sz="1600" dirty="0"/>
              <a:t>L2: …………………</a:t>
            </a:r>
          </a:p>
        </p:txBody>
      </p:sp>
    </p:spTree>
    <p:extLst>
      <p:ext uri="{BB962C8B-B14F-4D97-AF65-F5344CB8AC3E}">
        <p14:creationId xmlns:p14="http://schemas.microsoft.com/office/powerpoint/2010/main" val="178367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11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9767"/>
          </a:xfrm>
        </p:spPr>
        <p:txBody>
          <a:bodyPr/>
          <a:lstStyle/>
          <a:p>
            <a:pPr algn="ctr"/>
            <a:r>
              <a:rPr lang="en-US" dirty="0"/>
              <a:t>Code Generation</a:t>
            </a:r>
            <a:endParaRPr lang="en-IN" dirty="0"/>
          </a:p>
        </p:txBody>
      </p:sp>
      <p:sp>
        <p:nvSpPr>
          <p:cNvPr id="3" name="Content Placeholder 2"/>
          <p:cNvSpPr>
            <a:spLocks noGrp="1"/>
          </p:cNvSpPr>
          <p:nvPr>
            <p:ph idx="1"/>
          </p:nvPr>
        </p:nvSpPr>
        <p:spPr>
          <a:xfrm>
            <a:off x="1000779" y="1277369"/>
            <a:ext cx="10190441" cy="4928202"/>
          </a:xfrm>
        </p:spPr>
        <p:txBody>
          <a:bodyPr>
            <a:noAutofit/>
          </a:bodyPr>
          <a:lstStyle/>
          <a:p>
            <a:r>
              <a:rPr lang="en-US" sz="2200" dirty="0">
                <a:latin typeface="Times New Roman" panose="02020603050405020304" pitchFamily="18" charset="0"/>
                <a:cs typeface="Times New Roman" panose="02020603050405020304" pitchFamily="18" charset="0"/>
              </a:rPr>
              <a:t>The final phase in our compiler model is the code generator. </a:t>
            </a:r>
          </a:p>
          <a:p>
            <a:r>
              <a:rPr lang="en-US" sz="2200" dirty="0">
                <a:latin typeface="Times New Roman" panose="02020603050405020304" pitchFamily="18" charset="0"/>
                <a:cs typeface="Times New Roman" panose="02020603050405020304" pitchFamily="18" charset="0"/>
              </a:rPr>
              <a:t>Input : Intermediate representation (IR)  &amp; symbol </a:t>
            </a:r>
          </a:p>
          <a:p>
            <a:pPr lvl="1"/>
            <a:r>
              <a:rPr lang="en-US" sz="2200" dirty="0">
                <a:latin typeface="Times New Roman" panose="02020603050405020304" pitchFamily="18" charset="0"/>
                <a:cs typeface="Times New Roman" panose="02020603050405020304" pitchFamily="18" charset="0"/>
              </a:rPr>
              <a:t>Three address code</a:t>
            </a:r>
          </a:p>
          <a:p>
            <a:pPr lvl="1"/>
            <a:r>
              <a:rPr lang="en-US" sz="2200" dirty="0">
                <a:latin typeface="Times New Roman" panose="02020603050405020304" pitchFamily="18" charset="0"/>
                <a:cs typeface="Times New Roman" panose="02020603050405020304" pitchFamily="18" charset="0"/>
              </a:rPr>
              <a:t>Postfix notation</a:t>
            </a:r>
          </a:p>
          <a:p>
            <a:pPr lvl="1"/>
            <a:r>
              <a:rPr lang="en-US" sz="2200" dirty="0">
                <a:latin typeface="Times New Roman" panose="02020603050405020304" pitchFamily="18" charset="0"/>
                <a:cs typeface="Times New Roman" panose="02020603050405020304" pitchFamily="18" charset="0"/>
              </a:rPr>
              <a:t>Abstract Syntax tree</a:t>
            </a:r>
          </a:p>
          <a:p>
            <a:r>
              <a:rPr lang="en-US" sz="2200" dirty="0">
                <a:latin typeface="Times New Roman" panose="02020603050405020304" pitchFamily="18" charset="0"/>
                <a:cs typeface="Times New Roman" panose="02020603050405020304" pitchFamily="18" charset="0"/>
              </a:rPr>
              <a:t>Output Target program</a:t>
            </a:r>
          </a:p>
          <a:p>
            <a:pPr lvl="1"/>
            <a:r>
              <a:rPr lang="en-US" sz="2200" dirty="0">
                <a:latin typeface="Times New Roman" panose="02020603050405020304" pitchFamily="18" charset="0"/>
                <a:cs typeface="Times New Roman" panose="02020603050405020304" pitchFamily="18" charset="0"/>
              </a:rPr>
              <a:t>Absolute code</a:t>
            </a:r>
          </a:p>
          <a:p>
            <a:pPr lvl="1"/>
            <a:r>
              <a:rPr lang="en-US" sz="2200" dirty="0">
                <a:latin typeface="Times New Roman" panose="02020603050405020304" pitchFamily="18" charset="0"/>
                <a:cs typeface="Times New Roman" panose="02020603050405020304" pitchFamily="18" charset="0"/>
              </a:rPr>
              <a:t>Relocatable code</a:t>
            </a:r>
          </a:p>
          <a:p>
            <a:pPr lvl="1"/>
            <a:r>
              <a:rPr lang="en-US" sz="2200" dirty="0">
                <a:latin typeface="Times New Roman" panose="02020603050405020304" pitchFamily="18" charset="0"/>
                <a:cs typeface="Times New Roman" panose="02020603050405020304" pitchFamily="18" charset="0"/>
              </a:rPr>
              <a:t>Assembly Code</a:t>
            </a:r>
          </a:p>
          <a:p>
            <a:r>
              <a:rPr lang="en-US" sz="2200" dirty="0">
                <a:latin typeface="Times New Roman" panose="02020603050405020304" pitchFamily="18" charset="0"/>
                <a:cs typeface="Times New Roman" panose="02020603050405020304" pitchFamily="18" charset="0"/>
              </a:rPr>
              <a:t> Target program must preserve the semantic meaning and be of high quality.</a:t>
            </a:r>
          </a:p>
          <a:p>
            <a:r>
              <a:rPr lang="en-US" sz="2200" dirty="0">
                <a:latin typeface="Times New Roman" panose="02020603050405020304" pitchFamily="18" charset="0"/>
                <a:cs typeface="Times New Roman" panose="02020603050405020304" pitchFamily="18" charset="0"/>
              </a:rPr>
              <a:t> A  code generator has  three primary tasks:  instruction selection,  register allocation and assignment, and instruction ordering.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56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448"/>
            <a:ext cx="10515600" cy="816561"/>
          </a:xfrm>
        </p:spPr>
        <p:txBody>
          <a:bodyPr/>
          <a:lstStyle/>
          <a:p>
            <a:r>
              <a:rPr lang="en-US" dirty="0"/>
              <a:t>Issues in the Design of a Code Generator</a:t>
            </a:r>
            <a:endParaRPr lang="en-IN" dirty="0"/>
          </a:p>
        </p:txBody>
      </p:sp>
      <p:sp>
        <p:nvSpPr>
          <p:cNvPr id="3" name="Content Placeholder 2"/>
          <p:cNvSpPr>
            <a:spLocks noGrp="1"/>
          </p:cNvSpPr>
          <p:nvPr>
            <p:ph idx="1"/>
          </p:nvPr>
        </p:nvSpPr>
        <p:spPr>
          <a:xfrm>
            <a:off x="838200" y="1825625"/>
            <a:ext cx="10515600" cy="460331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1 Input to the Code Generator</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The Target Program</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 Instruction Selection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 Register Allocation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5 Evaluation Order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16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816561"/>
          </a:xfrm>
        </p:spPr>
        <p:txBody>
          <a:bodyPr/>
          <a:lstStyle/>
          <a:p>
            <a:r>
              <a:rPr lang="en-US" dirty="0"/>
              <a:t>1. Input to the Code Generator</a:t>
            </a:r>
            <a:endParaRPr lang="en-IN" dirty="0"/>
          </a:p>
        </p:txBody>
      </p:sp>
      <p:sp>
        <p:nvSpPr>
          <p:cNvPr id="3" name="Content Placeholder 2"/>
          <p:cNvSpPr>
            <a:spLocks noGrp="1"/>
          </p:cNvSpPr>
          <p:nvPr>
            <p:ph idx="1"/>
          </p:nvPr>
        </p:nvSpPr>
        <p:spPr>
          <a:xfrm>
            <a:off x="838200" y="1127345"/>
            <a:ext cx="10515600" cy="4603310"/>
          </a:xfrm>
        </p:spPr>
        <p:txBody>
          <a:bodyPr>
            <a:noAutofit/>
          </a:bodyPr>
          <a:lstStyle/>
          <a:p>
            <a:r>
              <a:rPr lang="en-US" sz="2600" dirty="0">
                <a:latin typeface="Times New Roman" panose="02020603050405020304" pitchFamily="18" charset="0"/>
                <a:cs typeface="Times New Roman" panose="02020603050405020304" pitchFamily="18" charset="0"/>
              </a:rPr>
              <a:t>The input to the code generator is the intermediate representation of the source program produced by the front end, along with information in the symbol table that is used to determine the run-time addresses of the data objects denoted by the names in the IR.</a:t>
            </a:r>
          </a:p>
          <a:p>
            <a:r>
              <a:rPr lang="en-US" sz="2600" dirty="0">
                <a:latin typeface="Times New Roman" panose="02020603050405020304" pitchFamily="18" charset="0"/>
                <a:cs typeface="Times New Roman" panose="02020603050405020304" pitchFamily="18" charset="0"/>
              </a:rPr>
              <a:t>The many choices for the IR include </a:t>
            </a:r>
          </a:p>
          <a:p>
            <a:pPr lvl="1"/>
            <a:r>
              <a:rPr lang="en-US" sz="2600" dirty="0">
                <a:solidFill>
                  <a:srgbClr val="FF0000"/>
                </a:solidFill>
                <a:latin typeface="Times New Roman" panose="02020603050405020304" pitchFamily="18" charset="0"/>
                <a:cs typeface="Times New Roman" panose="02020603050405020304" pitchFamily="18" charset="0"/>
              </a:rPr>
              <a:t>Three-address representations </a:t>
            </a:r>
            <a:r>
              <a:rPr lang="en-US" sz="2600" dirty="0">
                <a:latin typeface="Times New Roman" panose="02020603050405020304" pitchFamily="18" charset="0"/>
                <a:cs typeface="Times New Roman" panose="02020603050405020304" pitchFamily="18" charset="0"/>
              </a:rPr>
              <a:t>such as quadruples, triples, indirect triples.</a:t>
            </a:r>
          </a:p>
          <a:p>
            <a:pPr lvl="1"/>
            <a:r>
              <a:rPr lang="en-US" sz="2600" dirty="0">
                <a:solidFill>
                  <a:srgbClr val="FF0000"/>
                </a:solidFill>
                <a:latin typeface="Times New Roman" panose="02020603050405020304" pitchFamily="18" charset="0"/>
                <a:cs typeface="Times New Roman" panose="02020603050405020304" pitchFamily="18" charset="0"/>
              </a:rPr>
              <a:t>Virtual machine representations </a:t>
            </a:r>
            <a:r>
              <a:rPr lang="en-US" sz="2600" dirty="0">
                <a:latin typeface="Times New Roman" panose="02020603050405020304" pitchFamily="18" charset="0"/>
                <a:cs typeface="Times New Roman" panose="02020603050405020304" pitchFamily="18" charset="0"/>
              </a:rPr>
              <a:t>such as bytecodes and stack-machine code.</a:t>
            </a:r>
          </a:p>
          <a:p>
            <a:pPr lvl="1"/>
            <a:r>
              <a:rPr lang="en-US" sz="2600" dirty="0">
                <a:solidFill>
                  <a:srgbClr val="FF0000"/>
                </a:solidFill>
                <a:latin typeface="Times New Roman" panose="02020603050405020304" pitchFamily="18" charset="0"/>
                <a:cs typeface="Times New Roman" panose="02020603050405020304" pitchFamily="18" charset="0"/>
              </a:rPr>
              <a:t>Linear representations </a:t>
            </a:r>
            <a:r>
              <a:rPr lang="en-US" sz="2600" dirty="0">
                <a:latin typeface="Times New Roman" panose="02020603050405020304" pitchFamily="18" charset="0"/>
                <a:cs typeface="Times New Roman" panose="02020603050405020304" pitchFamily="18" charset="0"/>
              </a:rPr>
              <a:t>such as postfix notation.</a:t>
            </a:r>
          </a:p>
          <a:p>
            <a:pPr lvl="1"/>
            <a:r>
              <a:rPr lang="en-US" sz="2600" dirty="0">
                <a:solidFill>
                  <a:srgbClr val="FF0000"/>
                </a:solidFill>
                <a:latin typeface="Times New Roman" panose="02020603050405020304" pitchFamily="18" charset="0"/>
                <a:cs typeface="Times New Roman" panose="02020603050405020304" pitchFamily="18" charset="0"/>
              </a:rPr>
              <a:t>Graphical representations </a:t>
            </a:r>
            <a:r>
              <a:rPr lang="en-US" sz="2600" dirty="0">
                <a:latin typeface="Times New Roman" panose="02020603050405020304" pitchFamily="18" charset="0"/>
                <a:cs typeface="Times New Roman" panose="02020603050405020304" pitchFamily="18" charset="0"/>
              </a:rPr>
              <a:t>such as syntax trees and DAG's. </a:t>
            </a:r>
          </a:p>
        </p:txBody>
      </p:sp>
    </p:spTree>
    <p:extLst>
      <p:ext uri="{BB962C8B-B14F-4D97-AF65-F5344CB8AC3E}">
        <p14:creationId xmlns:p14="http://schemas.microsoft.com/office/powerpoint/2010/main" val="349963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816561"/>
          </a:xfrm>
        </p:spPr>
        <p:txBody>
          <a:bodyPr/>
          <a:lstStyle/>
          <a:p>
            <a:r>
              <a:rPr lang="en-US" dirty="0"/>
              <a:t>2. The Target Program</a:t>
            </a:r>
            <a:endParaRPr lang="en-IN" dirty="0"/>
          </a:p>
        </p:txBody>
      </p:sp>
      <p:sp>
        <p:nvSpPr>
          <p:cNvPr id="3" name="Content Placeholder 2"/>
          <p:cNvSpPr>
            <a:spLocks noGrp="1"/>
          </p:cNvSpPr>
          <p:nvPr>
            <p:ph idx="1"/>
          </p:nvPr>
        </p:nvSpPr>
        <p:spPr>
          <a:xfrm>
            <a:off x="600293" y="1127344"/>
            <a:ext cx="11049581" cy="5203653"/>
          </a:xfrm>
        </p:spPr>
        <p:txBody>
          <a:bodyPr>
            <a:noAutofit/>
          </a:bodyPr>
          <a:lstStyle/>
          <a:p>
            <a:r>
              <a:rPr lang="en-US" sz="2400" dirty="0">
                <a:latin typeface="Times New Roman" panose="02020603050405020304" pitchFamily="18" charset="0"/>
                <a:cs typeface="Times New Roman" panose="02020603050405020304" pitchFamily="18" charset="0"/>
              </a:rPr>
              <a:t>The instruction-set  architecture  of the  target machine  has  a significant  impact</a:t>
            </a:r>
          </a:p>
          <a:p>
            <a:pPr lvl="1"/>
            <a:r>
              <a:rPr lang="en-US" sz="2000" dirty="0">
                <a:solidFill>
                  <a:srgbClr val="FF0000"/>
                </a:solidFill>
                <a:latin typeface="Times New Roman" panose="02020603050405020304" pitchFamily="18" charset="0"/>
                <a:cs typeface="Times New Roman" panose="02020603050405020304" pitchFamily="18" charset="0"/>
              </a:rPr>
              <a:t>RISC (reduced instruction set computer) </a:t>
            </a:r>
            <a:r>
              <a:rPr lang="en-US" sz="2000" dirty="0">
                <a:latin typeface="Times New Roman" panose="02020603050405020304" pitchFamily="18" charset="0"/>
                <a:cs typeface="Times New Roman" panose="02020603050405020304" pitchFamily="18" charset="0"/>
              </a:rPr>
              <a:t>: A RISC machine typically has many registers, three-address instructions, simple addressing modes, and a relatively simple instruction-set architecture. </a:t>
            </a:r>
          </a:p>
          <a:p>
            <a:pPr lvl="1"/>
            <a:r>
              <a:rPr lang="en-US" sz="2000" dirty="0">
                <a:solidFill>
                  <a:srgbClr val="FF0000"/>
                </a:solidFill>
                <a:latin typeface="Times New Roman" panose="02020603050405020304" pitchFamily="18" charset="0"/>
                <a:cs typeface="Times New Roman" panose="02020603050405020304" pitchFamily="18" charset="0"/>
              </a:rPr>
              <a:t>CISC (complex instruction set computer) : </a:t>
            </a:r>
            <a:r>
              <a:rPr lang="en-US" sz="2000" dirty="0">
                <a:latin typeface="Times New Roman" panose="02020603050405020304" pitchFamily="18" charset="0"/>
                <a:cs typeface="Times New Roman" panose="02020603050405020304" pitchFamily="18" charset="0"/>
              </a:rPr>
              <a:t>CISC machine typically has few registers, two-address </a:t>
            </a:r>
            <a:r>
              <a:rPr lang="en-US" sz="2000" dirty="0" err="1">
                <a:latin typeface="Times New Roman" panose="02020603050405020304" pitchFamily="18" charset="0"/>
                <a:cs typeface="Times New Roman" panose="02020603050405020304" pitchFamily="18" charset="0"/>
              </a:rPr>
              <a:t>instruc-tions</a:t>
            </a:r>
            <a:r>
              <a:rPr lang="en-US" sz="2000" dirty="0">
                <a:latin typeface="Times New Roman" panose="02020603050405020304" pitchFamily="18" charset="0"/>
                <a:cs typeface="Times New Roman" panose="02020603050405020304" pitchFamily="18" charset="0"/>
              </a:rPr>
              <a:t>, a variety of addressing modes, several register classes, variable-length instructions, and instructions with side effects.</a:t>
            </a:r>
          </a:p>
          <a:p>
            <a:pPr lvl="1"/>
            <a:r>
              <a:rPr lang="en-US" sz="2000" dirty="0">
                <a:solidFill>
                  <a:srgbClr val="FF0000"/>
                </a:solidFill>
                <a:latin typeface="Times New Roman" panose="02020603050405020304" pitchFamily="18" charset="0"/>
                <a:cs typeface="Times New Roman" panose="02020603050405020304" pitchFamily="18" charset="0"/>
              </a:rPr>
              <a:t>Stack based : </a:t>
            </a:r>
            <a:r>
              <a:rPr lang="en-US" sz="2000" dirty="0">
                <a:latin typeface="Times New Roman" panose="02020603050405020304" pitchFamily="18" charset="0"/>
                <a:cs typeface="Times New Roman" panose="02020603050405020304" pitchFamily="18" charset="0"/>
              </a:rPr>
              <a:t>operations are done by pushing operands onto a stack and then performing the operations on the operands at the top of the stack.</a:t>
            </a:r>
          </a:p>
          <a:p>
            <a:r>
              <a:rPr lang="en-US" sz="2400" dirty="0">
                <a:latin typeface="Times New Roman" panose="02020603050405020304" pitchFamily="18" charset="0"/>
                <a:cs typeface="Times New Roman" panose="02020603050405020304" pitchFamily="18" charset="0"/>
              </a:rPr>
              <a:t>Target Code forms </a:t>
            </a:r>
          </a:p>
          <a:p>
            <a:pPr lvl="1"/>
            <a:r>
              <a:rPr lang="en-US" sz="2000" dirty="0">
                <a:solidFill>
                  <a:srgbClr val="FF0000"/>
                </a:solidFill>
                <a:latin typeface="Times New Roman" panose="02020603050405020304" pitchFamily="18" charset="0"/>
                <a:cs typeface="Times New Roman" panose="02020603050405020304" pitchFamily="18" charset="0"/>
              </a:rPr>
              <a:t>Absolute machine-code </a:t>
            </a:r>
            <a:r>
              <a:rPr lang="en-US" sz="2000" dirty="0">
                <a:latin typeface="Times New Roman" panose="02020603050405020304" pitchFamily="18" charset="0"/>
                <a:cs typeface="Times New Roman" panose="02020603050405020304" pitchFamily="18" charset="0"/>
              </a:rPr>
              <a:t>: it can be placed in a fixed location in memory and immediately executed. </a:t>
            </a:r>
          </a:p>
          <a:p>
            <a:pPr lvl="1"/>
            <a:r>
              <a:rPr lang="en-US" sz="2000" dirty="0">
                <a:solidFill>
                  <a:srgbClr val="FF0000"/>
                </a:solidFill>
                <a:latin typeface="Times New Roman" panose="02020603050405020304" pitchFamily="18" charset="0"/>
                <a:cs typeface="Times New Roman" panose="02020603050405020304" pitchFamily="18" charset="0"/>
              </a:rPr>
              <a:t>Relocatable machine code : </a:t>
            </a:r>
            <a:r>
              <a:rPr lang="en-US" sz="2000" dirty="0">
                <a:latin typeface="Times New Roman" panose="02020603050405020304" pitchFamily="18" charset="0"/>
                <a:cs typeface="Times New Roman" panose="02020603050405020304" pitchFamily="18" charset="0"/>
              </a:rPr>
              <a:t>allows subprograms to be compiled separately. A set of relocatable object modules can be linked together and loaded for execution by a linking loader. More flexibility.</a:t>
            </a:r>
          </a:p>
          <a:p>
            <a:pPr lvl="1"/>
            <a:r>
              <a:rPr lang="en-US" sz="2000" dirty="0">
                <a:solidFill>
                  <a:srgbClr val="FF0000"/>
                </a:solidFill>
                <a:latin typeface="Times New Roman" panose="02020603050405020304" pitchFamily="18" charset="0"/>
                <a:cs typeface="Times New Roman" panose="02020603050405020304" pitchFamily="18" charset="0"/>
              </a:rPr>
              <a:t>Assembly code : </a:t>
            </a:r>
            <a:r>
              <a:rPr lang="en-US" sz="2000" dirty="0">
                <a:latin typeface="Times New Roman" panose="02020603050405020304" pitchFamily="18" charset="0"/>
                <a:cs typeface="Times New Roman" panose="02020603050405020304" pitchFamily="18" charset="0"/>
              </a:rPr>
              <a:t>makes the process of code generation somewhat easier. We can generate symbolic instructions and use the macro facilities of the assembler to help generate code. </a:t>
            </a:r>
          </a:p>
        </p:txBody>
      </p:sp>
    </p:spTree>
    <p:extLst>
      <p:ext uri="{BB962C8B-B14F-4D97-AF65-F5344CB8AC3E}">
        <p14:creationId xmlns:p14="http://schemas.microsoft.com/office/powerpoint/2010/main" val="113852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816561"/>
          </a:xfrm>
        </p:spPr>
        <p:txBody>
          <a:bodyPr/>
          <a:lstStyle/>
          <a:p>
            <a:r>
              <a:rPr lang="en-US" dirty="0"/>
              <a:t>3. Instruction Selection</a:t>
            </a:r>
            <a:endParaRPr lang="en-IN" dirty="0"/>
          </a:p>
        </p:txBody>
      </p:sp>
      <p:sp>
        <p:nvSpPr>
          <p:cNvPr id="3" name="Content Placeholder 2"/>
          <p:cNvSpPr>
            <a:spLocks noGrp="1"/>
          </p:cNvSpPr>
          <p:nvPr>
            <p:ph idx="1"/>
          </p:nvPr>
        </p:nvSpPr>
        <p:spPr>
          <a:xfrm>
            <a:off x="838200" y="1127345"/>
            <a:ext cx="10515600" cy="4603310"/>
          </a:xfrm>
        </p:spPr>
        <p:txBody>
          <a:bodyPr>
            <a:noAutofit/>
          </a:bodyPr>
          <a:lstStyle/>
          <a:p>
            <a:r>
              <a:rPr lang="en-US" sz="2400" dirty="0">
                <a:latin typeface="Times New Roman" panose="02020603050405020304" pitchFamily="18" charset="0"/>
                <a:cs typeface="Times New Roman" panose="02020603050405020304" pitchFamily="18" charset="0"/>
              </a:rPr>
              <a:t>The code generator must map the IR program into a code sequence that can be executed by the target machine. </a:t>
            </a:r>
          </a:p>
          <a:p>
            <a:pPr lvl="1"/>
            <a:r>
              <a:rPr lang="en-US" sz="2000" dirty="0">
                <a:latin typeface="Times New Roman" panose="02020603050405020304" pitchFamily="18" charset="0"/>
                <a:cs typeface="Times New Roman" panose="02020603050405020304" pitchFamily="18" charset="0"/>
              </a:rPr>
              <a:t>the level of the IR</a:t>
            </a:r>
          </a:p>
          <a:p>
            <a:pPr marL="633413" lvl="2"/>
            <a:r>
              <a:rPr lang="en-US" dirty="0">
                <a:latin typeface="Times New Roman" panose="02020603050405020304" pitchFamily="18" charset="0"/>
                <a:cs typeface="Times New Roman" panose="02020603050405020304" pitchFamily="18" charset="0"/>
              </a:rPr>
              <a:t>the nature of the instruction-set architecture</a:t>
            </a:r>
          </a:p>
          <a:p>
            <a:pPr marL="628650" lvl="3"/>
            <a:r>
              <a:rPr lang="en-US" sz="2200" dirty="0">
                <a:latin typeface="Times New Roman" panose="02020603050405020304" pitchFamily="18" charset="0"/>
                <a:cs typeface="Times New Roman" panose="02020603050405020304" pitchFamily="18" charset="0"/>
              </a:rPr>
              <a:t>the desired quality of the generated code.</a:t>
            </a:r>
          </a:p>
          <a:p>
            <a:r>
              <a:rPr lang="en-US" sz="2400" dirty="0">
                <a:latin typeface="Times New Roman" panose="02020603050405020304" pitchFamily="18" charset="0"/>
                <a:cs typeface="Times New Roman" panose="02020603050405020304" pitchFamily="18" charset="0"/>
              </a:rPr>
              <a:t> If the IR is high level, the code generator may translate each IR statement into a sequence of machine instructions using code templates. Such statement-by-statement code generation, however, often produces poor code that needs further optimization. </a:t>
            </a:r>
          </a:p>
          <a:p>
            <a:r>
              <a:rPr lang="en-US" sz="2400" dirty="0">
                <a:latin typeface="Times New Roman" panose="02020603050405020304" pitchFamily="18" charset="0"/>
                <a:cs typeface="Times New Roman" panose="02020603050405020304" pitchFamily="18" charset="0"/>
              </a:rPr>
              <a:t>If the IR reflects some of the low-level details of the underlying machine, then the code generator can use this information to generate more efficient code sequences.</a:t>
            </a:r>
          </a:p>
        </p:txBody>
      </p:sp>
    </p:spTree>
    <p:extLst>
      <p:ext uri="{BB962C8B-B14F-4D97-AF65-F5344CB8AC3E}">
        <p14:creationId xmlns:p14="http://schemas.microsoft.com/office/powerpoint/2010/main" val="63799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816561"/>
          </a:xfrm>
        </p:spPr>
        <p:txBody>
          <a:bodyPr/>
          <a:lstStyle/>
          <a:p>
            <a:r>
              <a:rPr lang="en-US" dirty="0"/>
              <a:t>3. Instruction Selection</a:t>
            </a:r>
            <a:endParaRPr lang="en-IN" dirty="0"/>
          </a:p>
        </p:txBody>
      </p:sp>
      <p:sp>
        <p:nvSpPr>
          <p:cNvPr id="3" name="Content Placeholder 2"/>
          <p:cNvSpPr>
            <a:spLocks noGrp="1"/>
          </p:cNvSpPr>
          <p:nvPr>
            <p:ph idx="1"/>
          </p:nvPr>
        </p:nvSpPr>
        <p:spPr>
          <a:xfrm>
            <a:off x="838200" y="1108173"/>
            <a:ext cx="10515600" cy="4603310"/>
          </a:xfrm>
        </p:spPr>
        <p:txBody>
          <a:bodyPr>
            <a:noAutofit/>
          </a:bodyPr>
          <a:lstStyle/>
          <a:p>
            <a:r>
              <a:rPr lang="en-US" sz="2200" dirty="0">
                <a:latin typeface="Times New Roman" panose="02020603050405020304" pitchFamily="18" charset="0"/>
                <a:cs typeface="Times New Roman" panose="02020603050405020304" pitchFamily="18" charset="0"/>
              </a:rPr>
              <a:t>The nature of the instruction set of the target machine has a strong effect on the difficulty of instruction selection. </a:t>
            </a:r>
          </a:p>
          <a:p>
            <a:r>
              <a:rPr lang="en-US" sz="2200" dirty="0">
                <a:latin typeface="Times New Roman" panose="02020603050405020304" pitchFamily="18" charset="0"/>
                <a:cs typeface="Times New Roman" panose="02020603050405020304" pitchFamily="18" charset="0"/>
              </a:rPr>
              <a:t>If the target machine does not support each data type in a uniform manner, then each exception to the general rule requires special handling. </a:t>
            </a:r>
          </a:p>
          <a:p>
            <a:r>
              <a:rPr lang="en-US" sz="2200" dirty="0">
                <a:latin typeface="Times New Roman" panose="02020603050405020304" pitchFamily="18" charset="0"/>
                <a:cs typeface="Times New Roman" panose="02020603050405020304" pitchFamily="18" charset="0"/>
              </a:rPr>
              <a:t>For example, every three-address statement of the form x = y + z, where x, y, and z are statically allocated, can be translated into the code sequence</a:t>
            </a:r>
            <a:endParaRPr lang="en-US" sz="1800" dirty="0">
              <a:latin typeface="Times New Roman" panose="02020603050405020304" pitchFamily="18" charset="0"/>
              <a:cs typeface="Times New Roman" panose="02020603050405020304" pitchFamily="18" charset="0"/>
            </a:endParaRPr>
          </a:p>
        </p:txBody>
      </p:sp>
      <p:pic>
        <p:nvPicPr>
          <p:cNvPr id="2050" name="Picture 2" descr="https://img.brainkart.com/imagebk9/xBFQhH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437" y="3283255"/>
            <a:ext cx="5915503" cy="34665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g.brainkart.com/imagebk9/8Bc9vB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356" y="4811586"/>
            <a:ext cx="5032637" cy="134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51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816561"/>
          </a:xfrm>
        </p:spPr>
        <p:txBody>
          <a:bodyPr/>
          <a:lstStyle/>
          <a:p>
            <a:r>
              <a:rPr lang="en-US" dirty="0"/>
              <a:t>4. Register Allocation</a:t>
            </a:r>
            <a:endParaRPr lang="en-IN" dirty="0"/>
          </a:p>
        </p:txBody>
      </p:sp>
      <p:sp>
        <p:nvSpPr>
          <p:cNvPr id="3" name="Content Placeholder 2"/>
          <p:cNvSpPr>
            <a:spLocks noGrp="1"/>
          </p:cNvSpPr>
          <p:nvPr>
            <p:ph idx="1"/>
          </p:nvPr>
        </p:nvSpPr>
        <p:spPr>
          <a:xfrm>
            <a:off x="838200" y="1108173"/>
            <a:ext cx="10515600" cy="4603310"/>
          </a:xfrm>
        </p:spPr>
        <p:txBody>
          <a:bodyPr>
            <a:noAutofit/>
          </a:bodyPr>
          <a:lstStyle/>
          <a:p>
            <a:r>
              <a:rPr lang="en-US" sz="2400" dirty="0">
                <a:latin typeface="Times New Roman" panose="02020603050405020304" pitchFamily="18" charset="0"/>
                <a:cs typeface="Times New Roman" panose="02020603050405020304" pitchFamily="18" charset="0"/>
              </a:rPr>
              <a:t>Registers are the </a:t>
            </a:r>
            <a:r>
              <a:rPr lang="en-US" sz="2400" dirty="0">
                <a:solidFill>
                  <a:srgbClr val="FF0000"/>
                </a:solidFill>
                <a:latin typeface="Times New Roman" panose="02020603050405020304" pitchFamily="18" charset="0"/>
                <a:cs typeface="Times New Roman" panose="02020603050405020304" pitchFamily="18" charset="0"/>
              </a:rPr>
              <a:t>fastest computational unit </a:t>
            </a:r>
            <a:r>
              <a:rPr lang="en-US" sz="2400" dirty="0">
                <a:latin typeface="Times New Roman" panose="02020603050405020304" pitchFamily="18" charset="0"/>
                <a:cs typeface="Times New Roman" panose="02020603050405020304" pitchFamily="18" charset="0"/>
              </a:rPr>
              <a:t>on the target machine, but we usually do not have enough of them to hold all values. </a:t>
            </a:r>
          </a:p>
          <a:p>
            <a:r>
              <a:rPr lang="en-US" sz="2400" dirty="0">
                <a:solidFill>
                  <a:srgbClr val="FF0000"/>
                </a:solidFill>
                <a:latin typeface="Times New Roman" panose="02020603050405020304" pitchFamily="18" charset="0"/>
                <a:cs typeface="Times New Roman" panose="02020603050405020304" pitchFamily="18" charset="0"/>
              </a:rPr>
              <a:t>Instructions involving register operands are invariably shorter and faster </a:t>
            </a:r>
            <a:r>
              <a:rPr lang="en-US" sz="2400" dirty="0">
                <a:latin typeface="Times New Roman" panose="02020603050405020304" pitchFamily="18" charset="0"/>
                <a:cs typeface="Times New Roman" panose="02020603050405020304" pitchFamily="18" charset="0"/>
              </a:rPr>
              <a:t>than those involving operands in memory, so efficient utilization of registers is particularly important.</a:t>
            </a:r>
          </a:p>
          <a:p>
            <a:r>
              <a:rPr lang="en-US" sz="2400" dirty="0">
                <a:latin typeface="Times New Roman" panose="02020603050405020304" pitchFamily="18" charset="0"/>
                <a:cs typeface="Times New Roman" panose="02020603050405020304" pitchFamily="18" charset="0"/>
              </a:rPr>
              <a:t>The use of registers is often subdivided into two </a:t>
            </a:r>
            <a:r>
              <a:rPr lang="en-US" sz="2400" dirty="0" err="1">
                <a:latin typeface="Times New Roman" panose="02020603050405020304" pitchFamily="18" charset="0"/>
                <a:cs typeface="Times New Roman" panose="02020603050405020304" pitchFamily="18" charset="0"/>
              </a:rPr>
              <a:t>subproblems</a:t>
            </a:r>
            <a:r>
              <a:rPr lang="en-US" sz="2400" dirty="0">
                <a:latin typeface="Times New Roman" panose="02020603050405020304" pitchFamily="18" charset="0"/>
                <a:cs typeface="Times New Roman" panose="02020603050405020304" pitchFamily="18" charset="0"/>
              </a:rPr>
              <a:t>:</a:t>
            </a:r>
          </a:p>
          <a:p>
            <a:pPr lvl="1"/>
            <a:r>
              <a:rPr lang="en-US" sz="2000" dirty="0">
                <a:solidFill>
                  <a:srgbClr val="FF0000"/>
                </a:solidFill>
                <a:latin typeface="Times New Roman" panose="02020603050405020304" pitchFamily="18" charset="0"/>
                <a:cs typeface="Times New Roman" panose="02020603050405020304" pitchFamily="18" charset="0"/>
              </a:rPr>
              <a:t>Register allocation</a:t>
            </a:r>
            <a:r>
              <a:rPr lang="en-US" sz="2000" dirty="0">
                <a:latin typeface="Times New Roman" panose="02020603050405020304" pitchFamily="18" charset="0"/>
                <a:cs typeface="Times New Roman" panose="02020603050405020304" pitchFamily="18" charset="0"/>
              </a:rPr>
              <a:t>, during which we select the </a:t>
            </a:r>
            <a:r>
              <a:rPr lang="en-US" sz="2000" dirty="0">
                <a:solidFill>
                  <a:srgbClr val="FF0000"/>
                </a:solidFill>
                <a:latin typeface="Times New Roman" panose="02020603050405020304" pitchFamily="18" charset="0"/>
                <a:cs typeface="Times New Roman" panose="02020603050405020304" pitchFamily="18" charset="0"/>
              </a:rPr>
              <a:t>set of variables </a:t>
            </a:r>
            <a:r>
              <a:rPr lang="en-US" sz="2000" dirty="0">
                <a:latin typeface="Times New Roman" panose="02020603050405020304" pitchFamily="18" charset="0"/>
                <a:cs typeface="Times New Roman" panose="02020603050405020304" pitchFamily="18" charset="0"/>
              </a:rPr>
              <a:t>that will reside in registers at each point in the program.</a:t>
            </a:r>
          </a:p>
          <a:p>
            <a:pPr lvl="1"/>
            <a:r>
              <a:rPr lang="en-US" sz="2000" dirty="0">
                <a:solidFill>
                  <a:srgbClr val="FF0000"/>
                </a:solidFill>
                <a:latin typeface="Times New Roman" panose="02020603050405020304" pitchFamily="18" charset="0"/>
                <a:cs typeface="Times New Roman" panose="02020603050405020304" pitchFamily="18" charset="0"/>
              </a:rPr>
              <a:t>Register assignment</a:t>
            </a:r>
            <a:r>
              <a:rPr lang="en-US" sz="2000" dirty="0">
                <a:latin typeface="Times New Roman" panose="02020603050405020304" pitchFamily="18" charset="0"/>
                <a:cs typeface="Times New Roman" panose="02020603050405020304" pitchFamily="18" charset="0"/>
              </a:rPr>
              <a:t>, during which we </a:t>
            </a:r>
            <a:r>
              <a:rPr lang="en-US" sz="2000" dirty="0">
                <a:solidFill>
                  <a:srgbClr val="FF0000"/>
                </a:solidFill>
                <a:latin typeface="Times New Roman" panose="02020603050405020304" pitchFamily="18" charset="0"/>
                <a:cs typeface="Times New Roman" panose="02020603050405020304" pitchFamily="18" charset="0"/>
              </a:rPr>
              <a:t>pick the specific register </a:t>
            </a:r>
            <a:r>
              <a:rPr lang="en-US" sz="2000" dirty="0">
                <a:latin typeface="Times New Roman" panose="02020603050405020304" pitchFamily="18" charset="0"/>
                <a:cs typeface="Times New Roman" panose="02020603050405020304" pitchFamily="18" charset="0"/>
              </a:rPr>
              <a:t>that a variable will reside in.</a:t>
            </a:r>
          </a:p>
          <a:p>
            <a:r>
              <a:rPr lang="en-US" sz="2400" dirty="0">
                <a:latin typeface="Times New Roman" panose="02020603050405020304" pitchFamily="18" charset="0"/>
                <a:cs typeface="Times New Roman" panose="02020603050405020304" pitchFamily="18" charset="0"/>
              </a:rPr>
              <a:t>Finding an optimal assignment of registers to variables is difficult, even with single-register machines. Mathematically, the problem is NP-complete. </a:t>
            </a:r>
          </a:p>
        </p:txBody>
      </p:sp>
    </p:spTree>
    <p:extLst>
      <p:ext uri="{BB962C8B-B14F-4D97-AF65-F5344CB8AC3E}">
        <p14:creationId xmlns:p14="http://schemas.microsoft.com/office/powerpoint/2010/main" val="3063987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1670</Words>
  <Application>Microsoft Office PowerPoint</Application>
  <PresentationFormat>Widescreen</PresentationFormat>
  <Paragraphs>177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Code Generation Register Allocation Machine Dependent Optimization</vt:lpstr>
      <vt:lpstr>Code Generation</vt:lpstr>
      <vt:lpstr>Code Generation</vt:lpstr>
      <vt:lpstr>Issues in the Design of a Code Generator</vt:lpstr>
      <vt:lpstr>1. Input to the Code Generator</vt:lpstr>
      <vt:lpstr>2. The Target Program</vt:lpstr>
      <vt:lpstr>3. Instruction Selection</vt:lpstr>
      <vt:lpstr>3. Instruction Selection</vt:lpstr>
      <vt:lpstr>4. Register Allocation</vt:lpstr>
      <vt:lpstr>5. Evaluation Order</vt:lpstr>
      <vt:lpstr>A SIMPLE CODE GENERATOR</vt:lpstr>
      <vt:lpstr>A SIMPLE CODE GENERATOR</vt:lpstr>
      <vt:lpstr>PowerPoint Presentation</vt:lpstr>
      <vt:lpstr>REGISTER ALLOCATION AND ASSIGNMENT</vt:lpstr>
      <vt:lpstr>REGISTER ALLOCATION AND ASSIGNMENT</vt:lpstr>
      <vt:lpstr>REGISTER ALLOCATION AND ASSIGNMENT</vt:lpstr>
      <vt:lpstr>PEEPHOLE OPTIMIZATION</vt:lpstr>
      <vt:lpstr>PEEPHOLE OPTIMIZATION</vt:lpstr>
      <vt:lpstr>PEEPHOLE OPTIMIZATION</vt:lpstr>
      <vt:lpstr>PEEPHOLE OPTIMIZATION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 Kalyani</dc:creator>
  <cp:lastModifiedBy>20255A0505@gnits.in</cp:lastModifiedBy>
  <cp:revision>12</cp:revision>
  <dcterms:created xsi:type="dcterms:W3CDTF">2022-11-30T07:48:56Z</dcterms:created>
  <dcterms:modified xsi:type="dcterms:W3CDTF">2022-12-03T09:09:36Z</dcterms:modified>
</cp:coreProperties>
</file>