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97" r:id="rId2"/>
    <p:sldId id="299" r:id="rId3"/>
    <p:sldId id="300" r:id="rId4"/>
    <p:sldId id="345" r:id="rId5"/>
    <p:sldId id="353" r:id="rId6"/>
    <p:sldId id="367" r:id="rId7"/>
    <p:sldId id="355" r:id="rId8"/>
    <p:sldId id="356" r:id="rId9"/>
    <p:sldId id="368" r:id="rId10"/>
    <p:sldId id="301" r:id="rId11"/>
    <p:sldId id="302" r:id="rId12"/>
    <p:sldId id="359" r:id="rId13"/>
    <p:sldId id="369" r:id="rId14"/>
    <p:sldId id="360" r:id="rId15"/>
    <p:sldId id="303" r:id="rId16"/>
    <p:sldId id="372" r:id="rId17"/>
    <p:sldId id="373" r:id="rId18"/>
    <p:sldId id="357" r:id="rId19"/>
    <p:sldId id="370" r:id="rId20"/>
    <p:sldId id="361" r:id="rId21"/>
    <p:sldId id="371" r:id="rId22"/>
    <p:sldId id="362" r:id="rId23"/>
    <p:sldId id="363" r:id="rId24"/>
    <p:sldId id="364" r:id="rId25"/>
    <p:sldId id="365" r:id="rId26"/>
    <p:sldId id="366" r:id="rId27"/>
    <p:sldId id="305" r:id="rId2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2" autoAdjust="0"/>
    <p:restoredTop sz="88698" autoAdjust="0"/>
  </p:normalViewPr>
  <p:slideViewPr>
    <p:cSldViewPr>
      <p:cViewPr varScale="1">
        <p:scale>
          <a:sx n="72" d="100"/>
          <a:sy n="72" d="100"/>
        </p:scale>
        <p:origin x="1266" y="72"/>
      </p:cViewPr>
      <p:guideLst>
        <p:guide orient="horz" pos="2160"/>
        <p:guide pos="2880"/>
      </p:guideLst>
    </p:cSldViewPr>
  </p:slideViewPr>
  <p:outlineViewPr>
    <p:cViewPr>
      <p:scale>
        <a:sx n="33" d="100"/>
        <a:sy n="33" d="100"/>
      </p:scale>
      <p:origin x="0" y="-412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4">
            <a:extLst>
              <a:ext uri="{FF2B5EF4-FFF2-40B4-BE49-F238E27FC236}">
                <a16:creationId xmlns:a16="http://schemas.microsoft.com/office/drawing/2014/main" id="{5F8EB4FB-AE75-F670-A8C0-43214693EBF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27FF3226-CAD8-E986-1C95-982ADD0BEE8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3817958-D393-A963-366E-1F4417B29E59}"/>
              </a:ext>
            </a:extLst>
          </p:cNvPr>
          <p:cNvSpPr>
            <a:spLocks noGrp="1" noChangeArrowheads="1"/>
          </p:cNvSpPr>
          <p:nvPr>
            <p:ph type="sldNum" sz="quarter" idx="12"/>
          </p:nvPr>
        </p:nvSpPr>
        <p:spPr>
          <a:ln/>
        </p:spPr>
        <p:txBody>
          <a:bodyPr/>
          <a:lstStyle>
            <a:lvl1pPr>
              <a:defRPr/>
            </a:lvl1pPr>
          </a:lstStyle>
          <a:p>
            <a:fld id="{CD68FAED-9C2C-4856-8B00-59F14019C64D}" type="slidenum">
              <a:rPr lang="en-US" altLang="en-US"/>
              <a:pPr/>
              <a:t>‹#›</a:t>
            </a:fld>
            <a:endParaRPr lang="en-US" altLang="en-US"/>
          </a:p>
        </p:txBody>
      </p:sp>
    </p:spTree>
    <p:extLst>
      <p:ext uri="{BB962C8B-B14F-4D97-AF65-F5344CB8AC3E}">
        <p14:creationId xmlns:p14="http://schemas.microsoft.com/office/powerpoint/2010/main" val="1438149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148BD3E5-D7C9-E1DE-7369-DCDA32DA740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EE2FFE3-78F9-989F-B46C-9BA7FDA703F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9C4E30D5-6CD1-3FB9-A545-5364165133F4}"/>
              </a:ext>
            </a:extLst>
          </p:cNvPr>
          <p:cNvSpPr>
            <a:spLocks noGrp="1" noChangeArrowheads="1"/>
          </p:cNvSpPr>
          <p:nvPr>
            <p:ph type="sldNum" sz="quarter" idx="12"/>
          </p:nvPr>
        </p:nvSpPr>
        <p:spPr>
          <a:ln/>
        </p:spPr>
        <p:txBody>
          <a:bodyPr/>
          <a:lstStyle>
            <a:lvl1pPr>
              <a:defRPr/>
            </a:lvl1pPr>
          </a:lstStyle>
          <a:p>
            <a:fld id="{7F51E4E5-A068-4D3A-A482-68B87F63BF85}" type="slidenum">
              <a:rPr lang="en-US" altLang="en-US"/>
              <a:pPr/>
              <a:t>‹#›</a:t>
            </a:fld>
            <a:endParaRPr lang="en-US" altLang="en-US"/>
          </a:p>
        </p:txBody>
      </p:sp>
    </p:spTree>
    <p:extLst>
      <p:ext uri="{BB962C8B-B14F-4D97-AF65-F5344CB8AC3E}">
        <p14:creationId xmlns:p14="http://schemas.microsoft.com/office/powerpoint/2010/main" val="4002549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A2DB2E4F-41D0-DDA9-2ED0-13DF490AC6E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547F8DAF-D45A-4FBC-23EC-15F308B3143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221D5DE-6835-1BC4-62ED-A3C106DC770F}"/>
              </a:ext>
            </a:extLst>
          </p:cNvPr>
          <p:cNvSpPr>
            <a:spLocks noGrp="1" noChangeArrowheads="1"/>
          </p:cNvSpPr>
          <p:nvPr>
            <p:ph type="sldNum" sz="quarter" idx="12"/>
          </p:nvPr>
        </p:nvSpPr>
        <p:spPr>
          <a:ln/>
        </p:spPr>
        <p:txBody>
          <a:bodyPr/>
          <a:lstStyle>
            <a:lvl1pPr>
              <a:defRPr/>
            </a:lvl1pPr>
          </a:lstStyle>
          <a:p>
            <a:fld id="{273A8273-9354-46B7-AF0C-95F3430AAC30}" type="slidenum">
              <a:rPr lang="en-US" altLang="en-US"/>
              <a:pPr/>
              <a:t>‹#›</a:t>
            </a:fld>
            <a:endParaRPr lang="en-US" altLang="en-US"/>
          </a:p>
        </p:txBody>
      </p:sp>
    </p:spTree>
    <p:extLst>
      <p:ext uri="{BB962C8B-B14F-4D97-AF65-F5344CB8AC3E}">
        <p14:creationId xmlns:p14="http://schemas.microsoft.com/office/powerpoint/2010/main" val="1407377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7C2DAAD2-E2B4-7810-D09A-A8C0C47BD02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0D182485-8488-A408-F19E-235C31D72A1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57950891-09AB-4833-E736-ACA3D48DF9C4}"/>
              </a:ext>
            </a:extLst>
          </p:cNvPr>
          <p:cNvSpPr>
            <a:spLocks noGrp="1" noChangeArrowheads="1"/>
          </p:cNvSpPr>
          <p:nvPr>
            <p:ph type="sldNum" sz="quarter" idx="12"/>
          </p:nvPr>
        </p:nvSpPr>
        <p:spPr>
          <a:ln/>
        </p:spPr>
        <p:txBody>
          <a:bodyPr/>
          <a:lstStyle>
            <a:lvl1pPr>
              <a:defRPr/>
            </a:lvl1pPr>
          </a:lstStyle>
          <a:p>
            <a:fld id="{1961D583-4925-4251-9ABA-FB7344FCB5E7}" type="slidenum">
              <a:rPr lang="en-US" altLang="en-US"/>
              <a:pPr/>
              <a:t>‹#›</a:t>
            </a:fld>
            <a:endParaRPr lang="en-US" altLang="en-US"/>
          </a:p>
        </p:txBody>
      </p:sp>
    </p:spTree>
    <p:extLst>
      <p:ext uri="{BB962C8B-B14F-4D97-AF65-F5344CB8AC3E}">
        <p14:creationId xmlns:p14="http://schemas.microsoft.com/office/powerpoint/2010/main" val="2408499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D4939142-19B9-1FE5-2591-F9B9C9D59ED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2001B117-FCF3-9EB9-A928-C7350D94E3F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6B74FCE0-C3F1-7B64-50E0-1DCDB744D3DD}"/>
              </a:ext>
            </a:extLst>
          </p:cNvPr>
          <p:cNvSpPr>
            <a:spLocks noGrp="1" noChangeArrowheads="1"/>
          </p:cNvSpPr>
          <p:nvPr>
            <p:ph type="sldNum" sz="quarter" idx="12"/>
          </p:nvPr>
        </p:nvSpPr>
        <p:spPr>
          <a:ln/>
        </p:spPr>
        <p:txBody>
          <a:bodyPr/>
          <a:lstStyle>
            <a:lvl1pPr>
              <a:defRPr/>
            </a:lvl1pPr>
          </a:lstStyle>
          <a:p>
            <a:fld id="{1EA6D750-F7DE-46F3-8777-666061FBF584}" type="slidenum">
              <a:rPr lang="en-US" altLang="en-US"/>
              <a:pPr/>
              <a:t>‹#›</a:t>
            </a:fld>
            <a:endParaRPr lang="en-US" altLang="en-US"/>
          </a:p>
        </p:txBody>
      </p:sp>
    </p:spTree>
    <p:extLst>
      <p:ext uri="{BB962C8B-B14F-4D97-AF65-F5344CB8AC3E}">
        <p14:creationId xmlns:p14="http://schemas.microsoft.com/office/powerpoint/2010/main" val="2622142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a:extLst>
              <a:ext uri="{FF2B5EF4-FFF2-40B4-BE49-F238E27FC236}">
                <a16:creationId xmlns:a16="http://schemas.microsoft.com/office/drawing/2014/main" id="{04A3AC3C-F770-250F-6D5C-2C59684CE2A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01E4978F-F8E4-2F1C-F644-1C4C862B0C3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75250CD7-666A-FD20-03A3-AB929CFD0034}"/>
              </a:ext>
            </a:extLst>
          </p:cNvPr>
          <p:cNvSpPr>
            <a:spLocks noGrp="1" noChangeArrowheads="1"/>
          </p:cNvSpPr>
          <p:nvPr>
            <p:ph type="sldNum" sz="quarter" idx="12"/>
          </p:nvPr>
        </p:nvSpPr>
        <p:spPr>
          <a:ln/>
        </p:spPr>
        <p:txBody>
          <a:bodyPr/>
          <a:lstStyle>
            <a:lvl1pPr>
              <a:defRPr/>
            </a:lvl1pPr>
          </a:lstStyle>
          <a:p>
            <a:fld id="{FB2B1B22-689D-4FDF-8092-772969F96A47}" type="slidenum">
              <a:rPr lang="en-US" altLang="en-US"/>
              <a:pPr/>
              <a:t>‹#›</a:t>
            </a:fld>
            <a:endParaRPr lang="en-US" altLang="en-US"/>
          </a:p>
        </p:txBody>
      </p:sp>
    </p:spTree>
    <p:extLst>
      <p:ext uri="{BB962C8B-B14F-4D97-AF65-F5344CB8AC3E}">
        <p14:creationId xmlns:p14="http://schemas.microsoft.com/office/powerpoint/2010/main" val="359110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a:extLst>
              <a:ext uri="{FF2B5EF4-FFF2-40B4-BE49-F238E27FC236}">
                <a16:creationId xmlns:a16="http://schemas.microsoft.com/office/drawing/2014/main" id="{7B33781E-678C-18B6-9A15-7D3B4B9F750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1C070FC7-C32E-B33E-6524-83C90C0DE69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20EA43A9-A001-B85F-6568-11FF28E03AF3}"/>
              </a:ext>
            </a:extLst>
          </p:cNvPr>
          <p:cNvSpPr>
            <a:spLocks noGrp="1" noChangeArrowheads="1"/>
          </p:cNvSpPr>
          <p:nvPr>
            <p:ph type="sldNum" sz="quarter" idx="12"/>
          </p:nvPr>
        </p:nvSpPr>
        <p:spPr>
          <a:ln/>
        </p:spPr>
        <p:txBody>
          <a:bodyPr/>
          <a:lstStyle>
            <a:lvl1pPr>
              <a:defRPr/>
            </a:lvl1pPr>
          </a:lstStyle>
          <a:p>
            <a:fld id="{7CEB9676-319A-4EC3-895B-74E5A80ABAAB}" type="slidenum">
              <a:rPr lang="en-US" altLang="en-US"/>
              <a:pPr/>
              <a:t>‹#›</a:t>
            </a:fld>
            <a:endParaRPr lang="en-US" altLang="en-US"/>
          </a:p>
        </p:txBody>
      </p:sp>
    </p:spTree>
    <p:extLst>
      <p:ext uri="{BB962C8B-B14F-4D97-AF65-F5344CB8AC3E}">
        <p14:creationId xmlns:p14="http://schemas.microsoft.com/office/powerpoint/2010/main" val="3137816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a:extLst>
              <a:ext uri="{FF2B5EF4-FFF2-40B4-BE49-F238E27FC236}">
                <a16:creationId xmlns:a16="http://schemas.microsoft.com/office/drawing/2014/main" id="{68749A58-B52D-6BB7-FBCA-0800EB506AC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1C443DA0-5C34-9537-0983-A7171B86EF8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DF916FFC-7091-C16F-E525-BB1A15C982A0}"/>
              </a:ext>
            </a:extLst>
          </p:cNvPr>
          <p:cNvSpPr>
            <a:spLocks noGrp="1" noChangeArrowheads="1"/>
          </p:cNvSpPr>
          <p:nvPr>
            <p:ph type="sldNum" sz="quarter" idx="12"/>
          </p:nvPr>
        </p:nvSpPr>
        <p:spPr>
          <a:ln/>
        </p:spPr>
        <p:txBody>
          <a:bodyPr/>
          <a:lstStyle>
            <a:lvl1pPr>
              <a:defRPr/>
            </a:lvl1pPr>
          </a:lstStyle>
          <a:p>
            <a:fld id="{76728D09-A360-4D7A-B256-CFA48EFB5FAF}" type="slidenum">
              <a:rPr lang="en-US" altLang="en-US"/>
              <a:pPr/>
              <a:t>‹#›</a:t>
            </a:fld>
            <a:endParaRPr lang="en-US" altLang="en-US"/>
          </a:p>
        </p:txBody>
      </p:sp>
    </p:spTree>
    <p:extLst>
      <p:ext uri="{BB962C8B-B14F-4D97-AF65-F5344CB8AC3E}">
        <p14:creationId xmlns:p14="http://schemas.microsoft.com/office/powerpoint/2010/main" val="349772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3BD0382-1D40-39BF-0935-AB6DF32E05C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0D79EF3D-77AC-AEDB-2529-7D748BE07EF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74AD9E00-C308-AFE0-0EA0-8E2E135260DA}"/>
              </a:ext>
            </a:extLst>
          </p:cNvPr>
          <p:cNvSpPr>
            <a:spLocks noGrp="1" noChangeArrowheads="1"/>
          </p:cNvSpPr>
          <p:nvPr>
            <p:ph type="sldNum" sz="quarter" idx="12"/>
          </p:nvPr>
        </p:nvSpPr>
        <p:spPr>
          <a:ln/>
        </p:spPr>
        <p:txBody>
          <a:bodyPr/>
          <a:lstStyle>
            <a:lvl1pPr>
              <a:defRPr/>
            </a:lvl1pPr>
          </a:lstStyle>
          <a:p>
            <a:fld id="{67321816-0A20-401B-A952-1817DC7D4078}" type="slidenum">
              <a:rPr lang="en-US" altLang="en-US"/>
              <a:pPr/>
              <a:t>‹#›</a:t>
            </a:fld>
            <a:endParaRPr lang="en-US" altLang="en-US"/>
          </a:p>
        </p:txBody>
      </p:sp>
    </p:spTree>
    <p:extLst>
      <p:ext uri="{BB962C8B-B14F-4D97-AF65-F5344CB8AC3E}">
        <p14:creationId xmlns:p14="http://schemas.microsoft.com/office/powerpoint/2010/main" val="899841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C53984AC-8A79-BA05-A524-9A88EBA0990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370B4FA-DAB4-81BE-54FA-6A573EB2AAD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2524486D-6904-E1B0-3499-26ECE6450D0C}"/>
              </a:ext>
            </a:extLst>
          </p:cNvPr>
          <p:cNvSpPr>
            <a:spLocks noGrp="1" noChangeArrowheads="1"/>
          </p:cNvSpPr>
          <p:nvPr>
            <p:ph type="sldNum" sz="quarter" idx="12"/>
          </p:nvPr>
        </p:nvSpPr>
        <p:spPr>
          <a:ln/>
        </p:spPr>
        <p:txBody>
          <a:bodyPr/>
          <a:lstStyle>
            <a:lvl1pPr>
              <a:defRPr/>
            </a:lvl1pPr>
          </a:lstStyle>
          <a:p>
            <a:fld id="{D3168BAC-23CA-462F-9878-04C34D0A3CD5}" type="slidenum">
              <a:rPr lang="en-US" altLang="en-US"/>
              <a:pPr/>
              <a:t>‹#›</a:t>
            </a:fld>
            <a:endParaRPr lang="en-US" altLang="en-US"/>
          </a:p>
        </p:txBody>
      </p:sp>
    </p:spTree>
    <p:extLst>
      <p:ext uri="{BB962C8B-B14F-4D97-AF65-F5344CB8AC3E}">
        <p14:creationId xmlns:p14="http://schemas.microsoft.com/office/powerpoint/2010/main" val="4082149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58180BE6-0964-A825-95C0-5EAB1DCCC50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9F2037C3-A33D-88C1-65E1-CAF0DBF911C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93F21438-976A-D2C3-E286-7FEAE78C5703}"/>
              </a:ext>
            </a:extLst>
          </p:cNvPr>
          <p:cNvSpPr>
            <a:spLocks noGrp="1" noChangeArrowheads="1"/>
          </p:cNvSpPr>
          <p:nvPr>
            <p:ph type="sldNum" sz="quarter" idx="12"/>
          </p:nvPr>
        </p:nvSpPr>
        <p:spPr>
          <a:ln/>
        </p:spPr>
        <p:txBody>
          <a:bodyPr/>
          <a:lstStyle>
            <a:lvl1pPr>
              <a:defRPr/>
            </a:lvl1pPr>
          </a:lstStyle>
          <a:p>
            <a:fld id="{23BB71A4-D6A6-4724-84A0-D5035D6CF358}" type="slidenum">
              <a:rPr lang="en-US" altLang="en-US"/>
              <a:pPr/>
              <a:t>‹#›</a:t>
            </a:fld>
            <a:endParaRPr lang="en-US" altLang="en-US"/>
          </a:p>
        </p:txBody>
      </p:sp>
    </p:spTree>
    <p:extLst>
      <p:ext uri="{BB962C8B-B14F-4D97-AF65-F5344CB8AC3E}">
        <p14:creationId xmlns:p14="http://schemas.microsoft.com/office/powerpoint/2010/main" val="1292726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149D8D1-6B10-4F03-3F8D-C19F941AEEDD}"/>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0C6083E-5B79-0CF6-128A-62B27753F286}"/>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BBF57FF-A323-502E-C8DB-C2E6677C7B4B}"/>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en-US"/>
          </a:p>
        </p:txBody>
      </p:sp>
      <p:sp>
        <p:nvSpPr>
          <p:cNvPr id="1029" name="Rectangle 5">
            <a:extLst>
              <a:ext uri="{FF2B5EF4-FFF2-40B4-BE49-F238E27FC236}">
                <a16:creationId xmlns:a16="http://schemas.microsoft.com/office/drawing/2014/main" id="{382D5049-F87C-CFBA-DD42-E74FBF8D7176}"/>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en-US"/>
          </a:p>
        </p:txBody>
      </p:sp>
      <p:sp>
        <p:nvSpPr>
          <p:cNvPr id="1030" name="Rectangle 6">
            <a:extLst>
              <a:ext uri="{FF2B5EF4-FFF2-40B4-BE49-F238E27FC236}">
                <a16:creationId xmlns:a16="http://schemas.microsoft.com/office/drawing/2014/main" id="{9C055642-D3EF-C15E-9A97-DC182461EB20}"/>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lvl1pPr>
          </a:lstStyle>
          <a:p>
            <a:fld id="{386951F9-7CE7-4586-9642-DAFE09CCC2C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 Id="rId5" Type="http://schemas.openxmlformats.org/officeDocument/2006/relationships/image" Target="../media/image9.png" /><Relationship Id="rId4" Type="http://schemas.openxmlformats.org/officeDocument/2006/relationships/image" Target="../media/image8.png"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24.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png" /><Relationship Id="rId1" Type="http://schemas.openxmlformats.org/officeDocument/2006/relationships/slideLayout" Target="../slideLayouts/slideLayout2.xml" /><Relationship Id="rId5" Type="http://schemas.openxmlformats.org/officeDocument/2006/relationships/image" Target="../media/image19.png" /><Relationship Id="rId4" Type="http://schemas.openxmlformats.org/officeDocument/2006/relationships/image" Target="../media/image18.pn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ED3DD0C0-75D0-A587-EC08-A12EE60A3819}"/>
              </a:ext>
            </a:extLst>
          </p:cNvPr>
          <p:cNvSpPr>
            <a:spLocks noGrp="1" noChangeArrowheads="1"/>
          </p:cNvSpPr>
          <p:nvPr>
            <p:ph type="ctrTitle"/>
          </p:nvPr>
        </p:nvSpPr>
        <p:spPr>
          <a:xfrm>
            <a:off x="1028700" y="1143000"/>
            <a:ext cx="7086600" cy="2387600"/>
          </a:xfrm>
        </p:spPr>
        <p:txBody>
          <a:bodyPr anchor="ctr"/>
          <a:lstStyle/>
          <a:p>
            <a:r>
              <a:rPr lang="en-US" altLang="en-US" sz="4400"/>
              <a:t>Run Time Environments</a:t>
            </a:r>
            <a:endParaRPr lang="en-IN" altLang="en-US" sz="4400"/>
          </a:p>
        </p:txBody>
      </p:sp>
      <p:sp>
        <p:nvSpPr>
          <p:cNvPr id="2051" name="Subtitle 2">
            <a:extLst>
              <a:ext uri="{FF2B5EF4-FFF2-40B4-BE49-F238E27FC236}">
                <a16:creationId xmlns:a16="http://schemas.microsoft.com/office/drawing/2014/main" id="{ECD61B8C-5A7D-FA9E-6C36-247B579B10B0}"/>
              </a:ext>
            </a:extLst>
          </p:cNvPr>
          <p:cNvSpPr>
            <a:spLocks noGrp="1" noChangeArrowheads="1"/>
          </p:cNvSpPr>
          <p:nvPr>
            <p:ph type="subTitle" idx="1"/>
          </p:nvPr>
        </p:nvSpPr>
        <p:spPr/>
        <p:txBody>
          <a:bodyPr/>
          <a:lstStyle/>
          <a:p>
            <a:r>
              <a:rPr lang="en-US" altLang="en-US"/>
              <a:t>Dr. N. Kalyani</a:t>
            </a:r>
          </a:p>
          <a:p>
            <a:r>
              <a:rPr lang="en-US" altLang="en-US"/>
              <a:t>Professor, CSE</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08FBF916-7550-EEF8-6258-977B1F34FC81}"/>
              </a:ext>
            </a:extLst>
          </p:cNvPr>
          <p:cNvSpPr>
            <a:spLocks noGrp="1" noChangeArrowheads="1"/>
          </p:cNvSpPr>
          <p:nvPr>
            <p:ph type="title"/>
          </p:nvPr>
        </p:nvSpPr>
        <p:spPr>
          <a:xfrm>
            <a:off x="685800" y="63500"/>
            <a:ext cx="7772400" cy="560388"/>
          </a:xfrm>
        </p:spPr>
        <p:txBody>
          <a:bodyPr/>
          <a:lstStyle/>
          <a:p>
            <a:r>
              <a:rPr lang="en-US" altLang="en-US" sz="3600"/>
              <a:t>2. Activation Records</a:t>
            </a:r>
            <a:endParaRPr lang="en-IN" altLang="en-US" sz="3600"/>
          </a:p>
        </p:txBody>
      </p:sp>
      <p:sp>
        <p:nvSpPr>
          <p:cNvPr id="11267" name="AutoShape 4">
            <a:extLst>
              <a:ext uri="{FF2B5EF4-FFF2-40B4-BE49-F238E27FC236}">
                <a16:creationId xmlns:a16="http://schemas.microsoft.com/office/drawing/2014/main" id="{134D8342-980B-8664-8FE9-DEA666680306}"/>
              </a:ext>
            </a:extLst>
          </p:cNvPr>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IN" altLang="en-US" sz="2400"/>
          </a:p>
        </p:txBody>
      </p:sp>
      <p:pic>
        <p:nvPicPr>
          <p:cNvPr id="11268" name="Picture 3">
            <a:extLst>
              <a:ext uri="{FF2B5EF4-FFF2-40B4-BE49-F238E27FC236}">
                <a16:creationId xmlns:a16="http://schemas.microsoft.com/office/drawing/2014/main" id="{7475009D-29C8-9F23-43E1-067325104F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733425"/>
            <a:ext cx="2667000" cy="211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a:extLst>
              <a:ext uri="{FF2B5EF4-FFF2-40B4-BE49-F238E27FC236}">
                <a16:creationId xmlns:a16="http://schemas.microsoft.com/office/drawing/2014/main" id="{F2BA6088-B865-3A77-288D-34672C03F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722313"/>
            <a:ext cx="312420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7">
            <a:extLst>
              <a:ext uri="{FF2B5EF4-FFF2-40B4-BE49-F238E27FC236}">
                <a16:creationId xmlns:a16="http://schemas.microsoft.com/office/drawing/2014/main" id="{9F2B40C6-EE23-C432-05A3-1D2A5E28E7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363" y="3195638"/>
            <a:ext cx="4248150"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9">
            <a:extLst>
              <a:ext uri="{FF2B5EF4-FFF2-40B4-BE49-F238E27FC236}">
                <a16:creationId xmlns:a16="http://schemas.microsoft.com/office/drawing/2014/main" id="{7CBE86AF-A405-42A6-239D-9FD95743F6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2940050"/>
            <a:ext cx="3425825" cy="388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barn(inVertical)">
                                      <p:cBhvr>
                                        <p:cTn id="7" dur="500"/>
                                        <p:tgtEl>
                                          <p:spTgt spid="112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1269"/>
                                        </p:tgtEl>
                                        <p:attrNameLst>
                                          <p:attrName>style.visibility</p:attrName>
                                        </p:attrNameLst>
                                      </p:cBhvr>
                                      <p:to>
                                        <p:strVal val="visible"/>
                                      </p:to>
                                    </p:set>
                                    <p:animEffect transition="in" filter="barn(inVertical)">
                                      <p:cBhvr>
                                        <p:cTn id="12" dur="500"/>
                                        <p:tgtEl>
                                          <p:spTgt spid="112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1270"/>
                                        </p:tgtEl>
                                        <p:attrNameLst>
                                          <p:attrName>style.visibility</p:attrName>
                                        </p:attrNameLst>
                                      </p:cBhvr>
                                      <p:to>
                                        <p:strVal val="visible"/>
                                      </p:to>
                                    </p:set>
                                    <p:animEffect transition="in" filter="barn(inVertical)">
                                      <p:cBhvr>
                                        <p:cTn id="17" dur="500"/>
                                        <p:tgtEl>
                                          <p:spTgt spid="112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11271"/>
                                        </p:tgtEl>
                                        <p:attrNameLst>
                                          <p:attrName>style.visibility</p:attrName>
                                        </p:attrNameLst>
                                      </p:cBhvr>
                                      <p:to>
                                        <p:strVal val="visible"/>
                                      </p:to>
                                    </p:set>
                                    <p:animEffect transition="in" filter="barn(inVertical)">
                                      <p:cBhvr>
                                        <p:cTn id="22" dur="5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83ED5BF0-41D6-9529-A66B-3C4F3AD7AADD}"/>
              </a:ext>
            </a:extLst>
          </p:cNvPr>
          <p:cNvSpPr>
            <a:spLocks noGrp="1" noChangeArrowheads="1"/>
          </p:cNvSpPr>
          <p:nvPr>
            <p:ph type="title"/>
          </p:nvPr>
        </p:nvSpPr>
        <p:spPr>
          <a:xfrm>
            <a:off x="685800" y="161925"/>
            <a:ext cx="7772400" cy="828675"/>
          </a:xfrm>
        </p:spPr>
        <p:txBody>
          <a:bodyPr/>
          <a:lstStyle/>
          <a:p>
            <a:r>
              <a:rPr lang="en-US" altLang="en-US" sz="3200"/>
              <a:t>3. Calling Sequences</a:t>
            </a:r>
            <a:endParaRPr lang="en-IN" altLang="en-US" sz="3200"/>
          </a:p>
        </p:txBody>
      </p:sp>
      <p:sp>
        <p:nvSpPr>
          <p:cNvPr id="12291" name="AutoShape 4">
            <a:extLst>
              <a:ext uri="{FF2B5EF4-FFF2-40B4-BE49-F238E27FC236}">
                <a16:creationId xmlns:a16="http://schemas.microsoft.com/office/drawing/2014/main" id="{FCAB76EE-783A-B70E-C83E-137F9FC9215A}"/>
              </a:ext>
            </a:extLst>
          </p:cNvPr>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IN" altLang="en-US" sz="2400"/>
          </a:p>
        </p:txBody>
      </p:sp>
      <p:pic>
        <p:nvPicPr>
          <p:cNvPr id="12292" name="Picture 2">
            <a:extLst>
              <a:ext uri="{FF2B5EF4-FFF2-40B4-BE49-F238E27FC236}">
                <a16:creationId xmlns:a16="http://schemas.microsoft.com/office/drawing/2014/main" id="{36099845-D8FB-F2CE-3EFB-153FA85D7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75" y="1104900"/>
            <a:ext cx="7502525" cy="503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2CAD8180-5AFB-D817-8DD4-424475DA2AE2}"/>
              </a:ext>
            </a:extLst>
          </p:cNvPr>
          <p:cNvSpPr>
            <a:spLocks noGrp="1" noChangeArrowheads="1"/>
          </p:cNvSpPr>
          <p:nvPr>
            <p:ph type="title"/>
          </p:nvPr>
        </p:nvSpPr>
        <p:spPr>
          <a:xfrm>
            <a:off x="533400" y="152400"/>
            <a:ext cx="7772400" cy="609600"/>
          </a:xfrm>
        </p:spPr>
        <p:txBody>
          <a:bodyPr/>
          <a:lstStyle/>
          <a:p>
            <a:r>
              <a:rPr lang="en-US" altLang="en-US"/>
              <a:t>3. Calling Sequence</a:t>
            </a:r>
            <a:endParaRPr lang="en-IN" altLang="en-US"/>
          </a:p>
        </p:txBody>
      </p:sp>
      <p:sp>
        <p:nvSpPr>
          <p:cNvPr id="3" name="TextBox 2">
            <a:extLst>
              <a:ext uri="{FF2B5EF4-FFF2-40B4-BE49-F238E27FC236}">
                <a16:creationId xmlns:a16="http://schemas.microsoft.com/office/drawing/2014/main" id="{6A4C5FC7-1419-8ACF-0275-8CF7CE3BEBE7}"/>
              </a:ext>
            </a:extLst>
          </p:cNvPr>
          <p:cNvSpPr txBox="1"/>
          <p:nvPr/>
        </p:nvSpPr>
        <p:spPr>
          <a:xfrm>
            <a:off x="457200" y="990600"/>
            <a:ext cx="8382000" cy="4862513"/>
          </a:xfrm>
          <a:prstGeom prst="rect">
            <a:avLst/>
          </a:prstGeom>
          <a:noFill/>
        </p:spPr>
        <p:txBody>
          <a:bodyPr>
            <a:spAutoFit/>
          </a:bodyPr>
          <a:lstStyle/>
          <a:p>
            <a:pPr>
              <a:spcBef>
                <a:spcPts val="1200"/>
              </a:spcBef>
              <a:defRPr/>
            </a:pPr>
            <a:r>
              <a:rPr lang="en-US" sz="2000" dirty="0">
                <a:solidFill>
                  <a:srgbClr val="333333"/>
                </a:solidFill>
              </a:rPr>
              <a:t>When designing </a:t>
            </a:r>
            <a:r>
              <a:rPr lang="en-US" sz="2000" dirty="0">
                <a:solidFill>
                  <a:srgbClr val="0000FF"/>
                </a:solidFill>
              </a:rPr>
              <a:t>calling sequences </a:t>
            </a:r>
            <a:r>
              <a:rPr lang="en-US" sz="2000" dirty="0">
                <a:solidFill>
                  <a:srgbClr val="333333"/>
                </a:solidFill>
              </a:rPr>
              <a:t>and the layout of activation records, the following principles are helpful:</a:t>
            </a:r>
          </a:p>
          <a:p>
            <a:pPr marL="457200" indent="-457200">
              <a:spcBef>
                <a:spcPts val="1200"/>
              </a:spcBef>
              <a:buFontTx/>
              <a:buAutoNum type="arabicPeriod"/>
              <a:defRPr/>
            </a:pPr>
            <a:r>
              <a:rPr lang="en-US" sz="2000" dirty="0">
                <a:solidFill>
                  <a:srgbClr val="0000FF"/>
                </a:solidFill>
              </a:rPr>
              <a:t>Values communicated between caller and callee </a:t>
            </a:r>
            <a:r>
              <a:rPr lang="en-US" sz="2000" dirty="0">
                <a:solidFill>
                  <a:srgbClr val="333333"/>
                </a:solidFill>
              </a:rPr>
              <a:t>are generally placed at the beginning of the callee's activation record, so they are as close as possible to the caller's activation record. </a:t>
            </a:r>
          </a:p>
          <a:p>
            <a:pPr marL="457200" indent="-457200">
              <a:spcBef>
                <a:spcPts val="1200"/>
              </a:spcBef>
              <a:buFontTx/>
              <a:buAutoNum type="arabicPeriod"/>
              <a:defRPr/>
            </a:pPr>
            <a:r>
              <a:rPr lang="en-US" sz="2000" dirty="0">
                <a:solidFill>
                  <a:srgbClr val="333333"/>
                </a:solidFill>
              </a:rPr>
              <a:t>It  allows for the  use of procedures that do not  always take the  same  number  or  type  of arguments,  such  as C's </a:t>
            </a:r>
            <a:r>
              <a:rPr lang="en-US" sz="2000" dirty="0" err="1">
                <a:solidFill>
                  <a:srgbClr val="333333"/>
                </a:solidFill>
              </a:rPr>
              <a:t>printf</a:t>
            </a:r>
            <a:r>
              <a:rPr lang="en-US" sz="2000" dirty="0">
                <a:solidFill>
                  <a:srgbClr val="333333"/>
                </a:solidFill>
              </a:rPr>
              <a:t>  function. The </a:t>
            </a:r>
            <a:r>
              <a:rPr lang="en-US" sz="2000" dirty="0">
                <a:solidFill>
                  <a:srgbClr val="0000FF"/>
                </a:solidFill>
              </a:rPr>
              <a:t>callee knows where to place the return value,  relative to its  own activation record,</a:t>
            </a:r>
            <a:r>
              <a:rPr lang="en-US" sz="2000" dirty="0">
                <a:solidFill>
                  <a:srgbClr val="333333"/>
                </a:solidFill>
              </a:rPr>
              <a:t> while however many arguments are present will appear sequentially below that place on the stack.</a:t>
            </a:r>
          </a:p>
          <a:p>
            <a:pPr marL="457200" indent="-457200">
              <a:spcBef>
                <a:spcPts val="1200"/>
              </a:spcBef>
              <a:buFontTx/>
              <a:buAutoNum type="arabicPeriod"/>
              <a:defRPr/>
            </a:pPr>
            <a:r>
              <a:rPr lang="en-US" sz="2000" dirty="0">
                <a:solidFill>
                  <a:srgbClr val="0000FF"/>
                </a:solidFill>
              </a:rPr>
              <a:t>Fixed-length items that include the control link, the access link, and the machine status fields are generally placed in the middle</a:t>
            </a:r>
            <a:r>
              <a:rPr lang="en-US" sz="2000" dirty="0">
                <a:solidFill>
                  <a:srgbClr val="333333"/>
                </a:solidFill>
              </a:rPr>
              <a:t>. If exactly the same components of the machine status are saved for each call, then the same code can do the saving and restoring for each.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464786EA-C80A-C2E2-826F-A33453FFBAE2}"/>
              </a:ext>
            </a:extLst>
          </p:cNvPr>
          <p:cNvSpPr>
            <a:spLocks noGrp="1" noChangeArrowheads="1"/>
          </p:cNvSpPr>
          <p:nvPr>
            <p:ph type="title"/>
          </p:nvPr>
        </p:nvSpPr>
        <p:spPr>
          <a:xfrm>
            <a:off x="533400" y="152400"/>
            <a:ext cx="7772400" cy="609600"/>
          </a:xfrm>
        </p:spPr>
        <p:txBody>
          <a:bodyPr/>
          <a:lstStyle/>
          <a:p>
            <a:r>
              <a:rPr lang="en-US" altLang="en-US"/>
              <a:t>3. Calling Sequence</a:t>
            </a:r>
            <a:endParaRPr lang="en-IN" altLang="en-US"/>
          </a:p>
        </p:txBody>
      </p:sp>
      <p:sp>
        <p:nvSpPr>
          <p:cNvPr id="14339" name="TextBox 2">
            <a:extLst>
              <a:ext uri="{FF2B5EF4-FFF2-40B4-BE49-F238E27FC236}">
                <a16:creationId xmlns:a16="http://schemas.microsoft.com/office/drawing/2014/main" id="{B28A92CB-F242-F798-B2F0-4907FE1178D0}"/>
              </a:ext>
            </a:extLst>
          </p:cNvPr>
          <p:cNvSpPr txBox="1">
            <a:spLocks noChangeArrowheads="1"/>
          </p:cNvSpPr>
          <p:nvPr/>
        </p:nvSpPr>
        <p:spPr bwMode="auto">
          <a:xfrm>
            <a:off x="457200" y="990600"/>
            <a:ext cx="8382000"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ts val="1200"/>
              </a:spcBef>
              <a:buFont typeface="Times New Roman" panose="02020603050405020304" pitchFamily="18" charset="0"/>
              <a:buAutoNum type="arabicPeriod" startAt="4"/>
            </a:pPr>
            <a:r>
              <a:rPr lang="en-US" altLang="en-US" sz="2000">
                <a:solidFill>
                  <a:srgbClr val="0000FF"/>
                </a:solidFill>
              </a:rPr>
              <a:t>Items whose size may not be known early enough are placed at the end of the activation record. </a:t>
            </a:r>
            <a:r>
              <a:rPr lang="en-US" altLang="en-US" sz="2000">
                <a:solidFill>
                  <a:srgbClr val="333333"/>
                </a:solidFill>
              </a:rPr>
              <a:t>Most local variables have a fixed length, which can be determined by the compiler by examining the type of the variable. Moreover, </a:t>
            </a:r>
            <a:r>
              <a:rPr lang="en-US" altLang="en-US" sz="2000">
                <a:solidFill>
                  <a:srgbClr val="0000FF"/>
                </a:solidFill>
              </a:rPr>
              <a:t>the amount of space needed for temporaries usually depends on how successful the code-generation phase is in keeping temporaries in registers.</a:t>
            </a:r>
            <a:r>
              <a:rPr lang="en-US" altLang="en-US" sz="2000">
                <a:solidFill>
                  <a:srgbClr val="333333"/>
                </a:solidFill>
              </a:rPr>
              <a:t> </a:t>
            </a:r>
          </a:p>
          <a:p>
            <a:pPr>
              <a:spcBef>
                <a:spcPts val="1200"/>
              </a:spcBef>
              <a:buFont typeface="Times New Roman" panose="02020603050405020304" pitchFamily="18" charset="0"/>
              <a:buAutoNum type="arabicPeriod" startAt="4"/>
            </a:pPr>
            <a:endParaRPr lang="en-US" altLang="en-US" sz="2000">
              <a:solidFill>
                <a:srgbClr val="333333"/>
              </a:solidFill>
            </a:endParaRPr>
          </a:p>
          <a:p>
            <a:pPr>
              <a:spcBef>
                <a:spcPts val="1200"/>
              </a:spcBef>
              <a:buFont typeface="Times New Roman" panose="02020603050405020304" pitchFamily="18" charset="0"/>
              <a:buAutoNum type="arabicPeriod" startAt="4"/>
            </a:pPr>
            <a:r>
              <a:rPr lang="en-US" altLang="en-US" sz="2000">
                <a:solidFill>
                  <a:srgbClr val="333333"/>
                </a:solidFill>
              </a:rPr>
              <a:t>We must locate the top-of-stack pointer judiciously. </a:t>
            </a:r>
            <a:r>
              <a:rPr lang="en-US" altLang="en-US" sz="2000">
                <a:solidFill>
                  <a:srgbClr val="0000FF"/>
                </a:solidFill>
              </a:rPr>
              <a:t>A common approach is to have it point to the end of the fixed-length fields in the activation record. </a:t>
            </a:r>
            <a:r>
              <a:rPr lang="en-US" altLang="en-US" sz="2000">
                <a:solidFill>
                  <a:srgbClr val="333333"/>
                </a:solidFill>
              </a:rPr>
              <a:t>Fixed-length data can then be accessed by fixed offsets, known to the intermediate-code generator, relative to the top-of-stack pointer.  A </a:t>
            </a:r>
            <a:r>
              <a:rPr lang="en-US" altLang="en-US" sz="2000">
                <a:solidFill>
                  <a:srgbClr val="0000FF"/>
                </a:solidFill>
              </a:rPr>
              <a:t>consequence of this approach is that variable-length fields in the activation records are actually "above" the top-of-stack</a:t>
            </a:r>
            <a:r>
              <a:rPr lang="en-US" altLang="en-US" sz="2000">
                <a:solidFill>
                  <a:srgbClr val="333333"/>
                </a:solidFill>
              </a:rPr>
              <a:t>. Their offsets need to be </a:t>
            </a:r>
            <a:r>
              <a:rPr lang="en-US" altLang="en-US" sz="2000">
                <a:solidFill>
                  <a:srgbClr val="0000FF"/>
                </a:solidFill>
              </a:rPr>
              <a:t>calculated at run time</a:t>
            </a:r>
            <a:r>
              <a:rPr lang="en-US" altLang="en-US" sz="2000">
                <a:solidFill>
                  <a:srgbClr val="333333"/>
                </a:solidFill>
              </a:rPr>
              <a:t>, but they too can be accessed from the top-of-stack pointer, by using a positive offset.</a:t>
            </a:r>
            <a:endParaRPr lang="en-IN"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94B55466-FF7B-24E1-5186-BFA33A2A1F8F}"/>
              </a:ext>
            </a:extLst>
          </p:cNvPr>
          <p:cNvSpPr>
            <a:spLocks noGrp="1" noChangeArrowheads="1"/>
          </p:cNvSpPr>
          <p:nvPr>
            <p:ph type="title"/>
          </p:nvPr>
        </p:nvSpPr>
        <p:spPr>
          <a:xfrm>
            <a:off x="533400" y="152400"/>
            <a:ext cx="7772400" cy="609600"/>
          </a:xfrm>
        </p:spPr>
        <p:txBody>
          <a:bodyPr/>
          <a:lstStyle/>
          <a:p>
            <a:r>
              <a:rPr lang="en-US" altLang="en-US"/>
              <a:t>3. Calling Sequence</a:t>
            </a:r>
            <a:endParaRPr lang="en-IN" altLang="en-US"/>
          </a:p>
        </p:txBody>
      </p:sp>
      <p:sp>
        <p:nvSpPr>
          <p:cNvPr id="3" name="TextBox 2">
            <a:extLst>
              <a:ext uri="{FF2B5EF4-FFF2-40B4-BE49-F238E27FC236}">
                <a16:creationId xmlns:a16="http://schemas.microsoft.com/office/drawing/2014/main" id="{6E8BE873-A0D6-E12D-D306-A1047B6C6B8F}"/>
              </a:ext>
            </a:extLst>
          </p:cNvPr>
          <p:cNvSpPr txBox="1"/>
          <p:nvPr/>
        </p:nvSpPr>
        <p:spPr>
          <a:xfrm>
            <a:off x="498475" y="990600"/>
            <a:ext cx="8382000" cy="4800600"/>
          </a:xfrm>
          <a:prstGeom prst="rect">
            <a:avLst/>
          </a:prstGeom>
          <a:noFill/>
        </p:spPr>
        <p:txBody>
          <a:bodyPr>
            <a:spAutoFit/>
          </a:bodyPr>
          <a:lstStyle/>
          <a:p>
            <a:pPr>
              <a:defRPr/>
            </a:pPr>
            <a:r>
              <a:rPr lang="en-US" sz="1800" dirty="0">
                <a:solidFill>
                  <a:srgbClr val="333333"/>
                </a:solidFill>
              </a:rPr>
              <a:t>1.  </a:t>
            </a:r>
            <a:r>
              <a:rPr lang="en-US" sz="1800" dirty="0"/>
              <a:t>The </a:t>
            </a:r>
            <a:r>
              <a:rPr lang="en-US" sz="1800" dirty="0">
                <a:solidFill>
                  <a:srgbClr val="0000FF"/>
                </a:solidFill>
              </a:rPr>
              <a:t>caller evaluates </a:t>
            </a:r>
            <a:r>
              <a:rPr lang="en-US" sz="1800" dirty="0"/>
              <a:t>the actual parameters</a:t>
            </a:r>
            <a:r>
              <a:rPr lang="en-US" sz="1800" dirty="0">
                <a:solidFill>
                  <a:srgbClr val="0000FF"/>
                </a:solidFill>
              </a:rPr>
              <a:t>.</a:t>
            </a:r>
          </a:p>
          <a:p>
            <a:pPr marL="573088" indent="-285750">
              <a:buFont typeface="Arial" panose="020B0604020202020204" pitchFamily="34" charset="0"/>
              <a:buChar char="•"/>
              <a:defRPr/>
            </a:pPr>
            <a:r>
              <a:rPr lang="en-US" sz="1800" dirty="0">
                <a:solidFill>
                  <a:srgbClr val="333333"/>
                </a:solidFill>
              </a:rPr>
              <a:t>The </a:t>
            </a:r>
            <a:r>
              <a:rPr lang="en-US" sz="1800" dirty="0">
                <a:solidFill>
                  <a:srgbClr val="0000FF"/>
                </a:solidFill>
              </a:rPr>
              <a:t>caller stores a return address </a:t>
            </a:r>
            <a:r>
              <a:rPr lang="en-US" sz="1800" dirty="0">
                <a:solidFill>
                  <a:srgbClr val="333333"/>
                </a:solidFill>
              </a:rPr>
              <a:t>and the old value of </a:t>
            </a:r>
            <a:r>
              <a:rPr lang="en-US" sz="1800" dirty="0" err="1">
                <a:solidFill>
                  <a:srgbClr val="333333"/>
                </a:solidFill>
              </a:rPr>
              <a:t>top_sp</a:t>
            </a:r>
            <a:r>
              <a:rPr lang="en-US" sz="1800" dirty="0">
                <a:solidFill>
                  <a:srgbClr val="333333"/>
                </a:solidFill>
              </a:rPr>
              <a:t> into the callee's activation record. </a:t>
            </a:r>
          </a:p>
          <a:p>
            <a:pPr marL="573088" indent="-285750">
              <a:buFont typeface="Arial" panose="020B0604020202020204" pitchFamily="34" charset="0"/>
              <a:buChar char="•"/>
              <a:defRPr/>
            </a:pPr>
            <a:r>
              <a:rPr lang="en-US" sz="1800" dirty="0">
                <a:solidFill>
                  <a:srgbClr val="333333"/>
                </a:solidFill>
              </a:rPr>
              <a:t>The </a:t>
            </a:r>
            <a:r>
              <a:rPr lang="en-US" sz="1800" dirty="0">
                <a:solidFill>
                  <a:srgbClr val="0000FF"/>
                </a:solidFill>
              </a:rPr>
              <a:t>caller then increments </a:t>
            </a:r>
            <a:r>
              <a:rPr lang="en-US" sz="1800" dirty="0" err="1">
                <a:solidFill>
                  <a:srgbClr val="0000FF"/>
                </a:solidFill>
              </a:rPr>
              <a:t>top_sp</a:t>
            </a:r>
            <a:r>
              <a:rPr lang="en-US" sz="1800" dirty="0">
                <a:solidFill>
                  <a:srgbClr val="0000FF"/>
                </a:solidFill>
              </a:rPr>
              <a:t> to the top of the position</a:t>
            </a:r>
            <a:r>
              <a:rPr lang="en-US" sz="1800" dirty="0">
                <a:solidFill>
                  <a:srgbClr val="333333"/>
                </a:solidFill>
              </a:rPr>
              <a:t>. That is, </a:t>
            </a:r>
            <a:r>
              <a:rPr lang="en-US" sz="1800" dirty="0" err="1">
                <a:solidFill>
                  <a:srgbClr val="333333"/>
                </a:solidFill>
              </a:rPr>
              <a:t>top_sp</a:t>
            </a:r>
            <a:r>
              <a:rPr lang="en-US" sz="1800" dirty="0">
                <a:solidFill>
                  <a:srgbClr val="333333"/>
                </a:solidFill>
              </a:rPr>
              <a:t> is moved past the caller's local data and temporaries and the callee's parameters and status fields.</a:t>
            </a:r>
          </a:p>
          <a:p>
            <a:pPr marL="573088" indent="-285750">
              <a:buFont typeface="Arial" panose="020B0604020202020204" pitchFamily="34" charset="0"/>
              <a:buChar char="•"/>
              <a:defRPr/>
            </a:pPr>
            <a:r>
              <a:rPr lang="en-US" sz="1800" dirty="0">
                <a:solidFill>
                  <a:srgbClr val="333333"/>
                </a:solidFill>
              </a:rPr>
              <a:t>The </a:t>
            </a:r>
            <a:r>
              <a:rPr lang="en-US" sz="1800" dirty="0">
                <a:solidFill>
                  <a:srgbClr val="0000FF"/>
                </a:solidFill>
              </a:rPr>
              <a:t>callee saves the register values </a:t>
            </a:r>
            <a:r>
              <a:rPr lang="en-US" sz="1800" dirty="0">
                <a:solidFill>
                  <a:srgbClr val="333333"/>
                </a:solidFill>
              </a:rPr>
              <a:t>and other </a:t>
            </a:r>
            <a:r>
              <a:rPr lang="en-US" sz="1800" dirty="0">
                <a:solidFill>
                  <a:srgbClr val="0000FF"/>
                </a:solidFill>
              </a:rPr>
              <a:t>status information</a:t>
            </a:r>
            <a:r>
              <a:rPr lang="en-US" sz="1800" dirty="0">
                <a:solidFill>
                  <a:srgbClr val="333333"/>
                </a:solidFill>
              </a:rPr>
              <a:t>.</a:t>
            </a:r>
          </a:p>
          <a:p>
            <a:pPr marL="573088" indent="-285750">
              <a:buFont typeface="Arial" panose="020B0604020202020204" pitchFamily="34" charset="0"/>
              <a:buChar char="•"/>
              <a:defRPr/>
            </a:pPr>
            <a:r>
              <a:rPr lang="en-US" sz="1800" dirty="0">
                <a:solidFill>
                  <a:srgbClr val="333333"/>
                </a:solidFill>
              </a:rPr>
              <a:t>The </a:t>
            </a:r>
            <a:r>
              <a:rPr lang="en-US" sz="1800" dirty="0">
                <a:solidFill>
                  <a:srgbClr val="0000FF"/>
                </a:solidFill>
              </a:rPr>
              <a:t>callee initializes </a:t>
            </a:r>
            <a:r>
              <a:rPr lang="en-US" sz="1800" dirty="0">
                <a:solidFill>
                  <a:srgbClr val="333333"/>
                </a:solidFill>
              </a:rPr>
              <a:t>its </a:t>
            </a:r>
            <a:r>
              <a:rPr lang="en-US" sz="1800" dirty="0">
                <a:solidFill>
                  <a:srgbClr val="0000FF"/>
                </a:solidFill>
              </a:rPr>
              <a:t>local data </a:t>
            </a:r>
            <a:r>
              <a:rPr lang="en-US" sz="1800" dirty="0">
                <a:solidFill>
                  <a:srgbClr val="333333"/>
                </a:solidFill>
              </a:rPr>
              <a:t>and begins execution.</a:t>
            </a:r>
          </a:p>
          <a:p>
            <a:pPr>
              <a:defRPr/>
            </a:pPr>
            <a:endParaRPr lang="en-US" sz="1800" dirty="0">
              <a:solidFill>
                <a:srgbClr val="333333"/>
              </a:solidFill>
            </a:endParaRPr>
          </a:p>
          <a:p>
            <a:pPr>
              <a:defRPr/>
            </a:pPr>
            <a:r>
              <a:rPr lang="en-US" sz="1800" dirty="0">
                <a:solidFill>
                  <a:srgbClr val="333333"/>
                </a:solidFill>
              </a:rPr>
              <a:t>2. A suitable, corresponding return sequence is:</a:t>
            </a:r>
          </a:p>
          <a:p>
            <a:pPr>
              <a:defRPr/>
            </a:pPr>
            <a:endParaRPr lang="en-US" sz="1800" dirty="0">
              <a:solidFill>
                <a:srgbClr val="333333"/>
              </a:solidFill>
            </a:endParaRPr>
          </a:p>
          <a:p>
            <a:pPr marL="573088" indent="-285750">
              <a:buFont typeface="Arial" panose="020B0604020202020204" pitchFamily="34" charset="0"/>
              <a:buChar char="•"/>
              <a:defRPr/>
            </a:pPr>
            <a:r>
              <a:rPr lang="en-US" sz="1800" dirty="0">
                <a:solidFill>
                  <a:srgbClr val="333333"/>
                </a:solidFill>
              </a:rPr>
              <a:t>The </a:t>
            </a:r>
            <a:r>
              <a:rPr lang="en-US" sz="1800" dirty="0">
                <a:solidFill>
                  <a:srgbClr val="0000FF"/>
                </a:solidFill>
              </a:rPr>
              <a:t>callee places </a:t>
            </a:r>
            <a:r>
              <a:rPr lang="en-US" sz="1800" dirty="0">
                <a:solidFill>
                  <a:srgbClr val="333333"/>
                </a:solidFill>
              </a:rPr>
              <a:t>the </a:t>
            </a:r>
            <a:r>
              <a:rPr lang="en-US" sz="1800" dirty="0">
                <a:solidFill>
                  <a:srgbClr val="0000FF"/>
                </a:solidFill>
              </a:rPr>
              <a:t>return value </a:t>
            </a:r>
            <a:r>
              <a:rPr lang="en-US" sz="1800" dirty="0">
                <a:solidFill>
                  <a:srgbClr val="333333"/>
                </a:solidFill>
              </a:rPr>
              <a:t>next to the parameters.</a:t>
            </a:r>
          </a:p>
          <a:p>
            <a:pPr marL="573088" indent="-285750">
              <a:buFont typeface="Arial" panose="020B0604020202020204" pitchFamily="34" charset="0"/>
              <a:buChar char="•"/>
              <a:defRPr/>
            </a:pPr>
            <a:r>
              <a:rPr lang="en-US" sz="1800" dirty="0">
                <a:solidFill>
                  <a:srgbClr val="333333"/>
                </a:solidFill>
              </a:rPr>
              <a:t>Using information in the machine-status field, the </a:t>
            </a:r>
            <a:r>
              <a:rPr lang="en-US" sz="1800" dirty="0">
                <a:solidFill>
                  <a:srgbClr val="0000FF"/>
                </a:solidFill>
              </a:rPr>
              <a:t>callee restores </a:t>
            </a:r>
            <a:r>
              <a:rPr lang="en-US" sz="1800" dirty="0" err="1">
                <a:solidFill>
                  <a:srgbClr val="0000FF"/>
                </a:solidFill>
              </a:rPr>
              <a:t>top_sp</a:t>
            </a:r>
            <a:r>
              <a:rPr lang="en-US" sz="1800" dirty="0">
                <a:solidFill>
                  <a:srgbClr val="0000FF"/>
                </a:solidFill>
              </a:rPr>
              <a:t> and other registers, and then branches to the return address </a:t>
            </a:r>
            <a:r>
              <a:rPr lang="en-US" sz="1800" dirty="0">
                <a:solidFill>
                  <a:srgbClr val="333333"/>
                </a:solidFill>
              </a:rPr>
              <a:t>that the caller placed in the status field.</a:t>
            </a:r>
          </a:p>
          <a:p>
            <a:pPr marL="573088" indent="-285750">
              <a:buFont typeface="Arial" panose="020B0604020202020204" pitchFamily="34" charset="0"/>
              <a:buChar char="•"/>
              <a:defRPr/>
            </a:pPr>
            <a:r>
              <a:rPr lang="en-US" sz="1800" dirty="0">
                <a:solidFill>
                  <a:srgbClr val="333333"/>
                </a:solidFill>
              </a:rPr>
              <a:t>Although </a:t>
            </a:r>
            <a:r>
              <a:rPr lang="en-US" sz="1800" dirty="0" err="1">
                <a:solidFill>
                  <a:srgbClr val="333333"/>
                </a:solidFill>
              </a:rPr>
              <a:t>top_sp</a:t>
            </a:r>
            <a:r>
              <a:rPr lang="en-US" sz="1800" dirty="0">
                <a:solidFill>
                  <a:srgbClr val="333333"/>
                </a:solidFill>
              </a:rPr>
              <a:t> has been decremented, the</a:t>
            </a:r>
            <a:r>
              <a:rPr lang="en-US" sz="1800" dirty="0">
                <a:solidFill>
                  <a:srgbClr val="0000FF"/>
                </a:solidFill>
              </a:rPr>
              <a:t> caller knows where the return value is, relative to the current value of </a:t>
            </a:r>
            <a:r>
              <a:rPr lang="en-US" sz="1800" dirty="0" err="1">
                <a:solidFill>
                  <a:srgbClr val="0000FF"/>
                </a:solidFill>
              </a:rPr>
              <a:t>top_sp</a:t>
            </a:r>
            <a:r>
              <a:rPr lang="en-US" sz="1800" dirty="0">
                <a:solidFill>
                  <a:srgbClr val="333333"/>
                </a:solidFill>
              </a:rPr>
              <a:t>; the caller therefore may use that value.</a:t>
            </a:r>
            <a:endParaRPr lang="en-IN"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5FD3FD9F-BE00-A299-1468-98132A58CAEB}"/>
              </a:ext>
            </a:extLst>
          </p:cNvPr>
          <p:cNvSpPr>
            <a:spLocks noGrp="1" noChangeArrowheads="1"/>
          </p:cNvSpPr>
          <p:nvPr>
            <p:ph type="title"/>
          </p:nvPr>
        </p:nvSpPr>
        <p:spPr>
          <a:xfrm>
            <a:off x="685800" y="161925"/>
            <a:ext cx="7772400" cy="828675"/>
          </a:xfrm>
        </p:spPr>
        <p:txBody>
          <a:bodyPr/>
          <a:lstStyle/>
          <a:p>
            <a:r>
              <a:rPr lang="en-US" altLang="en-US" sz="3200"/>
              <a:t>4. Variable-Length Data on the Stack</a:t>
            </a:r>
            <a:endParaRPr lang="en-IN" altLang="en-US" sz="3200"/>
          </a:p>
        </p:txBody>
      </p:sp>
      <p:sp>
        <p:nvSpPr>
          <p:cNvPr id="16387" name="AutoShape 4">
            <a:extLst>
              <a:ext uri="{FF2B5EF4-FFF2-40B4-BE49-F238E27FC236}">
                <a16:creationId xmlns:a16="http://schemas.microsoft.com/office/drawing/2014/main" id="{E6E1935E-C71B-5EF0-51EF-86C9A463828E}"/>
              </a:ext>
            </a:extLst>
          </p:cNvPr>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IN" altLang="en-US" sz="2400"/>
          </a:p>
        </p:txBody>
      </p:sp>
      <p:sp>
        <p:nvSpPr>
          <p:cNvPr id="4" name="TextBox 3">
            <a:extLst>
              <a:ext uri="{FF2B5EF4-FFF2-40B4-BE49-F238E27FC236}">
                <a16:creationId xmlns:a16="http://schemas.microsoft.com/office/drawing/2014/main" id="{3A29DEDB-06E6-AE1C-A05F-728073C67218}"/>
              </a:ext>
            </a:extLst>
          </p:cNvPr>
          <p:cNvSpPr txBox="1"/>
          <p:nvPr/>
        </p:nvSpPr>
        <p:spPr>
          <a:xfrm>
            <a:off x="304800" y="1371600"/>
            <a:ext cx="3733800" cy="3446463"/>
          </a:xfrm>
          <a:prstGeom prst="rect">
            <a:avLst/>
          </a:prstGeom>
          <a:noFill/>
        </p:spPr>
        <p:txBody>
          <a:bodyPr>
            <a:spAutoFit/>
          </a:bodyPr>
          <a:lstStyle/>
          <a:p>
            <a:pPr algn="just">
              <a:defRPr/>
            </a:pPr>
            <a:r>
              <a:rPr lang="en-US" sz="1800" dirty="0">
                <a:solidFill>
                  <a:srgbClr val="333333"/>
                </a:solidFill>
              </a:rPr>
              <a:t>The caller evaluates the actual parameters.</a:t>
            </a:r>
          </a:p>
          <a:p>
            <a:pPr algn="just">
              <a:defRPr/>
            </a:pPr>
            <a:endParaRPr lang="en-US" sz="1800" dirty="0">
              <a:solidFill>
                <a:srgbClr val="333333"/>
              </a:solidFill>
            </a:endParaRPr>
          </a:p>
          <a:p>
            <a:pPr marL="285750" indent="-285750" algn="just">
              <a:spcBef>
                <a:spcPts val="1200"/>
              </a:spcBef>
              <a:buFont typeface="Arial" panose="020B0604020202020204" pitchFamily="34" charset="0"/>
              <a:buChar char="•"/>
              <a:defRPr/>
            </a:pPr>
            <a:r>
              <a:rPr lang="en-US" sz="1800" dirty="0">
                <a:solidFill>
                  <a:srgbClr val="333333"/>
                </a:solidFill>
              </a:rPr>
              <a:t> The caller stores a return address and the old value of </a:t>
            </a:r>
            <a:r>
              <a:rPr lang="en-US" sz="1800" dirty="0" err="1">
                <a:solidFill>
                  <a:srgbClr val="333333"/>
                </a:solidFill>
              </a:rPr>
              <a:t>top_sp</a:t>
            </a:r>
            <a:r>
              <a:rPr lang="en-US" sz="1800" dirty="0">
                <a:solidFill>
                  <a:srgbClr val="333333"/>
                </a:solidFill>
              </a:rPr>
              <a:t> into the callee's activation record. </a:t>
            </a:r>
          </a:p>
          <a:p>
            <a:pPr marL="285750" indent="-285750" algn="just">
              <a:spcBef>
                <a:spcPts val="1200"/>
              </a:spcBef>
              <a:buFont typeface="Arial" panose="020B0604020202020204" pitchFamily="34" charset="0"/>
              <a:buChar char="•"/>
              <a:defRPr/>
            </a:pPr>
            <a:r>
              <a:rPr lang="en-US" sz="1800" dirty="0">
                <a:solidFill>
                  <a:srgbClr val="333333"/>
                </a:solidFill>
              </a:rPr>
              <a:t>The caller then increments </a:t>
            </a:r>
            <a:r>
              <a:rPr lang="en-US" sz="1800" dirty="0" err="1">
                <a:solidFill>
                  <a:srgbClr val="333333"/>
                </a:solidFill>
              </a:rPr>
              <a:t>top_sp</a:t>
            </a:r>
            <a:r>
              <a:rPr lang="en-US" sz="1800" dirty="0">
                <a:solidFill>
                  <a:srgbClr val="333333"/>
                </a:solidFill>
              </a:rPr>
              <a:t> to the position. That is, </a:t>
            </a:r>
            <a:r>
              <a:rPr lang="en-US" sz="1800" dirty="0" err="1">
                <a:solidFill>
                  <a:srgbClr val="333333"/>
                </a:solidFill>
              </a:rPr>
              <a:t>top_sp</a:t>
            </a:r>
            <a:r>
              <a:rPr lang="en-US" sz="1800" dirty="0">
                <a:solidFill>
                  <a:srgbClr val="333333"/>
                </a:solidFill>
              </a:rPr>
              <a:t> is moved past the caller's local data and temporaries and the callee's parameters and status fields.</a:t>
            </a:r>
          </a:p>
        </p:txBody>
      </p:sp>
      <p:pic>
        <p:nvPicPr>
          <p:cNvPr id="16389" name="Picture 5">
            <a:extLst>
              <a:ext uri="{FF2B5EF4-FFF2-40B4-BE49-F238E27FC236}">
                <a16:creationId xmlns:a16="http://schemas.microsoft.com/office/drawing/2014/main" id="{30A160E2-EF50-5F04-3D21-29382438FF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676400"/>
            <a:ext cx="5143500"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671B6CE-564F-B6DE-D263-26D275F77D39}"/>
              </a:ext>
            </a:extLst>
          </p:cNvPr>
          <p:cNvSpPr>
            <a:spLocks noGrp="1"/>
          </p:cNvSpPr>
          <p:nvPr>
            <p:ph type="title"/>
          </p:nvPr>
        </p:nvSpPr>
        <p:spPr/>
        <p:txBody>
          <a:bodyPr/>
          <a:lstStyle/>
          <a:p>
            <a:r>
              <a:rPr lang="en-US" altLang="en-US"/>
              <a:t>Heap Allocation</a:t>
            </a:r>
            <a:endParaRPr lang="en-IN" altLang="en-US"/>
          </a:p>
        </p:txBody>
      </p:sp>
      <p:sp>
        <p:nvSpPr>
          <p:cNvPr id="17411" name="Content Placeholder 2">
            <a:extLst>
              <a:ext uri="{FF2B5EF4-FFF2-40B4-BE49-F238E27FC236}">
                <a16:creationId xmlns:a16="http://schemas.microsoft.com/office/drawing/2014/main" id="{28BF0593-55DB-B633-24CC-DBB5D1A7F0D1}"/>
              </a:ext>
            </a:extLst>
          </p:cNvPr>
          <p:cNvSpPr>
            <a:spLocks noGrp="1"/>
          </p:cNvSpPr>
          <p:nvPr>
            <p:ph idx="1"/>
          </p:nvPr>
        </p:nvSpPr>
        <p:spPr/>
        <p:txBody>
          <a:bodyPr/>
          <a:lstStyle/>
          <a:p>
            <a:endParaRPr lang="en-I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692D0628-6F9D-D4CF-3A9E-71062020C88D}"/>
              </a:ext>
            </a:extLst>
          </p:cNvPr>
          <p:cNvSpPr>
            <a:spLocks noGrp="1"/>
          </p:cNvSpPr>
          <p:nvPr>
            <p:ph type="title"/>
          </p:nvPr>
        </p:nvSpPr>
        <p:spPr/>
        <p:txBody>
          <a:bodyPr/>
          <a:lstStyle/>
          <a:p>
            <a:endParaRPr lang="en-IN" altLang="en-US"/>
          </a:p>
        </p:txBody>
      </p:sp>
      <p:sp>
        <p:nvSpPr>
          <p:cNvPr id="18435" name="Content Placeholder 2">
            <a:extLst>
              <a:ext uri="{FF2B5EF4-FFF2-40B4-BE49-F238E27FC236}">
                <a16:creationId xmlns:a16="http://schemas.microsoft.com/office/drawing/2014/main" id="{26C60135-A3DF-9239-5318-4A5DE683E1CA}"/>
              </a:ext>
            </a:extLst>
          </p:cNvPr>
          <p:cNvSpPr>
            <a:spLocks noGrp="1"/>
          </p:cNvSpPr>
          <p:nvPr>
            <p:ph idx="1"/>
          </p:nvPr>
        </p:nvSpPr>
        <p:spPr/>
        <p:txBody>
          <a:bodyPr/>
          <a:lstStyle/>
          <a:p>
            <a:endParaRPr lang="en-I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1CDABD9F-7FD1-54F8-64D0-016C2B245ECD}"/>
              </a:ext>
            </a:extLst>
          </p:cNvPr>
          <p:cNvSpPr>
            <a:spLocks noGrp="1" noChangeArrowheads="1"/>
          </p:cNvSpPr>
          <p:nvPr>
            <p:ph type="title"/>
          </p:nvPr>
        </p:nvSpPr>
        <p:spPr>
          <a:xfrm>
            <a:off x="793750" y="152400"/>
            <a:ext cx="7772400" cy="609600"/>
          </a:xfrm>
        </p:spPr>
        <p:txBody>
          <a:bodyPr/>
          <a:lstStyle/>
          <a:p>
            <a:r>
              <a:rPr lang="en-US" altLang="en-US" sz="3600"/>
              <a:t>Access to Nonlocal Data on the Stack</a:t>
            </a:r>
            <a:endParaRPr lang="en-IN" altLang="en-US" sz="3600"/>
          </a:p>
        </p:txBody>
      </p:sp>
      <p:sp>
        <p:nvSpPr>
          <p:cNvPr id="19459" name="TextBox 2">
            <a:extLst>
              <a:ext uri="{FF2B5EF4-FFF2-40B4-BE49-F238E27FC236}">
                <a16:creationId xmlns:a16="http://schemas.microsoft.com/office/drawing/2014/main" id="{0D540C84-8A4E-BB89-7902-70B4EF4F94F4}"/>
              </a:ext>
            </a:extLst>
          </p:cNvPr>
          <p:cNvSpPr txBox="1">
            <a:spLocks noChangeArrowheads="1"/>
          </p:cNvSpPr>
          <p:nvPr/>
        </p:nvSpPr>
        <p:spPr bwMode="auto">
          <a:xfrm>
            <a:off x="381000" y="1143000"/>
            <a:ext cx="83820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ts val="1200"/>
              </a:spcBef>
              <a:buFontTx/>
              <a:buNone/>
            </a:pPr>
            <a:r>
              <a:rPr lang="en-US" altLang="en-US" sz="2800" b="1">
                <a:solidFill>
                  <a:srgbClr val="333333"/>
                </a:solidFill>
              </a:rPr>
              <a:t>Data Access Without Nested Procedures :</a:t>
            </a:r>
          </a:p>
          <a:p>
            <a:pPr>
              <a:spcBef>
                <a:spcPts val="1200"/>
              </a:spcBef>
              <a:buFontTx/>
              <a:buNone/>
            </a:pPr>
            <a:r>
              <a:rPr lang="en-US" altLang="en-US" sz="2000"/>
              <a:t>For languages that do not allow nested procedure declarations, allocation of storage for variables and access to those variables is simple.</a:t>
            </a:r>
          </a:p>
          <a:p>
            <a:pPr>
              <a:spcBef>
                <a:spcPts val="1200"/>
              </a:spcBef>
              <a:buFontTx/>
              <a:buNone/>
            </a:pPr>
            <a:r>
              <a:rPr lang="en-US" altLang="en-US" sz="2000"/>
              <a:t>Global variables are allocated static storage. The locations of these variables remain fixed and are known at compile time. So to access any variable that is not local to the currently executing procedure, we simply use the statically determined address</a:t>
            </a:r>
          </a:p>
          <a:p>
            <a:pPr>
              <a:spcBef>
                <a:spcPts val="1200"/>
              </a:spcBef>
              <a:buFontTx/>
              <a:buNone/>
            </a:pPr>
            <a:r>
              <a:rPr lang="en-US" altLang="en-US" sz="2000"/>
              <a:t>2. Any other name must be local to the activation at the top of the stack.</a:t>
            </a:r>
          </a:p>
          <a:p>
            <a:pPr>
              <a:spcBef>
                <a:spcPts val="1200"/>
              </a:spcBef>
              <a:buFontTx/>
              <a:buNone/>
            </a:pPr>
            <a:r>
              <a:rPr lang="en-US" altLang="en-US" sz="2000"/>
              <a:t>We may access these variables through the  top_sp pointer of the stack.</a:t>
            </a:r>
            <a:endParaRPr lang="en-IN" alt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4488BF23-779E-3B96-79EA-D5077C56F872}"/>
              </a:ext>
            </a:extLst>
          </p:cNvPr>
          <p:cNvSpPr>
            <a:spLocks noGrp="1" noChangeArrowheads="1"/>
          </p:cNvSpPr>
          <p:nvPr>
            <p:ph type="title"/>
          </p:nvPr>
        </p:nvSpPr>
        <p:spPr>
          <a:xfrm>
            <a:off x="793750" y="152400"/>
            <a:ext cx="7772400" cy="609600"/>
          </a:xfrm>
        </p:spPr>
        <p:txBody>
          <a:bodyPr/>
          <a:lstStyle/>
          <a:p>
            <a:r>
              <a:rPr lang="en-US" altLang="en-US" sz="3600"/>
              <a:t>Access to Nonlocal Data on the Stack</a:t>
            </a:r>
            <a:endParaRPr lang="en-IN" altLang="en-US" sz="3600"/>
          </a:p>
        </p:txBody>
      </p:sp>
      <p:sp>
        <p:nvSpPr>
          <p:cNvPr id="20483" name="TextBox 3">
            <a:extLst>
              <a:ext uri="{FF2B5EF4-FFF2-40B4-BE49-F238E27FC236}">
                <a16:creationId xmlns:a16="http://schemas.microsoft.com/office/drawing/2014/main" id="{5228758B-C45C-DF7F-E337-ABE0E36B2A0F}"/>
              </a:ext>
            </a:extLst>
          </p:cNvPr>
          <p:cNvSpPr txBox="1">
            <a:spLocks noChangeArrowheads="1"/>
          </p:cNvSpPr>
          <p:nvPr/>
        </p:nvSpPr>
        <p:spPr bwMode="auto">
          <a:xfrm>
            <a:off x="304800" y="1219200"/>
            <a:ext cx="83820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b="1">
                <a:solidFill>
                  <a:srgbClr val="333333"/>
                </a:solidFill>
              </a:rPr>
              <a:t>Issues With Nested Procedures:</a:t>
            </a:r>
          </a:p>
          <a:p>
            <a:pPr>
              <a:spcBef>
                <a:spcPct val="0"/>
              </a:spcBef>
              <a:buFontTx/>
              <a:buNone/>
            </a:pPr>
            <a:r>
              <a:rPr lang="en-US" altLang="en-US" sz="2000"/>
              <a:t>Access becomes far more complicated when a language allows procedure declarations to be nested and also uses the normal static scoping rule; that is, a procedure can access variables of the procedures whose declarations surround its own declaration, following the nested scoping rule described for blocks in Section 1.6.3. The reason is that knowing at compile time that the declaration of p is immediately nested within q does not tell us the relative positions of their activation records at run time. In fact, since either p or q or both may be recursive, there may be several activation records of p and/or q on the stack.</a:t>
            </a:r>
          </a:p>
          <a:p>
            <a:pPr>
              <a:spcBef>
                <a:spcPct val="0"/>
              </a:spcBef>
              <a:buFontTx/>
              <a:buNone/>
            </a:pPr>
            <a:endParaRPr lang="en-US" altLang="en-US" sz="2000"/>
          </a:p>
          <a:p>
            <a:pPr>
              <a:spcBef>
                <a:spcPct val="0"/>
              </a:spcBef>
              <a:buFontTx/>
              <a:buNone/>
            </a:pPr>
            <a:r>
              <a:rPr lang="en-US" altLang="en-US" sz="2000"/>
              <a:t>Finding the declaration that applies to a nonlocal name x in a nested pro-cedure p is a static decision; it can be done by an extension of the static-scope rule for blocks. Suppose x is declared in the enclosing procedure q. Finding the relevant activation of q from an activation of p is a dynamic decision; it re-quires additional run-time information about activations. One possible solution to this problem is to use "access links," which we introduce in Section 7.3.5.</a:t>
            </a:r>
            <a:endParaRPr lang="en-IN"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7EBE69F4-3D7D-F932-0C04-A690FA02C2A5}"/>
              </a:ext>
            </a:extLst>
          </p:cNvPr>
          <p:cNvSpPr>
            <a:spLocks noGrp="1" noChangeArrowheads="1"/>
          </p:cNvSpPr>
          <p:nvPr>
            <p:ph type="title"/>
          </p:nvPr>
        </p:nvSpPr>
        <p:spPr>
          <a:xfrm>
            <a:off x="685800" y="161925"/>
            <a:ext cx="7772400" cy="828675"/>
          </a:xfrm>
        </p:spPr>
        <p:txBody>
          <a:bodyPr/>
          <a:lstStyle/>
          <a:p>
            <a:r>
              <a:rPr lang="en-US" altLang="en-US" sz="3600"/>
              <a:t>Run Time Environments</a:t>
            </a:r>
            <a:endParaRPr lang="en-IN" altLang="en-US" sz="3600"/>
          </a:p>
        </p:txBody>
      </p:sp>
      <p:sp>
        <p:nvSpPr>
          <p:cNvPr id="3075" name="AutoShape 4">
            <a:extLst>
              <a:ext uri="{FF2B5EF4-FFF2-40B4-BE49-F238E27FC236}">
                <a16:creationId xmlns:a16="http://schemas.microsoft.com/office/drawing/2014/main" id="{11B63873-EAEC-BFC3-E8D5-45B6E9AB5A36}"/>
              </a:ext>
            </a:extLst>
          </p:cNvPr>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IN" altLang="en-US" sz="2400"/>
          </a:p>
        </p:txBody>
      </p:sp>
      <p:sp>
        <p:nvSpPr>
          <p:cNvPr id="3076" name="Content Placeholder 2">
            <a:extLst>
              <a:ext uri="{FF2B5EF4-FFF2-40B4-BE49-F238E27FC236}">
                <a16:creationId xmlns:a16="http://schemas.microsoft.com/office/drawing/2014/main" id="{F282EB8B-A19D-DECA-DFD1-C74E9D9255AD}"/>
              </a:ext>
            </a:extLst>
          </p:cNvPr>
          <p:cNvSpPr>
            <a:spLocks noGrp="1" noChangeArrowheads="1"/>
          </p:cNvSpPr>
          <p:nvPr>
            <p:ph idx="1"/>
          </p:nvPr>
        </p:nvSpPr>
        <p:spPr>
          <a:xfrm>
            <a:off x="228600" y="990600"/>
            <a:ext cx="8686800" cy="5410200"/>
          </a:xfrm>
        </p:spPr>
        <p:txBody>
          <a:bodyPr/>
          <a:lstStyle/>
          <a:p>
            <a:pPr algn="just">
              <a:spcBef>
                <a:spcPts val="1200"/>
              </a:spcBef>
              <a:defRPr/>
            </a:pPr>
            <a:r>
              <a:rPr lang="en-US" altLang="en-US" sz="2400" dirty="0"/>
              <a:t>The compiler must </a:t>
            </a:r>
            <a:r>
              <a:rPr lang="en-US" altLang="en-US" sz="2400" dirty="0">
                <a:solidFill>
                  <a:srgbClr val="0000FF"/>
                </a:solidFill>
              </a:rPr>
              <a:t>cooperate with the operating system and other systems software</a:t>
            </a:r>
            <a:r>
              <a:rPr lang="en-US" altLang="en-US" sz="2400" dirty="0"/>
              <a:t> to support the abstractions on the target machine.</a:t>
            </a:r>
          </a:p>
          <a:p>
            <a:pPr algn="just">
              <a:spcBef>
                <a:spcPts val="1200"/>
              </a:spcBef>
              <a:defRPr/>
            </a:pPr>
            <a:r>
              <a:rPr lang="en-US" altLang="en-US" sz="2400" dirty="0"/>
              <a:t>Compiler </a:t>
            </a:r>
            <a:r>
              <a:rPr lang="en-US" altLang="en-US" sz="2400" dirty="0">
                <a:solidFill>
                  <a:srgbClr val="0000FF"/>
                </a:solidFill>
              </a:rPr>
              <a:t>creates and manages a run-time environment </a:t>
            </a:r>
            <a:r>
              <a:rPr lang="en-US" altLang="en-US" sz="2400" dirty="0"/>
              <a:t>in which it assumes its target programs are being executed. </a:t>
            </a:r>
          </a:p>
          <a:p>
            <a:pPr algn="just">
              <a:spcBef>
                <a:spcPts val="1200"/>
              </a:spcBef>
              <a:defRPr/>
            </a:pPr>
            <a:r>
              <a:rPr lang="en-US" altLang="en-US" sz="2400" dirty="0"/>
              <a:t>The environment deals with a </a:t>
            </a:r>
            <a:r>
              <a:rPr lang="en-US" altLang="en-US" sz="2400" dirty="0">
                <a:solidFill>
                  <a:srgbClr val="0000FF"/>
                </a:solidFill>
              </a:rPr>
              <a:t>variety of issues</a:t>
            </a:r>
          </a:p>
          <a:p>
            <a:pPr lvl="1" indent="-341313" algn="just">
              <a:spcBef>
                <a:spcPts val="1200"/>
              </a:spcBef>
              <a:defRPr/>
            </a:pPr>
            <a:r>
              <a:rPr lang="en-US" altLang="en-US" sz="2000" dirty="0"/>
              <a:t>The layout and allocation of storage locations for the objects named in the source program</a:t>
            </a:r>
          </a:p>
          <a:p>
            <a:pPr lvl="1" indent="-341313" algn="just">
              <a:spcBef>
                <a:spcPts val="1200"/>
              </a:spcBef>
              <a:defRPr/>
            </a:pPr>
            <a:r>
              <a:rPr lang="en-US" altLang="en-US" sz="2000" dirty="0"/>
              <a:t>The mechanisms used by the target program to access variables</a:t>
            </a:r>
          </a:p>
          <a:p>
            <a:pPr lvl="1" indent="-341313" algn="just">
              <a:spcBef>
                <a:spcPts val="1200"/>
              </a:spcBef>
              <a:defRPr/>
            </a:pPr>
            <a:r>
              <a:rPr lang="en-US" altLang="en-US" sz="2000" dirty="0"/>
              <a:t>The linkages between procedures</a:t>
            </a:r>
          </a:p>
          <a:p>
            <a:pPr lvl="1" indent="-341313" algn="just">
              <a:spcBef>
                <a:spcPts val="1200"/>
              </a:spcBef>
              <a:defRPr/>
            </a:pPr>
            <a:r>
              <a:rPr lang="en-US" altLang="en-US" sz="2000" dirty="0"/>
              <a:t>The mechanisms for passing parameters</a:t>
            </a:r>
          </a:p>
          <a:p>
            <a:pPr lvl="1" indent="-341313" algn="just">
              <a:spcBef>
                <a:spcPts val="1200"/>
              </a:spcBef>
              <a:defRPr/>
            </a:pPr>
            <a:r>
              <a:rPr lang="en-US" altLang="en-US" sz="2000" dirty="0"/>
              <a:t>The interfaces to the operating system, input/output devices, and other programs.</a:t>
            </a:r>
          </a:p>
          <a:p>
            <a:pPr marL="0" indent="0" algn="just">
              <a:spcBef>
                <a:spcPts val="1200"/>
              </a:spcBef>
              <a:buFontTx/>
              <a:buNone/>
              <a:defRPr/>
            </a:pPr>
            <a:endParaRPr lang="en-US" alt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BD39044C-8BCE-2BE1-DFB1-4DA649BE47CC}"/>
              </a:ext>
            </a:extLst>
          </p:cNvPr>
          <p:cNvSpPr>
            <a:spLocks noGrp="1" noChangeArrowheads="1"/>
          </p:cNvSpPr>
          <p:nvPr>
            <p:ph type="title"/>
          </p:nvPr>
        </p:nvSpPr>
        <p:spPr>
          <a:xfrm>
            <a:off x="793750" y="152400"/>
            <a:ext cx="7772400" cy="609600"/>
          </a:xfrm>
        </p:spPr>
        <p:txBody>
          <a:bodyPr/>
          <a:lstStyle/>
          <a:p>
            <a:r>
              <a:rPr lang="en-US" altLang="en-US" sz="3600"/>
              <a:t>Access to Nonlocal Data on the Stack</a:t>
            </a:r>
            <a:endParaRPr lang="en-IN" altLang="en-US" sz="3600"/>
          </a:p>
        </p:txBody>
      </p:sp>
      <p:sp>
        <p:nvSpPr>
          <p:cNvPr id="21507" name="TextBox 2">
            <a:extLst>
              <a:ext uri="{FF2B5EF4-FFF2-40B4-BE49-F238E27FC236}">
                <a16:creationId xmlns:a16="http://schemas.microsoft.com/office/drawing/2014/main" id="{5D7DED7D-1654-7CB5-8324-DA4A2479FA9F}"/>
              </a:ext>
            </a:extLst>
          </p:cNvPr>
          <p:cNvSpPr txBox="1">
            <a:spLocks noChangeArrowheads="1"/>
          </p:cNvSpPr>
          <p:nvPr/>
        </p:nvSpPr>
        <p:spPr bwMode="auto">
          <a:xfrm>
            <a:off x="381000" y="1143000"/>
            <a:ext cx="83820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a:solidFill>
                  <a:srgbClr val="333333"/>
                </a:solidFill>
              </a:rPr>
              <a:t>A Language With Nested Procedure Declarations:</a:t>
            </a:r>
          </a:p>
          <a:p>
            <a:pPr>
              <a:spcBef>
                <a:spcPct val="0"/>
              </a:spcBef>
              <a:buFontTx/>
              <a:buNone/>
            </a:pPr>
            <a:r>
              <a:rPr lang="en-US" altLang="en-US" sz="1600"/>
              <a:t>ML is a functional language, meaning that variables, once declared and initialized, are not changed. There are only a few exceptions, such as the array, whose elements can be changed by special function calls.</a:t>
            </a:r>
          </a:p>
          <a:p>
            <a:pPr>
              <a:spcBef>
                <a:spcPct val="0"/>
              </a:spcBef>
              <a:buFontTx/>
              <a:buNone/>
            </a:pPr>
            <a:r>
              <a:rPr lang="en-US" altLang="en-US" sz="1600"/>
              <a:t>• Variables are defined, and have their unchangeable values initialized, by a statement of the form:</a:t>
            </a:r>
          </a:p>
          <a:p>
            <a:pPr>
              <a:spcBef>
                <a:spcPct val="0"/>
              </a:spcBef>
              <a:buFontTx/>
              <a:buNone/>
            </a:pPr>
            <a:r>
              <a:rPr lang="en-US" altLang="en-US" sz="1600"/>
              <a:t>	val (name) = (expression)</a:t>
            </a:r>
          </a:p>
          <a:p>
            <a:pPr>
              <a:spcBef>
                <a:spcPct val="0"/>
              </a:spcBef>
              <a:buFontTx/>
              <a:buNone/>
            </a:pPr>
            <a:r>
              <a:rPr lang="en-US" altLang="en-US" sz="1600"/>
              <a:t>•  Functions are defined using the syntax:</a:t>
            </a:r>
          </a:p>
          <a:p>
            <a:pPr>
              <a:spcBef>
                <a:spcPct val="0"/>
              </a:spcBef>
              <a:buFontTx/>
              <a:buNone/>
            </a:pPr>
            <a:r>
              <a:rPr lang="en-US" altLang="en-US" sz="1600"/>
              <a:t>	fun (name)  ( (arguments) )  = (body)</a:t>
            </a:r>
          </a:p>
          <a:p>
            <a:pPr>
              <a:spcBef>
                <a:spcPct val="0"/>
              </a:spcBef>
              <a:buFontTx/>
              <a:buNone/>
            </a:pPr>
            <a:r>
              <a:rPr lang="en-US" altLang="en-US" sz="1600"/>
              <a:t>•  For function bodies we shall use let-statements of the form:</a:t>
            </a:r>
          </a:p>
          <a:p>
            <a:pPr>
              <a:spcBef>
                <a:spcPct val="0"/>
              </a:spcBef>
              <a:buFontTx/>
              <a:buNone/>
            </a:pPr>
            <a:r>
              <a:rPr lang="en-US" altLang="en-US" sz="1600"/>
              <a:t>let (list of definitions) in (statements) end  The definitions are normally v a l or fun statements. The scope of each such definition consists of all following definitions, up to the in, and all the statements up to the end.</a:t>
            </a:r>
            <a:endParaRPr lang="en-IN" altLang="en-US"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1665573C-1408-F7AE-F7F1-E57C3F483D1E}"/>
              </a:ext>
            </a:extLst>
          </p:cNvPr>
          <p:cNvSpPr>
            <a:spLocks noGrp="1" noChangeArrowheads="1"/>
          </p:cNvSpPr>
          <p:nvPr>
            <p:ph type="title"/>
          </p:nvPr>
        </p:nvSpPr>
        <p:spPr>
          <a:xfrm>
            <a:off x="793750" y="152400"/>
            <a:ext cx="7772400" cy="609600"/>
          </a:xfrm>
        </p:spPr>
        <p:txBody>
          <a:bodyPr/>
          <a:lstStyle/>
          <a:p>
            <a:r>
              <a:rPr lang="en-US" altLang="en-US" sz="3600"/>
              <a:t>Access to Nonlocal Data on the Stack</a:t>
            </a:r>
            <a:endParaRPr lang="en-IN" altLang="en-US" sz="3600"/>
          </a:p>
        </p:txBody>
      </p:sp>
      <p:sp>
        <p:nvSpPr>
          <p:cNvPr id="22531" name="TextBox 3">
            <a:extLst>
              <a:ext uri="{FF2B5EF4-FFF2-40B4-BE49-F238E27FC236}">
                <a16:creationId xmlns:a16="http://schemas.microsoft.com/office/drawing/2014/main" id="{2633C128-9D28-374F-BC21-3C2F7C175F9F}"/>
              </a:ext>
            </a:extLst>
          </p:cNvPr>
          <p:cNvSpPr txBox="1">
            <a:spLocks noChangeArrowheads="1"/>
          </p:cNvSpPr>
          <p:nvPr/>
        </p:nvSpPr>
        <p:spPr bwMode="auto">
          <a:xfrm>
            <a:off x="488950" y="2057400"/>
            <a:ext cx="8382000"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N" altLang="en-US" sz="1800" b="1">
                <a:solidFill>
                  <a:srgbClr val="333333"/>
                </a:solidFill>
              </a:rPr>
              <a:t>Access Links </a:t>
            </a:r>
            <a:r>
              <a:rPr lang="en-US" altLang="en-US" sz="2000" b="1">
                <a:solidFill>
                  <a:srgbClr val="333333"/>
                </a:solidFill>
              </a:rPr>
              <a:t>:</a:t>
            </a:r>
          </a:p>
          <a:p>
            <a:pPr>
              <a:spcBef>
                <a:spcPct val="0"/>
              </a:spcBef>
              <a:buFontTx/>
              <a:buNone/>
            </a:pPr>
            <a:r>
              <a:rPr lang="en-US" altLang="en-US" sz="1600"/>
              <a:t>Access becomes far more complicated when a language allows procedure declarations to be nested and also uses the normal static scoping rule; that is, a procedure can access variables of the procedures whose declarations surround its own declaration, following the nested scoping rule described for blocks in Section 1.6.3. The reason is that knowing at compile time that the declaration of p is immediately nested within q does not tell us the relative positions of their activation records at run time. In fact, since either p or q or both may be recursive, there may be several activation records of p and/or q on the stack.</a:t>
            </a:r>
          </a:p>
          <a:p>
            <a:pPr>
              <a:spcBef>
                <a:spcPct val="0"/>
              </a:spcBef>
              <a:buFontTx/>
              <a:buNone/>
            </a:pPr>
            <a:endParaRPr lang="en-US" altLang="en-US"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4C2AEC83-EB56-491A-88D0-84E92B6808D0}"/>
              </a:ext>
            </a:extLst>
          </p:cNvPr>
          <p:cNvSpPr>
            <a:spLocks noGrp="1" noChangeArrowheads="1"/>
          </p:cNvSpPr>
          <p:nvPr>
            <p:ph type="title"/>
          </p:nvPr>
        </p:nvSpPr>
        <p:spPr>
          <a:xfrm>
            <a:off x="793750" y="152400"/>
            <a:ext cx="7772400" cy="609600"/>
          </a:xfrm>
        </p:spPr>
        <p:txBody>
          <a:bodyPr/>
          <a:lstStyle/>
          <a:p>
            <a:r>
              <a:rPr lang="en-US" altLang="en-US" sz="3600"/>
              <a:t>Access to Nonlocal Data on the Stack</a:t>
            </a:r>
            <a:endParaRPr lang="en-IN" altLang="en-US" sz="3600"/>
          </a:p>
        </p:txBody>
      </p:sp>
      <p:sp>
        <p:nvSpPr>
          <p:cNvPr id="23555" name="TextBox 3">
            <a:extLst>
              <a:ext uri="{FF2B5EF4-FFF2-40B4-BE49-F238E27FC236}">
                <a16:creationId xmlns:a16="http://schemas.microsoft.com/office/drawing/2014/main" id="{3BE3BA71-BA3D-8E83-287E-2070D59EEB09}"/>
              </a:ext>
            </a:extLst>
          </p:cNvPr>
          <p:cNvSpPr txBox="1">
            <a:spLocks noChangeArrowheads="1"/>
          </p:cNvSpPr>
          <p:nvPr/>
        </p:nvSpPr>
        <p:spPr bwMode="auto">
          <a:xfrm>
            <a:off x="488950" y="990600"/>
            <a:ext cx="838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N" altLang="en-US" sz="1800" b="1">
                <a:solidFill>
                  <a:srgbClr val="333333"/>
                </a:solidFill>
              </a:rPr>
              <a:t>Access Links </a:t>
            </a:r>
            <a:r>
              <a:rPr lang="en-US" altLang="en-US" sz="2000" b="1">
                <a:solidFill>
                  <a:srgbClr val="333333"/>
                </a:solidFill>
              </a:rPr>
              <a:t>:</a:t>
            </a:r>
          </a:p>
          <a:p>
            <a:pPr>
              <a:spcBef>
                <a:spcPct val="0"/>
              </a:spcBef>
              <a:buFontTx/>
              <a:buNone/>
            </a:pPr>
            <a:endParaRPr lang="en-US" altLang="en-US" sz="1600"/>
          </a:p>
        </p:txBody>
      </p:sp>
      <p:pic>
        <p:nvPicPr>
          <p:cNvPr id="23556" name="Picture 4">
            <a:extLst>
              <a:ext uri="{FF2B5EF4-FFF2-40B4-BE49-F238E27FC236}">
                <a16:creationId xmlns:a16="http://schemas.microsoft.com/office/drawing/2014/main" id="{2C236B66-AF67-72F4-4CBC-EDC7E514C9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6172200" cy="445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6B42A22C-76B9-F02C-A7D5-EAE1167AABB2}"/>
              </a:ext>
            </a:extLst>
          </p:cNvPr>
          <p:cNvSpPr>
            <a:spLocks noGrp="1" noChangeArrowheads="1"/>
          </p:cNvSpPr>
          <p:nvPr>
            <p:ph type="title"/>
          </p:nvPr>
        </p:nvSpPr>
        <p:spPr>
          <a:xfrm>
            <a:off x="793750" y="152400"/>
            <a:ext cx="7772400" cy="609600"/>
          </a:xfrm>
        </p:spPr>
        <p:txBody>
          <a:bodyPr/>
          <a:lstStyle/>
          <a:p>
            <a:r>
              <a:rPr lang="en-US" altLang="en-US" sz="3600"/>
              <a:t>Access to Nonlocal Data on the Stack</a:t>
            </a:r>
            <a:endParaRPr lang="en-IN" altLang="en-US" sz="3600"/>
          </a:p>
        </p:txBody>
      </p:sp>
      <p:sp>
        <p:nvSpPr>
          <p:cNvPr id="24579" name="TextBox 3">
            <a:extLst>
              <a:ext uri="{FF2B5EF4-FFF2-40B4-BE49-F238E27FC236}">
                <a16:creationId xmlns:a16="http://schemas.microsoft.com/office/drawing/2014/main" id="{AD9DB652-9DD6-9D1B-9797-FF4CEC96036B}"/>
              </a:ext>
            </a:extLst>
          </p:cNvPr>
          <p:cNvSpPr txBox="1">
            <a:spLocks noChangeArrowheads="1"/>
          </p:cNvSpPr>
          <p:nvPr/>
        </p:nvSpPr>
        <p:spPr bwMode="auto">
          <a:xfrm>
            <a:off x="488950" y="990600"/>
            <a:ext cx="838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solidFill>
                  <a:srgbClr val="333333"/>
                </a:solidFill>
              </a:rPr>
              <a:t>Access Links for Procedure Parameters</a:t>
            </a:r>
            <a:r>
              <a:rPr lang="en-US" altLang="en-US" sz="2000" b="1">
                <a:solidFill>
                  <a:srgbClr val="333333"/>
                </a:solidFill>
              </a:rPr>
              <a:t>:</a:t>
            </a:r>
          </a:p>
          <a:p>
            <a:pPr>
              <a:spcBef>
                <a:spcPct val="0"/>
              </a:spcBef>
              <a:buFontTx/>
              <a:buNone/>
            </a:pPr>
            <a:endParaRPr lang="en-US" altLang="en-US" sz="1600"/>
          </a:p>
        </p:txBody>
      </p:sp>
      <p:pic>
        <p:nvPicPr>
          <p:cNvPr id="24580" name="Picture 2">
            <a:extLst>
              <a:ext uri="{FF2B5EF4-FFF2-40B4-BE49-F238E27FC236}">
                <a16:creationId xmlns:a16="http://schemas.microsoft.com/office/drawing/2014/main" id="{9C4895FA-41A0-6723-023A-2C2C83445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950" y="1905000"/>
            <a:ext cx="3092450" cy="305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6">
            <a:extLst>
              <a:ext uri="{FF2B5EF4-FFF2-40B4-BE49-F238E27FC236}">
                <a16:creationId xmlns:a16="http://schemas.microsoft.com/office/drawing/2014/main" id="{EF756B6A-389A-2D47-3C4E-BB3CC0457D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828800"/>
            <a:ext cx="1828800" cy="334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8">
            <a:extLst>
              <a:ext uri="{FF2B5EF4-FFF2-40B4-BE49-F238E27FC236}">
                <a16:creationId xmlns:a16="http://schemas.microsoft.com/office/drawing/2014/main" id="{69D08E5E-7CE2-ED35-172F-603E18642E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1620838"/>
            <a:ext cx="2133600"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F4C57D52-1C55-238B-95ED-17355C8E09D5}"/>
              </a:ext>
            </a:extLst>
          </p:cNvPr>
          <p:cNvSpPr>
            <a:spLocks noGrp="1" noChangeArrowheads="1"/>
          </p:cNvSpPr>
          <p:nvPr>
            <p:ph type="title"/>
          </p:nvPr>
        </p:nvSpPr>
        <p:spPr>
          <a:xfrm>
            <a:off x="793750" y="152400"/>
            <a:ext cx="7772400" cy="609600"/>
          </a:xfrm>
        </p:spPr>
        <p:txBody>
          <a:bodyPr/>
          <a:lstStyle/>
          <a:p>
            <a:r>
              <a:rPr lang="en-US" altLang="en-US" sz="3600"/>
              <a:t>Access to Nonlocal Data on the Stack</a:t>
            </a:r>
            <a:endParaRPr lang="en-IN" altLang="en-US" sz="3600"/>
          </a:p>
        </p:txBody>
      </p:sp>
      <p:sp>
        <p:nvSpPr>
          <p:cNvPr id="25603" name="TextBox 3">
            <a:extLst>
              <a:ext uri="{FF2B5EF4-FFF2-40B4-BE49-F238E27FC236}">
                <a16:creationId xmlns:a16="http://schemas.microsoft.com/office/drawing/2014/main" id="{A7C16C70-E1E3-E270-11E9-6A7500F99266}"/>
              </a:ext>
            </a:extLst>
          </p:cNvPr>
          <p:cNvSpPr txBox="1">
            <a:spLocks noChangeArrowheads="1"/>
          </p:cNvSpPr>
          <p:nvPr/>
        </p:nvSpPr>
        <p:spPr bwMode="auto">
          <a:xfrm>
            <a:off x="488950" y="990600"/>
            <a:ext cx="838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solidFill>
                  <a:srgbClr val="333333"/>
                </a:solidFill>
              </a:rPr>
              <a:t>Displays</a:t>
            </a:r>
            <a:r>
              <a:rPr lang="en-US" altLang="en-US" sz="2000" b="1">
                <a:solidFill>
                  <a:srgbClr val="333333"/>
                </a:solidFill>
              </a:rPr>
              <a:t>:</a:t>
            </a:r>
          </a:p>
          <a:p>
            <a:pPr>
              <a:spcBef>
                <a:spcPct val="0"/>
              </a:spcBef>
              <a:buFontTx/>
              <a:buNone/>
            </a:pPr>
            <a:endParaRPr lang="en-US" altLang="en-US" sz="1600"/>
          </a:p>
        </p:txBody>
      </p:sp>
      <p:pic>
        <p:nvPicPr>
          <p:cNvPr id="25604" name="Picture 4">
            <a:extLst>
              <a:ext uri="{FF2B5EF4-FFF2-40B4-BE49-F238E27FC236}">
                <a16:creationId xmlns:a16="http://schemas.microsoft.com/office/drawing/2014/main" id="{06DB1841-3FED-35EC-6137-134ADAF22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836613"/>
            <a:ext cx="21431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7">
            <a:extLst>
              <a:ext uri="{FF2B5EF4-FFF2-40B4-BE49-F238E27FC236}">
                <a16:creationId xmlns:a16="http://schemas.microsoft.com/office/drawing/2014/main" id="{94E00F3F-C389-6B7A-6EF2-D582776777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3463" y="977900"/>
            <a:ext cx="2057400" cy="198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10">
            <a:extLst>
              <a:ext uri="{FF2B5EF4-FFF2-40B4-BE49-F238E27FC236}">
                <a16:creationId xmlns:a16="http://schemas.microsoft.com/office/drawing/2014/main" id="{AFACB5C2-BC13-4EDA-8B63-7E023DB18B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684463"/>
            <a:ext cx="2773363" cy="347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12">
            <a:extLst>
              <a:ext uri="{FF2B5EF4-FFF2-40B4-BE49-F238E27FC236}">
                <a16:creationId xmlns:a16="http://schemas.microsoft.com/office/drawing/2014/main" id="{7B5B92C0-9370-C504-DD28-A7AD270D79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6075" y="2743200"/>
            <a:ext cx="2625725" cy="391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8481A6C2-F8BC-F61C-F57D-69B573DFD821}"/>
              </a:ext>
            </a:extLst>
          </p:cNvPr>
          <p:cNvSpPr>
            <a:spLocks noGrp="1" noChangeArrowheads="1"/>
          </p:cNvSpPr>
          <p:nvPr>
            <p:ph type="title"/>
          </p:nvPr>
        </p:nvSpPr>
        <p:spPr>
          <a:xfrm>
            <a:off x="793750" y="152400"/>
            <a:ext cx="7772400" cy="609600"/>
          </a:xfrm>
        </p:spPr>
        <p:txBody>
          <a:bodyPr/>
          <a:lstStyle/>
          <a:p>
            <a:r>
              <a:rPr lang="en-US" altLang="en-US" sz="3600"/>
              <a:t>Heap Management</a:t>
            </a:r>
            <a:endParaRPr lang="en-IN" altLang="en-US" sz="3600"/>
          </a:p>
        </p:txBody>
      </p:sp>
      <p:sp>
        <p:nvSpPr>
          <p:cNvPr id="26627" name="TextBox 2">
            <a:extLst>
              <a:ext uri="{FF2B5EF4-FFF2-40B4-BE49-F238E27FC236}">
                <a16:creationId xmlns:a16="http://schemas.microsoft.com/office/drawing/2014/main" id="{2D606C2A-EF69-DC77-1F43-0842D46F004E}"/>
              </a:ext>
            </a:extLst>
          </p:cNvPr>
          <p:cNvSpPr txBox="1">
            <a:spLocks noChangeArrowheads="1"/>
          </p:cNvSpPr>
          <p:nvPr/>
        </p:nvSpPr>
        <p:spPr bwMode="auto">
          <a:xfrm>
            <a:off x="381000" y="1143000"/>
            <a:ext cx="8382000" cy="729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a:solidFill>
                  <a:srgbClr val="333333"/>
                </a:solidFill>
              </a:rPr>
              <a:t>The Memory Manager:</a:t>
            </a:r>
          </a:p>
          <a:p>
            <a:pPr>
              <a:spcBef>
                <a:spcPct val="0"/>
              </a:spcBef>
              <a:buFontTx/>
              <a:buNone/>
            </a:pPr>
            <a:r>
              <a:rPr lang="en-US" altLang="en-US" sz="1600"/>
              <a:t>• Allocation. When a program requests memory for a variable or object,3 the memory manager produces a chunk of contiguous heap memory of the requested size. If possible, it satisfies an allocation request using free space in the heap; if no chunk of the needed size is available, it seeks to increase the heap storage space by getting consecutive bytes of virtual memory from the operating system. If space is exhausted, the memory manager passes that information back to the application program.</a:t>
            </a:r>
          </a:p>
          <a:p>
            <a:pPr>
              <a:spcBef>
                <a:spcPct val="0"/>
              </a:spcBef>
              <a:buFontTx/>
              <a:buNone/>
            </a:pPr>
            <a:r>
              <a:rPr lang="en-US" altLang="en-US" sz="1600"/>
              <a:t>• Deallocation. The memory manager returns deallocated space to the pool of free space, so it can reuse the space to satisfy other allocation requests. Memory managers typically do not return memory to the operating sys-tem, even if the program's heap usage drops.</a:t>
            </a:r>
          </a:p>
          <a:p>
            <a:pPr>
              <a:spcBef>
                <a:spcPct val="0"/>
              </a:spcBef>
              <a:buFontTx/>
              <a:buNone/>
            </a:pPr>
            <a:endParaRPr lang="en-US" altLang="en-US" sz="1600"/>
          </a:p>
          <a:p>
            <a:pPr>
              <a:spcBef>
                <a:spcPct val="0"/>
              </a:spcBef>
              <a:buFontTx/>
              <a:buNone/>
            </a:pPr>
            <a:r>
              <a:rPr lang="en-US" altLang="en-US" sz="1600"/>
              <a:t>Here are the properties we desire of memory managers:</a:t>
            </a:r>
          </a:p>
          <a:p>
            <a:pPr>
              <a:spcBef>
                <a:spcPct val="0"/>
              </a:spcBef>
              <a:buFontTx/>
              <a:buNone/>
            </a:pPr>
            <a:r>
              <a:rPr lang="en-US" altLang="en-US" sz="1600"/>
              <a:t>•  Space  Efficiency. A  memory manager should  minimize  the  total  heap space needed by a program. Doing so allows larger programs to run in a fixed virtual address space. Space efficiency is achieved by minimizing "fragmentation," discussed in Section 7.4.4.</a:t>
            </a:r>
          </a:p>
          <a:p>
            <a:pPr>
              <a:spcBef>
                <a:spcPct val="0"/>
              </a:spcBef>
              <a:buFontTx/>
              <a:buNone/>
            </a:pPr>
            <a:r>
              <a:rPr lang="en-US" altLang="en-US" sz="1600"/>
              <a:t>• Program Efficiency. A memory manager should make good use of the memory subsystem to allow programs to run faster. As we shall see in Section 7.4.2, the time taken to execute an instruction can vary widely depending on where objects are placed in memory. Fortunately, programs tend to exhibit "locality," a phenomenon discussed in Section 7.4.3, which refers to the nonrandom clustered way in which typical programs access memory. By attention to the placement of objects in memory, the memory manager can make better use of space and, hopefully, make the program run faster.</a:t>
            </a:r>
          </a:p>
          <a:p>
            <a:pPr>
              <a:spcBef>
                <a:spcPct val="0"/>
              </a:spcBef>
              <a:buFontTx/>
              <a:buNone/>
            </a:pPr>
            <a:r>
              <a:rPr lang="en-US" altLang="en-US" sz="1600"/>
              <a:t>• Low Overhead. Because memory allocations and deallocations are fre-quent operations in many programs, it is important that these operations be as efficient as possible. That is, we wish to minimize the overhead — the fraction of execution time spent performing allocation and dealloca-tion. Notice that the cost of allocations is dominated by small requests; the overhead of managing large objects is less important, because it usu-ally can be amortized over a larger amount of computation.</a:t>
            </a:r>
            <a:endParaRPr lang="en-IN" altLang="en-US"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803B4106-3803-6C93-9C9F-8E5BCA27BD0B}"/>
              </a:ext>
            </a:extLst>
          </p:cNvPr>
          <p:cNvSpPr>
            <a:spLocks noGrp="1" noChangeArrowheads="1"/>
          </p:cNvSpPr>
          <p:nvPr>
            <p:ph type="title"/>
          </p:nvPr>
        </p:nvSpPr>
        <p:spPr>
          <a:xfrm>
            <a:off x="793750" y="152400"/>
            <a:ext cx="7772400" cy="609600"/>
          </a:xfrm>
        </p:spPr>
        <p:txBody>
          <a:bodyPr/>
          <a:lstStyle/>
          <a:p>
            <a:r>
              <a:rPr lang="en-US" altLang="en-US" sz="3600"/>
              <a:t>Heap Management</a:t>
            </a:r>
            <a:endParaRPr lang="en-IN" altLang="en-US" sz="3600"/>
          </a:p>
        </p:txBody>
      </p:sp>
      <p:sp>
        <p:nvSpPr>
          <p:cNvPr id="27651" name="TextBox 2">
            <a:extLst>
              <a:ext uri="{FF2B5EF4-FFF2-40B4-BE49-F238E27FC236}">
                <a16:creationId xmlns:a16="http://schemas.microsoft.com/office/drawing/2014/main" id="{30EB7303-3C31-9A95-9F4C-2EE4C431366E}"/>
              </a:ext>
            </a:extLst>
          </p:cNvPr>
          <p:cNvSpPr txBox="1">
            <a:spLocks noChangeArrowheads="1"/>
          </p:cNvSpPr>
          <p:nvPr/>
        </p:nvSpPr>
        <p:spPr bwMode="auto">
          <a:xfrm>
            <a:off x="381000" y="1143000"/>
            <a:ext cx="838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solidFill>
                  <a:srgbClr val="333333"/>
                </a:solidFill>
              </a:rPr>
              <a:t>The Memory Hierarchy of a Computer</a:t>
            </a:r>
            <a:r>
              <a:rPr lang="en-US" altLang="en-US" sz="2000" b="1">
                <a:solidFill>
                  <a:srgbClr val="333333"/>
                </a:solidFill>
              </a:rPr>
              <a:t>:</a:t>
            </a:r>
          </a:p>
        </p:txBody>
      </p:sp>
      <p:pic>
        <p:nvPicPr>
          <p:cNvPr id="27652" name="Picture 3">
            <a:extLst>
              <a:ext uri="{FF2B5EF4-FFF2-40B4-BE49-F238E27FC236}">
                <a16:creationId xmlns:a16="http://schemas.microsoft.com/office/drawing/2014/main" id="{F80C3789-A727-BB51-1B7A-8ABB4FFD49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981200"/>
            <a:ext cx="5551488"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483606C4-D616-F2C6-996D-0836B3444F3F}"/>
              </a:ext>
            </a:extLst>
          </p:cNvPr>
          <p:cNvSpPr>
            <a:spLocks noGrp="1" noChangeArrowheads="1"/>
          </p:cNvSpPr>
          <p:nvPr>
            <p:ph type="title"/>
          </p:nvPr>
        </p:nvSpPr>
        <p:spPr>
          <a:xfrm>
            <a:off x="685800" y="161925"/>
            <a:ext cx="7772400" cy="828675"/>
          </a:xfrm>
        </p:spPr>
        <p:txBody>
          <a:bodyPr/>
          <a:lstStyle/>
          <a:p>
            <a:r>
              <a:rPr lang="en-US" altLang="en-US" sz="3200"/>
              <a:t>Heap Management</a:t>
            </a:r>
            <a:endParaRPr lang="en-IN" altLang="en-US" sz="3200"/>
          </a:p>
        </p:txBody>
      </p:sp>
      <p:sp>
        <p:nvSpPr>
          <p:cNvPr id="28675" name="AutoShape 4">
            <a:extLst>
              <a:ext uri="{FF2B5EF4-FFF2-40B4-BE49-F238E27FC236}">
                <a16:creationId xmlns:a16="http://schemas.microsoft.com/office/drawing/2014/main" id="{29C7D43A-CF45-5235-39AB-9518C4125A49}"/>
              </a:ext>
            </a:extLst>
          </p:cNvPr>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IN" altLang="en-US" sz="2400"/>
          </a:p>
        </p:txBody>
      </p:sp>
      <p:sp>
        <p:nvSpPr>
          <p:cNvPr id="8" name="Content Placeholder 2">
            <a:extLst>
              <a:ext uri="{FF2B5EF4-FFF2-40B4-BE49-F238E27FC236}">
                <a16:creationId xmlns:a16="http://schemas.microsoft.com/office/drawing/2014/main" id="{918F5856-508F-A2E1-96BC-C8D2EE66E589}"/>
              </a:ext>
            </a:extLst>
          </p:cNvPr>
          <p:cNvSpPr>
            <a:spLocks noGrp="1"/>
          </p:cNvSpPr>
          <p:nvPr>
            <p:ph idx="1"/>
          </p:nvPr>
        </p:nvSpPr>
        <p:spPr>
          <a:xfrm>
            <a:off x="228600" y="1143000"/>
            <a:ext cx="8763000" cy="5410200"/>
          </a:xfrm>
        </p:spPr>
        <p:txBody>
          <a:bodyPr/>
          <a:lstStyle/>
          <a:p>
            <a:pPr marL="0" indent="0">
              <a:spcBef>
                <a:spcPts val="1200"/>
              </a:spcBef>
              <a:spcAft>
                <a:spcPts val="1200"/>
              </a:spcAft>
              <a:buFontTx/>
              <a:buNone/>
              <a:defRPr/>
            </a:pPr>
            <a:r>
              <a:rPr lang="en-US" sz="2400" b="1" dirty="0"/>
              <a:t>Locality in Programs</a:t>
            </a:r>
          </a:p>
          <a:p>
            <a:pPr marL="0" indent="0">
              <a:spcBef>
                <a:spcPts val="1200"/>
              </a:spcBef>
              <a:spcAft>
                <a:spcPts val="1200"/>
              </a:spcAft>
              <a:buFontTx/>
              <a:buNone/>
              <a:defRPr/>
            </a:pPr>
            <a:r>
              <a:rPr lang="en-US" sz="2000" dirty="0"/>
              <a:t>The typical program spends most of its time executing innermost loops and tight recursive cycles in a program.</a:t>
            </a:r>
          </a:p>
          <a:p>
            <a:pPr marL="0" indent="0">
              <a:spcBef>
                <a:spcPts val="1200"/>
              </a:spcBef>
              <a:spcAft>
                <a:spcPts val="1200"/>
              </a:spcAft>
              <a:buFontTx/>
              <a:buNone/>
              <a:defRPr/>
            </a:pPr>
            <a:r>
              <a:rPr lang="en-US" sz="2000" dirty="0"/>
              <a:t>Locality allows us to take advantage of the memory hierarchy of a modern computer, as shown in Fig. 7.16. By placing the most common instructions and data in the fast-but-small storage, while leaving the rest in the slow-but-large storage, we can lower the average memory-access time of a program significantly.</a:t>
            </a:r>
          </a:p>
          <a:p>
            <a:pPr marL="0" indent="0">
              <a:spcBef>
                <a:spcPts val="1200"/>
              </a:spcBef>
              <a:spcAft>
                <a:spcPts val="1200"/>
              </a:spcAft>
              <a:buFontTx/>
              <a:buNone/>
              <a:defRPr/>
            </a:pPr>
            <a:r>
              <a:rPr lang="en-IN" sz="2000" b="1" dirty="0"/>
              <a:t>Reducing Fragmentation</a:t>
            </a:r>
          </a:p>
          <a:p>
            <a:pPr>
              <a:spcBef>
                <a:spcPts val="600"/>
              </a:spcBef>
              <a:spcAft>
                <a:spcPts val="600"/>
              </a:spcAft>
              <a:buFont typeface="Arial" panose="020B0604020202020204" pitchFamily="34" charset="0"/>
              <a:buChar char="•"/>
              <a:defRPr/>
            </a:pPr>
            <a:r>
              <a:rPr lang="en-IN" sz="2000" dirty="0"/>
              <a:t>First Fit</a:t>
            </a:r>
          </a:p>
          <a:p>
            <a:pPr>
              <a:spcBef>
                <a:spcPts val="600"/>
              </a:spcBef>
              <a:spcAft>
                <a:spcPts val="600"/>
              </a:spcAft>
              <a:buFont typeface="Arial" panose="020B0604020202020204" pitchFamily="34" charset="0"/>
              <a:buChar char="•"/>
              <a:defRPr/>
            </a:pPr>
            <a:r>
              <a:rPr lang="en-IN" sz="2000" dirty="0"/>
              <a:t>Best Fit</a:t>
            </a:r>
          </a:p>
          <a:p>
            <a:pPr>
              <a:spcBef>
                <a:spcPts val="600"/>
              </a:spcBef>
              <a:spcAft>
                <a:spcPts val="600"/>
              </a:spcAft>
              <a:buFont typeface="Arial" panose="020B0604020202020204" pitchFamily="34" charset="0"/>
              <a:buChar char="•"/>
              <a:defRPr/>
            </a:pPr>
            <a:r>
              <a:rPr lang="en-IN" sz="2000" dirty="0"/>
              <a:t>Worst Fit</a:t>
            </a:r>
          </a:p>
          <a:p>
            <a:pPr marL="0" indent="0">
              <a:spcBef>
                <a:spcPts val="1200"/>
              </a:spcBef>
              <a:spcAft>
                <a:spcPts val="1200"/>
              </a:spcAft>
              <a:buFontTx/>
              <a:buNone/>
              <a:defRPr/>
            </a:pPr>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C002094-A5DC-67A4-EC3D-BE9B021F855E}"/>
              </a:ext>
            </a:extLst>
          </p:cNvPr>
          <p:cNvSpPr>
            <a:spLocks noGrp="1" noChangeArrowheads="1"/>
          </p:cNvSpPr>
          <p:nvPr>
            <p:ph type="title"/>
          </p:nvPr>
        </p:nvSpPr>
        <p:spPr>
          <a:xfrm>
            <a:off x="685800" y="79375"/>
            <a:ext cx="7772400" cy="676275"/>
          </a:xfrm>
        </p:spPr>
        <p:txBody>
          <a:bodyPr/>
          <a:lstStyle/>
          <a:p>
            <a:r>
              <a:rPr lang="en-US" altLang="en-US" sz="3600"/>
              <a:t>Storage Organization</a:t>
            </a:r>
            <a:endParaRPr lang="en-IN" altLang="en-US" sz="3600"/>
          </a:p>
        </p:txBody>
      </p:sp>
      <p:sp>
        <p:nvSpPr>
          <p:cNvPr id="4099" name="AutoShape 4">
            <a:extLst>
              <a:ext uri="{FF2B5EF4-FFF2-40B4-BE49-F238E27FC236}">
                <a16:creationId xmlns:a16="http://schemas.microsoft.com/office/drawing/2014/main" id="{D09FC7E1-EE95-5FD7-425D-CAE2C0FA639D}"/>
              </a:ext>
            </a:extLst>
          </p:cNvPr>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IN" altLang="en-US" sz="2400"/>
          </a:p>
        </p:txBody>
      </p:sp>
      <p:sp>
        <p:nvSpPr>
          <p:cNvPr id="4100" name="Content Placeholder 2">
            <a:extLst>
              <a:ext uri="{FF2B5EF4-FFF2-40B4-BE49-F238E27FC236}">
                <a16:creationId xmlns:a16="http://schemas.microsoft.com/office/drawing/2014/main" id="{24DD76A1-4E02-8C5B-F10C-178B31E96923}"/>
              </a:ext>
            </a:extLst>
          </p:cNvPr>
          <p:cNvSpPr>
            <a:spLocks noGrp="1" noChangeArrowheads="1"/>
          </p:cNvSpPr>
          <p:nvPr>
            <p:ph idx="1"/>
          </p:nvPr>
        </p:nvSpPr>
        <p:spPr>
          <a:xfrm>
            <a:off x="342900" y="1295400"/>
            <a:ext cx="5448300" cy="5257800"/>
          </a:xfrm>
        </p:spPr>
        <p:txBody>
          <a:bodyPr/>
          <a:lstStyle/>
          <a:p>
            <a:pPr algn="just">
              <a:spcBef>
                <a:spcPts val="1200"/>
              </a:spcBef>
              <a:spcAft>
                <a:spcPts val="1200"/>
              </a:spcAft>
            </a:pPr>
            <a:r>
              <a:rPr lang="en-US" altLang="en-US" sz="2000"/>
              <a:t>The </a:t>
            </a:r>
            <a:r>
              <a:rPr lang="en-US" altLang="en-US" sz="2000">
                <a:solidFill>
                  <a:srgbClr val="0000FF"/>
                </a:solidFill>
              </a:rPr>
              <a:t>execution of target program runs in its own logical address space </a:t>
            </a:r>
            <a:r>
              <a:rPr lang="en-US" altLang="en-US" sz="2000"/>
              <a:t>in which each program value has a location. </a:t>
            </a:r>
          </a:p>
          <a:p>
            <a:pPr algn="just">
              <a:spcBef>
                <a:spcPts val="1200"/>
              </a:spcBef>
              <a:spcAft>
                <a:spcPts val="1200"/>
              </a:spcAft>
            </a:pPr>
            <a:r>
              <a:rPr lang="en-US" altLang="en-US" sz="2000"/>
              <a:t>The </a:t>
            </a:r>
            <a:r>
              <a:rPr lang="en-US" altLang="en-US" sz="2000">
                <a:solidFill>
                  <a:srgbClr val="0000FF"/>
                </a:solidFill>
              </a:rPr>
              <a:t>management and organization </a:t>
            </a:r>
            <a:r>
              <a:rPr lang="en-US" altLang="en-US" sz="2000"/>
              <a:t>of this logical address space is shared between the </a:t>
            </a:r>
            <a:r>
              <a:rPr lang="en-US" altLang="en-US" sz="2000">
                <a:solidFill>
                  <a:srgbClr val="0000FF"/>
                </a:solidFill>
              </a:rPr>
              <a:t>compiler, operating system, and target machine</a:t>
            </a:r>
            <a:r>
              <a:rPr lang="en-US" altLang="en-US" sz="2000"/>
              <a:t>. </a:t>
            </a:r>
          </a:p>
          <a:p>
            <a:pPr algn="just">
              <a:spcBef>
                <a:spcPts val="1200"/>
              </a:spcBef>
              <a:spcAft>
                <a:spcPts val="1200"/>
              </a:spcAft>
            </a:pPr>
            <a:r>
              <a:rPr lang="en-US" altLang="en-US" sz="2000"/>
              <a:t>The operating system </a:t>
            </a:r>
            <a:r>
              <a:rPr lang="en-US" altLang="en-US" sz="2000">
                <a:solidFill>
                  <a:srgbClr val="0000FF"/>
                </a:solidFill>
              </a:rPr>
              <a:t>maps the logical addresses into physical addresses</a:t>
            </a:r>
            <a:r>
              <a:rPr lang="en-US" altLang="en-US" sz="2000"/>
              <a:t>, which is spread throughout memory.</a:t>
            </a:r>
          </a:p>
          <a:p>
            <a:pPr algn="just">
              <a:spcBef>
                <a:spcPts val="1200"/>
              </a:spcBef>
              <a:spcAft>
                <a:spcPts val="1200"/>
              </a:spcAft>
            </a:pPr>
            <a:r>
              <a:rPr lang="en-US" altLang="en-US" sz="2000"/>
              <a:t> The </a:t>
            </a:r>
            <a:r>
              <a:rPr lang="en-US" altLang="en-US" sz="2000">
                <a:solidFill>
                  <a:srgbClr val="0000FF"/>
                </a:solidFill>
              </a:rPr>
              <a:t>run-time representation </a:t>
            </a:r>
            <a:r>
              <a:rPr lang="en-US" altLang="en-US" sz="2000"/>
              <a:t>of an object program in the </a:t>
            </a:r>
            <a:r>
              <a:rPr lang="en-US" altLang="en-US" sz="2000">
                <a:solidFill>
                  <a:srgbClr val="0000FF"/>
                </a:solidFill>
              </a:rPr>
              <a:t>logical address space consists of data and program area</a:t>
            </a:r>
            <a:r>
              <a:rPr lang="en-US" altLang="en-US" sz="2000"/>
              <a:t>.</a:t>
            </a:r>
          </a:p>
        </p:txBody>
      </p:sp>
      <p:pic>
        <p:nvPicPr>
          <p:cNvPr id="4101" name="Picture 3">
            <a:extLst>
              <a:ext uri="{FF2B5EF4-FFF2-40B4-BE49-F238E27FC236}">
                <a16:creationId xmlns:a16="http://schemas.microsoft.com/office/drawing/2014/main" id="{3128573B-C5F1-933F-2F2A-106731EEE1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371600"/>
            <a:ext cx="27574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E89E1E74-584E-2A88-6102-6863262C227C}"/>
              </a:ext>
            </a:extLst>
          </p:cNvPr>
          <p:cNvSpPr>
            <a:spLocks noGrp="1" noChangeArrowheads="1"/>
          </p:cNvSpPr>
          <p:nvPr>
            <p:ph type="title"/>
          </p:nvPr>
        </p:nvSpPr>
        <p:spPr>
          <a:xfrm>
            <a:off x="685800" y="11113"/>
            <a:ext cx="7772400" cy="676275"/>
          </a:xfrm>
        </p:spPr>
        <p:txBody>
          <a:bodyPr/>
          <a:lstStyle/>
          <a:p>
            <a:r>
              <a:rPr lang="en-US" altLang="en-US" sz="3600"/>
              <a:t>Storage Organization</a:t>
            </a:r>
            <a:endParaRPr lang="en-IN" altLang="en-US" sz="3600"/>
          </a:p>
        </p:txBody>
      </p:sp>
      <p:sp>
        <p:nvSpPr>
          <p:cNvPr id="5123" name="AutoShape 4">
            <a:extLst>
              <a:ext uri="{FF2B5EF4-FFF2-40B4-BE49-F238E27FC236}">
                <a16:creationId xmlns:a16="http://schemas.microsoft.com/office/drawing/2014/main" id="{7A4888B0-22EE-363A-0901-602A342EC332}"/>
              </a:ext>
            </a:extLst>
          </p:cNvPr>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IN" altLang="en-US" sz="2400"/>
          </a:p>
        </p:txBody>
      </p:sp>
      <p:sp>
        <p:nvSpPr>
          <p:cNvPr id="5124" name="Content Placeholder 2">
            <a:extLst>
              <a:ext uri="{FF2B5EF4-FFF2-40B4-BE49-F238E27FC236}">
                <a16:creationId xmlns:a16="http://schemas.microsoft.com/office/drawing/2014/main" id="{521CB43C-C127-789A-2C48-0D2404702C0D}"/>
              </a:ext>
            </a:extLst>
          </p:cNvPr>
          <p:cNvSpPr>
            <a:spLocks noGrp="1" noChangeArrowheads="1"/>
          </p:cNvSpPr>
          <p:nvPr>
            <p:ph idx="1"/>
          </p:nvPr>
        </p:nvSpPr>
        <p:spPr>
          <a:xfrm>
            <a:off x="304800" y="687388"/>
            <a:ext cx="8534400" cy="6018212"/>
          </a:xfrm>
        </p:spPr>
        <p:txBody>
          <a:bodyPr/>
          <a:lstStyle/>
          <a:p>
            <a:pPr algn="just">
              <a:spcBef>
                <a:spcPts val="1200"/>
              </a:spcBef>
            </a:pPr>
            <a:r>
              <a:rPr lang="en-US" altLang="en-US" sz="2100"/>
              <a:t>The </a:t>
            </a:r>
            <a:r>
              <a:rPr lang="en-US" altLang="en-US" sz="2100">
                <a:solidFill>
                  <a:srgbClr val="0000FF"/>
                </a:solidFill>
              </a:rPr>
              <a:t>storage layout </a:t>
            </a:r>
            <a:r>
              <a:rPr lang="en-US" altLang="en-US" sz="2100"/>
              <a:t>for data objects is </a:t>
            </a:r>
            <a:r>
              <a:rPr lang="en-US" altLang="en-US" sz="2100">
                <a:solidFill>
                  <a:srgbClr val="0000FF"/>
                </a:solidFill>
              </a:rPr>
              <a:t>strongly influenced by the addressing constraints of the target machine</a:t>
            </a:r>
            <a:r>
              <a:rPr lang="en-US" altLang="en-US" sz="2100"/>
              <a:t>. </a:t>
            </a:r>
          </a:p>
          <a:p>
            <a:pPr algn="just">
              <a:spcBef>
                <a:spcPts val="1200"/>
              </a:spcBef>
            </a:pPr>
            <a:r>
              <a:rPr lang="en-US" altLang="en-US" sz="2100"/>
              <a:t>Integers may expect integers to be aligned and placed at an address divisible by 4. Although an array of ten characters needs only enough bytes to hold ten characters, a compiler may allocate 12 bytes to get the proper alignment, leaving 2 bytes unused. </a:t>
            </a:r>
          </a:p>
          <a:p>
            <a:pPr algn="just">
              <a:spcBef>
                <a:spcPts val="1200"/>
              </a:spcBef>
            </a:pPr>
            <a:r>
              <a:rPr lang="en-US" altLang="en-US" sz="2100"/>
              <a:t>The </a:t>
            </a:r>
            <a:r>
              <a:rPr lang="en-US" altLang="en-US" sz="2100">
                <a:solidFill>
                  <a:srgbClr val="0000FF"/>
                </a:solidFill>
              </a:rPr>
              <a:t>size of the generated target code is fixed at compile time</a:t>
            </a:r>
            <a:r>
              <a:rPr lang="en-US" altLang="en-US" sz="2100"/>
              <a:t>, so the compiler can place the executable target code in a statically determined area Code. </a:t>
            </a:r>
          </a:p>
          <a:p>
            <a:pPr algn="just">
              <a:spcBef>
                <a:spcPts val="1200"/>
              </a:spcBef>
            </a:pPr>
            <a:r>
              <a:rPr lang="en-US" altLang="en-US" sz="2100"/>
              <a:t>One reason for statically allocating as many data objects as possible is that the </a:t>
            </a:r>
            <a:r>
              <a:rPr lang="en-US" altLang="en-US" sz="2100">
                <a:solidFill>
                  <a:srgbClr val="0000FF"/>
                </a:solidFill>
              </a:rPr>
              <a:t>addresses of these objects can be compiled </a:t>
            </a:r>
            <a:r>
              <a:rPr lang="en-US" altLang="en-US" sz="2100"/>
              <a:t>into the target code. </a:t>
            </a:r>
          </a:p>
          <a:p>
            <a:pPr algn="just">
              <a:spcBef>
                <a:spcPts val="1200"/>
              </a:spcBef>
            </a:pPr>
            <a:r>
              <a:rPr lang="en-US" altLang="en-US" sz="2100"/>
              <a:t>To </a:t>
            </a:r>
            <a:r>
              <a:rPr lang="en-US" altLang="en-US" sz="2100">
                <a:solidFill>
                  <a:srgbClr val="0000FF"/>
                </a:solidFill>
              </a:rPr>
              <a:t>maximize the utilization </a:t>
            </a:r>
            <a:r>
              <a:rPr lang="en-US" altLang="en-US" sz="2100"/>
              <a:t>of space at </a:t>
            </a:r>
            <a:r>
              <a:rPr lang="en-US" altLang="en-US" sz="2100">
                <a:solidFill>
                  <a:srgbClr val="0000FF"/>
                </a:solidFill>
              </a:rPr>
              <a:t>run time</a:t>
            </a:r>
            <a:r>
              <a:rPr lang="en-US" altLang="en-US" sz="2100"/>
              <a:t>, the other two areas, </a:t>
            </a:r>
            <a:r>
              <a:rPr lang="en-US" altLang="en-US" sz="2100">
                <a:solidFill>
                  <a:srgbClr val="0000FF"/>
                </a:solidFill>
              </a:rPr>
              <a:t>Stack and Heap</a:t>
            </a:r>
            <a:r>
              <a:rPr lang="en-US" altLang="en-US" sz="2100"/>
              <a:t>, are at the opposite ends of the remainder of the address space. </a:t>
            </a:r>
          </a:p>
          <a:p>
            <a:pPr algn="just">
              <a:spcBef>
                <a:spcPts val="1200"/>
              </a:spcBef>
            </a:pPr>
            <a:r>
              <a:rPr lang="en-US" altLang="en-US" sz="2100"/>
              <a:t>The </a:t>
            </a:r>
            <a:r>
              <a:rPr lang="en-US" altLang="en-US" sz="2100">
                <a:solidFill>
                  <a:srgbClr val="0000FF"/>
                </a:solidFill>
              </a:rPr>
              <a:t>stack is used to store data structures called activation records </a:t>
            </a:r>
            <a:r>
              <a:rPr lang="en-US" altLang="en-US" sz="2100"/>
              <a:t>that get generated during procedure calls.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DFA8FD09-AE59-F253-9D9D-07620D86182C}"/>
              </a:ext>
            </a:extLst>
          </p:cNvPr>
          <p:cNvSpPr>
            <a:spLocks noGrp="1" noChangeArrowheads="1"/>
          </p:cNvSpPr>
          <p:nvPr>
            <p:ph type="title"/>
          </p:nvPr>
        </p:nvSpPr>
        <p:spPr>
          <a:xfrm>
            <a:off x="762000" y="193675"/>
            <a:ext cx="8001000" cy="654050"/>
          </a:xfrm>
        </p:spPr>
        <p:txBody>
          <a:bodyPr/>
          <a:lstStyle/>
          <a:p>
            <a:r>
              <a:rPr lang="en-US" altLang="en-US" sz="3600"/>
              <a:t>Static Versus Dynamic Storage Allocation</a:t>
            </a:r>
            <a:endParaRPr lang="en-IN" altLang="en-US" sz="3600"/>
          </a:p>
        </p:txBody>
      </p:sp>
      <p:sp>
        <p:nvSpPr>
          <p:cNvPr id="6147" name="Content Placeholder 2">
            <a:extLst>
              <a:ext uri="{FF2B5EF4-FFF2-40B4-BE49-F238E27FC236}">
                <a16:creationId xmlns:a16="http://schemas.microsoft.com/office/drawing/2014/main" id="{ED4B2533-A4AF-5D16-95C7-FEAB53343717}"/>
              </a:ext>
            </a:extLst>
          </p:cNvPr>
          <p:cNvSpPr>
            <a:spLocks noGrp="1" noChangeArrowheads="1"/>
          </p:cNvSpPr>
          <p:nvPr>
            <p:ph idx="1"/>
          </p:nvPr>
        </p:nvSpPr>
        <p:spPr>
          <a:xfrm>
            <a:off x="685800" y="1219200"/>
            <a:ext cx="8001000" cy="4876800"/>
          </a:xfrm>
        </p:spPr>
        <p:txBody>
          <a:bodyPr/>
          <a:lstStyle/>
          <a:p>
            <a:r>
              <a:rPr lang="en-US" altLang="en-US" sz="2400"/>
              <a:t>The </a:t>
            </a:r>
            <a:r>
              <a:rPr lang="en-US" altLang="en-US" sz="2400">
                <a:solidFill>
                  <a:srgbClr val="0000FF"/>
                </a:solidFill>
              </a:rPr>
              <a:t>layout and allocation of data </a:t>
            </a:r>
            <a:r>
              <a:rPr lang="en-US" altLang="en-US" sz="2400"/>
              <a:t>to memory locations in the runtime environment </a:t>
            </a:r>
            <a:r>
              <a:rPr lang="en-US" altLang="en-US" sz="2400">
                <a:solidFill>
                  <a:srgbClr val="0000FF"/>
                </a:solidFill>
              </a:rPr>
              <a:t>are key issues </a:t>
            </a:r>
            <a:r>
              <a:rPr lang="en-US" altLang="en-US" sz="2400"/>
              <a:t>in storage management.</a:t>
            </a:r>
          </a:p>
          <a:p>
            <a:r>
              <a:rPr lang="en-US" altLang="en-US" sz="2400"/>
              <a:t>These issues are tricky because the </a:t>
            </a:r>
            <a:r>
              <a:rPr lang="en-US" altLang="en-US" sz="2400">
                <a:solidFill>
                  <a:srgbClr val="0000FF"/>
                </a:solidFill>
              </a:rPr>
              <a:t>same name in a program text can refer to multiple locations</a:t>
            </a:r>
            <a:r>
              <a:rPr lang="en-US" altLang="en-US" sz="2400"/>
              <a:t> at run time. </a:t>
            </a:r>
          </a:p>
          <a:p>
            <a:r>
              <a:rPr lang="en-US" altLang="en-US" sz="2400"/>
              <a:t>The two adjectives </a:t>
            </a:r>
            <a:r>
              <a:rPr lang="en-US" altLang="en-US" sz="2400">
                <a:solidFill>
                  <a:srgbClr val="0000FF"/>
                </a:solidFill>
              </a:rPr>
              <a:t>static and dynamic distinguish between compile time and run time</a:t>
            </a:r>
            <a:r>
              <a:rPr lang="en-US" altLang="en-US" sz="2400"/>
              <a:t>, respectively. </a:t>
            </a:r>
          </a:p>
          <a:p>
            <a:r>
              <a:rPr lang="en-US" altLang="en-US" sz="2400"/>
              <a:t>Storage-allocation is </a:t>
            </a:r>
            <a:r>
              <a:rPr lang="en-US" altLang="en-US" sz="2400">
                <a:solidFill>
                  <a:srgbClr val="0000FF"/>
                </a:solidFill>
              </a:rPr>
              <a:t>static</a:t>
            </a:r>
            <a:r>
              <a:rPr lang="en-US" altLang="en-US" sz="2400"/>
              <a:t>, if it can be </a:t>
            </a:r>
            <a:r>
              <a:rPr lang="en-US" altLang="en-US" sz="2400">
                <a:solidFill>
                  <a:srgbClr val="0000FF"/>
                </a:solidFill>
              </a:rPr>
              <a:t>made by the compiler looking only at the text of the program</a:t>
            </a:r>
            <a:r>
              <a:rPr lang="en-US" altLang="en-US" sz="2400"/>
              <a:t>, not when it executes. </a:t>
            </a:r>
          </a:p>
          <a:p>
            <a:r>
              <a:rPr lang="en-US" altLang="en-US" sz="2400"/>
              <a:t>A decision is </a:t>
            </a:r>
            <a:r>
              <a:rPr lang="en-US" altLang="en-US" sz="2400">
                <a:solidFill>
                  <a:srgbClr val="0000FF"/>
                </a:solidFill>
              </a:rPr>
              <a:t>dynamic</a:t>
            </a:r>
            <a:r>
              <a:rPr lang="en-US" altLang="en-US" sz="2400"/>
              <a:t> if it can be decided only while the </a:t>
            </a:r>
            <a:r>
              <a:rPr lang="en-US" altLang="en-US" sz="2400">
                <a:solidFill>
                  <a:srgbClr val="0000FF"/>
                </a:solidFill>
              </a:rPr>
              <a:t>program is running</a:t>
            </a:r>
            <a:r>
              <a:rPr lang="en-US" altLang="en-US" sz="2400"/>
              <a:t>. </a:t>
            </a:r>
          </a:p>
          <a:p>
            <a:r>
              <a:rPr lang="en-US" altLang="en-US" sz="2400"/>
              <a:t>Many compilers use some </a:t>
            </a:r>
            <a:r>
              <a:rPr lang="en-US" altLang="en-US" sz="2400">
                <a:solidFill>
                  <a:srgbClr val="0000FF"/>
                </a:solidFill>
              </a:rPr>
              <a:t>combination of </a:t>
            </a:r>
            <a:r>
              <a:rPr lang="en-US" altLang="en-US" sz="2400"/>
              <a:t>the following two strategies for dynamic storage allocation.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620AEA04-79E7-A637-0E90-101CE0C178DF}"/>
              </a:ext>
            </a:extLst>
          </p:cNvPr>
          <p:cNvSpPr>
            <a:spLocks noGrp="1" noChangeArrowheads="1"/>
          </p:cNvSpPr>
          <p:nvPr>
            <p:ph type="title"/>
          </p:nvPr>
        </p:nvSpPr>
        <p:spPr>
          <a:xfrm>
            <a:off x="571500" y="228600"/>
            <a:ext cx="8001000" cy="838200"/>
          </a:xfrm>
        </p:spPr>
        <p:txBody>
          <a:bodyPr/>
          <a:lstStyle/>
          <a:p>
            <a:pPr algn="r"/>
            <a:r>
              <a:rPr lang="en-US" altLang="en-US" sz="3600"/>
              <a:t>Static Versus Dynamic Storage Allocation</a:t>
            </a:r>
            <a:br>
              <a:rPr lang="en-US" altLang="en-US" sz="3600"/>
            </a:br>
            <a:r>
              <a:rPr lang="en-US" altLang="en-US" sz="2000">
                <a:solidFill>
                  <a:srgbClr val="FF0000"/>
                </a:solidFill>
              </a:rPr>
              <a:t>Cont…</a:t>
            </a:r>
            <a:endParaRPr lang="en-IN" altLang="en-US" sz="3600">
              <a:solidFill>
                <a:srgbClr val="FF0000"/>
              </a:solidFill>
            </a:endParaRPr>
          </a:p>
        </p:txBody>
      </p:sp>
      <p:sp>
        <p:nvSpPr>
          <p:cNvPr id="7171" name="Content Placeholder 2">
            <a:extLst>
              <a:ext uri="{FF2B5EF4-FFF2-40B4-BE49-F238E27FC236}">
                <a16:creationId xmlns:a16="http://schemas.microsoft.com/office/drawing/2014/main" id="{E7AE664B-CCEC-4F46-F9BC-A2ADCB5E9650}"/>
              </a:ext>
            </a:extLst>
          </p:cNvPr>
          <p:cNvSpPr>
            <a:spLocks noGrp="1" noChangeArrowheads="1"/>
          </p:cNvSpPr>
          <p:nvPr>
            <p:ph idx="1"/>
          </p:nvPr>
        </p:nvSpPr>
        <p:spPr>
          <a:xfrm>
            <a:off x="685800" y="1219200"/>
            <a:ext cx="8001000" cy="4876800"/>
          </a:xfrm>
        </p:spPr>
        <p:txBody>
          <a:bodyPr/>
          <a:lstStyle/>
          <a:p>
            <a:r>
              <a:rPr lang="en-US" altLang="en-US" sz="2400">
                <a:solidFill>
                  <a:srgbClr val="0000FF"/>
                </a:solidFill>
              </a:rPr>
              <a:t>Stack storage </a:t>
            </a:r>
            <a:r>
              <a:rPr lang="en-US" altLang="en-US" sz="2400"/>
              <a:t>: Names local to a procedure are allocated space on a stack.</a:t>
            </a:r>
          </a:p>
          <a:p>
            <a:r>
              <a:rPr lang="en-US" altLang="en-US" sz="2400">
                <a:solidFill>
                  <a:srgbClr val="0000FF"/>
                </a:solidFill>
              </a:rPr>
              <a:t>Heap storage </a:t>
            </a:r>
            <a:r>
              <a:rPr lang="en-US" altLang="en-US" sz="2400"/>
              <a:t>: Data that may outlive the call to the procedure that created it is usually allocated on a "heap" of reusable storage. </a:t>
            </a:r>
          </a:p>
          <a:p>
            <a:r>
              <a:rPr lang="en-US" altLang="en-US" sz="2400"/>
              <a:t>The heap is an area of </a:t>
            </a:r>
            <a:r>
              <a:rPr lang="en-US" altLang="en-US" sz="2400">
                <a:solidFill>
                  <a:srgbClr val="0000FF"/>
                </a:solidFill>
              </a:rPr>
              <a:t>virtual memory that allows objects or other data elements to obtain storage </a:t>
            </a:r>
            <a:r>
              <a:rPr lang="en-US" altLang="en-US" sz="2400"/>
              <a:t>when they are created and to return that storage when they are invalidated.</a:t>
            </a:r>
          </a:p>
          <a:p>
            <a:r>
              <a:rPr lang="en-US" altLang="en-US" sz="2400"/>
              <a:t>To </a:t>
            </a:r>
            <a:r>
              <a:rPr lang="en-US" altLang="en-US" sz="2400">
                <a:solidFill>
                  <a:srgbClr val="0000FF"/>
                </a:solidFill>
              </a:rPr>
              <a:t>support heap management, "garbage collection</a:t>
            </a:r>
            <a:r>
              <a:rPr lang="en-US" altLang="en-US" sz="2400"/>
              <a:t>" enables the run-time system to detect useless data elements and reuse their storage</a:t>
            </a:r>
            <a:endParaRPr lang="en-I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a:extLst>
              <a:ext uri="{FF2B5EF4-FFF2-40B4-BE49-F238E27FC236}">
                <a16:creationId xmlns:a16="http://schemas.microsoft.com/office/drawing/2014/main" id="{5C420C2F-713D-0297-DC6D-9196C83066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95400"/>
            <a:ext cx="5164138"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11">
            <a:extLst>
              <a:ext uri="{FF2B5EF4-FFF2-40B4-BE49-F238E27FC236}">
                <a16:creationId xmlns:a16="http://schemas.microsoft.com/office/drawing/2014/main" id="{98D0B816-FF85-6EFB-7C74-47B9A187BF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114800"/>
            <a:ext cx="52197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itle 1">
            <a:extLst>
              <a:ext uri="{FF2B5EF4-FFF2-40B4-BE49-F238E27FC236}">
                <a16:creationId xmlns:a16="http://schemas.microsoft.com/office/drawing/2014/main" id="{78CEE138-417E-6759-0F5B-52A79694F1D2}"/>
              </a:ext>
            </a:extLst>
          </p:cNvPr>
          <p:cNvSpPr>
            <a:spLocks noGrp="1" noChangeArrowheads="1"/>
          </p:cNvSpPr>
          <p:nvPr>
            <p:ph type="title"/>
          </p:nvPr>
        </p:nvSpPr>
        <p:spPr>
          <a:xfrm>
            <a:off x="685800" y="20638"/>
            <a:ext cx="7772400" cy="609600"/>
          </a:xfrm>
        </p:spPr>
        <p:txBody>
          <a:bodyPr/>
          <a:lstStyle/>
          <a:p>
            <a:r>
              <a:rPr lang="en-US" altLang="en-US" sz="3600"/>
              <a:t>1. Activation Tree</a:t>
            </a:r>
            <a:endParaRPr lang="en-IN" altLang="en-US" sz="3600"/>
          </a:p>
        </p:txBody>
      </p:sp>
      <p:sp>
        <p:nvSpPr>
          <p:cNvPr id="8197" name="Content Placeholder 1">
            <a:extLst>
              <a:ext uri="{FF2B5EF4-FFF2-40B4-BE49-F238E27FC236}">
                <a16:creationId xmlns:a16="http://schemas.microsoft.com/office/drawing/2014/main" id="{6F6BE0A1-6137-98E7-0B33-CD85548042D6}"/>
              </a:ext>
            </a:extLst>
          </p:cNvPr>
          <p:cNvSpPr>
            <a:spLocks noGrp="1" noChangeArrowheads="1"/>
          </p:cNvSpPr>
          <p:nvPr>
            <p:ph idx="1"/>
          </p:nvPr>
        </p:nvSpPr>
        <p:spPr>
          <a:xfrm>
            <a:off x="609600" y="635000"/>
            <a:ext cx="7772400" cy="517525"/>
          </a:xfrm>
        </p:spPr>
        <p:txBody>
          <a:bodyPr/>
          <a:lstStyle/>
          <a:p>
            <a:r>
              <a:rPr lang="en-US" altLang="en-US" sz="1800"/>
              <a:t>Each time a procedure is called, </a:t>
            </a:r>
            <a:r>
              <a:rPr lang="en-US" altLang="en-US" sz="1800">
                <a:solidFill>
                  <a:srgbClr val="0000FF"/>
                </a:solidFill>
              </a:rPr>
              <a:t>space for its local variables is pushed onto a stack, and when the procedure terminates, that space is popped off </a:t>
            </a:r>
            <a:r>
              <a:rPr lang="en-US" altLang="en-US" sz="1800"/>
              <a:t>the stack.</a:t>
            </a:r>
          </a:p>
          <a:p>
            <a:endParaRPr lang="en-IN" altLang="en-US" sz="1800"/>
          </a:p>
        </p:txBody>
      </p:sp>
      <p:pic>
        <p:nvPicPr>
          <p:cNvPr id="8198" name="Picture 9">
            <a:extLst>
              <a:ext uri="{FF2B5EF4-FFF2-40B4-BE49-F238E27FC236}">
                <a16:creationId xmlns:a16="http://schemas.microsoft.com/office/drawing/2014/main" id="{658EC9F0-4C69-A958-872F-83D796CDF9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447800"/>
            <a:ext cx="3200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down)">
                                      <p:cBhvr>
                                        <p:cTn id="7" dur="500"/>
                                        <p:tgtEl>
                                          <p:spTgt spid="8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8198"/>
                                        </p:tgtEl>
                                        <p:attrNameLst>
                                          <p:attrName>style.visibility</p:attrName>
                                        </p:attrNameLst>
                                      </p:cBhvr>
                                      <p:to>
                                        <p:strVal val="visible"/>
                                      </p:to>
                                    </p:set>
                                    <p:animEffect transition="in" filter="circle(in)">
                                      <p:cBhvr>
                                        <p:cTn id="12" dur="2000"/>
                                        <p:tgtEl>
                                          <p:spTgt spid="81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8195"/>
                                        </p:tgtEl>
                                        <p:attrNameLst>
                                          <p:attrName>style.visibility</p:attrName>
                                        </p:attrNameLst>
                                      </p:cBhvr>
                                      <p:to>
                                        <p:strVal val="visible"/>
                                      </p:to>
                                    </p:set>
                                    <p:animEffect transition="in" filter="circle(in)">
                                      <p:cBhvr>
                                        <p:cTn id="17" dur="20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CA822726-E6A6-36FA-18F6-5E736A7BB291}"/>
              </a:ext>
            </a:extLst>
          </p:cNvPr>
          <p:cNvSpPr>
            <a:spLocks noGrp="1" noChangeArrowheads="1"/>
          </p:cNvSpPr>
          <p:nvPr>
            <p:ph type="title"/>
          </p:nvPr>
        </p:nvSpPr>
        <p:spPr>
          <a:xfrm>
            <a:off x="533400" y="152400"/>
            <a:ext cx="7772400" cy="685800"/>
          </a:xfrm>
        </p:spPr>
        <p:txBody>
          <a:bodyPr/>
          <a:lstStyle/>
          <a:p>
            <a:r>
              <a:rPr lang="en-US" altLang="en-US"/>
              <a:t>2. Activation Records</a:t>
            </a:r>
            <a:endParaRPr lang="en-IN" altLang="en-US"/>
          </a:p>
        </p:txBody>
      </p:sp>
      <p:sp>
        <p:nvSpPr>
          <p:cNvPr id="3" name="TextBox 2">
            <a:extLst>
              <a:ext uri="{FF2B5EF4-FFF2-40B4-BE49-F238E27FC236}">
                <a16:creationId xmlns:a16="http://schemas.microsoft.com/office/drawing/2014/main" id="{336F144C-B123-CCFB-4003-58EB66D58576}"/>
              </a:ext>
            </a:extLst>
          </p:cNvPr>
          <p:cNvSpPr txBox="1"/>
          <p:nvPr/>
        </p:nvSpPr>
        <p:spPr>
          <a:xfrm>
            <a:off x="381000" y="990600"/>
            <a:ext cx="6248400" cy="5632450"/>
          </a:xfrm>
          <a:prstGeom prst="rect">
            <a:avLst/>
          </a:prstGeom>
          <a:noFill/>
        </p:spPr>
        <p:txBody>
          <a:bodyPr>
            <a:spAutoFit/>
          </a:bodyPr>
          <a:lstStyle/>
          <a:p>
            <a:pPr marL="342900" indent="-342900" algn="just">
              <a:buFont typeface="Arial" panose="020B0604020202020204" pitchFamily="34" charset="0"/>
              <a:buChar char="•"/>
              <a:defRPr/>
            </a:pPr>
            <a:r>
              <a:rPr lang="en-US" sz="2000" dirty="0">
                <a:solidFill>
                  <a:srgbClr val="333333"/>
                </a:solidFill>
              </a:rPr>
              <a:t>Procedure calls and returns are usually managed by a run-time stack called the </a:t>
            </a:r>
            <a:r>
              <a:rPr lang="en-US" sz="2000" i="1" dirty="0">
                <a:solidFill>
                  <a:srgbClr val="333333"/>
                </a:solidFill>
              </a:rPr>
              <a:t>control stack. </a:t>
            </a:r>
          </a:p>
          <a:p>
            <a:pPr marL="342900" indent="-342900" algn="just">
              <a:buFont typeface="Arial" panose="020B0604020202020204" pitchFamily="34" charset="0"/>
              <a:buChar char="•"/>
              <a:defRPr/>
            </a:pPr>
            <a:r>
              <a:rPr lang="en-US" sz="2000" dirty="0">
                <a:solidFill>
                  <a:srgbClr val="333333"/>
                </a:solidFill>
              </a:rPr>
              <a:t>Each live activation has an</a:t>
            </a:r>
            <a:r>
              <a:rPr lang="en-US" sz="2000" i="1" dirty="0">
                <a:solidFill>
                  <a:srgbClr val="333333"/>
                </a:solidFill>
              </a:rPr>
              <a:t> </a:t>
            </a:r>
            <a:r>
              <a:rPr lang="en-US" sz="2000" i="1" dirty="0">
                <a:solidFill>
                  <a:srgbClr val="0000FF"/>
                </a:solidFill>
              </a:rPr>
              <a:t>activation record </a:t>
            </a:r>
            <a:r>
              <a:rPr lang="en-US" sz="2000" dirty="0">
                <a:solidFill>
                  <a:srgbClr val="333333"/>
                </a:solidFill>
              </a:rPr>
              <a:t>(sometimes called a</a:t>
            </a:r>
            <a:r>
              <a:rPr lang="en-US" sz="2000" i="1" dirty="0">
                <a:solidFill>
                  <a:srgbClr val="333333"/>
                </a:solidFill>
              </a:rPr>
              <a:t> frame) </a:t>
            </a:r>
            <a:r>
              <a:rPr lang="en-US" sz="2000" dirty="0">
                <a:solidFill>
                  <a:srgbClr val="333333"/>
                </a:solidFill>
              </a:rPr>
              <a:t>on the control stack, with the root of the activation tree at the bottom,</a:t>
            </a:r>
            <a:r>
              <a:rPr lang="en-US" sz="2000" i="1" dirty="0">
                <a:solidFill>
                  <a:srgbClr val="333333"/>
                </a:solidFill>
              </a:rPr>
              <a:t> </a:t>
            </a:r>
            <a:r>
              <a:rPr lang="en-US" sz="2000" dirty="0">
                <a:solidFill>
                  <a:srgbClr val="333333"/>
                </a:solidFill>
              </a:rPr>
              <a:t>and the entire sequence of activation records on the stack corresponding to the path in the activation tree</a:t>
            </a:r>
          </a:p>
          <a:p>
            <a:pPr marL="342900" indent="-342900" algn="just">
              <a:buFont typeface="Arial" panose="020B0604020202020204" pitchFamily="34" charset="0"/>
              <a:buChar char="•"/>
              <a:defRPr/>
            </a:pPr>
            <a:r>
              <a:rPr lang="en-US" altLang="en-US" sz="2000" dirty="0">
                <a:solidFill>
                  <a:srgbClr val="333333"/>
                </a:solidFill>
              </a:rPr>
              <a:t>The </a:t>
            </a:r>
            <a:r>
              <a:rPr lang="en-US" altLang="en-US" sz="2000" dirty="0">
                <a:solidFill>
                  <a:srgbClr val="0000FF"/>
                </a:solidFill>
              </a:rPr>
              <a:t>actual parameters </a:t>
            </a:r>
            <a:r>
              <a:rPr lang="en-US" altLang="en-US" sz="2000" dirty="0">
                <a:solidFill>
                  <a:srgbClr val="333333"/>
                </a:solidFill>
              </a:rPr>
              <a:t>used by the calling procedure. Commonly, these values are not placed in the activation record but rather in registers, when possible, for greater efficiency. </a:t>
            </a:r>
          </a:p>
          <a:p>
            <a:pPr marL="342900" indent="-342900" algn="just">
              <a:buFont typeface="Arial" panose="020B0604020202020204" pitchFamily="34" charset="0"/>
              <a:buChar char="•"/>
              <a:defRPr/>
            </a:pPr>
            <a:r>
              <a:rPr lang="en-US" altLang="en-US" sz="2000" dirty="0">
                <a:solidFill>
                  <a:srgbClr val="333333"/>
                </a:solidFill>
              </a:rPr>
              <a:t>Space for the </a:t>
            </a:r>
            <a:r>
              <a:rPr lang="en-US" altLang="en-US" sz="2000" dirty="0">
                <a:solidFill>
                  <a:srgbClr val="0000FF"/>
                </a:solidFill>
              </a:rPr>
              <a:t>return value </a:t>
            </a:r>
            <a:r>
              <a:rPr lang="en-US" altLang="en-US" sz="2000" dirty="0">
                <a:solidFill>
                  <a:srgbClr val="333333"/>
                </a:solidFill>
              </a:rPr>
              <a:t>of the called function, if any. Again, not all called procedures return a value, and if one does, we may prefer to place that value in a register for efficiency.</a:t>
            </a:r>
          </a:p>
          <a:p>
            <a:pPr marL="342900" indent="-342900" algn="just">
              <a:buFont typeface="Arial" panose="020B0604020202020204" pitchFamily="34" charset="0"/>
              <a:buChar char="•"/>
              <a:defRPr/>
            </a:pPr>
            <a:r>
              <a:rPr lang="en-US" altLang="en-US" sz="2000" dirty="0">
                <a:solidFill>
                  <a:srgbClr val="333333"/>
                </a:solidFill>
              </a:rPr>
              <a:t>A  </a:t>
            </a:r>
            <a:r>
              <a:rPr lang="en-US" altLang="en-US" sz="2000" dirty="0">
                <a:solidFill>
                  <a:srgbClr val="0000FF"/>
                </a:solidFill>
              </a:rPr>
              <a:t>control link</a:t>
            </a:r>
            <a:r>
              <a:rPr lang="en-US" altLang="en-US" sz="2000" dirty="0">
                <a:solidFill>
                  <a:srgbClr val="333333"/>
                </a:solidFill>
              </a:rPr>
              <a:t>, pointing to the activation record of the caller.</a:t>
            </a:r>
          </a:p>
          <a:p>
            <a:pPr algn="just">
              <a:defRPr/>
            </a:pPr>
            <a:endParaRPr lang="en-IN" sz="2000" dirty="0"/>
          </a:p>
        </p:txBody>
      </p:sp>
      <p:pic>
        <p:nvPicPr>
          <p:cNvPr id="9220" name="Picture 4">
            <a:extLst>
              <a:ext uri="{FF2B5EF4-FFF2-40B4-BE49-F238E27FC236}">
                <a16:creationId xmlns:a16="http://schemas.microsoft.com/office/drawing/2014/main" id="{9EC1B67D-CAB7-9767-00D4-F7C05E57A0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295400"/>
            <a:ext cx="2286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751702F5-89BE-44B7-B50E-BBD438539955}"/>
              </a:ext>
            </a:extLst>
          </p:cNvPr>
          <p:cNvSpPr>
            <a:spLocks noGrp="1" noChangeArrowheads="1"/>
          </p:cNvSpPr>
          <p:nvPr>
            <p:ph type="title"/>
          </p:nvPr>
        </p:nvSpPr>
        <p:spPr>
          <a:xfrm>
            <a:off x="533400" y="152400"/>
            <a:ext cx="7772400" cy="1143000"/>
          </a:xfrm>
        </p:spPr>
        <p:txBody>
          <a:bodyPr/>
          <a:lstStyle/>
          <a:p>
            <a:r>
              <a:rPr lang="en-US" altLang="en-US"/>
              <a:t>2. Activation Records</a:t>
            </a:r>
            <a:endParaRPr lang="en-IN" altLang="en-US"/>
          </a:p>
        </p:txBody>
      </p:sp>
      <p:sp>
        <p:nvSpPr>
          <p:cNvPr id="10243" name="TextBox 6">
            <a:extLst>
              <a:ext uri="{FF2B5EF4-FFF2-40B4-BE49-F238E27FC236}">
                <a16:creationId xmlns:a16="http://schemas.microsoft.com/office/drawing/2014/main" id="{046759B5-A86E-36E7-8FCD-E025CBB7D24A}"/>
              </a:ext>
            </a:extLst>
          </p:cNvPr>
          <p:cNvSpPr txBox="1">
            <a:spLocks noChangeArrowheads="1"/>
          </p:cNvSpPr>
          <p:nvPr/>
        </p:nvSpPr>
        <p:spPr bwMode="auto">
          <a:xfrm>
            <a:off x="457200" y="1524000"/>
            <a:ext cx="6172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800100" indent="-34290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ts val="1200"/>
              </a:spcBef>
            </a:pPr>
            <a:r>
              <a:rPr lang="en-US" altLang="en-US" sz="2000">
                <a:solidFill>
                  <a:srgbClr val="333333"/>
                </a:solidFill>
              </a:rPr>
              <a:t>An </a:t>
            </a:r>
            <a:r>
              <a:rPr lang="en-US" altLang="en-US" sz="2000">
                <a:solidFill>
                  <a:srgbClr val="0000FF"/>
                </a:solidFill>
              </a:rPr>
              <a:t>"access link" </a:t>
            </a:r>
            <a:r>
              <a:rPr lang="en-US" altLang="en-US" sz="2000">
                <a:solidFill>
                  <a:srgbClr val="333333"/>
                </a:solidFill>
              </a:rPr>
              <a:t>may be needed to locate data needed by the called procedure but found elsewhere, e.g., in another activation record. </a:t>
            </a:r>
          </a:p>
          <a:p>
            <a:pPr algn="just"/>
            <a:r>
              <a:rPr lang="en-US" altLang="en-US" sz="2000">
                <a:solidFill>
                  <a:srgbClr val="333333"/>
                </a:solidFill>
              </a:rPr>
              <a:t>A </a:t>
            </a:r>
            <a:r>
              <a:rPr lang="en-US" altLang="en-US" sz="2000">
                <a:solidFill>
                  <a:srgbClr val="0000FF"/>
                </a:solidFill>
              </a:rPr>
              <a:t>saved machine status</a:t>
            </a:r>
            <a:r>
              <a:rPr lang="en-US" altLang="en-US" sz="2000">
                <a:solidFill>
                  <a:srgbClr val="333333"/>
                </a:solidFill>
              </a:rPr>
              <a:t>, with information about the state of the machine just before the call to the procedure. </a:t>
            </a:r>
          </a:p>
          <a:p>
            <a:pPr lvl="1" algn="just">
              <a:buFont typeface="Arial" panose="020B0604020202020204" pitchFamily="34" charset="0"/>
              <a:buChar char="•"/>
            </a:pPr>
            <a:r>
              <a:rPr lang="en-US" altLang="en-US" sz="2000">
                <a:solidFill>
                  <a:srgbClr val="333333"/>
                </a:solidFill>
              </a:rPr>
              <a:t>Return address </a:t>
            </a:r>
          </a:p>
          <a:p>
            <a:pPr lvl="1" algn="just">
              <a:buFont typeface="Arial" panose="020B0604020202020204" pitchFamily="34" charset="0"/>
              <a:buChar char="•"/>
            </a:pPr>
            <a:r>
              <a:rPr lang="en-US" altLang="en-US" sz="2000">
                <a:solidFill>
                  <a:srgbClr val="333333"/>
                </a:solidFill>
              </a:rPr>
              <a:t>The contents of registers of the calling procedure that must be restored when the return occurs.</a:t>
            </a:r>
          </a:p>
          <a:p>
            <a:pPr algn="just"/>
            <a:r>
              <a:rPr lang="en-US" altLang="en-US" sz="2000">
                <a:solidFill>
                  <a:srgbClr val="0000FF"/>
                </a:solidFill>
              </a:rPr>
              <a:t>Local data </a:t>
            </a:r>
            <a:r>
              <a:rPr lang="en-US" altLang="en-US" sz="2000">
                <a:solidFill>
                  <a:srgbClr val="333333"/>
                </a:solidFill>
              </a:rPr>
              <a:t>belonging to the procedure for which the activation record is created.</a:t>
            </a:r>
          </a:p>
          <a:p>
            <a:pPr>
              <a:spcBef>
                <a:spcPts val="1200"/>
              </a:spcBef>
            </a:pPr>
            <a:r>
              <a:rPr lang="en-US" altLang="en-US" sz="2000">
                <a:solidFill>
                  <a:srgbClr val="0000FF"/>
                </a:solidFill>
              </a:rPr>
              <a:t>Temporary values</a:t>
            </a:r>
            <a:r>
              <a:rPr lang="en-US" altLang="en-US" sz="2000">
                <a:solidFill>
                  <a:srgbClr val="333333"/>
                </a:solidFill>
              </a:rPr>
              <a:t>, such as those arising from the evaluation of expressions, in cases where those temporaries cannot be held in registers.</a:t>
            </a:r>
          </a:p>
        </p:txBody>
      </p:sp>
      <p:pic>
        <p:nvPicPr>
          <p:cNvPr id="10244" name="Picture 4">
            <a:extLst>
              <a:ext uri="{FF2B5EF4-FFF2-40B4-BE49-F238E27FC236}">
                <a16:creationId xmlns:a16="http://schemas.microsoft.com/office/drawing/2014/main" id="{05CD3433-C0FC-A4AA-0BC7-B36790BFF8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295400"/>
            <a:ext cx="2286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E:\Program Files\Microsoft Office\Templates\Blank Presentation.pot</Template>
  <TotalTime>18903</TotalTime>
  <Words>2361</Words>
  <Application>Microsoft Office PowerPoint</Application>
  <PresentationFormat>On-screen Show (4:3)</PresentationFormat>
  <Paragraphs>128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Blank Presentation</vt:lpstr>
      <vt:lpstr>Run Time Environments</vt:lpstr>
      <vt:lpstr>Run Time Environments</vt:lpstr>
      <vt:lpstr>Storage Organization</vt:lpstr>
      <vt:lpstr>Storage Organization</vt:lpstr>
      <vt:lpstr>Static Versus Dynamic Storage Allocation</vt:lpstr>
      <vt:lpstr>Static Versus Dynamic Storage Allocation Cont…</vt:lpstr>
      <vt:lpstr>1. Activation Tree</vt:lpstr>
      <vt:lpstr>2. Activation Records</vt:lpstr>
      <vt:lpstr>2. Activation Records</vt:lpstr>
      <vt:lpstr>2. Activation Records</vt:lpstr>
      <vt:lpstr>3. Calling Sequences</vt:lpstr>
      <vt:lpstr>3. Calling Sequence</vt:lpstr>
      <vt:lpstr>3. Calling Sequence</vt:lpstr>
      <vt:lpstr>3. Calling Sequence</vt:lpstr>
      <vt:lpstr>4. Variable-Length Data on the Stack</vt:lpstr>
      <vt:lpstr>Heap Allocation</vt:lpstr>
      <vt:lpstr>PowerPoint Presentation</vt:lpstr>
      <vt:lpstr>Access to Nonlocal Data on the Stack</vt:lpstr>
      <vt:lpstr>Access to Nonlocal Data on the Stack</vt:lpstr>
      <vt:lpstr>Access to Nonlocal Data on the Stack</vt:lpstr>
      <vt:lpstr>Access to Nonlocal Data on the Stack</vt:lpstr>
      <vt:lpstr>Access to Nonlocal Data on the Stack</vt:lpstr>
      <vt:lpstr>Access to Nonlocal Data on the Stack</vt:lpstr>
      <vt:lpstr>Access to Nonlocal Data on the Stack</vt:lpstr>
      <vt:lpstr>Heap Management</vt:lpstr>
      <vt:lpstr>Heap Management</vt:lpstr>
      <vt:lpstr>Heap Management</vt:lpstr>
    </vt:vector>
  </TitlesOfParts>
  <Company>PC DOCS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xyuan</dc:creator>
  <cp:lastModifiedBy>20255A0505@gnits.in</cp:lastModifiedBy>
  <cp:revision>165</cp:revision>
  <cp:lastPrinted>2000-10-24T17:04:50Z</cp:lastPrinted>
  <dcterms:created xsi:type="dcterms:W3CDTF">2000-08-16T12:55:31Z</dcterms:created>
  <dcterms:modified xsi:type="dcterms:W3CDTF">2022-12-03T09:05:58Z</dcterms:modified>
</cp:coreProperties>
</file>